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59" r:id="rId5"/>
    <p:sldId id="261" r:id="rId6"/>
    <p:sldId id="262" r:id="rId7"/>
    <p:sldId id="263" r:id="rId8"/>
    <p:sldId id="264" r:id="rId9"/>
    <p:sldId id="273" r:id="rId10"/>
    <p:sldId id="265" r:id="rId11"/>
    <p:sldId id="266" r:id="rId12"/>
    <p:sldId id="267" r:id="rId13"/>
    <p:sldId id="268" r:id="rId14"/>
    <p:sldId id="269" r:id="rId15"/>
    <p:sldId id="270" r:id="rId16"/>
    <p:sldId id="271" r:id="rId17"/>
    <p:sldId id="272"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583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5DD9359-446D-44C2-98A0-38EF5B2826D9}" type="datetimeFigureOut">
              <a:rPr lang="en-GB" smtClean="0"/>
              <a:t>29/07/2016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05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DD9359-446D-44C2-98A0-38EF5B2826D9}" type="datetimeFigureOut">
              <a:rPr lang="en-GB" smtClean="0"/>
              <a:t>29/07/2016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801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DD9359-446D-44C2-98A0-38EF5B2826D9}" type="datetimeFigureOut">
              <a:rPr lang="en-GB" smtClean="0"/>
              <a:t>29/07/2016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42346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DD9359-446D-44C2-98A0-38EF5B2826D9}" type="datetimeFigureOut">
              <a:rPr lang="en-GB" smtClean="0"/>
              <a:t>29/07/2016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06830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DD9359-446D-44C2-98A0-38EF5B2826D9}" type="datetimeFigureOut">
              <a:rPr lang="en-GB" smtClean="0"/>
              <a:t>29/07/2016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12407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5DD9359-446D-44C2-98A0-38EF5B2826D9}" type="datetimeFigureOut">
              <a:rPr lang="en-GB" smtClean="0"/>
              <a:t>29/07/2016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4765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5DD9359-446D-44C2-98A0-38EF5B2826D9}" type="datetimeFigureOut">
              <a:rPr lang="en-GB" smtClean="0"/>
              <a:t>29/07/2016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18441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5DD9359-446D-44C2-98A0-38EF5B2826D9}" type="datetimeFigureOut">
              <a:rPr lang="en-GB" smtClean="0"/>
              <a:t>29/07/2016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3634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D9359-446D-44C2-98A0-38EF5B2826D9}" type="datetimeFigureOut">
              <a:rPr lang="en-GB" smtClean="0"/>
              <a:t>29/07/2016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99752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DD9359-446D-44C2-98A0-38EF5B2826D9}" type="datetimeFigureOut">
              <a:rPr lang="en-GB" smtClean="0"/>
              <a:t>29/07/2016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38054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DD9359-446D-44C2-98A0-38EF5B2826D9}" type="datetimeFigureOut">
              <a:rPr lang="en-GB" smtClean="0"/>
              <a:t>29/07/2016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4576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D9359-446D-44C2-98A0-38EF5B2826D9}" type="datetimeFigureOut">
              <a:rPr lang="en-GB" smtClean="0"/>
              <a:t>29/07/2016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7E190-0A65-4FF1-BF5A-8783D1B9C512}" type="slidenum">
              <a:rPr lang="en-GB" smtClean="0"/>
              <a:t>‹#›</a:t>
            </a:fld>
            <a:endParaRPr lang="en-GB"/>
          </a:p>
        </p:txBody>
      </p:sp>
    </p:spTree>
    <p:extLst>
      <p:ext uri="{BB962C8B-B14F-4D97-AF65-F5344CB8AC3E}">
        <p14:creationId xmlns:p14="http://schemas.microsoft.com/office/powerpoint/2010/main" val="109224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ov.uk/government/news/pm-announces-significant-changes-to-visitor-visas-for-chinese-tourists-for-the-benefit-of-the-british-econom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International Student House Accommodation</a:t>
            </a:r>
          </a:p>
        </p:txBody>
      </p:sp>
      <p:sp>
        <p:nvSpPr>
          <p:cNvPr id="3" name="Subtitle 2"/>
          <p:cNvSpPr>
            <a:spLocks noGrp="1"/>
          </p:cNvSpPr>
          <p:nvPr>
            <p:ph type="subTitle" idx="1"/>
          </p:nvPr>
        </p:nvSpPr>
        <p:spPr/>
        <p:txBody>
          <a:bodyPr/>
          <a:lstStyle/>
          <a:p>
            <a:r>
              <a:rPr lang="en-GB" dirty="0"/>
              <a:t>To find a cheaper and quality place to live in the UK</a:t>
            </a:r>
          </a:p>
        </p:txBody>
      </p:sp>
    </p:spTree>
    <p:extLst>
      <p:ext uri="{BB962C8B-B14F-4D97-AF65-F5344CB8AC3E}">
        <p14:creationId xmlns:p14="http://schemas.microsoft.com/office/powerpoint/2010/main" val="33171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Competitors research </a:t>
            </a:r>
          </a:p>
        </p:txBody>
      </p:sp>
      <p:sp>
        <p:nvSpPr>
          <p:cNvPr id="3" name="Content Placeholder 2"/>
          <p:cNvSpPr>
            <a:spLocks noGrp="1"/>
          </p:cNvSpPr>
          <p:nvPr>
            <p:ph idx="1"/>
          </p:nvPr>
        </p:nvSpPr>
        <p:spPr/>
        <p:txBody>
          <a:bodyPr/>
          <a:lstStyle/>
          <a:p>
            <a:r>
              <a:rPr lang="en-GB" dirty="0"/>
              <a:t>Long term rent</a:t>
            </a:r>
          </a:p>
          <a:p>
            <a:pPr marL="0" indent="0">
              <a:buNone/>
            </a:pPr>
            <a:r>
              <a:rPr lang="en-GB" dirty="0"/>
              <a:t>Chinese agent can not provide reliable house renting services. They are not based in the UK. They can’t provide instant service if students have disputes or problems with landlords. </a:t>
            </a:r>
          </a:p>
          <a:p>
            <a:pPr marL="0" indent="0">
              <a:buNone/>
            </a:pPr>
            <a:r>
              <a:rPr lang="en-GB" dirty="0"/>
              <a:t>UK agents which are most likely local based. They are less likely to operate a website just for Chinese students. </a:t>
            </a:r>
          </a:p>
          <a:p>
            <a:pPr marL="0" indent="0">
              <a:buNone/>
            </a:pPr>
            <a:endParaRPr lang="en-GB" dirty="0"/>
          </a:p>
        </p:txBody>
      </p:sp>
    </p:spTree>
    <p:extLst>
      <p:ext uri="{BB962C8B-B14F-4D97-AF65-F5344CB8AC3E}">
        <p14:creationId xmlns:p14="http://schemas.microsoft.com/office/powerpoint/2010/main" val="243944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Competitors research </a:t>
            </a:r>
          </a:p>
        </p:txBody>
      </p:sp>
      <p:sp>
        <p:nvSpPr>
          <p:cNvPr id="3" name="Content Placeholder 2"/>
          <p:cNvSpPr>
            <a:spLocks noGrp="1"/>
          </p:cNvSpPr>
          <p:nvPr>
            <p:ph idx="1"/>
          </p:nvPr>
        </p:nvSpPr>
        <p:spPr/>
        <p:txBody>
          <a:bodyPr/>
          <a:lstStyle/>
          <a:p>
            <a:r>
              <a:rPr lang="en-GB" dirty="0"/>
              <a:t>Summer Short term rent</a:t>
            </a:r>
          </a:p>
          <a:p>
            <a:pPr marL="0" indent="0">
              <a:buNone/>
            </a:pPr>
            <a:r>
              <a:rPr lang="en-GB" dirty="0"/>
              <a:t>There is only one student accommodation provide summer short term rent. The price is fixed at £125 per week. </a:t>
            </a:r>
          </a:p>
          <a:p>
            <a:pPr marL="0" indent="0">
              <a:buNone/>
            </a:pPr>
            <a:endParaRPr lang="en-GB" dirty="0"/>
          </a:p>
          <a:p>
            <a:pPr marL="0" indent="0">
              <a:buNone/>
            </a:pPr>
            <a:r>
              <a:rPr lang="en-GB" dirty="0"/>
              <a:t>Private house offer much lower price. It also provides more opportunity for international student to learn local language and culture. </a:t>
            </a:r>
          </a:p>
          <a:p>
            <a:r>
              <a:rPr lang="en-GB" dirty="0"/>
              <a:t>September Short term rent</a:t>
            </a:r>
          </a:p>
          <a:p>
            <a:pPr marL="0" indent="0">
              <a:buNone/>
            </a:pPr>
            <a:r>
              <a:rPr lang="en-GB" dirty="0"/>
              <a:t>No company provide this service. </a:t>
            </a:r>
          </a:p>
        </p:txBody>
      </p:sp>
    </p:spTree>
    <p:extLst>
      <p:ext uri="{BB962C8B-B14F-4D97-AF65-F5344CB8AC3E}">
        <p14:creationId xmlns:p14="http://schemas.microsoft.com/office/powerpoint/2010/main" val="411719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a:t>
            </a:r>
          </a:p>
        </p:txBody>
      </p:sp>
      <p:sp>
        <p:nvSpPr>
          <p:cNvPr id="3" name="Content Placeholder 2"/>
          <p:cNvSpPr>
            <a:spLocks noGrp="1"/>
          </p:cNvSpPr>
          <p:nvPr>
            <p:ph idx="1"/>
          </p:nvPr>
        </p:nvSpPr>
        <p:spPr/>
        <p:txBody>
          <a:bodyPr>
            <a:normAutofit fontScale="85000" lnSpcReduction="20000"/>
          </a:bodyPr>
          <a:lstStyle/>
          <a:p>
            <a:r>
              <a:rPr lang="en-GB" dirty="0"/>
              <a:t>Product</a:t>
            </a:r>
          </a:p>
          <a:p>
            <a:pPr marL="0" indent="0">
              <a:buNone/>
            </a:pPr>
            <a:r>
              <a:rPr lang="en-GB" dirty="0"/>
              <a:t>Long term rent</a:t>
            </a:r>
          </a:p>
          <a:p>
            <a:pPr marL="0" indent="0">
              <a:buNone/>
            </a:pPr>
            <a:r>
              <a:rPr lang="en-GB" dirty="0"/>
              <a:t>Properties will be found from Liverpool Student Home. They are </a:t>
            </a:r>
            <a:r>
              <a:rPr lang="en-GB" dirty="0" err="1"/>
              <a:t>qualitfied</a:t>
            </a:r>
            <a:r>
              <a:rPr lang="en-GB" dirty="0"/>
              <a:t> and are suitable for students. </a:t>
            </a:r>
          </a:p>
          <a:p>
            <a:pPr marL="0" indent="0">
              <a:buNone/>
            </a:pPr>
            <a:r>
              <a:rPr lang="en-GB" dirty="0"/>
              <a:t>Landlords will be able to provide </a:t>
            </a:r>
            <a:r>
              <a:rPr lang="en-GB" dirty="0" err="1"/>
              <a:t>maintance</a:t>
            </a:r>
            <a:r>
              <a:rPr lang="en-GB" dirty="0"/>
              <a:t> in time. </a:t>
            </a:r>
          </a:p>
          <a:p>
            <a:pPr marL="0" indent="0">
              <a:buNone/>
            </a:pPr>
            <a:r>
              <a:rPr lang="en-GB" dirty="0"/>
              <a:t>Summer Short term rent</a:t>
            </a:r>
          </a:p>
          <a:p>
            <a:pPr marL="0" indent="0">
              <a:buNone/>
            </a:pPr>
            <a:r>
              <a:rPr lang="en-GB" dirty="0"/>
              <a:t>There will be different types of housing. Student can do homestay or live with </a:t>
            </a:r>
            <a:r>
              <a:rPr lang="en-GB" dirty="0" err="1"/>
              <a:t>englishing</a:t>
            </a:r>
            <a:r>
              <a:rPr lang="en-GB" dirty="0"/>
              <a:t> people or live with their friends. </a:t>
            </a:r>
          </a:p>
          <a:p>
            <a:pPr marL="0" indent="0">
              <a:buNone/>
            </a:pPr>
            <a:r>
              <a:rPr lang="en-GB" dirty="0"/>
              <a:t>They will have cheaper but reliable source of accommodation</a:t>
            </a:r>
          </a:p>
          <a:p>
            <a:pPr marL="0" indent="0">
              <a:buNone/>
            </a:pPr>
            <a:r>
              <a:rPr lang="en-GB" dirty="0"/>
              <a:t>September Short term rent</a:t>
            </a:r>
          </a:p>
          <a:p>
            <a:pPr marL="0" indent="0">
              <a:buNone/>
            </a:pPr>
            <a:r>
              <a:rPr lang="en-GB" dirty="0"/>
              <a:t>Have long term relationship with providers who can provide shout term rent during this year every year. </a:t>
            </a:r>
          </a:p>
          <a:p>
            <a:pPr marL="0" indent="0">
              <a:buNone/>
            </a:pPr>
            <a:endParaRPr lang="en-GB" dirty="0"/>
          </a:p>
        </p:txBody>
      </p:sp>
    </p:spTree>
    <p:extLst>
      <p:ext uri="{BB962C8B-B14F-4D97-AF65-F5344CB8AC3E}">
        <p14:creationId xmlns:p14="http://schemas.microsoft.com/office/powerpoint/2010/main" val="284902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a:t>
            </a:r>
          </a:p>
        </p:txBody>
      </p:sp>
      <p:sp>
        <p:nvSpPr>
          <p:cNvPr id="3" name="Content Placeholder 2"/>
          <p:cNvSpPr>
            <a:spLocks noGrp="1"/>
          </p:cNvSpPr>
          <p:nvPr>
            <p:ph idx="1"/>
          </p:nvPr>
        </p:nvSpPr>
        <p:spPr/>
        <p:txBody>
          <a:bodyPr>
            <a:normAutofit fontScale="85000" lnSpcReduction="20000"/>
          </a:bodyPr>
          <a:lstStyle/>
          <a:p>
            <a:r>
              <a:rPr lang="en-GB" dirty="0"/>
              <a:t>Price</a:t>
            </a:r>
          </a:p>
          <a:p>
            <a:pPr marL="0" indent="0">
              <a:buNone/>
            </a:pPr>
            <a:r>
              <a:rPr lang="en-GB" dirty="0"/>
              <a:t>Long term let</a:t>
            </a:r>
          </a:p>
          <a:p>
            <a:pPr marL="0" indent="0">
              <a:buNone/>
            </a:pPr>
            <a:r>
              <a:rPr lang="en-GB" dirty="0"/>
              <a:t>All price should be lower than student accommodation. Price is decided by individual landlords. About £95 per week. </a:t>
            </a:r>
          </a:p>
          <a:p>
            <a:pPr marL="0" indent="0">
              <a:buNone/>
            </a:pPr>
            <a:r>
              <a:rPr lang="en-GB" dirty="0"/>
              <a:t>Summer short term let </a:t>
            </a:r>
          </a:p>
          <a:p>
            <a:pPr marL="0" indent="0">
              <a:buNone/>
            </a:pPr>
            <a:r>
              <a:rPr lang="en-GB" dirty="0"/>
              <a:t>All price should be lower than student accommodation. Price is decided by individual landlords. About £80 per week</a:t>
            </a:r>
          </a:p>
          <a:p>
            <a:pPr marL="0" indent="0">
              <a:buNone/>
            </a:pPr>
            <a:r>
              <a:rPr lang="en-GB" dirty="0"/>
              <a:t>September short term let </a:t>
            </a:r>
          </a:p>
          <a:p>
            <a:pPr marL="0" indent="0">
              <a:buNone/>
            </a:pPr>
            <a:r>
              <a:rPr lang="en-GB" dirty="0"/>
              <a:t>Price will be higher than normal student accommodation/house but will lower than hotel </a:t>
            </a:r>
          </a:p>
          <a:p>
            <a:pPr marL="0" indent="0">
              <a:buNone/>
            </a:pPr>
            <a:r>
              <a:rPr lang="en-GB" dirty="0"/>
              <a:t>£120 per week for house</a:t>
            </a:r>
          </a:p>
          <a:p>
            <a:pPr marL="0" indent="0">
              <a:buNone/>
            </a:pPr>
            <a:r>
              <a:rPr lang="en-GB" dirty="0"/>
              <a:t>£200 per week for apartment</a:t>
            </a:r>
          </a:p>
        </p:txBody>
      </p:sp>
    </p:spTree>
    <p:extLst>
      <p:ext uri="{BB962C8B-B14F-4D97-AF65-F5344CB8AC3E}">
        <p14:creationId xmlns:p14="http://schemas.microsoft.com/office/powerpoint/2010/main" val="108204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a:t>
            </a:r>
          </a:p>
        </p:txBody>
      </p:sp>
      <p:sp>
        <p:nvSpPr>
          <p:cNvPr id="3" name="Content Placeholder 2"/>
          <p:cNvSpPr>
            <a:spLocks noGrp="1"/>
          </p:cNvSpPr>
          <p:nvPr>
            <p:ph idx="1"/>
          </p:nvPr>
        </p:nvSpPr>
        <p:spPr/>
        <p:txBody>
          <a:bodyPr>
            <a:normAutofit/>
          </a:bodyPr>
          <a:lstStyle/>
          <a:p>
            <a:r>
              <a:rPr lang="en-GB" dirty="0"/>
              <a:t>Promotion</a:t>
            </a:r>
          </a:p>
          <a:p>
            <a:pPr marL="0" indent="0">
              <a:buNone/>
            </a:pPr>
            <a:r>
              <a:rPr lang="en-GB" dirty="0"/>
              <a:t>The website will be advertised on Chinese student forum, </a:t>
            </a:r>
            <a:r>
              <a:rPr lang="en-GB" dirty="0" err="1"/>
              <a:t>wechat</a:t>
            </a:r>
            <a:r>
              <a:rPr lang="en-GB" dirty="0"/>
              <a:t>. </a:t>
            </a:r>
          </a:p>
          <a:p>
            <a:pPr marL="0" indent="0">
              <a:buNone/>
            </a:pPr>
            <a:endParaRPr lang="en-GB" dirty="0"/>
          </a:p>
        </p:txBody>
      </p:sp>
    </p:spTree>
    <p:extLst>
      <p:ext uri="{BB962C8B-B14F-4D97-AF65-F5344CB8AC3E}">
        <p14:creationId xmlns:p14="http://schemas.microsoft.com/office/powerpoint/2010/main" val="379411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a:t>
            </a:r>
          </a:p>
        </p:txBody>
      </p:sp>
      <p:sp>
        <p:nvSpPr>
          <p:cNvPr id="3" name="Content Placeholder 2"/>
          <p:cNvSpPr>
            <a:spLocks noGrp="1"/>
          </p:cNvSpPr>
          <p:nvPr>
            <p:ph idx="1"/>
          </p:nvPr>
        </p:nvSpPr>
        <p:spPr/>
        <p:txBody>
          <a:bodyPr>
            <a:normAutofit/>
          </a:bodyPr>
          <a:lstStyle/>
          <a:p>
            <a:r>
              <a:rPr lang="en-GB" dirty="0"/>
              <a:t>People</a:t>
            </a:r>
          </a:p>
          <a:p>
            <a:pPr marL="0" indent="0">
              <a:buNone/>
            </a:pPr>
            <a:r>
              <a:rPr lang="en-GB" dirty="0"/>
              <a:t>On the website , there will be people to receive calls or online chat.</a:t>
            </a:r>
          </a:p>
          <a:p>
            <a:pPr marL="0" indent="0">
              <a:buNone/>
            </a:pPr>
            <a:endParaRPr lang="en-GB" dirty="0"/>
          </a:p>
          <a:p>
            <a:r>
              <a:rPr lang="en-GB" dirty="0"/>
              <a:t>Place</a:t>
            </a:r>
          </a:p>
          <a:p>
            <a:pPr marL="0" indent="0">
              <a:buNone/>
            </a:pPr>
            <a:r>
              <a:rPr lang="en-GB" dirty="0"/>
              <a:t>website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42188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Finance plan</a:t>
            </a:r>
          </a:p>
        </p:txBody>
      </p:sp>
      <p:sp>
        <p:nvSpPr>
          <p:cNvPr id="3" name="Content Placeholder 2"/>
          <p:cNvSpPr>
            <a:spLocks noGrp="1"/>
          </p:cNvSpPr>
          <p:nvPr>
            <p:ph idx="1"/>
          </p:nvPr>
        </p:nvSpPr>
        <p:spPr/>
        <p:txBody>
          <a:bodyPr/>
          <a:lstStyle/>
          <a:p>
            <a:r>
              <a:rPr lang="en-GB" dirty="0"/>
              <a:t>Start up cost</a:t>
            </a:r>
          </a:p>
          <a:p>
            <a:r>
              <a:rPr lang="en-GB" dirty="0"/>
              <a:t>Business registration fee £15</a:t>
            </a:r>
          </a:p>
          <a:p>
            <a:r>
              <a:rPr lang="en-GB" dirty="0"/>
              <a:t>Website development £2500</a:t>
            </a:r>
          </a:p>
          <a:p>
            <a:r>
              <a:rPr lang="en-GB" dirty="0"/>
              <a:t>Business insurance £103</a:t>
            </a:r>
          </a:p>
          <a:p>
            <a:r>
              <a:rPr lang="en-GB" dirty="0"/>
              <a:t>Advertising £0</a:t>
            </a:r>
          </a:p>
          <a:p>
            <a:r>
              <a:rPr lang="en-GB" dirty="0"/>
              <a:t>Legal service fee £190 – 500/hr</a:t>
            </a:r>
          </a:p>
          <a:p>
            <a:endParaRPr lang="en-GB" dirty="0"/>
          </a:p>
          <a:p>
            <a:endParaRPr lang="en-GB" dirty="0"/>
          </a:p>
          <a:p>
            <a:endParaRPr lang="en-GB" dirty="0"/>
          </a:p>
        </p:txBody>
      </p:sp>
    </p:spTree>
    <p:extLst>
      <p:ext uri="{BB962C8B-B14F-4D97-AF65-F5344CB8AC3E}">
        <p14:creationId xmlns:p14="http://schemas.microsoft.com/office/powerpoint/2010/main" val="100605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Projected sales for 2017</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4185604"/>
              </p:ext>
            </p:extLst>
          </p:nvPr>
        </p:nvGraphicFramePr>
        <p:xfrm>
          <a:off x="838201" y="1825625"/>
          <a:ext cx="10846775" cy="3032760"/>
        </p:xfrm>
        <a:graphic>
          <a:graphicData uri="http://schemas.openxmlformats.org/drawingml/2006/table">
            <a:tbl>
              <a:tblPr firstRow="1" bandRow="1">
                <a:tableStyleId>{5C22544A-7EE6-4342-B048-85BDC9FD1C3A}</a:tableStyleId>
              </a:tblPr>
              <a:tblGrid>
                <a:gridCol w="2169355">
                  <a:extLst>
                    <a:ext uri="{9D8B030D-6E8A-4147-A177-3AD203B41FA5}">
                      <a16:colId xmlns:a16="http://schemas.microsoft.com/office/drawing/2014/main" val="695868429"/>
                    </a:ext>
                  </a:extLst>
                </a:gridCol>
                <a:gridCol w="2169355">
                  <a:extLst>
                    <a:ext uri="{9D8B030D-6E8A-4147-A177-3AD203B41FA5}">
                      <a16:colId xmlns:a16="http://schemas.microsoft.com/office/drawing/2014/main" val="3652082510"/>
                    </a:ext>
                  </a:extLst>
                </a:gridCol>
                <a:gridCol w="2169355">
                  <a:extLst>
                    <a:ext uri="{9D8B030D-6E8A-4147-A177-3AD203B41FA5}">
                      <a16:colId xmlns:a16="http://schemas.microsoft.com/office/drawing/2014/main" val="3185595323"/>
                    </a:ext>
                  </a:extLst>
                </a:gridCol>
                <a:gridCol w="1955996">
                  <a:extLst>
                    <a:ext uri="{9D8B030D-6E8A-4147-A177-3AD203B41FA5}">
                      <a16:colId xmlns:a16="http://schemas.microsoft.com/office/drawing/2014/main" val="260424887"/>
                    </a:ext>
                  </a:extLst>
                </a:gridCol>
                <a:gridCol w="2382714">
                  <a:extLst>
                    <a:ext uri="{9D8B030D-6E8A-4147-A177-3AD203B41FA5}">
                      <a16:colId xmlns:a16="http://schemas.microsoft.com/office/drawing/2014/main" val="1007659329"/>
                    </a:ext>
                  </a:extLst>
                </a:gridCol>
              </a:tblGrid>
              <a:tr h="370840">
                <a:tc>
                  <a:txBody>
                    <a:bodyPr/>
                    <a:lstStyle/>
                    <a:p>
                      <a:endParaRPr lang="en-GB" dirty="0"/>
                    </a:p>
                  </a:txBody>
                  <a:tcPr/>
                </a:tc>
                <a:tc>
                  <a:txBody>
                    <a:bodyPr/>
                    <a:lstStyle/>
                    <a:p>
                      <a:r>
                        <a:rPr lang="en-GB" dirty="0"/>
                        <a:t>No. of tenants</a:t>
                      </a:r>
                    </a:p>
                  </a:txBody>
                  <a:tcPr/>
                </a:tc>
                <a:tc>
                  <a:txBody>
                    <a:bodyPr/>
                    <a:lstStyle/>
                    <a:p>
                      <a:r>
                        <a:rPr lang="en-GB" dirty="0"/>
                        <a:t>No.</a:t>
                      </a:r>
                      <a:r>
                        <a:rPr lang="en-GB" baseline="0" dirty="0"/>
                        <a:t> of landlords</a:t>
                      </a:r>
                      <a:endParaRPr lang="en-GB" dirty="0"/>
                    </a:p>
                  </a:txBody>
                  <a:tcPr/>
                </a:tc>
                <a:tc>
                  <a:txBody>
                    <a:bodyPr/>
                    <a:lstStyle/>
                    <a:p>
                      <a:r>
                        <a:rPr lang="en-GB" dirty="0"/>
                        <a:t>Price</a:t>
                      </a:r>
                    </a:p>
                  </a:txBody>
                  <a:tcPr/>
                </a:tc>
                <a:tc>
                  <a:txBody>
                    <a:bodyPr/>
                    <a:lstStyle/>
                    <a:p>
                      <a:r>
                        <a:rPr lang="en-GB" dirty="0"/>
                        <a:t>Turnover</a:t>
                      </a:r>
                    </a:p>
                  </a:txBody>
                  <a:tcPr/>
                </a:tc>
                <a:extLst>
                  <a:ext uri="{0D108BD9-81ED-4DB2-BD59-A6C34878D82A}">
                    <a16:rowId xmlns:a16="http://schemas.microsoft.com/office/drawing/2014/main" val="2957966151"/>
                  </a:ext>
                </a:extLst>
              </a:tr>
              <a:tr h="370840">
                <a:tc>
                  <a:txBody>
                    <a:bodyPr/>
                    <a:lstStyle/>
                    <a:p>
                      <a:r>
                        <a:rPr lang="en-GB" dirty="0"/>
                        <a:t>Summer short term let </a:t>
                      </a:r>
                    </a:p>
                  </a:txBody>
                  <a:tcPr/>
                </a:tc>
                <a:tc>
                  <a:txBody>
                    <a:bodyPr/>
                    <a:lstStyle/>
                    <a:p>
                      <a:r>
                        <a:rPr lang="en-GB" dirty="0"/>
                        <a:t>20</a:t>
                      </a:r>
                    </a:p>
                  </a:txBody>
                  <a:tcPr/>
                </a:tc>
                <a:tc>
                  <a:txBody>
                    <a:bodyPr/>
                    <a:lstStyle/>
                    <a:p>
                      <a:r>
                        <a:rPr lang="en-GB" dirty="0"/>
                        <a:t>4</a:t>
                      </a:r>
                    </a:p>
                  </a:txBody>
                  <a:tcPr/>
                </a:tc>
                <a:tc>
                  <a:txBody>
                    <a:bodyPr/>
                    <a:lstStyle/>
                    <a:p>
                      <a:r>
                        <a:rPr lang="en-GB" dirty="0"/>
                        <a:t>50</a:t>
                      </a:r>
                    </a:p>
                  </a:txBody>
                  <a:tcPr/>
                </a:tc>
                <a:tc>
                  <a:txBody>
                    <a:bodyPr/>
                    <a:lstStyle/>
                    <a:p>
                      <a:r>
                        <a:rPr lang="en-GB" dirty="0"/>
                        <a:t>20*50+4*50=£1200</a:t>
                      </a:r>
                    </a:p>
                  </a:txBody>
                  <a:tcPr/>
                </a:tc>
                <a:extLst>
                  <a:ext uri="{0D108BD9-81ED-4DB2-BD59-A6C34878D82A}">
                    <a16:rowId xmlns:a16="http://schemas.microsoft.com/office/drawing/2014/main" val="1522643523"/>
                  </a:ext>
                </a:extLst>
              </a:tr>
              <a:tr h="370840">
                <a:tc>
                  <a:txBody>
                    <a:bodyPr/>
                    <a:lstStyle/>
                    <a:p>
                      <a:r>
                        <a:rPr lang="en-GB" dirty="0"/>
                        <a:t>Septembe</a:t>
                      </a:r>
                      <a:r>
                        <a:rPr lang="en-GB" baseline="0" dirty="0"/>
                        <a:t>r short term let</a:t>
                      </a:r>
                      <a:endParaRPr lang="en-GB" dirty="0"/>
                    </a:p>
                  </a:txBody>
                  <a:tcPr/>
                </a:tc>
                <a:tc>
                  <a:txBody>
                    <a:bodyPr/>
                    <a:lstStyle/>
                    <a:p>
                      <a:r>
                        <a:rPr lang="en-GB" dirty="0"/>
                        <a:t>30</a:t>
                      </a:r>
                    </a:p>
                  </a:txBody>
                  <a:tcPr/>
                </a:tc>
                <a:tc>
                  <a:txBody>
                    <a:bodyPr/>
                    <a:lstStyle/>
                    <a:p>
                      <a:r>
                        <a:rPr lang="en-GB" dirty="0"/>
                        <a:t>-</a:t>
                      </a:r>
                    </a:p>
                  </a:txBody>
                  <a:tcPr/>
                </a:tc>
                <a:tc>
                  <a:txBody>
                    <a:bodyPr/>
                    <a:lstStyle/>
                    <a:p>
                      <a:r>
                        <a:rPr lang="en-GB" dirty="0"/>
                        <a:t>50</a:t>
                      </a:r>
                    </a:p>
                  </a:txBody>
                  <a:tcPr/>
                </a:tc>
                <a:tc>
                  <a:txBody>
                    <a:bodyPr/>
                    <a:lstStyle/>
                    <a:p>
                      <a:r>
                        <a:rPr lang="en-GB" dirty="0"/>
                        <a:t>30*50=£1500</a:t>
                      </a:r>
                    </a:p>
                  </a:txBody>
                  <a:tcPr/>
                </a:tc>
                <a:extLst>
                  <a:ext uri="{0D108BD9-81ED-4DB2-BD59-A6C34878D82A}">
                    <a16:rowId xmlns:a16="http://schemas.microsoft.com/office/drawing/2014/main" val="2629372092"/>
                  </a:ext>
                </a:extLst>
              </a:tr>
              <a:tr h="370840">
                <a:tc>
                  <a:txBody>
                    <a:bodyPr/>
                    <a:lstStyle/>
                    <a:p>
                      <a:r>
                        <a:rPr lang="en-GB" dirty="0"/>
                        <a:t>Long</a:t>
                      </a:r>
                      <a:r>
                        <a:rPr lang="en-GB" baseline="0" dirty="0"/>
                        <a:t> term let</a:t>
                      </a:r>
                      <a:endParaRPr lang="en-GB" dirty="0"/>
                    </a:p>
                  </a:txBody>
                  <a:tcPr/>
                </a:tc>
                <a:tc>
                  <a:txBody>
                    <a:bodyPr/>
                    <a:lstStyle/>
                    <a:p>
                      <a:r>
                        <a:rPr lang="en-GB" dirty="0"/>
                        <a:t>30</a:t>
                      </a:r>
                    </a:p>
                  </a:txBody>
                  <a:tcPr/>
                </a:tc>
                <a:tc>
                  <a:txBody>
                    <a:bodyPr/>
                    <a:lstStyle/>
                    <a:p>
                      <a:r>
                        <a:rPr lang="en-GB" dirty="0"/>
                        <a:t>6</a:t>
                      </a:r>
                    </a:p>
                  </a:txBody>
                  <a:tcPr/>
                </a:tc>
                <a:tc>
                  <a:txBody>
                    <a:bodyPr/>
                    <a:lstStyle/>
                    <a:p>
                      <a:r>
                        <a:rPr lang="en-GB" dirty="0"/>
                        <a:t>200</a:t>
                      </a:r>
                      <a:r>
                        <a:rPr lang="en-GB" baseline="0" dirty="0"/>
                        <a:t>    ,     100</a:t>
                      </a:r>
                      <a:endParaRPr lang="en-GB" dirty="0"/>
                    </a:p>
                  </a:txBody>
                  <a:tcPr/>
                </a:tc>
                <a:tc>
                  <a:txBody>
                    <a:bodyPr/>
                    <a:lstStyle/>
                    <a:p>
                      <a:r>
                        <a:rPr lang="en-GB" dirty="0"/>
                        <a:t>30*200+6*100=£6600</a:t>
                      </a:r>
                    </a:p>
                  </a:txBody>
                  <a:tcPr/>
                </a:tc>
                <a:extLst>
                  <a:ext uri="{0D108BD9-81ED-4DB2-BD59-A6C34878D82A}">
                    <a16:rowId xmlns:a16="http://schemas.microsoft.com/office/drawing/2014/main" val="3384686566"/>
                  </a:ext>
                </a:extLst>
              </a:tr>
              <a:tr h="539897">
                <a:tc>
                  <a:txBody>
                    <a:bodyPr/>
                    <a:lstStyle/>
                    <a:p>
                      <a:r>
                        <a:rPr lang="en-GB" dirty="0"/>
                        <a:t>Visitors studying</a:t>
                      </a:r>
                      <a:r>
                        <a:rPr lang="en-GB" baseline="0" dirty="0"/>
                        <a:t> short term course</a:t>
                      </a:r>
                      <a:endParaRPr lang="en-GB" dirty="0"/>
                    </a:p>
                  </a:txBody>
                  <a:tcPr/>
                </a:tc>
                <a:tc>
                  <a:txBody>
                    <a:bodyPr/>
                    <a:lstStyle/>
                    <a:p>
                      <a:r>
                        <a:rPr lang="en-GB" dirty="0"/>
                        <a:t>10</a:t>
                      </a:r>
                    </a:p>
                  </a:txBody>
                  <a:tcPr/>
                </a:tc>
                <a:tc>
                  <a:txBody>
                    <a:bodyPr/>
                    <a:lstStyle/>
                    <a:p>
                      <a:r>
                        <a:rPr lang="en-GB" dirty="0"/>
                        <a:t>2</a:t>
                      </a:r>
                    </a:p>
                  </a:txBody>
                  <a:tcPr/>
                </a:tc>
                <a:tc>
                  <a:txBody>
                    <a:bodyPr/>
                    <a:lstStyle/>
                    <a:p>
                      <a:r>
                        <a:rPr lang="en-GB" dirty="0"/>
                        <a:t>200    ,     100</a:t>
                      </a:r>
                    </a:p>
                  </a:txBody>
                  <a:tcPr/>
                </a:tc>
                <a:tc>
                  <a:txBody>
                    <a:bodyPr/>
                    <a:lstStyle/>
                    <a:p>
                      <a:r>
                        <a:rPr lang="en-GB" dirty="0"/>
                        <a:t>10*200+2*100=£2200</a:t>
                      </a:r>
                    </a:p>
                  </a:txBody>
                  <a:tcPr/>
                </a:tc>
                <a:extLst>
                  <a:ext uri="{0D108BD9-81ED-4DB2-BD59-A6C34878D82A}">
                    <a16:rowId xmlns:a16="http://schemas.microsoft.com/office/drawing/2014/main" val="3058241260"/>
                  </a:ext>
                </a:extLst>
              </a:tr>
              <a:tr h="370840">
                <a:tc>
                  <a:txBody>
                    <a:bodyPr/>
                    <a:lstStyle/>
                    <a:p>
                      <a:r>
                        <a:rPr lang="en-GB" b="1" dirty="0"/>
                        <a:t>Total</a:t>
                      </a:r>
                    </a:p>
                  </a:txBody>
                  <a:tcPr/>
                </a:tc>
                <a:tc>
                  <a:txBody>
                    <a:bodyPr/>
                    <a:lstStyle/>
                    <a:p>
                      <a:r>
                        <a:rPr lang="en-GB" b="1" dirty="0"/>
                        <a:t>90</a:t>
                      </a:r>
                    </a:p>
                  </a:txBody>
                  <a:tcPr/>
                </a:tc>
                <a:tc>
                  <a:txBody>
                    <a:bodyPr/>
                    <a:lstStyle/>
                    <a:p>
                      <a:r>
                        <a:rPr lang="en-GB" b="1" dirty="0"/>
                        <a:t>12</a:t>
                      </a:r>
                    </a:p>
                  </a:txBody>
                  <a:tcPr/>
                </a:tc>
                <a:tc>
                  <a:txBody>
                    <a:bodyPr/>
                    <a:lstStyle/>
                    <a:p>
                      <a:r>
                        <a:rPr lang="en-GB" b="1" dirty="0"/>
                        <a:t>-</a:t>
                      </a:r>
                    </a:p>
                  </a:txBody>
                  <a:tcPr/>
                </a:tc>
                <a:tc>
                  <a:txBody>
                    <a:bodyPr/>
                    <a:lstStyle/>
                    <a:p>
                      <a:r>
                        <a:rPr lang="en-GB" b="1" dirty="0"/>
                        <a:t>£11,500</a:t>
                      </a:r>
                    </a:p>
                  </a:txBody>
                  <a:tcPr/>
                </a:tc>
                <a:extLst>
                  <a:ext uri="{0D108BD9-81ED-4DB2-BD59-A6C34878D82A}">
                    <a16:rowId xmlns:a16="http://schemas.microsoft.com/office/drawing/2014/main" val="3686177253"/>
                  </a:ext>
                </a:extLst>
              </a:tr>
            </a:tbl>
          </a:graphicData>
        </a:graphic>
      </p:graphicFrame>
      <p:sp>
        <p:nvSpPr>
          <p:cNvPr id="5" name="TextBox 4"/>
          <p:cNvSpPr txBox="1"/>
          <p:nvPr/>
        </p:nvSpPr>
        <p:spPr>
          <a:xfrm>
            <a:off x="838201" y="4993322"/>
            <a:ext cx="7004538" cy="369332"/>
          </a:xfrm>
          <a:prstGeom prst="rect">
            <a:avLst/>
          </a:prstGeom>
          <a:noFill/>
        </p:spPr>
        <p:txBody>
          <a:bodyPr wrap="square" rtlCol="0">
            <a:spAutoFit/>
          </a:bodyPr>
          <a:lstStyle/>
          <a:p>
            <a:r>
              <a:rPr lang="en-GB" dirty="0"/>
              <a:t>*Scale of students – Chinese students studying at Liverpool Universities.  </a:t>
            </a:r>
          </a:p>
        </p:txBody>
      </p:sp>
    </p:spTree>
    <p:extLst>
      <p:ext uri="{BB962C8B-B14F-4D97-AF65-F5344CB8AC3E}">
        <p14:creationId xmlns:p14="http://schemas.microsoft.com/office/powerpoint/2010/main" val="187701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339"/>
            <a:ext cx="10515600" cy="1325563"/>
          </a:xfrm>
        </p:spPr>
        <p:txBody>
          <a:bodyPr/>
          <a:lstStyle/>
          <a:p>
            <a:r>
              <a:rPr lang="en-US" altLang="zh-CN" dirty="0"/>
              <a:t>Find housemates/</a:t>
            </a:r>
            <a:r>
              <a:rPr lang="en-US" altLang="zh-CN" dirty="0" err="1"/>
              <a:t>flatmates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7404"/>
            <a:ext cx="2933147" cy="195858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235989"/>
            <a:ext cx="1161395" cy="777898"/>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084126" y="2574361"/>
            <a:ext cx="682336" cy="682336"/>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4851779" y="2581706"/>
            <a:ext cx="682336" cy="682336"/>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5582497" y="2574361"/>
            <a:ext cx="682336" cy="682336"/>
          </a:xfrm>
          <a:prstGeom prst="rect">
            <a:avLst/>
          </a:prstGeom>
        </p:spPr>
      </p:pic>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6366911" y="2574361"/>
            <a:ext cx="682336" cy="682336"/>
          </a:xfrm>
          <a:prstGeom prst="rect">
            <a:avLst/>
          </a:prstGeom>
        </p:spPr>
      </p:pic>
      <p:sp>
        <p:nvSpPr>
          <p:cNvPr id="10" name="Text Box 2"/>
          <p:cNvSpPr txBox="1">
            <a:spLocks noChangeArrowheads="1"/>
          </p:cNvSpPr>
          <p:nvPr/>
        </p:nvSpPr>
        <p:spPr bwMode="auto">
          <a:xfrm>
            <a:off x="701721" y="1788430"/>
            <a:ext cx="5262349" cy="39123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zh-CN" sz="1600" b="1" dirty="0">
                <a:effectLst/>
                <a:latin typeface="Calibri" panose="020F0502020204030204" pitchFamily="34" charset="0"/>
                <a:ea typeface="DengXian" panose="02010600030101010101" pitchFamily="2" charset="-122"/>
                <a:cs typeface="Times New Roman" panose="02020603050405020304" pitchFamily="18" charset="0"/>
              </a:rPr>
              <a:t>Find a property that they both like </a:t>
            </a:r>
            <a:endParaRPr lang="en-GB" sz="1600" b="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1" name="Rectangle 10"/>
          <p:cNvSpPr/>
          <p:nvPr/>
        </p:nvSpPr>
        <p:spPr>
          <a:xfrm>
            <a:off x="7198057" y="2131394"/>
            <a:ext cx="4852916" cy="158073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12" name="Picture 11"/>
          <p:cNvPicPr/>
          <p:nvPr/>
        </p:nvPicPr>
        <p:blipFill>
          <a:blip r:embed="rId5" cstate="print">
            <a:extLst>
              <a:ext uri="{28A0092B-C50C-407E-A947-70E740481C1C}">
                <a14:useLocalDpi xmlns:a14="http://schemas.microsoft.com/office/drawing/2010/main" val="0"/>
              </a:ext>
            </a:extLst>
          </a:blip>
          <a:stretch>
            <a:fillRect/>
          </a:stretch>
        </p:blipFill>
        <p:spPr>
          <a:xfrm>
            <a:off x="7275963" y="2179661"/>
            <a:ext cx="526576" cy="594748"/>
          </a:xfrm>
          <a:prstGeom prst="rect">
            <a:avLst/>
          </a:prstGeom>
        </p:spPr>
      </p:pic>
      <p:sp>
        <p:nvSpPr>
          <p:cNvPr id="13" name="Text Box 2"/>
          <p:cNvSpPr txBox="1">
            <a:spLocks noChangeArrowheads="1"/>
          </p:cNvSpPr>
          <p:nvPr/>
        </p:nvSpPr>
        <p:spPr bwMode="auto">
          <a:xfrm>
            <a:off x="7275963" y="3053877"/>
            <a:ext cx="5262349" cy="39123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600" b="1" dirty="0">
                <a:latin typeface="Calibri" panose="020F0502020204030204" pitchFamily="34" charset="0"/>
                <a:ea typeface="DengXian" panose="02010600030101010101" pitchFamily="2" charset="-122"/>
                <a:cs typeface="Times New Roman" panose="02020603050405020304" pitchFamily="18" charset="0"/>
              </a:rPr>
              <a:t>Education background, subject, years of renting </a:t>
            </a:r>
            <a:endParaRPr lang="en-GB" sz="1600" b="1"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4" name="Picture 13"/>
          <p:cNvPicPr>
            <a:picLocks noChangeAspect="1"/>
          </p:cNvPicPr>
          <p:nvPr/>
        </p:nvPicPr>
        <p:blipFill>
          <a:blip r:embed="rId6"/>
          <a:stretch>
            <a:fillRect/>
          </a:stretch>
        </p:blipFill>
        <p:spPr>
          <a:xfrm>
            <a:off x="7822715" y="2400340"/>
            <a:ext cx="449786" cy="362731"/>
          </a:xfrm>
          <a:prstGeom prst="rect">
            <a:avLst/>
          </a:prstGeom>
        </p:spPr>
      </p:pic>
      <p:sp>
        <p:nvSpPr>
          <p:cNvPr id="18" name="Text Box 2"/>
          <p:cNvSpPr txBox="1">
            <a:spLocks noChangeArrowheads="1"/>
          </p:cNvSpPr>
          <p:nvPr/>
        </p:nvSpPr>
        <p:spPr bwMode="auto">
          <a:xfrm>
            <a:off x="7198057" y="3898235"/>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Safety</a:t>
            </a:r>
          </a:p>
        </p:txBody>
      </p:sp>
      <p:sp>
        <p:nvSpPr>
          <p:cNvPr id="19" name="Text Box 2"/>
          <p:cNvSpPr txBox="1">
            <a:spLocks noChangeArrowheads="1"/>
          </p:cNvSpPr>
          <p:nvPr/>
        </p:nvSpPr>
        <p:spPr bwMode="auto">
          <a:xfrm>
            <a:off x="7235019" y="4302104"/>
            <a:ext cx="1037481"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Distance</a:t>
            </a:r>
          </a:p>
        </p:txBody>
      </p:sp>
      <p:sp>
        <p:nvSpPr>
          <p:cNvPr id="20" name="Text Box 2"/>
          <p:cNvSpPr txBox="1">
            <a:spLocks noChangeArrowheads="1"/>
          </p:cNvSpPr>
          <p:nvPr/>
        </p:nvSpPr>
        <p:spPr bwMode="auto">
          <a:xfrm>
            <a:off x="7198057" y="4681384"/>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zh-CN" sz="1600" b="1" dirty="0">
                <a:latin typeface="Calibri" panose="020F0502020204030204" pitchFamily="34" charset="0"/>
                <a:ea typeface="DengXian" panose="02010600030101010101" pitchFamily="2" charset="-122"/>
                <a:cs typeface="Times New Roman" panose="02020603050405020304" pitchFamily="18" charset="0"/>
              </a:rPr>
              <a:t>Maintenance</a:t>
            </a:r>
            <a:endParaRPr lang="en-GB" sz="1600" b="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1" name="Text Box 2"/>
          <p:cNvSpPr txBox="1">
            <a:spLocks noChangeArrowheads="1"/>
          </p:cNvSpPr>
          <p:nvPr/>
        </p:nvSpPr>
        <p:spPr bwMode="auto">
          <a:xfrm>
            <a:off x="7235019" y="5037882"/>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Service</a:t>
            </a:r>
          </a:p>
        </p:txBody>
      </p:sp>
      <p:pic>
        <p:nvPicPr>
          <p:cNvPr id="22" name="Picture 21"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2015" y="4384253"/>
            <a:ext cx="952500" cy="219710"/>
          </a:xfrm>
          <a:prstGeom prst="rect">
            <a:avLst/>
          </a:prstGeom>
          <a:noFill/>
          <a:ln>
            <a:noFill/>
          </a:ln>
        </p:spPr>
      </p:pic>
      <p:pic>
        <p:nvPicPr>
          <p:cNvPr id="23" name="Picture 22"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9584" y="2524842"/>
            <a:ext cx="952500" cy="219710"/>
          </a:xfrm>
          <a:prstGeom prst="rect">
            <a:avLst/>
          </a:prstGeom>
          <a:noFill/>
          <a:ln>
            <a:noFill/>
          </a:ln>
        </p:spPr>
      </p:pic>
      <p:pic>
        <p:nvPicPr>
          <p:cNvPr id="24" name="Picture 23"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2015" y="4724715"/>
            <a:ext cx="952500" cy="219710"/>
          </a:xfrm>
          <a:prstGeom prst="rect">
            <a:avLst/>
          </a:prstGeom>
          <a:noFill/>
          <a:ln>
            <a:noFill/>
          </a:ln>
        </p:spPr>
      </p:pic>
      <p:pic>
        <p:nvPicPr>
          <p:cNvPr id="25" name="Picture 24"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2015" y="5150675"/>
            <a:ext cx="952500" cy="219710"/>
          </a:xfrm>
          <a:prstGeom prst="rect">
            <a:avLst/>
          </a:prstGeom>
          <a:noFill/>
          <a:ln>
            <a:noFill/>
          </a:ln>
        </p:spPr>
      </p:pic>
      <p:pic>
        <p:nvPicPr>
          <p:cNvPr id="26" name="Picture 25"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2015" y="3961974"/>
            <a:ext cx="952500" cy="219710"/>
          </a:xfrm>
          <a:prstGeom prst="rect">
            <a:avLst/>
          </a:prstGeom>
          <a:noFill/>
          <a:ln>
            <a:noFill/>
          </a:ln>
        </p:spPr>
      </p:pic>
      <p:sp>
        <p:nvSpPr>
          <p:cNvPr id="27" name="Text Box 2"/>
          <p:cNvSpPr txBox="1">
            <a:spLocks noChangeArrowheads="1"/>
          </p:cNvSpPr>
          <p:nvPr/>
        </p:nvSpPr>
        <p:spPr bwMode="auto">
          <a:xfrm>
            <a:off x="9392913" y="2486870"/>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4.5</a:t>
            </a:r>
          </a:p>
        </p:txBody>
      </p:sp>
      <p:sp>
        <p:nvSpPr>
          <p:cNvPr id="17" name="Rectangle 16"/>
          <p:cNvSpPr/>
          <p:nvPr/>
        </p:nvSpPr>
        <p:spPr>
          <a:xfrm>
            <a:off x="7198057" y="5696498"/>
            <a:ext cx="1802032" cy="388696"/>
          </a:xfrm>
          <a:prstGeom prst="rect">
            <a:avLst/>
          </a:prstGeom>
        </p:spPr>
        <p:txBody>
          <a:bodyPr wrap="none">
            <a:spAutoFit/>
          </a:bodyPr>
          <a:lstStyle/>
          <a:p>
            <a:pPr>
              <a:lnSpc>
                <a:spcPct val="107000"/>
              </a:lnSpc>
              <a:spcAft>
                <a:spcPts val="800"/>
              </a:spcAft>
            </a:pPr>
            <a:r>
              <a:rPr lang="en-GB" b="1" dirty="0">
                <a:latin typeface="Calibri" panose="020F0502020204030204" pitchFamily="34" charset="0"/>
                <a:ea typeface="DengXian" panose="02010600030101010101" pitchFamily="2" charset="-122"/>
                <a:cs typeface="Times New Roman" panose="02020603050405020304" pitchFamily="18" charset="0"/>
              </a:rPr>
              <a:t>Customer review</a:t>
            </a:r>
            <a:endParaRPr lang="en-GB"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29" name="Picture 28"/>
          <p:cNvPicPr>
            <a:picLocks noChangeAspect="1"/>
          </p:cNvPicPr>
          <p:nvPr/>
        </p:nvPicPr>
        <p:blipFill>
          <a:blip r:embed="rId8"/>
          <a:stretch>
            <a:fillRect/>
          </a:stretch>
        </p:blipFill>
        <p:spPr>
          <a:xfrm>
            <a:off x="7274899" y="6085194"/>
            <a:ext cx="410593" cy="585779"/>
          </a:xfrm>
          <a:prstGeom prst="rect">
            <a:avLst/>
          </a:prstGeom>
        </p:spPr>
      </p:pic>
      <p:sp>
        <p:nvSpPr>
          <p:cNvPr id="28" name="Rectangle 27"/>
          <p:cNvSpPr/>
          <p:nvPr/>
        </p:nvSpPr>
        <p:spPr>
          <a:xfrm>
            <a:off x="7827708" y="6301641"/>
            <a:ext cx="2470548" cy="369332"/>
          </a:xfrm>
          <a:prstGeom prst="rect">
            <a:avLst/>
          </a:prstGeom>
        </p:spPr>
        <p:txBody>
          <a:bodyPr wrap="none">
            <a:spAutoFit/>
          </a:bodyPr>
          <a:lstStyle/>
          <a:p>
            <a:r>
              <a:rPr lang="en-GB" dirty="0">
                <a:latin typeface="Calibri" panose="020F0502020204030204" pitchFamily="34" charset="0"/>
                <a:ea typeface="DengXian" panose="02010600030101010101" pitchFamily="2" charset="-122"/>
                <a:cs typeface="Times New Roman" panose="02020603050405020304" pitchFamily="18" charset="0"/>
              </a:rPr>
              <a:t>It is a great place to live!</a:t>
            </a:r>
            <a:endParaRPr lang="en-GB" dirty="0"/>
          </a:p>
        </p:txBody>
      </p:sp>
    </p:spTree>
    <p:extLst>
      <p:ext uri="{BB962C8B-B14F-4D97-AF65-F5344CB8AC3E}">
        <p14:creationId xmlns:p14="http://schemas.microsoft.com/office/powerpoint/2010/main" val="370369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Find housemates/</a:t>
            </a:r>
            <a:r>
              <a:rPr lang="en-US" altLang="zh-CN" dirty="0" err="1"/>
              <a:t>flatmates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470" y="1578393"/>
            <a:ext cx="6789576" cy="4708525"/>
          </a:xfrm>
        </p:spPr>
      </p:pic>
      <p:sp>
        <p:nvSpPr>
          <p:cNvPr id="5" name="Text Box 2"/>
          <p:cNvSpPr txBox="1">
            <a:spLocks noChangeArrowheads="1"/>
          </p:cNvSpPr>
          <p:nvPr/>
        </p:nvSpPr>
        <p:spPr bwMode="auto">
          <a:xfrm>
            <a:off x="8697056" y="1690688"/>
            <a:ext cx="3084636" cy="4841997"/>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2000" dirty="0">
                <a:latin typeface="Calibri" panose="020F0502020204030204" pitchFamily="34" charset="0"/>
                <a:ea typeface="DengXian" panose="02010600030101010101" pitchFamily="2" charset="-122"/>
                <a:cs typeface="Times New Roman" panose="02020603050405020304" pitchFamily="18" charset="0"/>
              </a:rPr>
              <a:t>If they find housemates/flatmates and they would like to live at the same place. They can book together. </a:t>
            </a:r>
          </a:p>
          <a:p>
            <a:pPr>
              <a:lnSpc>
                <a:spcPct val="107000"/>
              </a:lnSpc>
              <a:spcAft>
                <a:spcPts val="800"/>
              </a:spcAft>
            </a:pP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GB" sz="2000" dirty="0">
                <a:latin typeface="Calibri" panose="020F0502020204030204" pitchFamily="34" charset="0"/>
                <a:ea typeface="DengXian" panose="02010600030101010101" pitchFamily="2" charset="-122"/>
                <a:cs typeface="Times New Roman" panose="02020603050405020304" pitchFamily="18" charset="0"/>
              </a:rPr>
              <a:t>If they can’t find suitable housemates/flatmates…</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87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Long term rent</a:t>
            </a:r>
          </a:p>
        </p:txBody>
      </p:sp>
      <p:sp>
        <p:nvSpPr>
          <p:cNvPr id="3" name="Content Placeholder 2"/>
          <p:cNvSpPr>
            <a:spLocks noGrp="1"/>
          </p:cNvSpPr>
          <p:nvPr>
            <p:ph idx="1"/>
          </p:nvPr>
        </p:nvSpPr>
        <p:spPr/>
        <p:txBody>
          <a:bodyPr>
            <a:normAutofit lnSpcReduction="10000"/>
          </a:bodyPr>
          <a:lstStyle/>
          <a:p>
            <a:pPr marL="0" indent="0">
              <a:buNone/>
            </a:pPr>
            <a:r>
              <a:rPr lang="en-GB" dirty="0"/>
              <a:t>Accommodation cost for a master student studying in the UK.</a:t>
            </a:r>
          </a:p>
          <a:p>
            <a:pPr marL="0" indent="0">
              <a:buNone/>
            </a:pPr>
            <a:endParaRPr lang="en-GB" dirty="0"/>
          </a:p>
          <a:p>
            <a:pPr marL="0" indent="0">
              <a:buNone/>
            </a:pPr>
            <a:r>
              <a:rPr lang="en-GB" dirty="0"/>
              <a:t>A double bed </a:t>
            </a:r>
            <a:r>
              <a:rPr lang="en-GB" dirty="0" err="1"/>
              <a:t>ensuit</a:t>
            </a:r>
            <a:r>
              <a:rPr lang="en-GB" dirty="0"/>
              <a:t> in student accommodation for 51 weeks is </a:t>
            </a:r>
          </a:p>
          <a:p>
            <a:pPr marL="0" indent="0">
              <a:buNone/>
            </a:pPr>
            <a:r>
              <a:rPr lang="en-GB" dirty="0"/>
              <a:t>£135*51=£6885</a:t>
            </a:r>
          </a:p>
          <a:p>
            <a:pPr marL="0" indent="0">
              <a:buNone/>
            </a:pPr>
            <a:r>
              <a:rPr lang="en-GB" dirty="0"/>
              <a:t>A double bed </a:t>
            </a:r>
            <a:r>
              <a:rPr lang="en-GB" dirty="0" err="1"/>
              <a:t>ensuit</a:t>
            </a:r>
            <a:r>
              <a:rPr lang="en-GB" dirty="0"/>
              <a:t> in house for 51 weeks is </a:t>
            </a:r>
          </a:p>
          <a:p>
            <a:pPr marL="0" indent="0">
              <a:buNone/>
            </a:pPr>
            <a:r>
              <a:rPr lang="en-GB" dirty="0"/>
              <a:t>£95*51=£4845</a:t>
            </a:r>
          </a:p>
          <a:p>
            <a:pPr marL="0" indent="0">
              <a:buNone/>
            </a:pPr>
            <a:endParaRPr lang="en-GB" dirty="0"/>
          </a:p>
          <a:p>
            <a:pPr marL="0" indent="0">
              <a:buNone/>
            </a:pPr>
            <a:r>
              <a:rPr lang="en-GB" dirty="0"/>
              <a:t>You can save £2040 per year (equals to a 6 week pre-session English course).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2666307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a:t>
            </a:r>
          </a:p>
        </p:txBody>
      </p:sp>
      <p:sp>
        <p:nvSpPr>
          <p:cNvPr id="3" name="Content Placeholder 2"/>
          <p:cNvSpPr>
            <a:spLocks noGrp="1"/>
          </p:cNvSpPr>
          <p:nvPr>
            <p:ph idx="1"/>
          </p:nvPr>
        </p:nvSpPr>
        <p:spPr>
          <a:xfrm>
            <a:off x="838200" y="1825624"/>
            <a:ext cx="10515600" cy="4591217"/>
          </a:xfrm>
        </p:spPr>
        <p:txBody>
          <a:bodyPr>
            <a:normAutofit fontScale="55000" lnSpcReduction="20000"/>
          </a:bodyPr>
          <a:lstStyle/>
          <a:p>
            <a:r>
              <a:rPr lang="en-GB" dirty="0">
                <a:solidFill>
                  <a:srgbClr val="0070C0"/>
                </a:solidFill>
              </a:rPr>
              <a:t>Short-term study visa</a:t>
            </a:r>
          </a:p>
          <a:p>
            <a:r>
              <a:rPr lang="en-GB" dirty="0">
                <a:solidFill>
                  <a:srgbClr val="0070C0"/>
                </a:solidFill>
              </a:rPr>
              <a:t>6 months - for any short course (including English language courses), or short period of research if you’re 18 or over</a:t>
            </a:r>
          </a:p>
          <a:p>
            <a:r>
              <a:rPr lang="en-GB" dirty="0">
                <a:solidFill>
                  <a:srgbClr val="0070C0"/>
                </a:solidFill>
              </a:rPr>
              <a:t>11 months - if you’re 18 or over and taking an English language course</a:t>
            </a:r>
          </a:p>
          <a:p>
            <a:r>
              <a:rPr lang="en-GB" dirty="0">
                <a:solidFill>
                  <a:srgbClr val="0070C0"/>
                </a:solidFill>
              </a:rPr>
              <a:t>£89 for a 6 month visa</a:t>
            </a:r>
          </a:p>
          <a:p>
            <a:r>
              <a:rPr lang="en-GB" dirty="0">
                <a:solidFill>
                  <a:srgbClr val="0070C0"/>
                </a:solidFill>
              </a:rPr>
              <a:t>£170 for an 11 month visa</a:t>
            </a:r>
          </a:p>
          <a:p>
            <a:r>
              <a:rPr lang="en-GB" dirty="0"/>
              <a:t>A Standard Visitor visa costs £87.</a:t>
            </a:r>
          </a:p>
          <a:p>
            <a:r>
              <a:rPr lang="en-GB" dirty="0"/>
              <a:t>The fee for a long-term visit visa depends on its length:</a:t>
            </a:r>
          </a:p>
          <a:p>
            <a:r>
              <a:rPr lang="en-GB" dirty="0"/>
              <a:t>2 years - £330</a:t>
            </a:r>
          </a:p>
          <a:p>
            <a:r>
              <a:rPr lang="en-GB" dirty="0"/>
              <a:t>5 years - £600</a:t>
            </a:r>
          </a:p>
          <a:p>
            <a:r>
              <a:rPr lang="en-GB" dirty="0"/>
              <a:t>10 years - £752</a:t>
            </a:r>
          </a:p>
          <a:p>
            <a:endParaRPr lang="en-GB" dirty="0"/>
          </a:p>
          <a:p>
            <a:r>
              <a:rPr lang="en-GB" dirty="0"/>
              <a:t>From 2016, new visitor visas for tourists from China will be valid in the UK for 2 years </a:t>
            </a:r>
            <a:r>
              <a:rPr lang="zh-CN" altLang="en-US" dirty="0"/>
              <a:t>（</a:t>
            </a:r>
            <a:r>
              <a:rPr lang="en-GB" altLang="zh-CN" dirty="0">
                <a:hlinkClick r:id="rId2"/>
              </a:rPr>
              <a:t>https://www.gov.uk/government/news/pm-announces-significant-changes-to-visitor-visas-for-chinese-tourists-for-the-benefit-of-the-british-economy</a:t>
            </a:r>
            <a:r>
              <a:rPr lang="zh-CN" altLang="en-US" dirty="0"/>
              <a:t>）</a:t>
            </a:r>
            <a:endParaRPr lang="en-GB" altLang="zh-CN" dirty="0"/>
          </a:p>
          <a:p>
            <a:r>
              <a:rPr lang="en-US" altLang="zh-CN" dirty="0"/>
              <a:t>From 1 Oct 2013</a:t>
            </a:r>
            <a:r>
              <a:rPr lang="en-GB" altLang="zh-CN" dirty="0"/>
              <a:t>, visitor visa holder can study up to 30 days course. Courses can be sailing, kayaking training, the British court costumes tailor training, sports motorcycle driver’s license training, photography and other lifestyle courses. This suits Chinese  professionals who wants to learn more advanced skills which might not exist in China. </a:t>
            </a:r>
            <a:endParaRPr lang="en-GB" dirty="0"/>
          </a:p>
        </p:txBody>
      </p:sp>
    </p:spTree>
    <p:extLst>
      <p:ext uri="{BB962C8B-B14F-4D97-AF65-F5344CB8AC3E}">
        <p14:creationId xmlns:p14="http://schemas.microsoft.com/office/powerpoint/2010/main" val="184010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90548846"/>
              </p:ext>
            </p:extLst>
          </p:nvPr>
        </p:nvGraphicFramePr>
        <p:xfrm>
          <a:off x="209550" y="691039"/>
          <a:ext cx="11792440" cy="6056473"/>
        </p:xfrm>
        <a:graphic>
          <a:graphicData uri="http://schemas.openxmlformats.org/drawingml/2006/table">
            <a:tbl>
              <a:tblPr firstRow="1" bandRow="1">
                <a:tableStyleId>{5C22544A-7EE6-4342-B048-85BDC9FD1C3A}</a:tableStyleId>
              </a:tblPr>
              <a:tblGrid>
                <a:gridCol w="1573864">
                  <a:extLst>
                    <a:ext uri="{9D8B030D-6E8A-4147-A177-3AD203B41FA5}">
                      <a16:colId xmlns:a16="http://schemas.microsoft.com/office/drawing/2014/main" val="4238037400"/>
                    </a:ext>
                  </a:extLst>
                </a:gridCol>
                <a:gridCol w="684257">
                  <a:extLst>
                    <a:ext uri="{9D8B030D-6E8A-4147-A177-3AD203B41FA5}">
                      <a16:colId xmlns:a16="http://schemas.microsoft.com/office/drawing/2014/main" val="239403453"/>
                    </a:ext>
                  </a:extLst>
                </a:gridCol>
                <a:gridCol w="1716178">
                  <a:extLst>
                    <a:ext uri="{9D8B030D-6E8A-4147-A177-3AD203B41FA5}">
                      <a16:colId xmlns:a16="http://schemas.microsoft.com/office/drawing/2014/main" val="1106619760"/>
                    </a:ext>
                  </a:extLst>
                </a:gridCol>
                <a:gridCol w="1693295">
                  <a:extLst>
                    <a:ext uri="{9D8B030D-6E8A-4147-A177-3AD203B41FA5}">
                      <a16:colId xmlns:a16="http://schemas.microsoft.com/office/drawing/2014/main" val="2986962039"/>
                    </a:ext>
                  </a:extLst>
                </a:gridCol>
                <a:gridCol w="1426334">
                  <a:extLst>
                    <a:ext uri="{9D8B030D-6E8A-4147-A177-3AD203B41FA5}">
                      <a16:colId xmlns:a16="http://schemas.microsoft.com/office/drawing/2014/main" val="1223683703"/>
                    </a:ext>
                  </a:extLst>
                </a:gridCol>
                <a:gridCol w="2349256">
                  <a:extLst>
                    <a:ext uri="{9D8B030D-6E8A-4147-A177-3AD203B41FA5}">
                      <a16:colId xmlns:a16="http://schemas.microsoft.com/office/drawing/2014/main" val="1551213020"/>
                    </a:ext>
                  </a:extLst>
                </a:gridCol>
                <a:gridCol w="2349256">
                  <a:extLst>
                    <a:ext uri="{9D8B030D-6E8A-4147-A177-3AD203B41FA5}">
                      <a16:colId xmlns:a16="http://schemas.microsoft.com/office/drawing/2014/main" val="229105208"/>
                    </a:ext>
                  </a:extLst>
                </a:gridCol>
              </a:tblGrid>
              <a:tr h="432911">
                <a:tc>
                  <a:txBody>
                    <a:bodyPr/>
                    <a:lstStyle/>
                    <a:p>
                      <a:r>
                        <a:rPr lang="en-US" altLang="zh-CN" sz="1100" dirty="0"/>
                        <a:t>9 Master Students</a:t>
                      </a:r>
                      <a:endParaRPr lang="en-GB" sz="1100" dirty="0"/>
                    </a:p>
                  </a:txBody>
                  <a:tcPr/>
                </a:tc>
                <a:tc>
                  <a:txBody>
                    <a:bodyPr/>
                    <a:lstStyle/>
                    <a:p>
                      <a:r>
                        <a:rPr lang="en-GB" sz="1100" dirty="0"/>
                        <a:t>Gender</a:t>
                      </a:r>
                    </a:p>
                  </a:txBody>
                  <a:tcPr/>
                </a:tc>
                <a:tc>
                  <a:txBody>
                    <a:bodyPr/>
                    <a:lstStyle/>
                    <a:p>
                      <a:r>
                        <a:rPr lang="en-GB" sz="1100" dirty="0"/>
                        <a:t>Where</a:t>
                      </a:r>
                      <a:r>
                        <a:rPr lang="en-GB" sz="1100" baseline="0" dirty="0"/>
                        <a:t> did you live in your first year</a:t>
                      </a:r>
                      <a:endParaRPr lang="en-GB" sz="1100" dirty="0"/>
                    </a:p>
                  </a:txBody>
                  <a:tcPr/>
                </a:tc>
                <a:tc>
                  <a:txBody>
                    <a:bodyPr/>
                    <a:lstStyle/>
                    <a:p>
                      <a:r>
                        <a:rPr lang="en-GB" sz="1100" dirty="0"/>
                        <a:t>Reason</a:t>
                      </a:r>
                    </a:p>
                  </a:txBody>
                  <a:tcPr/>
                </a:tc>
                <a:tc>
                  <a:txBody>
                    <a:bodyPr/>
                    <a:lstStyle/>
                    <a:p>
                      <a:r>
                        <a:rPr lang="en-GB" sz="1100" dirty="0"/>
                        <a:t>Would you like to live in Private</a:t>
                      </a:r>
                      <a:r>
                        <a:rPr lang="en-GB" sz="1100" baseline="0" dirty="0"/>
                        <a:t> House</a:t>
                      </a:r>
                      <a:endParaRPr lang="en-GB" sz="1100" dirty="0"/>
                    </a:p>
                  </a:txBody>
                  <a:tcPr/>
                </a:tc>
                <a:tc>
                  <a:txBody>
                    <a:bodyPr/>
                    <a:lstStyle/>
                    <a:p>
                      <a:r>
                        <a:rPr lang="en-GB" sz="1100" dirty="0"/>
                        <a:t>Reason</a:t>
                      </a:r>
                    </a:p>
                  </a:txBody>
                  <a:tcPr/>
                </a:tc>
                <a:tc>
                  <a:txBody>
                    <a:bodyPr/>
                    <a:lstStyle/>
                    <a:p>
                      <a:r>
                        <a:rPr lang="en-GB" sz="1100" dirty="0"/>
                        <a:t>Reason</a:t>
                      </a:r>
                      <a:r>
                        <a:rPr lang="en-GB" sz="1100" baseline="0" dirty="0"/>
                        <a:t> for not choose house as your first choice</a:t>
                      </a:r>
                      <a:endParaRPr lang="en-GB" sz="1100" dirty="0"/>
                    </a:p>
                  </a:txBody>
                  <a:tcPr/>
                </a:tc>
                <a:extLst>
                  <a:ext uri="{0D108BD9-81ED-4DB2-BD59-A6C34878D82A}">
                    <a16:rowId xmlns:a16="http://schemas.microsoft.com/office/drawing/2014/main" val="1108358410"/>
                  </a:ext>
                </a:extLst>
              </a:tr>
              <a:tr h="781835">
                <a:tc>
                  <a:txBody>
                    <a:bodyPr/>
                    <a:lstStyle/>
                    <a:p>
                      <a:r>
                        <a:rPr lang="zh-CN" altLang="en-US" sz="1100" dirty="0"/>
                        <a:t>东哥</a:t>
                      </a:r>
                      <a:endParaRPr lang="en-GB" sz="1100" dirty="0"/>
                    </a:p>
                  </a:txBody>
                  <a:tcPr/>
                </a:tc>
                <a:tc>
                  <a:txBody>
                    <a:bodyPr/>
                    <a:lstStyle/>
                    <a:p>
                      <a:r>
                        <a:rPr lang="en-GB" sz="1100" dirty="0"/>
                        <a:t>Male </a:t>
                      </a:r>
                    </a:p>
                  </a:txBody>
                  <a:tcPr/>
                </a:tc>
                <a:tc>
                  <a:txBody>
                    <a:bodyPr/>
                    <a:lstStyle/>
                    <a:p>
                      <a:r>
                        <a:rPr lang="en-GB" sz="1100" b="0" dirty="0"/>
                        <a:t>Student</a:t>
                      </a:r>
                      <a:r>
                        <a:rPr lang="en-GB" sz="1100" b="0" baseline="0" dirty="0"/>
                        <a:t> Accommodation</a:t>
                      </a:r>
                      <a:endParaRPr lang="en-GB"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r>
                        <a:rPr lang="en-GB" sz="1100" dirty="0"/>
                        <a:t>Yes</a:t>
                      </a:r>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lvl="0" indent="-171450" algn="l">
                        <a:buFont typeface="Arial" panose="020B0604020202020204" pitchFamily="34" charset="0"/>
                        <a:buChar char="•"/>
                      </a:pPr>
                      <a:r>
                        <a:rPr lang="en-GB" sz="1100" dirty="0"/>
                        <a:t>Don’t</a:t>
                      </a:r>
                      <a:r>
                        <a:rPr lang="en-GB" sz="1100" baseline="0" dirty="0"/>
                        <a:t> have information about house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 trust private landlords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Potential Disputes </a:t>
                      </a:r>
                    </a:p>
                    <a:p>
                      <a:pPr marL="0" lvl="0" indent="0" algn="ctr">
                        <a:buFont typeface="Arial" panose="020B0604020202020204" pitchFamily="34" charset="0"/>
                        <a:buNone/>
                      </a:pPr>
                      <a:endParaRPr lang="en-GB" sz="1100" dirty="0"/>
                    </a:p>
                  </a:txBody>
                  <a:tcPr/>
                </a:tc>
                <a:extLst>
                  <a:ext uri="{0D108BD9-81ED-4DB2-BD59-A6C34878D82A}">
                    <a16:rowId xmlns:a16="http://schemas.microsoft.com/office/drawing/2014/main" val="722138623"/>
                  </a:ext>
                </a:extLst>
              </a:tr>
              <a:tr h="458322">
                <a:tc>
                  <a:txBody>
                    <a:bodyPr/>
                    <a:lstStyle/>
                    <a:p>
                      <a:r>
                        <a:rPr lang="zh-CN" altLang="en-US" sz="1100" dirty="0"/>
                        <a:t>适</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r>
                        <a:rPr lang="en-GB" sz="1100" b="1" dirty="0"/>
                        <a:t>Private House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0" indent="0" algn="ctr">
                        <a:buFont typeface="Arial" panose="020B0604020202020204" pitchFamily="34" charset="0"/>
                        <a:buNone/>
                      </a:pPr>
                      <a:r>
                        <a:rPr lang="en-GB" sz="1100" dirty="0"/>
                        <a:t>x</a:t>
                      </a:r>
                    </a:p>
                  </a:txBody>
                  <a:tcPr/>
                </a:tc>
                <a:extLst>
                  <a:ext uri="{0D108BD9-81ED-4DB2-BD59-A6C34878D82A}">
                    <a16:rowId xmlns:a16="http://schemas.microsoft.com/office/drawing/2014/main" val="184133683"/>
                  </a:ext>
                </a:extLst>
              </a:tr>
              <a:tr h="458322">
                <a:tc>
                  <a:txBody>
                    <a:bodyPr/>
                    <a:lstStyle/>
                    <a:p>
                      <a:r>
                        <a:rPr lang="en-US" altLang="zh-CN" sz="1100" dirty="0"/>
                        <a:t>Rolando </a:t>
                      </a:r>
                      <a:r>
                        <a:rPr lang="zh-CN" altLang="en-US" sz="1100" dirty="0"/>
                        <a:t>（</a:t>
                      </a:r>
                      <a:r>
                        <a:rPr lang="en-US" altLang="zh-CN" sz="1100" dirty="0"/>
                        <a:t>Mexico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trust private landlords</a:t>
                      </a:r>
                      <a:endParaRPr lang="en-GB" sz="1100" baseline="0" dirty="0"/>
                    </a:p>
                    <a:p>
                      <a:pPr marL="285750" indent="-285750">
                        <a:buFont typeface="Arial" panose="020B0604020202020204" pitchFamily="34" charset="0"/>
                        <a:buChar char="•"/>
                      </a:pPr>
                      <a:r>
                        <a:rPr lang="en-GB" sz="1100" baseline="0" dirty="0"/>
                        <a:t>Payment security</a:t>
                      </a:r>
                      <a:endParaRPr lang="en-GB" sz="1100" dirty="0"/>
                    </a:p>
                  </a:txBody>
                  <a:tcPr/>
                </a:tc>
                <a:extLst>
                  <a:ext uri="{0D108BD9-81ED-4DB2-BD59-A6C34878D82A}">
                    <a16:rowId xmlns:a16="http://schemas.microsoft.com/office/drawing/2014/main" val="1840396514"/>
                  </a:ext>
                </a:extLst>
              </a:tr>
              <a:tr h="549716">
                <a:tc>
                  <a:txBody>
                    <a:bodyPr/>
                    <a:lstStyle/>
                    <a:p>
                      <a:r>
                        <a:rPr lang="en-US" altLang="zh-CN" sz="1100" dirty="0"/>
                        <a:t>Jules </a:t>
                      </a:r>
                      <a:r>
                        <a:rPr lang="zh-CN" altLang="en-US" sz="1100" dirty="0"/>
                        <a:t>（</a:t>
                      </a:r>
                      <a:r>
                        <a:rPr lang="en-US" altLang="zh-CN" sz="1100" dirty="0"/>
                        <a:t>Congo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buFont typeface="Arial" panose="020B0604020202020204" pitchFamily="34" charset="0"/>
                        <a:buChar char="•"/>
                      </a:pPr>
                      <a:r>
                        <a:rPr lang="en-GB" sz="1100" dirty="0"/>
                        <a:t>Don’t know</a:t>
                      </a:r>
                      <a:r>
                        <a:rPr lang="en-GB" sz="1100" baseline="0" dirty="0"/>
                        <a:t> who is going to live with</a:t>
                      </a:r>
                    </a:p>
                  </a:txBody>
                  <a:tcPr/>
                </a:tc>
                <a:extLst>
                  <a:ext uri="{0D108BD9-81ED-4DB2-BD59-A6C34878D82A}">
                    <a16:rowId xmlns:a16="http://schemas.microsoft.com/office/drawing/2014/main" val="3797235268"/>
                  </a:ext>
                </a:extLst>
              </a:tr>
              <a:tr h="458322">
                <a:tc>
                  <a:txBody>
                    <a:bodyPr/>
                    <a:lstStyle/>
                    <a:p>
                      <a:r>
                        <a:rPr lang="zh-CN" altLang="en-US" sz="1100" dirty="0"/>
                        <a:t>张记</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txBody>
                  <a:tcPr/>
                </a:tc>
                <a:tc>
                  <a:txBody>
                    <a:bodyPr/>
                    <a:lstStyle/>
                    <a:p>
                      <a:r>
                        <a:rPr lang="en-US" altLang="zh-CN" sz="1100" b="1" dirty="0"/>
                        <a:t>Private</a:t>
                      </a:r>
                      <a:r>
                        <a:rPr lang="en-US" altLang="zh-CN" sz="1100" b="1" baseline="0" dirty="0"/>
                        <a:t> </a:t>
                      </a:r>
                      <a:r>
                        <a:rPr lang="en-US" altLang="zh-CN" sz="1100" b="1" dirty="0"/>
                        <a:t>House</a:t>
                      </a:r>
                      <a:endParaRPr lang="en-GB" sz="11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r>
                        <a:rPr lang="en-US" altLang="zh-CN" sz="1100" dirty="0"/>
                        <a:t>Cheaper price</a:t>
                      </a:r>
                      <a:endParaRPr lang="en-GB" sz="1100" dirty="0"/>
                    </a:p>
                  </a:txBody>
                  <a:tcPr/>
                </a:tc>
                <a:tc>
                  <a:txBody>
                    <a:bodyPr/>
                    <a:lstStyle/>
                    <a:p>
                      <a:pPr algn="ctr"/>
                      <a:r>
                        <a:rPr lang="en-GB" sz="1100" dirty="0"/>
                        <a:t>x</a:t>
                      </a:r>
                    </a:p>
                  </a:txBody>
                  <a:tcPr/>
                </a:tc>
                <a:extLst>
                  <a:ext uri="{0D108BD9-81ED-4DB2-BD59-A6C34878D82A}">
                    <a16:rowId xmlns:a16="http://schemas.microsoft.com/office/drawing/2014/main" val="1810543511"/>
                  </a:ext>
                </a:extLst>
              </a:tr>
              <a:tr h="458322">
                <a:tc>
                  <a:txBody>
                    <a:bodyPr/>
                    <a:lstStyle/>
                    <a:p>
                      <a:r>
                        <a:rPr lang="en-GB" sz="1100" dirty="0"/>
                        <a:t>Project Man A </a:t>
                      </a:r>
                      <a:r>
                        <a:rPr lang="zh-CN" altLang="en-US" sz="1100" dirty="0"/>
                        <a:t>（</a:t>
                      </a:r>
                      <a:r>
                        <a:rPr lang="en-US" altLang="zh-CN" sz="1100" dirty="0"/>
                        <a:t>Nigeria</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endParaRPr lang="en-GB" sz="1100" b="1" dirty="0"/>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Internet Agent</a:t>
                      </a:r>
                      <a:endParaRPr lang="en-GB" sz="1100" dirty="0"/>
                    </a:p>
                  </a:txBody>
                  <a:tcPr/>
                </a:tc>
                <a:tc>
                  <a:txBody>
                    <a:bodyPr/>
                    <a:lstStyle/>
                    <a:p>
                      <a:r>
                        <a:rPr lang="en-US" altLang="zh-CN" sz="1100" dirty="0"/>
                        <a:t>Yes</a:t>
                      </a:r>
                      <a:endParaRPr lang="en-GB" sz="1100" dirty="0"/>
                    </a:p>
                  </a:txBody>
                  <a:tcPr/>
                </a:tc>
                <a:tc>
                  <a:txBody>
                    <a:bodyPr/>
                    <a:lstStyle/>
                    <a:p>
                      <a:r>
                        <a:rPr lang="en-GB" sz="1100" dirty="0"/>
                        <a:t>More</a:t>
                      </a:r>
                      <a:r>
                        <a:rPr lang="en-GB" sz="1100" baseline="0" dirty="0"/>
                        <a:t> relax</a:t>
                      </a:r>
                    </a:p>
                    <a:p>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lgn="l">
                        <a:buFont typeface="Arial" panose="020B0604020202020204" pitchFamily="34" charset="0"/>
                        <a:buChar char="•"/>
                      </a:pPr>
                      <a:r>
                        <a:rPr lang="en-GB" sz="1100" dirty="0"/>
                        <a:t>Payment</a:t>
                      </a:r>
                      <a:r>
                        <a:rPr lang="en-GB" sz="1100" baseline="0" dirty="0"/>
                        <a:t> security</a:t>
                      </a:r>
                      <a:endParaRPr lang="en-GB" sz="1100" dirty="0"/>
                    </a:p>
                  </a:txBody>
                  <a:tcPr/>
                </a:tc>
                <a:extLst>
                  <a:ext uri="{0D108BD9-81ED-4DB2-BD59-A6C34878D82A}">
                    <a16:rowId xmlns:a16="http://schemas.microsoft.com/office/drawing/2014/main" val="4269034280"/>
                  </a:ext>
                </a:extLst>
              </a:tr>
              <a:tr h="458322">
                <a:tc>
                  <a:txBody>
                    <a:bodyPr/>
                    <a:lstStyle/>
                    <a:p>
                      <a:r>
                        <a:rPr lang="zh-CN" altLang="en-US" sz="1100" dirty="0"/>
                        <a:t>临 </a:t>
                      </a:r>
                      <a:endParaRPr lang="en-GB" sz="1100" dirty="0"/>
                    </a:p>
                  </a:txBody>
                  <a:tcPr>
                    <a:solidFill>
                      <a:srgbClr val="FF99CC">
                        <a:alpha val="36000"/>
                      </a:srgbClr>
                    </a:solidFill>
                  </a:tcPr>
                </a:tc>
                <a:tc>
                  <a:txBody>
                    <a:bodyPr/>
                    <a:lstStyle/>
                    <a:p>
                      <a:r>
                        <a:rPr lang="en-GB" sz="1100" dirty="0"/>
                        <a:t>Female</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txBody>
                  <a:tcPr>
                    <a:solidFill>
                      <a:srgbClr val="FF99CC">
                        <a:alpha val="36000"/>
                      </a:srgbClr>
                    </a:solidFill>
                  </a:tcPr>
                </a:tc>
                <a:tc>
                  <a:txBody>
                    <a:bodyPr/>
                    <a:lstStyle/>
                    <a:p>
                      <a:r>
                        <a:rPr lang="en-GB" sz="1100" dirty="0"/>
                        <a:t>Don’t need to share bathroom</a:t>
                      </a:r>
                    </a:p>
                  </a:txBody>
                  <a:tcPr>
                    <a:solidFill>
                      <a:srgbClr val="FF99CC">
                        <a:alpha val="36000"/>
                      </a:srgbClr>
                    </a:solidFill>
                  </a:tcPr>
                </a:tc>
                <a:tc>
                  <a:txBody>
                    <a:bodyPr/>
                    <a:lstStyle/>
                    <a:p>
                      <a:pPr algn="ctr"/>
                      <a:r>
                        <a:rPr lang="en-GB" sz="1100" dirty="0"/>
                        <a:t>x</a:t>
                      </a:r>
                    </a:p>
                  </a:txBody>
                  <a:tcPr>
                    <a:solidFill>
                      <a:srgbClr val="FF99CC">
                        <a:alpha val="36000"/>
                      </a:srgbClr>
                    </a:solidFill>
                  </a:tcPr>
                </a:tc>
                <a:extLst>
                  <a:ext uri="{0D108BD9-81ED-4DB2-BD59-A6C34878D82A}">
                    <a16:rowId xmlns:a16="http://schemas.microsoft.com/office/drawing/2014/main" val="618115975"/>
                  </a:ext>
                </a:extLst>
              </a:tr>
              <a:tr h="438596">
                <a:tc>
                  <a:txBody>
                    <a:bodyPr/>
                    <a:lstStyle/>
                    <a:p>
                      <a:r>
                        <a:rPr lang="zh-CN" altLang="en-US" sz="1100" dirty="0"/>
                        <a:t>茹</a:t>
                      </a:r>
                      <a:endParaRPr lang="en-GB" sz="1100" dirty="0"/>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16000"/>
                      </a:srgbClr>
                    </a:solidFill>
                  </a:tcPr>
                </a:tc>
                <a:tc>
                  <a:txBody>
                    <a:bodyPr/>
                    <a:lstStyle/>
                    <a:p>
                      <a:r>
                        <a:rPr lang="en-GB" sz="1100" dirty="0"/>
                        <a:t>Student Accommodation</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p>
                      <a:endParaRPr lang="en-GB" sz="1100" dirty="0"/>
                    </a:p>
                  </a:txBody>
                  <a:tcPr>
                    <a:solidFill>
                      <a:srgbClr val="FF99CC">
                        <a:alpha val="16000"/>
                      </a:srgbClr>
                    </a:solidFill>
                  </a:tcPr>
                </a:tc>
                <a:tc>
                  <a:txBody>
                    <a:bodyPr/>
                    <a:lstStyle/>
                    <a:p>
                      <a:r>
                        <a:rPr lang="en-GB" sz="1100" dirty="0"/>
                        <a:t>Have</a:t>
                      </a:r>
                      <a:r>
                        <a:rPr lang="en-GB" sz="1100" baseline="0" dirty="0"/>
                        <a:t> security guard</a:t>
                      </a:r>
                    </a:p>
                    <a:p>
                      <a:r>
                        <a:rPr lang="en-GB" sz="1100" baseline="0" dirty="0"/>
                        <a:t>Safer </a:t>
                      </a:r>
                    </a:p>
                  </a:txBody>
                  <a:tcPr>
                    <a:solidFill>
                      <a:srgbClr val="FF99CC">
                        <a:alpha val="16000"/>
                      </a:srgbClr>
                    </a:solidFill>
                  </a:tcPr>
                </a:tc>
                <a:tc>
                  <a:txBody>
                    <a:bodyPr/>
                    <a:lstStyle/>
                    <a:p>
                      <a:pPr algn="ctr"/>
                      <a:r>
                        <a:rPr lang="en-GB" sz="1100" baseline="0" dirty="0"/>
                        <a:t>x</a:t>
                      </a:r>
                    </a:p>
                  </a:txBody>
                  <a:tcPr>
                    <a:solidFill>
                      <a:srgbClr val="FF99CC">
                        <a:alpha val="16000"/>
                      </a:srgbClr>
                    </a:solidFill>
                  </a:tcPr>
                </a:tc>
                <a:extLst>
                  <a:ext uri="{0D108BD9-81ED-4DB2-BD59-A6C34878D82A}">
                    <a16:rowId xmlns:a16="http://schemas.microsoft.com/office/drawing/2014/main" val="1926204711"/>
                  </a:ext>
                </a:extLst>
              </a:tr>
              <a:tr h="458322">
                <a:tc>
                  <a:txBody>
                    <a:bodyPr/>
                    <a:lstStyle/>
                    <a:p>
                      <a:r>
                        <a:rPr lang="zh-CN" altLang="en-US" sz="1100" dirty="0"/>
                        <a:t>玉菡</a:t>
                      </a: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36000"/>
                      </a:srgbClr>
                    </a:solidFill>
                  </a:tcPr>
                </a:tc>
                <a:tc>
                  <a:txBody>
                    <a:bodyPr/>
                    <a:lstStyle/>
                    <a:p>
                      <a:r>
                        <a:rPr lang="en-US" altLang="zh-CN" sz="1100" b="0" dirty="0"/>
                        <a:t>Student</a:t>
                      </a:r>
                      <a:r>
                        <a:rPr lang="en-US" altLang="zh-CN" sz="1100" b="0" baseline="0" dirty="0"/>
                        <a:t> Accommodation</a:t>
                      </a:r>
                      <a:endParaRPr lang="en-GB" sz="1100" b="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solidFill>
                      <a:srgbClr val="FF99CC">
                        <a:alpha val="36000"/>
                      </a:srgbClr>
                    </a:solidFill>
                  </a:tcPr>
                </a:tc>
                <a:tc>
                  <a:txBody>
                    <a:bodyPr/>
                    <a:lstStyle/>
                    <a:p>
                      <a:r>
                        <a:rPr lang="en-GB" sz="1100" dirty="0"/>
                        <a:t>Cheaper</a:t>
                      </a:r>
                    </a:p>
                  </a:txBody>
                  <a:tcPr>
                    <a:solidFill>
                      <a:srgbClr val="FF99CC">
                        <a:alpha val="36000"/>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know</a:t>
                      </a:r>
                      <a:r>
                        <a:rPr lang="en-GB" sz="1100" baseline="0" dirty="0"/>
                        <a:t> who is going to live with</a:t>
                      </a:r>
                    </a:p>
                  </a:txBody>
                  <a:tcPr>
                    <a:solidFill>
                      <a:srgbClr val="FF99CC">
                        <a:alpha val="36000"/>
                      </a:srgbClr>
                    </a:solidFill>
                  </a:tcPr>
                </a:tc>
                <a:extLst>
                  <a:ext uri="{0D108BD9-81ED-4DB2-BD59-A6C34878D82A}">
                    <a16:rowId xmlns:a16="http://schemas.microsoft.com/office/drawing/2014/main" val="1545837958"/>
                  </a:ext>
                </a:extLst>
              </a:tr>
            </a:tbl>
          </a:graphicData>
        </a:graphic>
      </p:graphicFrame>
      <p:sp>
        <p:nvSpPr>
          <p:cNvPr id="5" name="TextBox 4"/>
          <p:cNvSpPr txBox="1"/>
          <p:nvPr/>
        </p:nvSpPr>
        <p:spPr>
          <a:xfrm>
            <a:off x="1137990" y="209550"/>
            <a:ext cx="9663359" cy="369332"/>
          </a:xfrm>
          <a:prstGeom prst="rect">
            <a:avLst/>
          </a:prstGeom>
          <a:noFill/>
        </p:spPr>
        <p:txBody>
          <a:bodyPr wrap="square" rtlCol="0">
            <a:spAutoFit/>
          </a:bodyPr>
          <a:lstStyle/>
          <a:p>
            <a:r>
              <a:rPr lang="en-US" altLang="zh-CN" b="1" dirty="0"/>
              <a:t>Questionnaire </a:t>
            </a:r>
            <a:r>
              <a:rPr lang="zh-CN" altLang="en-US" b="1" dirty="0"/>
              <a:t>：</a:t>
            </a:r>
            <a:r>
              <a:rPr lang="en-US" altLang="zh-CN" b="1" dirty="0"/>
              <a:t>Do you prefer living at Student Accommodation or Houses in your first year? Why?</a:t>
            </a:r>
            <a:endParaRPr lang="en-GB" b="1" dirty="0"/>
          </a:p>
        </p:txBody>
      </p:sp>
    </p:spTree>
    <p:extLst>
      <p:ext uri="{BB962C8B-B14F-4D97-AF65-F5344CB8AC3E}">
        <p14:creationId xmlns:p14="http://schemas.microsoft.com/office/powerpoint/2010/main" val="318248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Long term rent</a:t>
            </a:r>
          </a:p>
        </p:txBody>
      </p:sp>
      <p:sp>
        <p:nvSpPr>
          <p:cNvPr id="3" name="Content Placeholder 2"/>
          <p:cNvSpPr>
            <a:spLocks noGrp="1"/>
          </p:cNvSpPr>
          <p:nvPr>
            <p:ph idx="1"/>
          </p:nvPr>
        </p:nvSpPr>
        <p:spPr/>
        <p:txBody>
          <a:bodyPr>
            <a:normAutofit/>
          </a:bodyPr>
          <a:lstStyle/>
          <a:p>
            <a:pPr marL="0" indent="0">
              <a:buNone/>
            </a:pPr>
            <a:r>
              <a:rPr lang="en-GB" dirty="0"/>
              <a:t>Questionnaire Summary</a:t>
            </a:r>
          </a:p>
          <a:p>
            <a:pPr marL="0" indent="0">
              <a:buNone/>
            </a:pPr>
            <a:endParaRPr lang="en-GB" dirty="0"/>
          </a:p>
          <a:p>
            <a:pPr marL="0" indent="0">
              <a:buNone/>
            </a:pPr>
            <a:r>
              <a:rPr lang="en-GB" dirty="0"/>
              <a:t>7 out of 9 students would like to live in private house.</a:t>
            </a:r>
          </a:p>
          <a:p>
            <a:pPr marL="0" indent="0">
              <a:buNone/>
            </a:pPr>
            <a:r>
              <a:rPr lang="en-US" altLang="zh-CN" dirty="0"/>
              <a:t>Among 7 people who would like to live in private house, only 2 people chose private house. </a:t>
            </a:r>
          </a:p>
          <a:p>
            <a:pPr marL="0" indent="0">
              <a:buNone/>
            </a:pPr>
            <a:r>
              <a:rPr lang="en-US" dirty="0"/>
              <a:t>The major reasons are they don’t have access to UK house renting information, they have safe and security concern about living at private house and there is no platform to secure the payment transaction. </a:t>
            </a:r>
            <a:endParaRPr lang="en-GB" dirty="0"/>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77144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Summer Short term rent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6313560"/>
              </p:ext>
            </p:extLst>
          </p:nvPr>
        </p:nvGraphicFramePr>
        <p:xfrm>
          <a:off x="952500" y="2793266"/>
          <a:ext cx="10515600" cy="22250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281073229"/>
                    </a:ext>
                  </a:extLst>
                </a:gridCol>
                <a:gridCol w="4010025">
                  <a:extLst>
                    <a:ext uri="{9D8B030D-6E8A-4147-A177-3AD203B41FA5}">
                      <a16:colId xmlns:a16="http://schemas.microsoft.com/office/drawing/2014/main" val="945468576"/>
                    </a:ext>
                  </a:extLst>
                </a:gridCol>
                <a:gridCol w="3000375">
                  <a:extLst>
                    <a:ext uri="{9D8B030D-6E8A-4147-A177-3AD203B41FA5}">
                      <a16:colId xmlns:a16="http://schemas.microsoft.com/office/drawing/2014/main" val="1794336833"/>
                    </a:ext>
                  </a:extLst>
                </a:gridCol>
              </a:tblGrid>
              <a:tr h="370840">
                <a:tc>
                  <a:txBody>
                    <a:bodyPr/>
                    <a:lstStyle/>
                    <a:p>
                      <a:r>
                        <a:rPr lang="en-GB" dirty="0"/>
                        <a:t>Main Student Accommodation</a:t>
                      </a:r>
                    </a:p>
                  </a:txBody>
                  <a:tcPr/>
                </a:tc>
                <a:tc>
                  <a:txBody>
                    <a:bodyPr/>
                    <a:lstStyle/>
                    <a:p>
                      <a:r>
                        <a:rPr lang="en-GB" dirty="0"/>
                        <a:t>No. of room available</a:t>
                      </a:r>
                    </a:p>
                  </a:txBody>
                  <a:tcPr/>
                </a:tc>
                <a:tc>
                  <a:txBody>
                    <a:bodyPr/>
                    <a:lstStyle/>
                    <a:p>
                      <a:r>
                        <a:rPr lang="en-GB" dirty="0"/>
                        <a:t>Price per</a:t>
                      </a:r>
                      <a:r>
                        <a:rPr lang="en-GB" baseline="0" dirty="0"/>
                        <a:t> week</a:t>
                      </a:r>
                      <a:endParaRPr lang="en-GB" dirty="0"/>
                    </a:p>
                  </a:txBody>
                  <a:tcPr/>
                </a:tc>
                <a:extLst>
                  <a:ext uri="{0D108BD9-81ED-4DB2-BD59-A6C34878D82A}">
                    <a16:rowId xmlns:a16="http://schemas.microsoft.com/office/drawing/2014/main" val="3151544043"/>
                  </a:ext>
                </a:extLst>
              </a:tr>
              <a:tr h="370840">
                <a:tc>
                  <a:txBody>
                    <a:bodyPr/>
                    <a:lstStyle/>
                    <a:p>
                      <a:r>
                        <a:rPr lang="en-GB" dirty="0"/>
                        <a:t>University Accommodation</a:t>
                      </a:r>
                    </a:p>
                  </a:txBody>
                  <a:tcPr/>
                </a:tc>
                <a:tc>
                  <a:txBody>
                    <a:bodyPr/>
                    <a:lstStyle/>
                    <a:p>
                      <a:r>
                        <a:rPr lang="en-GB" dirty="0"/>
                        <a:t>No Reponses</a:t>
                      </a:r>
                      <a:r>
                        <a:rPr lang="en-GB" baseline="0" dirty="0"/>
                        <a:t> only voice mail services</a:t>
                      </a:r>
                      <a:endParaRPr lang="en-GB" dirty="0"/>
                    </a:p>
                  </a:txBody>
                  <a:tcPr/>
                </a:tc>
                <a:tc>
                  <a:txBody>
                    <a:bodyPr/>
                    <a:lstStyle/>
                    <a:p>
                      <a:r>
                        <a:rPr lang="en-GB" dirty="0"/>
                        <a:t>-</a:t>
                      </a:r>
                    </a:p>
                  </a:txBody>
                  <a:tcPr/>
                </a:tc>
                <a:extLst>
                  <a:ext uri="{0D108BD9-81ED-4DB2-BD59-A6C34878D82A}">
                    <a16:rowId xmlns:a16="http://schemas.microsoft.com/office/drawing/2014/main" val="3967196015"/>
                  </a:ext>
                </a:extLst>
              </a:tr>
              <a:tr h="370840">
                <a:tc>
                  <a:txBody>
                    <a:bodyPr/>
                    <a:lstStyle/>
                    <a:p>
                      <a:r>
                        <a:rPr lang="en-US" altLang="zh-CN" dirty="0"/>
                        <a:t>United Student Accommodation </a:t>
                      </a:r>
                      <a:endParaRPr lang="en-GB" dirty="0"/>
                    </a:p>
                  </a:txBody>
                  <a:tcPr/>
                </a:tc>
                <a:tc>
                  <a:txBody>
                    <a:bodyPr/>
                    <a:lstStyle/>
                    <a:p>
                      <a:r>
                        <a:rPr lang="en-GB" dirty="0"/>
                        <a:t>Only available till 2</a:t>
                      </a:r>
                      <a:r>
                        <a:rPr lang="en-GB" baseline="30000" dirty="0"/>
                        <a:t>nd</a:t>
                      </a:r>
                      <a:r>
                        <a:rPr lang="en-GB" dirty="0"/>
                        <a:t> September </a:t>
                      </a:r>
                    </a:p>
                  </a:txBody>
                  <a:tcPr/>
                </a:tc>
                <a:tc>
                  <a:txBody>
                    <a:bodyPr/>
                    <a:lstStyle/>
                    <a:p>
                      <a:r>
                        <a:rPr lang="en-GB" dirty="0"/>
                        <a:t>-</a:t>
                      </a:r>
                    </a:p>
                  </a:txBody>
                  <a:tcPr/>
                </a:tc>
                <a:extLst>
                  <a:ext uri="{0D108BD9-81ED-4DB2-BD59-A6C34878D82A}">
                    <a16:rowId xmlns:a16="http://schemas.microsoft.com/office/drawing/2014/main" val="1145459027"/>
                  </a:ext>
                </a:extLst>
              </a:tr>
              <a:tr h="370840">
                <a:tc>
                  <a:txBody>
                    <a:bodyPr/>
                    <a:lstStyle/>
                    <a:p>
                      <a:r>
                        <a:rPr lang="en-GB" dirty="0"/>
                        <a:t>Liberty</a:t>
                      </a:r>
                      <a:r>
                        <a:rPr lang="en-GB" baseline="0" dirty="0"/>
                        <a:t> Park </a:t>
                      </a:r>
                      <a:endParaRPr lang="en-GB" dirty="0"/>
                    </a:p>
                  </a:txBody>
                  <a:tcPr/>
                </a:tc>
                <a:tc>
                  <a:txBody>
                    <a:bodyPr/>
                    <a:lstStyle/>
                    <a:p>
                      <a:r>
                        <a:rPr lang="en-GB" dirty="0"/>
                        <a:t>About</a:t>
                      </a:r>
                      <a:r>
                        <a:rPr lang="en-GB" baseline="0" dirty="0"/>
                        <a:t> 200 rooms </a:t>
                      </a:r>
                      <a:endParaRPr lang="en-GB" dirty="0"/>
                    </a:p>
                  </a:txBody>
                  <a:tcPr/>
                </a:tc>
                <a:tc>
                  <a:txBody>
                    <a:bodyPr/>
                    <a:lstStyle/>
                    <a:p>
                      <a:r>
                        <a:rPr lang="en-GB" b="1" dirty="0"/>
                        <a:t>£125 </a:t>
                      </a:r>
                      <a:r>
                        <a:rPr lang="en-GB" dirty="0"/>
                        <a:t>(single</a:t>
                      </a:r>
                      <a:r>
                        <a:rPr lang="en-GB" baseline="0" dirty="0"/>
                        <a:t> bed </a:t>
                      </a:r>
                      <a:r>
                        <a:rPr lang="en-GB" baseline="0" dirty="0" err="1"/>
                        <a:t>ensuit</a:t>
                      </a:r>
                      <a:r>
                        <a:rPr lang="en-GB" baseline="0" dirty="0"/>
                        <a:t>)</a:t>
                      </a:r>
                      <a:endParaRPr lang="en-GB" dirty="0"/>
                    </a:p>
                  </a:txBody>
                  <a:tcPr/>
                </a:tc>
                <a:extLst>
                  <a:ext uri="{0D108BD9-81ED-4DB2-BD59-A6C34878D82A}">
                    <a16:rowId xmlns:a16="http://schemas.microsoft.com/office/drawing/2014/main" val="2577780346"/>
                  </a:ext>
                </a:extLst>
              </a:tr>
              <a:tr h="370840">
                <a:tc>
                  <a:txBody>
                    <a:bodyPr/>
                    <a:lstStyle/>
                    <a:p>
                      <a:r>
                        <a:rPr lang="en-GB" dirty="0"/>
                        <a:t>Hope Street</a:t>
                      </a:r>
                      <a:r>
                        <a:rPr lang="en-GB" baseline="0" dirty="0"/>
                        <a:t> Apartment</a:t>
                      </a:r>
                      <a:endParaRPr lang="en-GB" dirty="0"/>
                    </a:p>
                  </a:txBody>
                  <a:tcPr/>
                </a:tc>
                <a:tc>
                  <a:txBody>
                    <a:bodyPr/>
                    <a:lstStyle/>
                    <a:p>
                      <a:r>
                        <a:rPr lang="en-GB" dirty="0"/>
                        <a:t>3 rooms </a:t>
                      </a:r>
                    </a:p>
                  </a:txBody>
                  <a:tcPr/>
                </a:tc>
                <a:tc>
                  <a:txBody>
                    <a:bodyPr/>
                    <a:lstStyle/>
                    <a:p>
                      <a:r>
                        <a:rPr lang="en-GB" dirty="0"/>
                        <a:t>£121.50</a:t>
                      </a:r>
                    </a:p>
                  </a:txBody>
                  <a:tcPr/>
                </a:tc>
                <a:extLst>
                  <a:ext uri="{0D108BD9-81ED-4DB2-BD59-A6C34878D82A}">
                    <a16:rowId xmlns:a16="http://schemas.microsoft.com/office/drawing/2014/main" val="813092395"/>
                  </a:ext>
                </a:extLst>
              </a:tr>
              <a:tr h="370840">
                <a:tc>
                  <a:txBody>
                    <a:bodyPr/>
                    <a:lstStyle/>
                    <a:p>
                      <a:r>
                        <a:rPr lang="en-GB" dirty="0"/>
                        <a:t>X1</a:t>
                      </a:r>
                    </a:p>
                  </a:txBody>
                  <a:tcPr/>
                </a:tc>
                <a:tc>
                  <a:txBody>
                    <a:bodyPr/>
                    <a:lstStyle/>
                    <a:p>
                      <a:r>
                        <a:rPr lang="en-GB" dirty="0"/>
                        <a:t>No </a:t>
                      </a:r>
                    </a:p>
                  </a:txBody>
                  <a:tcPr/>
                </a:tc>
                <a:tc>
                  <a:txBody>
                    <a:bodyPr/>
                    <a:lstStyle/>
                    <a:p>
                      <a:r>
                        <a:rPr lang="en-GB" dirty="0"/>
                        <a:t>-</a:t>
                      </a:r>
                    </a:p>
                  </a:txBody>
                  <a:tcPr/>
                </a:tc>
                <a:extLst>
                  <a:ext uri="{0D108BD9-81ED-4DB2-BD59-A6C34878D82A}">
                    <a16:rowId xmlns:a16="http://schemas.microsoft.com/office/drawing/2014/main" val="4112168261"/>
                  </a:ext>
                </a:extLst>
              </a:tr>
            </a:tbl>
          </a:graphicData>
        </a:graphic>
      </p:graphicFrame>
      <p:sp>
        <p:nvSpPr>
          <p:cNvPr id="8" name="TextBox 7"/>
          <p:cNvSpPr txBox="1"/>
          <p:nvPr/>
        </p:nvSpPr>
        <p:spPr>
          <a:xfrm>
            <a:off x="952500" y="5130284"/>
            <a:ext cx="4371975" cy="369332"/>
          </a:xfrm>
          <a:prstGeom prst="rect">
            <a:avLst/>
          </a:prstGeom>
          <a:noFill/>
        </p:spPr>
        <p:txBody>
          <a:bodyPr wrap="square" rtlCol="0">
            <a:spAutoFit/>
          </a:bodyPr>
          <a:lstStyle/>
          <a:p>
            <a:r>
              <a:rPr lang="en-GB" dirty="0"/>
              <a:t>The market research is done on 19/07/2016</a:t>
            </a:r>
          </a:p>
        </p:txBody>
      </p:sp>
      <p:graphicFrame>
        <p:nvGraphicFramePr>
          <p:cNvPr id="9" name="Table 8"/>
          <p:cNvGraphicFramePr>
            <a:graphicFrameLocks noGrp="1"/>
          </p:cNvGraphicFramePr>
          <p:nvPr>
            <p:extLst>
              <p:ext uri="{D42A27DB-BD31-4B8C-83A1-F6EECF244321}">
                <p14:modId xmlns:p14="http://schemas.microsoft.com/office/powerpoint/2010/main" val="1269246390"/>
              </p:ext>
            </p:extLst>
          </p:nvPr>
        </p:nvGraphicFramePr>
        <p:xfrm>
          <a:off x="1047750" y="1481614"/>
          <a:ext cx="9410700" cy="1097280"/>
        </p:xfrm>
        <a:graphic>
          <a:graphicData uri="http://schemas.openxmlformats.org/drawingml/2006/table">
            <a:tbl>
              <a:tblPr/>
              <a:tblGrid>
                <a:gridCol w="3136900">
                  <a:extLst>
                    <a:ext uri="{9D8B030D-6E8A-4147-A177-3AD203B41FA5}">
                      <a16:colId xmlns:a16="http://schemas.microsoft.com/office/drawing/2014/main" val="388027808"/>
                    </a:ext>
                  </a:extLst>
                </a:gridCol>
                <a:gridCol w="3136900">
                  <a:extLst>
                    <a:ext uri="{9D8B030D-6E8A-4147-A177-3AD203B41FA5}">
                      <a16:colId xmlns:a16="http://schemas.microsoft.com/office/drawing/2014/main" val="209691358"/>
                    </a:ext>
                  </a:extLst>
                </a:gridCol>
                <a:gridCol w="3136900">
                  <a:extLst>
                    <a:ext uri="{9D8B030D-6E8A-4147-A177-3AD203B41FA5}">
                      <a16:colId xmlns:a16="http://schemas.microsoft.com/office/drawing/2014/main" val="4246423428"/>
                    </a:ext>
                  </a:extLst>
                </a:gridCol>
              </a:tblGrid>
              <a:tr h="0">
                <a:tc>
                  <a:txBody>
                    <a:bodyPr/>
                    <a:lstStyle/>
                    <a:p>
                      <a:r>
                        <a:rPr lang="en-GB" dirty="0"/>
                        <a:t>Pre-sessional</a:t>
                      </a:r>
                      <a:r>
                        <a:rPr lang="en-GB" baseline="0" dirty="0"/>
                        <a:t> English</a:t>
                      </a:r>
                      <a:endParaRPr lang="en-GB" dirty="0"/>
                    </a:p>
                  </a:txBody>
                  <a:tcPr anchor="ctr">
                    <a:lnL>
                      <a:noFill/>
                    </a:lnL>
                    <a:lnR>
                      <a:noFill/>
                    </a:lnR>
                    <a:lnT>
                      <a:noFill/>
                    </a:lnT>
                    <a:lnB>
                      <a:noFill/>
                    </a:lnB>
                  </a:tcPr>
                </a:tc>
                <a:tc>
                  <a:txBody>
                    <a:bodyPr/>
                    <a:lstStyle/>
                    <a:p>
                      <a:r>
                        <a:rPr lang="en-GB" dirty="0"/>
                        <a:t>Course dates</a:t>
                      </a:r>
                    </a:p>
                  </a:txBody>
                  <a:tcPr anchor="ctr">
                    <a:lnL>
                      <a:noFill/>
                    </a:lnL>
                    <a:lnR>
                      <a:noFill/>
                    </a:lnR>
                    <a:lnT>
                      <a:noFill/>
                    </a:lnT>
                    <a:lnB>
                      <a:noFill/>
                    </a:lnB>
                  </a:tcPr>
                </a:tc>
                <a:tc>
                  <a:txBody>
                    <a:bodyPr/>
                    <a:lstStyle/>
                    <a:p>
                      <a:r>
                        <a:rPr lang="en-GB" dirty="0"/>
                        <a:t>Fee</a:t>
                      </a:r>
                    </a:p>
                  </a:txBody>
                  <a:tcPr anchor="ctr">
                    <a:lnL>
                      <a:noFill/>
                    </a:lnL>
                    <a:lnR>
                      <a:noFill/>
                    </a:lnR>
                    <a:lnT>
                      <a:noFill/>
                    </a:lnT>
                    <a:lnB>
                      <a:noFill/>
                    </a:lnB>
                  </a:tcPr>
                </a:tc>
                <a:extLst>
                  <a:ext uri="{0D108BD9-81ED-4DB2-BD59-A6C34878D82A}">
                    <a16:rowId xmlns:a16="http://schemas.microsoft.com/office/drawing/2014/main" val="2667307941"/>
                  </a:ext>
                </a:extLst>
              </a:tr>
              <a:tr h="0">
                <a:tc>
                  <a:txBody>
                    <a:bodyPr/>
                    <a:lstStyle/>
                    <a:p>
                      <a:r>
                        <a:rPr lang="en-GB" dirty="0"/>
                        <a:t>10 weeks</a:t>
                      </a:r>
                    </a:p>
                  </a:txBody>
                  <a:tcPr anchor="ctr">
                    <a:lnL>
                      <a:noFill/>
                    </a:lnL>
                    <a:lnR>
                      <a:noFill/>
                    </a:lnR>
                    <a:lnT>
                      <a:noFill/>
                    </a:lnT>
                    <a:lnB>
                      <a:noFill/>
                    </a:lnB>
                  </a:tcPr>
                </a:tc>
                <a:tc>
                  <a:txBody>
                    <a:bodyPr/>
                    <a:lstStyle/>
                    <a:p>
                      <a:r>
                        <a:rPr lang="en-GB" b="0" dirty="0"/>
                        <a:t>04/07/16 - 09/09/16</a:t>
                      </a:r>
                    </a:p>
                  </a:txBody>
                  <a:tcPr anchor="ctr">
                    <a:lnL>
                      <a:noFill/>
                    </a:lnL>
                    <a:lnR>
                      <a:noFill/>
                    </a:lnR>
                    <a:lnT>
                      <a:noFill/>
                    </a:lnT>
                    <a:lnB>
                      <a:noFill/>
                    </a:lnB>
                  </a:tcPr>
                </a:tc>
                <a:tc>
                  <a:txBody>
                    <a:bodyPr/>
                    <a:lstStyle/>
                    <a:p>
                      <a:r>
                        <a:rPr lang="en-GB" dirty="0"/>
                        <a:t>£2,900</a:t>
                      </a:r>
                    </a:p>
                  </a:txBody>
                  <a:tcPr anchor="ctr">
                    <a:lnL>
                      <a:noFill/>
                    </a:lnL>
                    <a:lnR>
                      <a:noFill/>
                    </a:lnR>
                    <a:lnT>
                      <a:noFill/>
                    </a:lnT>
                    <a:lnB>
                      <a:noFill/>
                    </a:lnB>
                  </a:tcPr>
                </a:tc>
                <a:extLst>
                  <a:ext uri="{0D108BD9-81ED-4DB2-BD59-A6C34878D82A}">
                    <a16:rowId xmlns:a16="http://schemas.microsoft.com/office/drawing/2014/main" val="2919050822"/>
                  </a:ext>
                </a:extLst>
              </a:tr>
              <a:tr h="0">
                <a:tc>
                  <a:txBody>
                    <a:bodyPr/>
                    <a:lstStyle/>
                    <a:p>
                      <a:r>
                        <a:rPr lang="en-GB" dirty="0"/>
                        <a:t>6 weeks</a:t>
                      </a:r>
                    </a:p>
                  </a:txBody>
                  <a:tcPr anchor="ctr">
                    <a:lnL>
                      <a:noFill/>
                    </a:lnL>
                    <a:lnR>
                      <a:noFill/>
                    </a:lnR>
                    <a:lnT>
                      <a:noFill/>
                    </a:lnT>
                    <a:lnB>
                      <a:noFill/>
                    </a:lnB>
                  </a:tcPr>
                </a:tc>
                <a:tc>
                  <a:txBody>
                    <a:bodyPr/>
                    <a:lstStyle/>
                    <a:p>
                      <a:r>
                        <a:rPr lang="en-GB" dirty="0"/>
                        <a:t>01/08/16 - </a:t>
                      </a:r>
                      <a:r>
                        <a:rPr lang="en-GB" b="1" dirty="0"/>
                        <a:t>09/09/16</a:t>
                      </a:r>
                    </a:p>
                  </a:txBody>
                  <a:tcPr anchor="ctr">
                    <a:lnL>
                      <a:noFill/>
                    </a:lnL>
                    <a:lnR>
                      <a:noFill/>
                    </a:lnR>
                    <a:lnT>
                      <a:noFill/>
                    </a:lnT>
                    <a:lnB>
                      <a:noFill/>
                    </a:lnB>
                  </a:tcPr>
                </a:tc>
                <a:tc>
                  <a:txBody>
                    <a:bodyPr/>
                    <a:lstStyle/>
                    <a:p>
                      <a:r>
                        <a:rPr lang="en-GB" dirty="0"/>
                        <a:t>£1,740</a:t>
                      </a:r>
                    </a:p>
                  </a:txBody>
                  <a:tcPr anchor="ctr">
                    <a:lnL>
                      <a:noFill/>
                    </a:lnL>
                    <a:lnR>
                      <a:noFill/>
                    </a:lnR>
                    <a:lnT>
                      <a:noFill/>
                    </a:lnT>
                    <a:lnB>
                      <a:noFill/>
                    </a:lnB>
                  </a:tcPr>
                </a:tc>
                <a:extLst>
                  <a:ext uri="{0D108BD9-81ED-4DB2-BD59-A6C34878D82A}">
                    <a16:rowId xmlns:a16="http://schemas.microsoft.com/office/drawing/2014/main" val="4187626120"/>
                  </a:ext>
                </a:extLst>
              </a:tr>
            </a:tbl>
          </a:graphicData>
        </a:graphic>
      </p:graphicFrame>
    </p:spTree>
    <p:extLst>
      <p:ext uri="{BB962C8B-B14F-4D97-AF65-F5344CB8AC3E}">
        <p14:creationId xmlns:p14="http://schemas.microsoft.com/office/powerpoint/2010/main" val="415726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Summer Short term rent </a:t>
            </a:r>
          </a:p>
        </p:txBody>
      </p:sp>
      <p:sp>
        <p:nvSpPr>
          <p:cNvPr id="3" name="Content Placeholder 2"/>
          <p:cNvSpPr>
            <a:spLocks noGrp="1"/>
          </p:cNvSpPr>
          <p:nvPr>
            <p:ph idx="1"/>
          </p:nvPr>
        </p:nvSpPr>
        <p:spPr/>
        <p:txBody>
          <a:bodyPr>
            <a:normAutofit fontScale="92500"/>
          </a:bodyPr>
          <a:lstStyle/>
          <a:p>
            <a:pPr marL="0" indent="0">
              <a:buNone/>
            </a:pPr>
            <a:r>
              <a:rPr lang="en-GB" dirty="0"/>
              <a:t>Summary</a:t>
            </a:r>
          </a:p>
          <a:p>
            <a:pPr marL="0" indent="0">
              <a:buNone/>
            </a:pPr>
            <a:r>
              <a:rPr lang="en-GB" dirty="0"/>
              <a:t>There is only one student accommodation available for summer short term rent. Price is fixed £125 per week. Only single bed </a:t>
            </a:r>
            <a:r>
              <a:rPr lang="en-GB" dirty="0" err="1"/>
              <a:t>ensuit</a:t>
            </a:r>
            <a:r>
              <a:rPr lang="en-GB" dirty="0"/>
              <a:t> available. </a:t>
            </a:r>
          </a:p>
          <a:p>
            <a:pPr marL="0" indent="0">
              <a:buNone/>
            </a:pPr>
            <a:r>
              <a:rPr lang="en-GB" dirty="0"/>
              <a:t>The average short term in House is £80 per week. There are many choices. Students can choose 2 rooms apartments or even homestay with English people. </a:t>
            </a:r>
          </a:p>
          <a:p>
            <a:pPr marL="0" indent="0">
              <a:buNone/>
            </a:pPr>
            <a:r>
              <a:rPr lang="en-GB" dirty="0"/>
              <a:t>Savings</a:t>
            </a:r>
          </a:p>
          <a:p>
            <a:pPr marL="0" indent="0">
              <a:buNone/>
            </a:pPr>
            <a:r>
              <a:rPr lang="en-GB" dirty="0"/>
              <a:t>For 6 weeks English session: (125-80)*6=£270</a:t>
            </a:r>
          </a:p>
          <a:p>
            <a:pPr marL="0" indent="0">
              <a:buNone/>
            </a:pPr>
            <a:r>
              <a:rPr lang="en-GB" dirty="0"/>
              <a:t>For 10 weeks English session: (125-80)*10=£450 (equals to a single flight ticket)</a:t>
            </a:r>
          </a:p>
          <a:p>
            <a:pPr marL="0" indent="0">
              <a:buNone/>
            </a:pPr>
            <a:endParaRPr lang="en-GB" dirty="0"/>
          </a:p>
        </p:txBody>
      </p:sp>
    </p:spTree>
    <p:extLst>
      <p:ext uri="{BB962C8B-B14F-4D97-AF65-F5344CB8AC3E}">
        <p14:creationId xmlns:p14="http://schemas.microsoft.com/office/powerpoint/2010/main" val="142207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Summer Short term rent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6584482"/>
              </p:ext>
            </p:extLst>
          </p:nvPr>
        </p:nvGraphicFramePr>
        <p:xfrm>
          <a:off x="838200" y="1825625"/>
          <a:ext cx="10515600" cy="4131310"/>
        </p:xfrm>
        <a:graphic>
          <a:graphicData uri="http://schemas.openxmlformats.org/drawingml/2006/table">
            <a:tbl>
              <a:tblPr>
                <a:effectLst>
                  <a:outerShdw blurRad="50800" dist="50800" dir="5400000" algn="ctr" rotWithShape="0">
                    <a:schemeClr val="bg1"/>
                  </a:outerShdw>
                </a:effectLst>
                <a:tableStyleId>{073A0DAA-6AF3-43AB-8588-CEC1D06C72B9}</a:tableStyleId>
              </a:tblPr>
              <a:tblGrid>
                <a:gridCol w="2695575">
                  <a:extLst>
                    <a:ext uri="{9D8B030D-6E8A-4147-A177-3AD203B41FA5}">
                      <a16:colId xmlns:a16="http://schemas.microsoft.com/office/drawing/2014/main" val="1173237641"/>
                    </a:ext>
                  </a:extLst>
                </a:gridCol>
                <a:gridCol w="4314825">
                  <a:extLst>
                    <a:ext uri="{9D8B030D-6E8A-4147-A177-3AD203B41FA5}">
                      <a16:colId xmlns:a16="http://schemas.microsoft.com/office/drawing/2014/main" val="1850671397"/>
                    </a:ext>
                  </a:extLst>
                </a:gridCol>
                <a:gridCol w="3505200">
                  <a:extLst>
                    <a:ext uri="{9D8B030D-6E8A-4147-A177-3AD203B41FA5}">
                      <a16:colId xmlns:a16="http://schemas.microsoft.com/office/drawing/2014/main" val="4123334459"/>
                    </a:ext>
                  </a:extLst>
                </a:gridCol>
              </a:tblGrid>
              <a:tr h="370840">
                <a:tc>
                  <a:txBody>
                    <a:bodyPr/>
                    <a:lstStyle/>
                    <a:p>
                      <a:pPr algn="l"/>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dirty="0"/>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a:r>
                        <a:rPr lang="en-GB" dirty="0"/>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CC"/>
                    </a:solidFill>
                  </a:tcPr>
                </a:tc>
                <a:extLst>
                  <a:ext uri="{0D108BD9-81ED-4DB2-BD59-A6C34878D82A}">
                    <a16:rowId xmlns:a16="http://schemas.microsoft.com/office/drawing/2014/main" val="1800583488"/>
                  </a:ext>
                </a:extLst>
              </a:tr>
              <a:tr h="2023110">
                <a:tc>
                  <a:txBody>
                    <a:bodyPr/>
                    <a:lstStyle/>
                    <a:p>
                      <a:pPr algn="l"/>
                      <a:r>
                        <a:rPr lang="en-GB" dirty="0"/>
                        <a:t>Student Accommodation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GB" dirty="0"/>
                        <a:t>Safe</a:t>
                      </a:r>
                    </a:p>
                    <a:p>
                      <a:pPr marL="285750" indent="-285750" algn="l">
                        <a:buFont typeface="Arial" panose="020B0604020202020204" pitchFamily="34" charset="0"/>
                        <a:buChar char="•"/>
                      </a:pPr>
                      <a:r>
                        <a:rPr lang="en-GB" dirty="0"/>
                        <a:t>Eas</a:t>
                      </a:r>
                      <a:r>
                        <a:rPr lang="en-GB" baseline="0" dirty="0"/>
                        <a:t>y to make payment </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GB" dirty="0"/>
                        <a:t>Expensive</a:t>
                      </a:r>
                    </a:p>
                    <a:p>
                      <a:pPr marL="285750" indent="-285750" algn="l">
                        <a:buFont typeface="Arial" panose="020B0604020202020204" pitchFamily="34" charset="0"/>
                        <a:buChar char="•"/>
                      </a:pPr>
                      <a:r>
                        <a:rPr lang="en-GB" dirty="0"/>
                        <a:t>Limited choices</a:t>
                      </a:r>
                    </a:p>
                    <a:p>
                      <a:pPr marL="285750" indent="-285750" algn="l">
                        <a:buFont typeface="Arial" panose="020B0604020202020204" pitchFamily="34" charset="0"/>
                        <a:buChar char="•"/>
                      </a:pPr>
                      <a:r>
                        <a:rPr lang="en-GB" dirty="0"/>
                        <a:t>Isolation</a:t>
                      </a:r>
                      <a:r>
                        <a:rPr lang="en-GB" baseline="0" dirty="0"/>
                        <a:t> (most of students living there are international students. It is not a good environment to learn English culture nor practice English)</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9605249"/>
                  </a:ext>
                </a:extLst>
              </a:tr>
              <a:tr h="370840">
                <a:tc>
                  <a:txBody>
                    <a:bodyPr/>
                    <a:lstStyle/>
                    <a:p>
                      <a:pPr algn="l"/>
                      <a:r>
                        <a:rPr lang="en-GB" dirty="0"/>
                        <a:t>House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GB" dirty="0"/>
                        <a:t>Cheaper</a:t>
                      </a:r>
                      <a:r>
                        <a:rPr lang="en-GB" baseline="0" dirty="0"/>
                        <a:t> </a:t>
                      </a:r>
                    </a:p>
                    <a:p>
                      <a:pPr marL="285750" indent="-285750" algn="l">
                        <a:buFont typeface="Arial" panose="020B0604020202020204" pitchFamily="34" charset="0"/>
                        <a:buChar char="•"/>
                      </a:pPr>
                      <a:r>
                        <a:rPr lang="en-GB" baseline="0" dirty="0"/>
                        <a:t>Most choices</a:t>
                      </a:r>
                    </a:p>
                    <a:p>
                      <a:pPr marL="285750" indent="-285750" algn="l">
                        <a:buFont typeface="Arial" panose="020B0604020202020204" pitchFamily="34" charset="0"/>
                        <a:buChar char="•"/>
                      </a:pPr>
                      <a:r>
                        <a:rPr lang="en-GB" baseline="0" dirty="0"/>
                        <a:t>Free one to one English practices with English landlords or housemates.</a:t>
                      </a:r>
                    </a:p>
                    <a:p>
                      <a:pPr marL="285750" indent="-285750" algn="l">
                        <a:buFont typeface="Arial" panose="020B0604020202020204" pitchFamily="34" charset="0"/>
                        <a:buChar char="•"/>
                      </a:pPr>
                      <a:r>
                        <a:rPr lang="en-GB" baseline="0" dirty="0"/>
                        <a:t>To be easier adapt to the local culture with the help of local residents.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GB" dirty="0"/>
                        <a:t>The</a:t>
                      </a:r>
                      <a:r>
                        <a:rPr lang="en-GB" baseline="0" dirty="0"/>
                        <a:t> perception of unsafe living in houses</a:t>
                      </a:r>
                    </a:p>
                    <a:p>
                      <a:pPr marL="285750" indent="-285750" algn="l">
                        <a:buFont typeface="Arial" panose="020B0604020202020204" pitchFamily="34" charset="0"/>
                        <a:buChar char="•"/>
                      </a:pPr>
                      <a:r>
                        <a:rPr lang="en-GB" baseline="0" dirty="0"/>
                        <a:t>Individual landlords are lack of reputation of their services</a:t>
                      </a:r>
                    </a:p>
                    <a:p>
                      <a:pPr marL="285750" indent="-285750" algn="l">
                        <a:buFont typeface="Arial" panose="020B0604020202020204" pitchFamily="34" charset="0"/>
                        <a:buChar char="•"/>
                      </a:pPr>
                      <a:r>
                        <a:rPr lang="en-GB" baseline="0" dirty="0"/>
                        <a:t>No platform to secure payment transfer.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9952271"/>
                  </a:ext>
                </a:extLst>
              </a:tr>
            </a:tbl>
          </a:graphicData>
        </a:graphic>
      </p:graphicFrame>
    </p:spTree>
    <p:extLst>
      <p:ext uri="{BB962C8B-B14F-4D97-AF65-F5344CB8AC3E}">
        <p14:creationId xmlns:p14="http://schemas.microsoft.com/office/powerpoint/2010/main" val="100419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September Short term</a:t>
            </a:r>
          </a:p>
        </p:txBody>
      </p:sp>
      <p:sp>
        <p:nvSpPr>
          <p:cNvPr id="3" name="Content Placeholder 2"/>
          <p:cNvSpPr>
            <a:spLocks noGrp="1"/>
          </p:cNvSpPr>
          <p:nvPr>
            <p:ph idx="1"/>
          </p:nvPr>
        </p:nvSpPr>
        <p:spPr/>
        <p:txBody>
          <a:bodyPr/>
          <a:lstStyle/>
          <a:p>
            <a:pPr marL="0" indent="0">
              <a:buNone/>
            </a:pPr>
            <a:r>
              <a:rPr lang="en-GB" dirty="0"/>
              <a:t>Master students have to find one month short-term lets to finish their study from 1 September to 30 September. </a:t>
            </a:r>
          </a:p>
          <a:p>
            <a:pPr marL="0" indent="0">
              <a:buNone/>
            </a:pPr>
            <a:r>
              <a:rPr lang="en-GB" dirty="0"/>
              <a:t>No student accommodation can offer short term during this time. There is almost no landlord will offer one-month rent. </a:t>
            </a:r>
          </a:p>
          <a:p>
            <a:pPr marL="0" indent="0">
              <a:buNone/>
            </a:pPr>
            <a:r>
              <a:rPr lang="en-GB" dirty="0"/>
              <a:t>Living in hotels for a month will cost about £1500. </a:t>
            </a:r>
          </a:p>
          <a:p>
            <a:pPr marL="0" indent="0">
              <a:buNone/>
            </a:pPr>
            <a:r>
              <a:rPr lang="en-GB" dirty="0"/>
              <a:t>There is no business providing affordable monthly rental price for international students. </a:t>
            </a:r>
          </a:p>
        </p:txBody>
      </p:sp>
    </p:spTree>
    <p:extLst>
      <p:ext uri="{BB962C8B-B14F-4D97-AF65-F5344CB8AC3E}">
        <p14:creationId xmlns:p14="http://schemas.microsoft.com/office/powerpoint/2010/main" val="146768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Market Research - Tourism</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790064"/>
              </p:ext>
            </p:extLst>
          </p:nvPr>
        </p:nvGraphicFramePr>
        <p:xfrm>
          <a:off x="597568" y="1477107"/>
          <a:ext cx="10515600" cy="1828800"/>
        </p:xfrm>
        <a:graphic>
          <a:graphicData uri="http://schemas.openxmlformats.org/drawingml/2006/table">
            <a:tbl>
              <a:tblPr firstRow="1" bandRow="1">
                <a:tableStyleId>{5C22544A-7EE6-4342-B048-85BDC9FD1C3A}</a:tableStyleId>
              </a:tblPr>
              <a:tblGrid>
                <a:gridCol w="1795981">
                  <a:extLst>
                    <a:ext uri="{9D8B030D-6E8A-4147-A177-3AD203B41FA5}">
                      <a16:colId xmlns:a16="http://schemas.microsoft.com/office/drawing/2014/main" val="2366001740"/>
                    </a:ext>
                  </a:extLst>
                </a:gridCol>
                <a:gridCol w="1795981">
                  <a:extLst>
                    <a:ext uri="{9D8B030D-6E8A-4147-A177-3AD203B41FA5}">
                      <a16:colId xmlns:a16="http://schemas.microsoft.com/office/drawing/2014/main" val="3562377622"/>
                    </a:ext>
                  </a:extLst>
                </a:gridCol>
                <a:gridCol w="1795981">
                  <a:extLst>
                    <a:ext uri="{9D8B030D-6E8A-4147-A177-3AD203B41FA5}">
                      <a16:colId xmlns:a16="http://schemas.microsoft.com/office/drawing/2014/main" val="3719457887"/>
                    </a:ext>
                  </a:extLst>
                </a:gridCol>
                <a:gridCol w="1795981">
                  <a:extLst>
                    <a:ext uri="{9D8B030D-6E8A-4147-A177-3AD203B41FA5}">
                      <a16:colId xmlns:a16="http://schemas.microsoft.com/office/drawing/2014/main" val="1524032676"/>
                    </a:ext>
                  </a:extLst>
                </a:gridCol>
                <a:gridCol w="1665838">
                  <a:extLst>
                    <a:ext uri="{9D8B030D-6E8A-4147-A177-3AD203B41FA5}">
                      <a16:colId xmlns:a16="http://schemas.microsoft.com/office/drawing/2014/main" val="3374588544"/>
                    </a:ext>
                  </a:extLst>
                </a:gridCol>
                <a:gridCol w="1665838">
                  <a:extLst>
                    <a:ext uri="{9D8B030D-6E8A-4147-A177-3AD203B41FA5}">
                      <a16:colId xmlns:a16="http://schemas.microsoft.com/office/drawing/2014/main" val="3973815576"/>
                    </a:ext>
                  </a:extLst>
                </a:gridCol>
              </a:tblGrid>
              <a:tr h="364525">
                <a:tc>
                  <a:txBody>
                    <a:bodyPr/>
                    <a:lstStyle/>
                    <a:p>
                      <a:endParaRPr lang="en-GB" dirty="0"/>
                    </a:p>
                  </a:txBody>
                  <a:tcPr/>
                </a:tc>
                <a:tc>
                  <a:txBody>
                    <a:bodyPr/>
                    <a:lstStyle/>
                    <a:p>
                      <a:r>
                        <a:rPr lang="en-GB" dirty="0"/>
                        <a:t>2011</a:t>
                      </a:r>
                    </a:p>
                  </a:txBody>
                  <a:tcPr/>
                </a:tc>
                <a:tc>
                  <a:txBody>
                    <a:bodyPr/>
                    <a:lstStyle/>
                    <a:p>
                      <a:r>
                        <a:rPr lang="en-GB" dirty="0"/>
                        <a:t>2012</a:t>
                      </a:r>
                    </a:p>
                  </a:txBody>
                  <a:tcPr/>
                </a:tc>
                <a:tc>
                  <a:txBody>
                    <a:bodyPr/>
                    <a:lstStyle/>
                    <a:p>
                      <a:r>
                        <a:rPr lang="en-GB" dirty="0"/>
                        <a:t>2013</a:t>
                      </a:r>
                    </a:p>
                  </a:txBody>
                  <a:tcPr/>
                </a:tc>
                <a:tc>
                  <a:txBody>
                    <a:bodyPr/>
                    <a:lstStyle/>
                    <a:p>
                      <a:r>
                        <a:rPr lang="en-GB" dirty="0"/>
                        <a:t>2014</a:t>
                      </a:r>
                    </a:p>
                  </a:txBody>
                  <a:tcPr/>
                </a:tc>
                <a:tc>
                  <a:txBody>
                    <a:bodyPr/>
                    <a:lstStyle/>
                    <a:p>
                      <a:r>
                        <a:rPr lang="en-GB" dirty="0"/>
                        <a:t>2015</a:t>
                      </a:r>
                    </a:p>
                  </a:txBody>
                  <a:tcPr/>
                </a:tc>
                <a:extLst>
                  <a:ext uri="{0D108BD9-81ED-4DB2-BD59-A6C34878D82A}">
                    <a16:rowId xmlns:a16="http://schemas.microsoft.com/office/drawing/2014/main" val="1434562224"/>
                  </a:ext>
                </a:extLst>
              </a:tr>
              <a:tr h="1407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Number</a:t>
                      </a:r>
                      <a:r>
                        <a:rPr lang="en-GB" baseline="0" dirty="0"/>
                        <a:t> of Chinese visit UK less than 6 months</a:t>
                      </a:r>
                      <a:endParaRPr lang="en-GB" dirty="0"/>
                    </a:p>
                    <a:p>
                      <a:endParaRPr lang="en-GB" dirty="0"/>
                    </a:p>
                  </a:txBody>
                  <a:tcPr/>
                </a:tc>
                <a:tc>
                  <a:txBody>
                    <a:bodyPr/>
                    <a:lstStyle/>
                    <a:p>
                      <a:r>
                        <a:rPr lang="en-GB" dirty="0"/>
                        <a:t>148,506,000</a:t>
                      </a:r>
                    </a:p>
                  </a:txBody>
                  <a:tcPr/>
                </a:tc>
                <a:tc>
                  <a:txBody>
                    <a:bodyPr/>
                    <a:lstStyle/>
                    <a:p>
                      <a:r>
                        <a:rPr lang="en-GB" dirty="0"/>
                        <a:t>178,660,000</a:t>
                      </a:r>
                    </a:p>
                  </a:txBody>
                  <a:tcPr/>
                </a:tc>
                <a:tc>
                  <a:txBody>
                    <a:bodyPr/>
                    <a:lstStyle/>
                    <a:p>
                      <a:r>
                        <a:rPr lang="en-GB" dirty="0"/>
                        <a:t>200,340,000</a:t>
                      </a:r>
                    </a:p>
                  </a:txBody>
                  <a:tcPr/>
                </a:tc>
                <a:tc>
                  <a:txBody>
                    <a:bodyPr/>
                    <a:lstStyle/>
                    <a:p>
                      <a:r>
                        <a:rPr lang="en-GB" dirty="0"/>
                        <a:t>185,062,000</a:t>
                      </a:r>
                    </a:p>
                  </a:txBody>
                  <a:tcPr/>
                </a:tc>
                <a:tc>
                  <a:txBody>
                    <a:bodyPr/>
                    <a:lstStyle/>
                    <a:p>
                      <a:r>
                        <a:rPr lang="en-GB" dirty="0"/>
                        <a:t>269,631,000</a:t>
                      </a:r>
                    </a:p>
                  </a:txBody>
                  <a:tcPr/>
                </a:tc>
                <a:extLst>
                  <a:ext uri="{0D108BD9-81ED-4DB2-BD59-A6C34878D82A}">
                    <a16:rowId xmlns:a16="http://schemas.microsoft.com/office/drawing/2014/main" val="1102754543"/>
                  </a:ext>
                </a:extLst>
              </a:tr>
            </a:tbl>
          </a:graphicData>
        </a:graphic>
      </p:graphicFrame>
      <p:sp>
        <p:nvSpPr>
          <p:cNvPr id="20" name="TextBox 19"/>
          <p:cNvSpPr txBox="1"/>
          <p:nvPr/>
        </p:nvSpPr>
        <p:spPr>
          <a:xfrm>
            <a:off x="917331" y="3429000"/>
            <a:ext cx="9712569" cy="369332"/>
          </a:xfrm>
          <a:prstGeom prst="rect">
            <a:avLst/>
          </a:prstGeom>
          <a:noFill/>
        </p:spPr>
        <p:txBody>
          <a:bodyPr wrap="square" rtlCol="0">
            <a:spAutoFit/>
          </a:bodyPr>
          <a:lstStyle/>
          <a:p>
            <a:r>
              <a:rPr lang="en-GB" dirty="0"/>
              <a:t>Adapted from </a:t>
            </a:r>
            <a:r>
              <a:rPr lang="en-GB" dirty="0" err="1"/>
              <a:t>VisitBritian</a:t>
            </a:r>
            <a:r>
              <a:rPr lang="en-GB" dirty="0"/>
              <a:t> https://www.visitbritain.org/markets/china</a:t>
            </a:r>
          </a:p>
        </p:txBody>
      </p:sp>
      <p:sp>
        <p:nvSpPr>
          <p:cNvPr id="21" name="TextBox 20"/>
          <p:cNvSpPr txBox="1"/>
          <p:nvPr/>
        </p:nvSpPr>
        <p:spPr>
          <a:xfrm>
            <a:off x="917331" y="4035529"/>
            <a:ext cx="9712569" cy="3139321"/>
          </a:xfrm>
          <a:prstGeom prst="rect">
            <a:avLst/>
          </a:prstGeom>
          <a:noFill/>
        </p:spPr>
        <p:txBody>
          <a:bodyPr wrap="square" rtlCol="0">
            <a:spAutoFit/>
          </a:bodyPr>
          <a:lstStyle/>
          <a:p>
            <a:r>
              <a:rPr lang="en-GB" dirty="0"/>
              <a:t>The number of Chinese visitors coming to UK increased 37% from 2014 to 2015. </a:t>
            </a:r>
          </a:p>
          <a:p>
            <a:r>
              <a:rPr lang="en-GB" dirty="0"/>
              <a:t>The number of Chinese visitors coming to UK increased 81.56% from 2011 to 2015. </a:t>
            </a:r>
          </a:p>
          <a:p>
            <a:r>
              <a:rPr lang="en-GB" dirty="0"/>
              <a:t>From January 2016, all Chinese visitor visa extends fro 6 months to 2 years. UK government is going to encourage Chinese visitors to travel to UK more than one time. This is likely to double the number of existing number of Chinese visitors coming to UK. </a:t>
            </a:r>
          </a:p>
          <a:p>
            <a:endParaRPr lang="en-GB" dirty="0"/>
          </a:p>
          <a:p>
            <a:r>
              <a:rPr lang="en-GB" dirty="0"/>
              <a:t>Longer visiting visa allowance means Chinese can have more time to study short term course in the UK. They can study short term course anytime during the year. </a:t>
            </a:r>
          </a:p>
          <a:p>
            <a:endParaRPr lang="en-GB" dirty="0"/>
          </a:p>
          <a:p>
            <a:r>
              <a:rPr lang="en-GB" dirty="0"/>
              <a:t>There is no business providing flexible renting for more than a month. </a:t>
            </a:r>
          </a:p>
          <a:p>
            <a:endParaRPr lang="en-GB" dirty="0"/>
          </a:p>
        </p:txBody>
      </p:sp>
    </p:spTree>
    <p:extLst>
      <p:ext uri="{BB962C8B-B14F-4D97-AF65-F5344CB8AC3E}">
        <p14:creationId xmlns:p14="http://schemas.microsoft.com/office/powerpoint/2010/main" val="3976004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1551</Words>
  <Application>Microsoft Office PowerPoint</Application>
  <PresentationFormat>Widescreen</PresentationFormat>
  <Paragraphs>292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DengXian</vt:lpstr>
      <vt:lpstr>DengXian</vt:lpstr>
      <vt:lpstr>等线 Light</vt:lpstr>
      <vt:lpstr>Arial</vt:lpstr>
      <vt:lpstr>Calibri</vt:lpstr>
      <vt:lpstr>Calibri Light</vt:lpstr>
      <vt:lpstr>Times New Roman</vt:lpstr>
      <vt:lpstr>Office Theme</vt:lpstr>
      <vt:lpstr>International Student House Accommodation</vt:lpstr>
      <vt:lpstr>Market Research – Long term rent</vt:lpstr>
      <vt:lpstr>PowerPoint Presentation</vt:lpstr>
      <vt:lpstr>Market Research - Long term rent</vt:lpstr>
      <vt:lpstr>Market Research – Summer Short term rent </vt:lpstr>
      <vt:lpstr>Market Research – Summer Short term rent </vt:lpstr>
      <vt:lpstr>Market Research – Summer Short term rent </vt:lpstr>
      <vt:lpstr>Market Research – September Short term</vt:lpstr>
      <vt:lpstr>Market Research - Tourism</vt:lpstr>
      <vt:lpstr>Competitors research </vt:lpstr>
      <vt:lpstr>Competitors research </vt:lpstr>
      <vt:lpstr>Marketing plan</vt:lpstr>
      <vt:lpstr>Marketing plan</vt:lpstr>
      <vt:lpstr>Marketing plan</vt:lpstr>
      <vt:lpstr>Marketing plan</vt:lpstr>
      <vt:lpstr>Finance plan</vt:lpstr>
      <vt:lpstr>Projected sales for 2017</vt:lpstr>
      <vt:lpstr>Find housemates/flatmates</vt:lpstr>
      <vt:lpstr>Find housemates/flatmates</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dc:creator>
  <cp:lastModifiedBy>Alice</cp:lastModifiedBy>
  <cp:revision>70</cp:revision>
  <dcterms:created xsi:type="dcterms:W3CDTF">2016-07-15T06:59:32Z</dcterms:created>
  <dcterms:modified xsi:type="dcterms:W3CDTF">2016-07-29T19:06:40Z</dcterms:modified>
</cp:coreProperties>
</file>