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71" r:id="rId9"/>
    <p:sldId id="267" r:id="rId10"/>
    <p:sldId id="268" r:id="rId11"/>
    <p:sldId id="270" r:id="rId12"/>
    <p:sldId id="269" r:id="rId13"/>
    <p:sldId id="262" r:id="rId14"/>
    <p:sldId id="263" r:id="rId15"/>
    <p:sldId id="274" r:id="rId16"/>
    <p:sldId id="275" r:id="rId17"/>
    <p:sldId id="273" r:id="rId18"/>
    <p:sldId id="276" r:id="rId19"/>
    <p:sldId id="278" r:id="rId20"/>
    <p:sldId id="279" r:id="rId21"/>
    <p:sldId id="280" r:id="rId22"/>
    <p:sldId id="264" r:id="rId23"/>
    <p:sldId id="281" r:id="rId24"/>
    <p:sldId id="272" r:id="rId25"/>
    <p:sldId id="265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90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ECA70-0C33-45E6-A59D-343E8CBA134A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B43A-0B79-4AB1-B589-DDC8B0489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278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95DD2-3C18-F8B3-B1AD-5B6FFF52D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6FF8BE-4049-F852-27D1-E883C9DF7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3A1BE2-908D-2F46-AEBF-9BF1F250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E393-0FF4-4492-A63A-8939EB7C0A91}" type="datetime1">
              <a:rPr lang="fr-FR" smtClean="0"/>
              <a:t>12/01/2024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AFADA0-C4F5-6FFD-4F84-41F30F86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9B41CB-BAAD-C5A5-D420-E0978693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90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860F26-519A-A0F6-EB3F-7888836E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EA690F-BBB1-887E-FA23-2A820987D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42B3B-1880-110B-5F79-9767D6A3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E22B-C27E-461B-96AA-79C3280B2A8D}" type="datetime1">
              <a:rPr lang="fr-FR" smtClean="0"/>
              <a:t>12/01/2024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93AC54-C075-9428-AA9A-CE130338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8A3E11-3CAB-027A-6D01-56233160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9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2819998-A036-2002-4202-A8B853BAD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F117D2-555B-5F64-1330-346C42217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5C4CFB-97A5-D974-5414-FDF5365C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374D-032C-4AAE-B010-77B2744DFBFA}" type="datetime1">
              <a:rPr lang="fr-FR" smtClean="0"/>
              <a:t>12/01/2024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4EC3AD-2E25-1820-7AA4-E2F94A31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E16FB5-BEAE-373F-BAC9-23920DBE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33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11A15-94B5-3BF6-336A-1473A7CD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7CB899-2C44-D851-A067-41E53F7AF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6D1AF2-9ED1-75A0-7D4C-C30A2092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FEF4-E15B-4646-BBBD-4F00BC4103B9}" type="datetime1">
              <a:rPr lang="fr-FR" smtClean="0"/>
              <a:t>12/01/2024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D9F179-3528-F210-6F4C-9A69EFEB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79FC7C-469C-0B50-2AD8-AE4F458A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28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79C2B-60ED-9D5A-D5BD-EBF36AD2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872A85-3171-1D2D-71FE-4C2CDCAFB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9571BA-9A56-AEF8-7DD2-6DA6E116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50E0-D440-4E36-94C0-49EAFF334D2C}" type="datetime1">
              <a:rPr lang="fr-FR" smtClean="0"/>
              <a:t>12/01/2024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1DB964-620C-3975-4BBA-0121A6F2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BB03B1-1745-DFA0-1C19-A3599CD7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40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E34C8-FF3C-B6BA-881A-D881F1B6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4E3FD4-6845-44A6-9457-0FD01AC56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4C4AB8-4C50-C142-8C09-D376E351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1B651E-377F-9741-1BF9-73C9C8DB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7A9-3E3D-41BC-AEE4-F7E28DC42EC5}" type="datetime1">
              <a:rPr lang="fr-FR" smtClean="0"/>
              <a:t>12/01/2024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035C3E-2262-EF8D-0AA7-14EC8C0F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74CF4B-59A5-0CB5-5F73-59F1AB87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97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BF98D-36DC-6782-5651-421462F6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E8A969-6A99-CD78-8A26-148CE723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E190EB-F106-1568-A378-ABE3456E8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566FB7-DE3F-8ACB-7A4A-886DB7E92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9F088F-D41A-8708-11BD-58B4847A4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46B8F27-8E97-6D25-B1C9-7BB90B09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7B34-84DF-4B98-AFBC-68765CEE4B60}" type="datetime1">
              <a:rPr lang="fr-FR" smtClean="0"/>
              <a:t>12/01/2024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D48F11-31B3-FB96-5340-4CF80325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34EA81-CC6D-4053-3CD0-B75B615E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83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B10687-E45C-0FAB-5F35-3EEC5CA3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78A4C1A-762D-FC34-4D1F-21F99E39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CB30-EC13-4819-8001-418A71722982}" type="datetime1">
              <a:rPr lang="fr-FR" smtClean="0"/>
              <a:t>12/01/2024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4D3D33-37B5-5CB9-E23E-4662F09D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5301A5-0F1D-9713-00E5-936B27FF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81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4D546D-50F1-4735-47C6-F1B15F15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195F-400B-4D12-8485-A7713CD039C1}" type="datetime1">
              <a:rPr lang="fr-FR" smtClean="0"/>
              <a:t>12/01/2024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7333CF-FB93-BEA8-DA3D-C2C88E900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EF1227-EEC6-87B9-7A52-F0FA0F66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69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B4EAA7-934A-023F-6008-6B096A21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687827-6C3A-80ED-B3CE-2865198C7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3ADD2E-BB9D-BE96-1BBB-67C317411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042C87-ABB0-2713-8245-6438647D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D277-2F74-4D8C-8711-4A2B17EE513E}" type="datetime1">
              <a:rPr lang="fr-FR" smtClean="0"/>
              <a:t>12/01/2024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1453B5-6478-2CDF-72FB-CAEAAD4D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54AA09-73E1-5024-33F0-E70E26E3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87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FEDD5-63E6-EEA2-D764-345E9C1E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12E240-3006-235F-A855-BBA0584AF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797DE8-5C21-9A8E-9374-113F9FF57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294CB4-7FCA-8FC1-B9F8-F1FB134A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6097-FFA7-4580-9BC8-634B499810C5}" type="datetime1">
              <a:rPr lang="fr-FR" smtClean="0"/>
              <a:t>12/01/2024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4B3E03-53F7-345F-DF8A-C9FDF567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3E887B-03D7-8818-A625-C86F4D8F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92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3EB929D-A36E-0481-E2D6-334FC7E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DEEB95-8C93-7221-3596-0CCD4BEFE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082C0A-A3FE-9B56-EAE6-49990A7AB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63D2-A469-4A78-B5AD-04B4B4DDEC41}" type="datetime1">
              <a:rPr lang="fr-FR" smtClean="0"/>
              <a:t>12/01/2024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9131D8-44A8-5B44-1173-652265C66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CFD284-F297-83B9-E70A-E8FAFBE04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4E23-601C-4AFA-AD74-47F6C1619D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77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75FE1F6B-3C06-4446-F149-F32AD4F455A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86A7600-B3A4-27ED-EAF3-0926A7C66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89757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Projet Advanced Data Base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6E0AA6-406B-0C17-D082-A22B8EA77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910568"/>
            <a:ext cx="9144000" cy="563562"/>
          </a:xfrm>
        </p:spPr>
        <p:txBody>
          <a:bodyPr/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Création d’une base de données pour les Compagnies Théâtrale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8F75F7B-DD4B-784F-3646-5A563D7F3954}"/>
              </a:ext>
            </a:extLst>
          </p:cNvPr>
          <p:cNvSpPr txBox="1"/>
          <p:nvPr/>
        </p:nvSpPr>
        <p:spPr>
          <a:xfrm>
            <a:off x="4988983" y="4857130"/>
            <a:ext cx="2214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Equipe: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SENECHAL Morgan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LOGEROT Jules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COSTA Thomas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A2927F-998C-B830-11CE-F98CF2AA0D2B}"/>
              </a:ext>
            </a:extLst>
          </p:cNvPr>
          <p:cNvSpPr txBox="1"/>
          <p:nvPr/>
        </p:nvSpPr>
        <p:spPr>
          <a:xfrm>
            <a:off x="4874683" y="6148401"/>
            <a:ext cx="24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Professeur: FALIH, Issam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EB12B9-236F-A528-CF26-5C3CE5E1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 descr="Espace Presse - Efrei">
            <a:extLst>
              <a:ext uri="{FF2B5EF4-FFF2-40B4-BE49-F238E27FC236}">
                <a16:creationId xmlns:a16="http://schemas.microsoft.com/office/drawing/2014/main" id="{690D2853-3568-3673-4DEE-7E9011C0A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430" y="188588"/>
            <a:ext cx="2571137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195A9A8-D36D-DA97-B869-5817A3AD49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591" y="2465372"/>
            <a:ext cx="2300816" cy="23008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70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878FC36F-6FE0-D251-47BE-091795619C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A080CA-708E-415E-56E2-E3D53F9D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1BC6218-1CBB-5B48-976B-01A51FC65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286" y="1728550"/>
            <a:ext cx="4677428" cy="3400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658417E-C894-F42F-5F9F-F2AFEAB592BA}"/>
              </a:ext>
            </a:extLst>
          </p:cNvPr>
          <p:cNvSpPr txBox="1"/>
          <p:nvPr/>
        </p:nvSpPr>
        <p:spPr>
          <a:xfrm>
            <a:off x="3757286" y="1070826"/>
            <a:ext cx="22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Spectacle</a:t>
            </a:r>
            <a:r>
              <a:rPr lang="fr-FR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6497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9E083556-9070-A6E6-411C-084F800DAF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DB07A4-D2B9-3723-8D8A-0D54C3A3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11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F3D671D-C08D-1DF3-4C09-56BC179A9410}"/>
              </a:ext>
            </a:extLst>
          </p:cNvPr>
          <p:cNvSpPr txBox="1"/>
          <p:nvPr/>
        </p:nvSpPr>
        <p:spPr>
          <a:xfrm>
            <a:off x="2091514" y="1561892"/>
            <a:ext cx="22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Representation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A2C0DE7-300D-0BDE-0414-590FE9131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020" y="2119129"/>
            <a:ext cx="8125959" cy="26197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8255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38216F69-BF6D-CE53-58B7-E77FC390E9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773321-A843-DCA7-4C5E-681C0851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3DAD660-5576-30D5-4B8C-C7DADF95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063" y="1055158"/>
            <a:ext cx="6215874" cy="47476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5F3A291-CDF4-B473-BF57-3AEE2CAC9755}"/>
              </a:ext>
            </a:extLst>
          </p:cNvPr>
          <p:cNvSpPr txBox="1"/>
          <p:nvPr/>
        </p:nvSpPr>
        <p:spPr>
          <a:xfrm>
            <a:off x="2988063" y="501649"/>
            <a:ext cx="22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Billet:</a:t>
            </a:r>
          </a:p>
        </p:txBody>
      </p:sp>
    </p:spTree>
    <p:extLst>
      <p:ext uri="{BB962C8B-B14F-4D97-AF65-F5344CB8AC3E}">
        <p14:creationId xmlns:p14="http://schemas.microsoft.com/office/powerpoint/2010/main" val="380195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243D5DBC-03E1-96E5-1A24-B560500F46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0C1DF7-A15E-3E0D-2B12-F63A1111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Triggers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15BF8B-238C-5127-B8E4-E9AB69CD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1800" b="1" dirty="0">
                <a:solidFill>
                  <a:schemeClr val="accent1">
                    <a:lumMod val="75000"/>
                  </a:schemeClr>
                </a:solidFill>
              </a:rPr>
              <a:t>Automatisation et Intégrité des Données :</a:t>
            </a:r>
          </a:p>
          <a:p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calcul des salaires totaux (Trigger </a:t>
            </a:r>
            <a:r>
              <a:rPr lang="fr-FR" sz="1800" b="1" dirty="0" err="1">
                <a:solidFill>
                  <a:schemeClr val="accent1">
                    <a:lumMod val="75000"/>
                  </a:schemeClr>
                </a:solidFill>
              </a:rPr>
              <a:t>Salaires_Representation</a:t>
            </a:r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) </a:t>
            </a:r>
          </a:p>
          <a:p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rémunération des compagnies théâtrales (Trigger </a:t>
            </a:r>
            <a:r>
              <a:rPr lang="fr-FR" sz="1800" b="1" dirty="0" err="1">
                <a:solidFill>
                  <a:schemeClr val="accent1">
                    <a:lumMod val="75000"/>
                  </a:schemeClr>
                </a:solidFill>
              </a:rPr>
              <a:t>Remuneration</a:t>
            </a:r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gestion des budgets (Triggers </a:t>
            </a:r>
            <a:r>
              <a:rPr lang="fr-FR" sz="1800" b="1" dirty="0" err="1">
                <a:solidFill>
                  <a:schemeClr val="accent1">
                    <a:lumMod val="75000"/>
                  </a:schemeClr>
                </a:solidFill>
              </a:rPr>
              <a:t>budget_salaire</a:t>
            </a:r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sz="1800" b="1" dirty="0" err="1">
                <a:solidFill>
                  <a:schemeClr val="accent1">
                    <a:lumMod val="75000"/>
                  </a:schemeClr>
                </a:solidFill>
              </a:rPr>
              <a:t>budget_remuneration</a:t>
            </a:r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sz="1800" b="1" dirty="0" err="1">
                <a:solidFill>
                  <a:schemeClr val="accent1">
                    <a:lumMod val="75000"/>
                  </a:schemeClr>
                </a:solidFill>
              </a:rPr>
              <a:t>budget_cout_production</a:t>
            </a:r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sz="1800" b="1" dirty="0">
                <a:solidFill>
                  <a:schemeClr val="accent1">
                    <a:lumMod val="75000"/>
                  </a:schemeClr>
                </a:solidFill>
              </a:rPr>
              <a:t>budget__</a:t>
            </a:r>
            <a:r>
              <a:rPr lang="fr-FR" sz="1800" b="1" dirty="0" err="1">
                <a:solidFill>
                  <a:schemeClr val="accent1">
                    <a:lumMod val="75000"/>
                  </a:schemeClr>
                </a:solidFill>
              </a:rPr>
              <a:t>frais_deplacement</a:t>
            </a:r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, et </a:t>
            </a:r>
            <a:r>
              <a:rPr lang="fr-FR" sz="1800" b="1" dirty="0" err="1">
                <a:solidFill>
                  <a:schemeClr val="accent1">
                    <a:lumMod val="75000"/>
                  </a:schemeClr>
                </a:solidFill>
              </a:rPr>
              <a:t>budget_Subvention</a:t>
            </a:r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).</a:t>
            </a:r>
          </a:p>
          <a:p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Réduit l’erreurs </a:t>
            </a:r>
            <a:r>
              <a:rPr lang="fr-FR" sz="18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Améliore la fiabilité, efficacité de la BDD</a:t>
            </a:r>
          </a:p>
          <a:p>
            <a:endParaRPr lang="fr-FR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schemeClr val="accent1">
                    <a:lumMod val="75000"/>
                  </a:schemeClr>
                </a:solidFill>
              </a:rPr>
              <a:t>Garantissent l'intégrité des données: </a:t>
            </a:r>
          </a:p>
          <a:p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S’assurent que les mises à jour sont cohérentes et conformes aux règles métier.</a:t>
            </a:r>
          </a:p>
          <a:p>
            <a:endParaRPr lang="fr-FR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schemeClr val="accent1">
                    <a:lumMod val="75000"/>
                  </a:schemeClr>
                </a:solidFill>
              </a:rPr>
              <a:t>Prévention des Conflits et Respect des Contraintes :</a:t>
            </a:r>
          </a:p>
          <a:p>
            <a:r>
              <a:rPr lang="fr-FR" sz="1800" b="1" dirty="0" err="1">
                <a:solidFill>
                  <a:schemeClr val="accent1">
                    <a:lumMod val="75000"/>
                  </a:schemeClr>
                </a:solidFill>
              </a:rPr>
              <a:t>Spectacle_Compagnie_Theatrale</a:t>
            </a:r>
            <a:r>
              <a:rPr lang="fr-FR" sz="18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sz="1800" b="1" dirty="0" err="1">
                <a:solidFill>
                  <a:schemeClr val="accent1">
                    <a:lumMod val="75000"/>
                  </a:schemeClr>
                </a:solidFill>
              </a:rPr>
              <a:t>Empilement_theatre</a:t>
            </a:r>
            <a:r>
              <a:rPr lang="fr-FR" sz="18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sz="1800" b="1" dirty="0" err="1">
                <a:solidFill>
                  <a:schemeClr val="accent1">
                    <a:lumMod val="75000"/>
                  </a:schemeClr>
                </a:solidFill>
              </a:rPr>
              <a:t>Empilement_Compagnie_Theatrale</a:t>
            </a:r>
            <a:r>
              <a:rPr lang="fr-FR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empêchent les conflits de programmation </a:t>
            </a:r>
          </a:p>
          <a:p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s'assurent que les spectacles sont correctement attribués aux compagnies théâtrales, en respectant les contraintes de temps et de ressources.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5ABFD5-57D1-3584-B945-3E94243F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94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12A9AB35-5F36-E2E8-408A-44985FB1F6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50E875-3DF0-2842-D043-8B443A80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14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445607B-893D-B015-9FCB-2716DE900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915" y="1933366"/>
            <a:ext cx="8564170" cy="29912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AB3468E-2169-1032-CCDF-EB54BC041565}"/>
              </a:ext>
            </a:extLst>
          </p:cNvPr>
          <p:cNvSpPr txBox="1"/>
          <p:nvPr/>
        </p:nvSpPr>
        <p:spPr>
          <a:xfrm>
            <a:off x="1813915" y="1396999"/>
            <a:ext cx="350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Trigger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Salaire_Représentation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3320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6FF6E96F-9071-1E05-5D26-06594CFBEE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2BD342-4559-FCD3-D4A2-A3463C26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15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085352E-D22A-1754-5945-CCBC4B85C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1801054"/>
            <a:ext cx="10337800" cy="3255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9A5E429-8C22-1CED-0C33-F0CA1C643DCD}"/>
              </a:ext>
            </a:extLst>
          </p:cNvPr>
          <p:cNvSpPr txBox="1"/>
          <p:nvPr/>
        </p:nvSpPr>
        <p:spPr>
          <a:xfrm>
            <a:off x="927100" y="1431722"/>
            <a:ext cx="267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Trigger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Remuneration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1457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CABF64D2-2830-D596-A9A1-094AD566B9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1DE75-4C5B-D7EC-8A6D-C2E717A1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16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344D21D-3EDE-D7F7-1681-DCCE8242A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53" y="1815437"/>
            <a:ext cx="10749293" cy="32271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8D1FA42-7BB5-5B06-5DC4-8A1640903DF3}"/>
              </a:ext>
            </a:extLst>
          </p:cNvPr>
          <p:cNvSpPr txBox="1"/>
          <p:nvPr/>
        </p:nvSpPr>
        <p:spPr>
          <a:xfrm>
            <a:off x="721352" y="1330122"/>
            <a:ext cx="324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Trigger Budget cout production:</a:t>
            </a:r>
          </a:p>
        </p:txBody>
      </p:sp>
    </p:spTree>
    <p:extLst>
      <p:ext uri="{BB962C8B-B14F-4D97-AF65-F5344CB8AC3E}">
        <p14:creationId xmlns:p14="http://schemas.microsoft.com/office/powerpoint/2010/main" val="147096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D80286F8-A362-F8C5-AC23-7B9295CF72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36EB4A-7020-5833-C0A1-A41750F5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17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E00250C-E7B5-2797-1B55-58BE43F6506F}"/>
              </a:ext>
            </a:extLst>
          </p:cNvPr>
          <p:cNvSpPr txBox="1"/>
          <p:nvPr/>
        </p:nvSpPr>
        <p:spPr>
          <a:xfrm>
            <a:off x="2366366" y="406399"/>
            <a:ext cx="47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Trigger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Empilement_Compagnie_Theatrale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B31F8CC-BBB3-1049-DF70-5A925D3E2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366" y="871643"/>
            <a:ext cx="7459268" cy="5114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5522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2CB5AC63-19D9-7F03-3A51-83281408D5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B8DF3CA-CF0F-A472-0AA9-BC1747BD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Procédures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2019FE-C94D-9CA8-4859-A902C4CA3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Centralisation et Réutilisation de la Logique Métier :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ville_Compagnie_Theatrale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price_day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, et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price_Spectacle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centralisent des fonctions récurrentes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facilite la maintenance et la mise à jour de la logique métier.</a:t>
            </a:r>
          </a:p>
          <a:p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Performance et Efficacité :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Les procédures sont précompilées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BDD 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pas besoin de les recompiler à chaque exécution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exécution plus rapide.</a:t>
            </a:r>
          </a:p>
          <a:p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Sécurité et Contrôle d'Accès :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Les procédures stockées offrent un niveau de sécurité supplémentaire. Contrôlez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droit d'exécution des procédures.</a:t>
            </a:r>
          </a:p>
          <a:p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Simplification des Tâches Complexes :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Simplifient les interactions avec la BDD en encapsulant des opérations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complexes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tâches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plus gérables pour les utilisateurs finaux | applications qui interagissent avec la BDD.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4B32C6-8975-7C8D-5727-3BBE5FA1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94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845EA4B0-858C-E2B0-F0B9-D599192340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184552-6AD5-C1C3-E361-91FC0D0E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19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59CE5DB-2553-731E-AD61-8160C39E3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440" y="1642813"/>
            <a:ext cx="9269119" cy="35723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CE6C702-B7E1-EF31-A23F-5A45196F428B}"/>
              </a:ext>
            </a:extLst>
          </p:cNvPr>
          <p:cNvSpPr txBox="1"/>
          <p:nvPr/>
        </p:nvSpPr>
        <p:spPr>
          <a:xfrm>
            <a:off x="1461440" y="1168399"/>
            <a:ext cx="47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Procédures Ville par Compagnie Théâtrale:</a:t>
            </a:r>
          </a:p>
        </p:txBody>
      </p:sp>
    </p:spTree>
    <p:extLst>
      <p:ext uri="{BB962C8B-B14F-4D97-AF65-F5344CB8AC3E}">
        <p14:creationId xmlns:p14="http://schemas.microsoft.com/office/powerpoint/2010/main" val="79283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403AB6B8-9B4F-F0F7-7764-FA2FB32078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1FE329E-B7E0-3AA9-A0AA-CB969974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697" y="1739369"/>
            <a:ext cx="3022601" cy="13509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23844E-A3FE-E8D8-E556-14547EFDAB7E}"/>
              </a:ext>
            </a:extLst>
          </p:cNvPr>
          <p:cNvSpPr txBox="1"/>
          <p:nvPr/>
        </p:nvSpPr>
        <p:spPr>
          <a:xfrm>
            <a:off x="4347630" y="3090332"/>
            <a:ext cx="34967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ctr">
              <a:buFont typeface="+mj-lt"/>
              <a:buAutoNum type="romanUcPeriod"/>
            </a:pP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MCD-MLD</a:t>
            </a:r>
          </a:p>
          <a:p>
            <a:pPr marL="400050" indent="-400050" algn="ctr">
              <a:buFont typeface="+mj-lt"/>
              <a:buAutoNum type="romanUcPeriod"/>
            </a:pP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Script PL/SQL</a:t>
            </a:r>
          </a:p>
          <a:p>
            <a:pPr marL="400050" indent="-400050" algn="ctr">
              <a:buFont typeface="+mj-lt"/>
              <a:buAutoNum type="romanUcPeriod"/>
            </a:pP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Difficulté rencontré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6DDA4A-5893-075C-CE02-2470EE84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85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865D491A-0A5D-17D8-A609-7AAE92DCC1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473176-C559-E96E-7758-E0A7CE9E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20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A84D073-BFCC-9B62-3724-5BABA6C1E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205" y="1947656"/>
            <a:ext cx="7811590" cy="29626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4E06573-FE65-992E-9938-BCA62340C088}"/>
              </a:ext>
            </a:extLst>
          </p:cNvPr>
          <p:cNvSpPr txBox="1"/>
          <p:nvPr/>
        </p:nvSpPr>
        <p:spPr>
          <a:xfrm>
            <a:off x="2190205" y="1464733"/>
            <a:ext cx="47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Procédures Prix par jour:</a:t>
            </a:r>
          </a:p>
        </p:txBody>
      </p:sp>
    </p:spTree>
    <p:extLst>
      <p:ext uri="{BB962C8B-B14F-4D97-AF65-F5344CB8AC3E}">
        <p14:creationId xmlns:p14="http://schemas.microsoft.com/office/powerpoint/2010/main" val="97941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07E54637-538A-2468-B7CD-B7AC34CD14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AB9AFA-C475-C13D-62CF-14E8CA5A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21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4D84912-1640-C82A-2164-6C625624B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3" y="1570664"/>
            <a:ext cx="10253133" cy="371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00010B8-7C0F-0967-F978-6AA882BC10FF}"/>
              </a:ext>
            </a:extLst>
          </p:cNvPr>
          <p:cNvSpPr txBox="1"/>
          <p:nvPr/>
        </p:nvSpPr>
        <p:spPr>
          <a:xfrm>
            <a:off x="969433" y="1083733"/>
            <a:ext cx="47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Procédures Prix par Spectacle:</a:t>
            </a:r>
          </a:p>
        </p:txBody>
      </p:sp>
    </p:spTree>
    <p:extLst>
      <p:ext uri="{BB962C8B-B14F-4D97-AF65-F5344CB8AC3E}">
        <p14:creationId xmlns:p14="http://schemas.microsoft.com/office/powerpoint/2010/main" val="218959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9D8F89B1-084B-A1B9-5C2A-6238FC96CA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28078D-EFE9-8A56-D6A3-23803DE6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Test Triggers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E41DD3-0E01-09BE-214A-4319B645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22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2D8107-3FB0-571D-C97C-8F1B39D9B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234" y="1425310"/>
            <a:ext cx="9766567" cy="24496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3018BD9-E535-9C24-D9BF-B76A3E7A2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233" y="3973050"/>
            <a:ext cx="9766567" cy="25658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1A849D5-E54A-64E3-444D-0880705BEFD6}"/>
              </a:ext>
            </a:extLst>
          </p:cNvPr>
          <p:cNvSpPr/>
          <p:nvPr/>
        </p:nvSpPr>
        <p:spPr>
          <a:xfrm>
            <a:off x="1769533" y="4047067"/>
            <a:ext cx="3572934" cy="1693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9EA4FC-CC5D-DFFF-35B9-9793901060E8}"/>
              </a:ext>
            </a:extLst>
          </p:cNvPr>
          <p:cNvSpPr/>
          <p:nvPr/>
        </p:nvSpPr>
        <p:spPr>
          <a:xfrm>
            <a:off x="1769533" y="4765809"/>
            <a:ext cx="3572934" cy="1693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68AD79-72BF-8D02-B3E8-D9D9A804DB98}"/>
              </a:ext>
            </a:extLst>
          </p:cNvPr>
          <p:cNvSpPr/>
          <p:nvPr/>
        </p:nvSpPr>
        <p:spPr>
          <a:xfrm>
            <a:off x="1769532" y="5483027"/>
            <a:ext cx="3716867" cy="1693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018C7F-7CD2-3609-723A-22C4D99068C9}"/>
              </a:ext>
            </a:extLst>
          </p:cNvPr>
          <p:cNvSpPr/>
          <p:nvPr/>
        </p:nvSpPr>
        <p:spPr>
          <a:xfrm>
            <a:off x="1769533" y="6225645"/>
            <a:ext cx="4182534" cy="1693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426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531CF948-8571-2844-3E50-01EFE64DEB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99DBA39-6152-7DE1-37F9-5772D3F0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Test Procédures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B99139-6DA7-1082-33B1-158CF34F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23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ADDA087-583A-DD2F-DDDE-865D0E64B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862" y="1486762"/>
            <a:ext cx="8964276" cy="28007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3382D1D-E5C4-3C4E-609E-3545633F6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862" y="4360015"/>
            <a:ext cx="3258005" cy="22767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4944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EE9809CB-123D-6A89-7830-F83ADEA3A9D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8F90647-1E29-88B2-104D-7EB0569D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Difficultés rencontré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3E6515-904B-8467-C5D1-17E8884B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24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E3A1E2E-8B5B-305E-A3F7-7990C40B7E0A}"/>
              </a:ext>
            </a:extLst>
          </p:cNvPr>
          <p:cNvSpPr txBox="1"/>
          <p:nvPr/>
        </p:nvSpPr>
        <p:spPr>
          <a:xfrm>
            <a:off x="838200" y="1750155"/>
            <a:ext cx="1274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1">
                    <a:lumMod val="75000"/>
                  </a:schemeClr>
                </a:solidFill>
              </a:rPr>
              <a:t>MCD: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4CDCD09-5045-7F17-DF01-79E07038C4AD}"/>
              </a:ext>
            </a:extLst>
          </p:cNvPr>
          <p:cNvSpPr txBox="1"/>
          <p:nvPr/>
        </p:nvSpPr>
        <p:spPr>
          <a:xfrm>
            <a:off x="7247467" y="1750155"/>
            <a:ext cx="410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1">
                    <a:lumMod val="75000"/>
                  </a:schemeClr>
                </a:solidFill>
              </a:rPr>
              <a:t>Triggers-Procédures: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7FD6DBE-4FA6-6808-4AA8-2469C025D26D}"/>
              </a:ext>
            </a:extLst>
          </p:cNvPr>
          <p:cNvSpPr txBox="1"/>
          <p:nvPr/>
        </p:nvSpPr>
        <p:spPr>
          <a:xfrm>
            <a:off x="838200" y="2455953"/>
            <a:ext cx="407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Abondance d'informations à intégrer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686E8AB-5254-A352-7799-B9CC46BE0712}"/>
              </a:ext>
            </a:extLst>
          </p:cNvPr>
          <p:cNvSpPr txBox="1"/>
          <p:nvPr/>
        </p:nvSpPr>
        <p:spPr>
          <a:xfrm>
            <a:off x="7247467" y="2455953"/>
            <a:ext cx="4521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Difficulté d’élaboration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Erreur de compilation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Résultat erronée lors des phase de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Multiple révisions et ajustement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ED7366E-C084-1E18-9687-CA4705EFD487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290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9FD2F0E-6C14-A202-09B6-6C2343B924CE}"/>
              </a:ext>
            </a:extLst>
          </p:cNvPr>
          <p:cNvSpPr/>
          <p:nvPr/>
        </p:nvSpPr>
        <p:spPr>
          <a:xfrm>
            <a:off x="2573867" y="4689096"/>
            <a:ext cx="7044266" cy="16892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Amélioration possible 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b="1" dirty="0"/>
              <a:t>MCD: </a:t>
            </a:r>
            <a:r>
              <a:rPr lang="fr-FR" dirty="0"/>
              <a:t>Entités-Attributs, Relations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b="1" dirty="0"/>
              <a:t>Triggers-Procédures: </a:t>
            </a:r>
            <a:r>
              <a:rPr lang="fr-FR" dirty="0"/>
              <a:t>Optimisation, gestions d’erreurs, sécurité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b="1" dirty="0"/>
              <a:t>Test: </a:t>
            </a:r>
            <a:r>
              <a:rPr lang="fr-FR" dirty="0"/>
              <a:t>Revoir certaine requêtes</a:t>
            </a:r>
          </a:p>
        </p:txBody>
      </p:sp>
    </p:spTree>
    <p:extLst>
      <p:ext uri="{BB962C8B-B14F-4D97-AF65-F5344CB8AC3E}">
        <p14:creationId xmlns:p14="http://schemas.microsoft.com/office/powerpoint/2010/main" val="191070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61CB183A-787F-FE7A-CA14-C644DC807D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C40A494-1A8E-462C-A569-7F081D33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266" y="2766218"/>
            <a:ext cx="2675467" cy="1325563"/>
          </a:xfrm>
        </p:spPr>
        <p:txBody>
          <a:bodyPr/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ADD293-3DA6-4EF6-BBE4-B0E86174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78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914466F6-34BA-CCAE-6CA4-8A0F44FC4C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738BDF8-F090-A0B5-57C3-B30BC64E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MCD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A39FA2-681D-95D6-0F57-66DAB686A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33" y="1690688"/>
            <a:ext cx="10151534" cy="4541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E23A69-D9D4-2325-4674-F6C5CF43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30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3F613D53-46F9-1BB8-0745-B7629F52B9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A08F39B-C80A-9824-CFAC-4C72A702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MLD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67C0C4-8FE2-D3D4-A9DC-64677D96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38409FE-99CA-2A57-F3D4-82BD647F9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013" y="1312333"/>
            <a:ext cx="5655974" cy="5113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3984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69E73D39-830B-F09C-0A98-049413C18F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BABC6D-56E8-2C96-74DF-715BB2A8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Création des Tables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1A2102-24FB-97DD-1860-BE7A301E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CB613B-9EAF-6FC0-DF73-03DDFF2AD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06"/>
          <a:stretch/>
        </p:blipFill>
        <p:spPr bwMode="auto">
          <a:xfrm>
            <a:off x="907992" y="1766888"/>
            <a:ext cx="10376016" cy="4202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34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ACDDA8A7-39CF-C6EA-93AD-27F41BF348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DA7CEA2-B882-43D5-1702-1B431A21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Structure de nos tables: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7331F4-9771-CE05-9A86-8AF65CE2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341"/>
            <a:ext cx="10820400" cy="5300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1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 de la Troisième Forme Normale (3FN) : </a:t>
            </a:r>
          </a:p>
          <a:p>
            <a:r>
              <a:rPr lang="fr-FR" sz="1100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Eviter la redondance</a:t>
            </a:r>
          </a:p>
          <a:p>
            <a:r>
              <a:rPr lang="fr-FR" sz="1100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assurée l’indépendance des entité</a:t>
            </a:r>
          </a:p>
          <a:p>
            <a:endParaRPr lang="fr-FR" sz="1100" kern="1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1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Contraintes de Clés Primaires et Étrangères : </a:t>
            </a:r>
          </a:p>
          <a:p>
            <a:r>
              <a:rPr lang="fr-FR" sz="1100" kern="1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Clés primaire </a:t>
            </a:r>
            <a:r>
              <a:rPr lang="fr-FR" sz="1100" kern="1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Garanti l’</a:t>
            </a:r>
            <a:r>
              <a:rPr lang="fr-FR" sz="1100" kern="100" dirty="0" err="1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unicté</a:t>
            </a:r>
            <a:r>
              <a:rPr lang="fr-FR" sz="1100" kern="1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des enregistrement</a:t>
            </a:r>
          </a:p>
          <a:p>
            <a:r>
              <a:rPr lang="fr-FR" sz="1100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Clés étrangères lie les tables |  </a:t>
            </a:r>
            <a:r>
              <a:rPr lang="fr-FR" sz="1100" kern="1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fr-FR" sz="1100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ssure l’intégrit</a:t>
            </a:r>
            <a:r>
              <a:rPr lang="fr-FR" sz="1100" kern="1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é référentielle |  Facilite les relations entre les entités.</a:t>
            </a:r>
          </a:p>
          <a:p>
            <a:endParaRPr lang="fr-FR" sz="1100" kern="1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1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Contraintes sur les Valeurs Monétaires et les Salaires :</a:t>
            </a:r>
          </a:p>
          <a:p>
            <a:r>
              <a:rPr lang="fr-FR" sz="1100" kern="1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Budget, montants, salaires &gt;=0 </a:t>
            </a:r>
            <a:r>
              <a:rPr lang="fr-FR" sz="1100" kern="1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Eviter les valeurs négatives</a:t>
            </a:r>
          </a:p>
          <a:p>
            <a:endParaRPr lang="fr-FR" sz="1100" kern="100" dirty="0">
              <a:solidFill>
                <a:schemeClr val="accent1">
                  <a:lumMod val="75000"/>
                </a:schemeClr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1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Contrôle de la Validité Temporelle des Billets :</a:t>
            </a:r>
          </a:p>
          <a:p>
            <a:r>
              <a:rPr lang="fr-FR" sz="1100" kern="1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d’achat d’un billet &lt;= date d’</a:t>
            </a:r>
            <a:r>
              <a:rPr lang="fr-FR" sz="1100" kern="100" dirty="0" err="1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accés</a:t>
            </a:r>
            <a:r>
              <a:rPr lang="fr-FR" sz="1100" kern="1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à l’événement</a:t>
            </a:r>
          </a:p>
          <a:p>
            <a:endParaRPr lang="fr-FR" sz="1100" kern="100" dirty="0">
              <a:solidFill>
                <a:schemeClr val="accent1">
                  <a:lumMod val="75000"/>
                </a:schemeClr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1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de Temps (</a:t>
            </a:r>
            <a:r>
              <a:rPr lang="fr-FR" sz="1100" b="1" kern="1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Date_Theatre</a:t>
            </a:r>
            <a:r>
              <a:rPr lang="fr-FR" sz="11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:</a:t>
            </a:r>
          </a:p>
          <a:p>
            <a:r>
              <a:rPr lang="fr-FR" sz="1100" kern="1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Simule le passage du temps </a:t>
            </a:r>
            <a:r>
              <a:rPr lang="fr-FR" sz="1100" kern="1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Facilite la gestion des événement temporels.</a:t>
            </a:r>
          </a:p>
          <a:p>
            <a:endParaRPr lang="fr-FR" sz="1100" kern="100" dirty="0">
              <a:solidFill>
                <a:schemeClr val="accent1">
                  <a:lumMod val="75000"/>
                </a:schemeClr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1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Temporelle (temp) :</a:t>
            </a:r>
          </a:p>
          <a:p>
            <a:r>
              <a:rPr lang="fr-FR" sz="1100" kern="1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Stocker temporairement des information: Salaires des compagnies théâtrales.</a:t>
            </a:r>
            <a:endParaRPr lang="fr-FR" sz="1100" kern="1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100" kern="1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100" b="1" kern="100" dirty="0">
              <a:solidFill>
                <a:schemeClr val="accent1">
                  <a:lumMod val="75000"/>
                </a:schemeClr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100" kern="1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100" kern="1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100" kern="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EBE9C1-1218-EFDC-E425-F4B7C255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C538EC-1B44-3BA8-12ED-6BE36AB09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348" y="3092558"/>
            <a:ext cx="4681006" cy="1513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19C8BD1-D977-9D42-3166-E68044458163}"/>
              </a:ext>
            </a:extLst>
          </p:cNvPr>
          <p:cNvCxnSpPr>
            <a:cxnSpLocks/>
          </p:cNvCxnSpPr>
          <p:nvPr/>
        </p:nvCxnSpPr>
        <p:spPr>
          <a:xfrm>
            <a:off x="7044266" y="1284816"/>
            <a:ext cx="0" cy="543665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8E69FF7E-47FB-31BA-B91D-75F8BE907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348" y="1284816"/>
            <a:ext cx="2956986" cy="16775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19C1FB8-3689-DF0C-1EED-4BAC1F60B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3348" y="4698137"/>
            <a:ext cx="3763758" cy="16582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3690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14BA7660-EB5B-3B8D-22A6-0562798B99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E7BAE5-CED4-0922-B193-D596A864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Insertions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4C8A92-4F83-3773-153D-4E83DD7A9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4766" y="3109912"/>
            <a:ext cx="7882467" cy="63817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Données soigneusement conçu pour refléter un écosystème réaliste et dynamique du monde du théâtre.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86FB6F-5A52-100F-B2BD-9B1AF8B4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20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B0D65A16-3106-8CAB-C9C6-AD9D003D87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E913D5-24F3-5B2C-7834-4E31F4F9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85977B-C287-8F0C-B319-6D43461E2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284" y="2142945"/>
            <a:ext cx="7935432" cy="25721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72DF210-5EC9-DCD5-341A-94517FADF1E3}"/>
              </a:ext>
            </a:extLst>
          </p:cNvPr>
          <p:cNvSpPr txBox="1"/>
          <p:nvPr/>
        </p:nvSpPr>
        <p:spPr>
          <a:xfrm>
            <a:off x="2128284" y="1638093"/>
            <a:ext cx="22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Theatre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5269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669CAD18-D548-B872-7F5B-577BFBB621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EEBA4D-227A-1265-9DCB-CDB1365E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4E23-601C-4AFA-AD74-47F6C1619D4C}" type="slidenum">
              <a:rPr lang="fr-FR" smtClean="0"/>
              <a:t>9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4DF9C0-016F-A960-79C2-93976C090F78}"/>
              </a:ext>
            </a:extLst>
          </p:cNvPr>
          <p:cNvSpPr txBox="1"/>
          <p:nvPr/>
        </p:nvSpPr>
        <p:spPr>
          <a:xfrm>
            <a:off x="3157127" y="1163959"/>
            <a:ext cx="22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Compagnie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Theatrale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E064077-18C7-4459-07DF-7A48755FC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127" y="1719024"/>
            <a:ext cx="5877745" cy="3419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1452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565</Words>
  <Application>Microsoft Office PowerPoint</Application>
  <PresentationFormat>Grand écran</PresentationFormat>
  <Paragraphs>116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Thème Office</vt:lpstr>
      <vt:lpstr>Projet Advanced Data Base</vt:lpstr>
      <vt:lpstr>Introduction</vt:lpstr>
      <vt:lpstr>MCD</vt:lpstr>
      <vt:lpstr>MLD</vt:lpstr>
      <vt:lpstr>Création des Tables</vt:lpstr>
      <vt:lpstr>Structure de nos tables:</vt:lpstr>
      <vt:lpstr>Insertions des données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Triggers</vt:lpstr>
      <vt:lpstr>Présentation PowerPoint</vt:lpstr>
      <vt:lpstr>Présentation PowerPoint</vt:lpstr>
      <vt:lpstr>Présentation PowerPoint</vt:lpstr>
      <vt:lpstr>Présentation PowerPoint</vt:lpstr>
      <vt:lpstr>Procédures</vt:lpstr>
      <vt:lpstr>Présentation PowerPoint</vt:lpstr>
      <vt:lpstr>Présentation PowerPoint</vt:lpstr>
      <vt:lpstr>Présentation PowerPoint</vt:lpstr>
      <vt:lpstr>Test Triggers</vt:lpstr>
      <vt:lpstr>Test Procédures</vt:lpstr>
      <vt:lpstr>Difficultés rencontré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Morgan SENECHAL</dc:creator>
  <cp:lastModifiedBy>Morgan SENECHAL</cp:lastModifiedBy>
  <cp:revision>8</cp:revision>
  <dcterms:created xsi:type="dcterms:W3CDTF">2023-12-18T18:38:48Z</dcterms:created>
  <dcterms:modified xsi:type="dcterms:W3CDTF">2024-01-12T14:27:12Z</dcterms:modified>
</cp:coreProperties>
</file>