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310" r:id="rId6"/>
    <p:sldId id="311" r:id="rId7"/>
    <p:sldId id="384" r:id="rId8"/>
    <p:sldId id="445" r:id="rId9"/>
    <p:sldId id="446" r:id="rId10"/>
    <p:sldId id="448" r:id="rId11"/>
    <p:sldId id="447" r:id="rId12"/>
    <p:sldId id="426" r:id="rId13"/>
    <p:sldId id="429" r:id="rId14"/>
    <p:sldId id="449" r:id="rId15"/>
    <p:sldId id="450" r:id="rId16"/>
    <p:sldId id="451" r:id="rId17"/>
    <p:sldId id="455" r:id="rId18"/>
    <p:sldId id="385" r:id="rId19"/>
    <p:sldId id="454" r:id="rId20"/>
    <p:sldId id="456" r:id="rId21"/>
    <p:sldId id="457" r:id="rId22"/>
    <p:sldId id="452" r:id="rId23"/>
    <p:sldId id="362"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Création, morphose, annotation, collaboration, recherche" id="{B9B51309-D148-4332-87C2-07BE32FBCA3B}">
          <p14:sldIdLst>
            <p14:sldId id="310"/>
            <p14:sldId id="311"/>
            <p14:sldId id="384"/>
            <p14:sldId id="445"/>
            <p14:sldId id="446"/>
            <p14:sldId id="448"/>
            <p14:sldId id="447"/>
            <p14:sldId id="426"/>
            <p14:sldId id="429"/>
            <p14:sldId id="449"/>
            <p14:sldId id="450"/>
            <p14:sldId id="451"/>
            <p14:sldId id="455"/>
            <p14:sldId id="385"/>
            <p14:sldId id="454"/>
            <p14:sldId id="456"/>
            <p14:sldId id="457"/>
            <p14:sldId id="452"/>
            <p14:sldId id="362"/>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241" autoAdjust="0"/>
  </p:normalViewPr>
  <p:slideViewPr>
    <p:cSldViewPr snapToGrid="0">
      <p:cViewPr varScale="1">
        <p:scale>
          <a:sx n="86" d="100"/>
          <a:sy n="86" d="100"/>
        </p:scale>
        <p:origin x="42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20/02/2022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20/02/2022</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2</a:t>
            </a:fld>
            <a:endParaRPr lang="fr-FR" noProof="1"/>
          </a:p>
        </p:txBody>
      </p:sp>
    </p:spTree>
    <p:extLst>
      <p:ext uri="{BB962C8B-B14F-4D97-AF65-F5344CB8AC3E}">
        <p14:creationId xmlns:p14="http://schemas.microsoft.com/office/powerpoint/2010/main" val="249367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73746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a:t>
            </a:fld>
            <a:endParaRPr lang="fr-FR"/>
          </a:p>
        </p:txBody>
      </p:sp>
    </p:spTree>
    <p:extLst>
      <p:ext uri="{BB962C8B-B14F-4D97-AF65-F5344CB8AC3E}">
        <p14:creationId xmlns:p14="http://schemas.microsoft.com/office/powerpoint/2010/main" val="385250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9</a:t>
            </a:fld>
            <a:endParaRPr lang="fr-FR"/>
          </a:p>
        </p:txBody>
      </p:sp>
    </p:spTree>
    <p:extLst>
      <p:ext uri="{BB962C8B-B14F-4D97-AF65-F5344CB8AC3E}">
        <p14:creationId xmlns:p14="http://schemas.microsoft.com/office/powerpoint/2010/main" val="3298320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15</a:t>
            </a:fld>
            <a:endParaRPr lang="fr-FR"/>
          </a:p>
        </p:txBody>
      </p:sp>
    </p:spTree>
    <p:extLst>
      <p:ext uri="{BB962C8B-B14F-4D97-AF65-F5344CB8AC3E}">
        <p14:creationId xmlns:p14="http://schemas.microsoft.com/office/powerpoint/2010/main" val="178107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19</a:t>
            </a:fld>
            <a:endParaRPr lang="fr-FR"/>
          </a:p>
        </p:txBody>
      </p:sp>
    </p:spTree>
    <p:extLst>
      <p:ext uri="{BB962C8B-B14F-4D97-AF65-F5344CB8AC3E}">
        <p14:creationId xmlns:p14="http://schemas.microsoft.com/office/powerpoint/2010/main" val="370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20/02/2022</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20/02/2022</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ovelyanalytics.com/2016/09/12/gradient-boosting-comment-ca-march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retdepenser.herokuapp.com/api/personal_data?SK_ID_CURR=384575" TargetMode="External"/><Relationship Id="rId2" Type="http://schemas.openxmlformats.org/officeDocument/2006/relationships/hyperlink" Target="https://pretdepenser.herokuapp.com/api/sk_ids/" TargetMode="External"/><Relationship Id="rId1" Type="http://schemas.openxmlformats.org/officeDocument/2006/relationships/slideLayout" Target="../slideLayouts/slideLayout2.xml"/><Relationship Id="rId6" Type="http://schemas.openxmlformats.org/officeDocument/2006/relationships/hyperlink" Target="https://pretdepenser.herokuapp.com/api/local_interpretation?SK_ID_CURR=384575" TargetMode="External"/><Relationship Id="rId5" Type="http://schemas.openxmlformats.org/officeDocument/2006/relationships/hyperlink" Target="https://pretdepenser.herokuapp.com/api/features_imp" TargetMode="External"/><Relationship Id="rId4" Type="http://schemas.openxmlformats.org/officeDocument/2006/relationships/hyperlink" Target="https://pretdepenser.herokuapp.com/api/features_des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hare.streamlit.io/teycir/dashboard/DashBoard/app.p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FFA651D-F47B-4AEA-8D86-59B07C2E51D3}"/>
              </a:ext>
            </a:extLst>
          </p:cNvPr>
          <p:cNvSpPr txBox="1">
            <a:spLocks/>
          </p:cNvSpPr>
          <p:nvPr/>
        </p:nvSpPr>
        <p:spPr>
          <a:xfrm>
            <a:off x="1390330" y="1789246"/>
            <a:ext cx="9144000" cy="23876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fr-FR" sz="4000" b="1" dirty="0"/>
              <a:t>Implémentez un modèle de </a:t>
            </a:r>
            <a:r>
              <a:rPr lang="fr-FR" sz="4000" b="1" dirty="0" err="1"/>
              <a:t>scoring</a:t>
            </a:r>
            <a:endParaRPr lang="fr-FR" sz="4000" b="1" dirty="0"/>
          </a:p>
        </p:txBody>
      </p:sp>
      <p:sp>
        <p:nvSpPr>
          <p:cNvPr id="8" name="Sous-titre 2">
            <a:extLst>
              <a:ext uri="{FF2B5EF4-FFF2-40B4-BE49-F238E27FC236}">
                <a16:creationId xmlns:a16="http://schemas.microsoft.com/office/drawing/2014/main" id="{422DC836-BAA6-4E82-8BEA-54D08D991220}"/>
              </a:ext>
            </a:extLst>
          </p:cNvPr>
          <p:cNvSpPr txBox="1">
            <a:spLocks/>
          </p:cNvSpPr>
          <p:nvPr/>
        </p:nvSpPr>
        <p:spPr>
          <a:xfrm>
            <a:off x="4367868"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a:xfrm>
            <a:off x="521207" y="448056"/>
            <a:ext cx="8229686" cy="640080"/>
          </a:xfrm>
        </p:spPr>
        <p:txBody>
          <a:bodyPr>
            <a:normAutofit/>
          </a:bodyPr>
          <a:lstStyle/>
          <a:p>
            <a:r>
              <a:rPr lang="fr-FR" sz="2000" b="1" dirty="0">
                <a:solidFill>
                  <a:schemeClr val="tx1"/>
                </a:solidFill>
                <a:latin typeface="+mn-lt"/>
                <a:ea typeface="+mn-ea"/>
                <a:cs typeface="+mn-cs"/>
              </a:rPr>
              <a:t>Métrique métier</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pic>
        <p:nvPicPr>
          <p:cNvPr id="8" name="Image 7">
            <a:extLst>
              <a:ext uri="{FF2B5EF4-FFF2-40B4-BE49-F238E27FC236}">
                <a16:creationId xmlns:a16="http://schemas.microsoft.com/office/drawing/2014/main" id="{0741536F-6B57-40A3-B69E-FA0AF8FDB921}"/>
              </a:ext>
            </a:extLst>
          </p:cNvPr>
          <p:cNvPicPr>
            <a:picLocks noChangeAspect="1"/>
          </p:cNvPicPr>
          <p:nvPr/>
        </p:nvPicPr>
        <p:blipFill>
          <a:blip r:embed="rId3"/>
          <a:stretch>
            <a:fillRect/>
          </a:stretch>
        </p:blipFill>
        <p:spPr>
          <a:xfrm>
            <a:off x="6268488" y="2882854"/>
            <a:ext cx="5514286" cy="3628571"/>
          </a:xfrm>
          <a:prstGeom prst="rect">
            <a:avLst/>
          </a:prstGeom>
        </p:spPr>
      </p:pic>
      <p:pic>
        <p:nvPicPr>
          <p:cNvPr id="10" name="Image 9">
            <a:extLst>
              <a:ext uri="{FF2B5EF4-FFF2-40B4-BE49-F238E27FC236}">
                <a16:creationId xmlns:a16="http://schemas.microsoft.com/office/drawing/2014/main" id="{EA72F713-AAFB-400D-8361-719CEBD014C9}"/>
              </a:ext>
            </a:extLst>
          </p:cNvPr>
          <p:cNvPicPr>
            <a:picLocks noChangeAspect="1"/>
          </p:cNvPicPr>
          <p:nvPr/>
        </p:nvPicPr>
        <p:blipFill>
          <a:blip r:embed="rId4"/>
          <a:stretch>
            <a:fillRect/>
          </a:stretch>
        </p:blipFill>
        <p:spPr>
          <a:xfrm>
            <a:off x="681714" y="1532861"/>
            <a:ext cx="10828571" cy="1200000"/>
          </a:xfrm>
          <a:prstGeom prst="rect">
            <a:avLst/>
          </a:prstGeom>
        </p:spPr>
      </p:pic>
      <p:pic>
        <p:nvPicPr>
          <p:cNvPr id="12" name="Image 11">
            <a:extLst>
              <a:ext uri="{FF2B5EF4-FFF2-40B4-BE49-F238E27FC236}">
                <a16:creationId xmlns:a16="http://schemas.microsoft.com/office/drawing/2014/main" id="{DBFFF105-9DE8-478A-B4CD-ED9E8C9F969C}"/>
              </a:ext>
            </a:extLst>
          </p:cNvPr>
          <p:cNvPicPr>
            <a:picLocks noChangeAspect="1"/>
          </p:cNvPicPr>
          <p:nvPr/>
        </p:nvPicPr>
        <p:blipFill>
          <a:blip r:embed="rId5"/>
          <a:stretch>
            <a:fillRect/>
          </a:stretch>
        </p:blipFill>
        <p:spPr>
          <a:xfrm>
            <a:off x="4628877" y="5568568"/>
            <a:ext cx="1523810" cy="942857"/>
          </a:xfrm>
          <a:prstGeom prst="rect">
            <a:avLst/>
          </a:prstGeom>
        </p:spPr>
      </p:pic>
      <p:pic>
        <p:nvPicPr>
          <p:cNvPr id="14" name="Image 13">
            <a:extLst>
              <a:ext uri="{FF2B5EF4-FFF2-40B4-BE49-F238E27FC236}">
                <a16:creationId xmlns:a16="http://schemas.microsoft.com/office/drawing/2014/main" id="{86A89A4A-627B-4026-BE53-11B48CCB4314}"/>
              </a:ext>
            </a:extLst>
          </p:cNvPr>
          <p:cNvPicPr>
            <a:picLocks noChangeAspect="1"/>
          </p:cNvPicPr>
          <p:nvPr/>
        </p:nvPicPr>
        <p:blipFill>
          <a:blip r:embed="rId6"/>
          <a:stretch>
            <a:fillRect/>
          </a:stretch>
        </p:blipFill>
        <p:spPr>
          <a:xfrm>
            <a:off x="327626" y="3326905"/>
            <a:ext cx="5825061" cy="1647619"/>
          </a:xfrm>
          <a:prstGeom prst="rect">
            <a:avLst/>
          </a:prstGeom>
        </p:spPr>
      </p:pic>
    </p:spTree>
    <p:extLst>
      <p:ext uri="{BB962C8B-B14F-4D97-AF65-F5344CB8AC3E}">
        <p14:creationId xmlns:p14="http://schemas.microsoft.com/office/powerpoint/2010/main" val="395582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Sélection du modèle</a:t>
            </a:r>
          </a:p>
        </p:txBody>
      </p:sp>
      <p:sp>
        <p:nvSpPr>
          <p:cNvPr id="7" name="Organigramme : Disque magnétique 6">
            <a:extLst>
              <a:ext uri="{FF2B5EF4-FFF2-40B4-BE49-F238E27FC236}">
                <a16:creationId xmlns:a16="http://schemas.microsoft.com/office/drawing/2014/main" id="{9BDA1421-22BA-4082-831B-91709FD2A500}"/>
              </a:ext>
            </a:extLst>
          </p:cNvPr>
          <p:cNvSpPr/>
          <p:nvPr/>
        </p:nvSpPr>
        <p:spPr>
          <a:xfrm>
            <a:off x="837603" y="2782291"/>
            <a:ext cx="1472665" cy="122240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Data train</a:t>
            </a:r>
          </a:p>
        </p:txBody>
      </p:sp>
      <p:sp>
        <p:nvSpPr>
          <p:cNvPr id="8" name="Organigramme : Disque magnétique 7">
            <a:extLst>
              <a:ext uri="{FF2B5EF4-FFF2-40B4-BE49-F238E27FC236}">
                <a16:creationId xmlns:a16="http://schemas.microsoft.com/office/drawing/2014/main" id="{941557ED-11AF-41A2-9029-0DFF0596AA1C}"/>
              </a:ext>
            </a:extLst>
          </p:cNvPr>
          <p:cNvSpPr/>
          <p:nvPr/>
        </p:nvSpPr>
        <p:spPr>
          <a:xfrm>
            <a:off x="2784313" y="1339899"/>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X_fit</a:t>
            </a:r>
            <a:endParaRPr lang="fr-FR" dirty="0"/>
          </a:p>
        </p:txBody>
      </p:sp>
      <p:sp>
        <p:nvSpPr>
          <p:cNvPr id="9" name="Organigramme : Disque magnétique 8">
            <a:extLst>
              <a:ext uri="{FF2B5EF4-FFF2-40B4-BE49-F238E27FC236}">
                <a16:creationId xmlns:a16="http://schemas.microsoft.com/office/drawing/2014/main" id="{C88CA276-5863-412C-AEBE-5F5A2EE11381}"/>
              </a:ext>
            </a:extLst>
          </p:cNvPr>
          <p:cNvSpPr/>
          <p:nvPr/>
        </p:nvSpPr>
        <p:spPr>
          <a:xfrm>
            <a:off x="2784313" y="5102174"/>
            <a:ext cx="1472665" cy="470032"/>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X_eval</a:t>
            </a:r>
            <a:endParaRPr lang="fr-FR" dirty="0"/>
          </a:p>
        </p:txBody>
      </p:sp>
      <p:sp>
        <p:nvSpPr>
          <p:cNvPr id="10" name="Rectangle : coins arrondis 9">
            <a:extLst>
              <a:ext uri="{FF2B5EF4-FFF2-40B4-BE49-F238E27FC236}">
                <a16:creationId xmlns:a16="http://schemas.microsoft.com/office/drawing/2014/main" id="{04BE0035-CE5E-4431-A98C-E041A94BEE7A}"/>
              </a:ext>
            </a:extLst>
          </p:cNvPr>
          <p:cNvSpPr/>
          <p:nvPr/>
        </p:nvSpPr>
        <p:spPr>
          <a:xfrm>
            <a:off x="8240170" y="1253343"/>
            <a:ext cx="1800513" cy="779304"/>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Preprocess</a:t>
            </a:r>
            <a:endParaRPr lang="fr-FR" dirty="0"/>
          </a:p>
        </p:txBody>
      </p:sp>
      <p:sp>
        <p:nvSpPr>
          <p:cNvPr id="11" name="Rectangle : coins arrondis 10">
            <a:extLst>
              <a:ext uri="{FF2B5EF4-FFF2-40B4-BE49-F238E27FC236}">
                <a16:creationId xmlns:a16="http://schemas.microsoft.com/office/drawing/2014/main" id="{D0B6A7D4-0FBD-4B0C-ACDF-F1F59E852199}"/>
              </a:ext>
            </a:extLst>
          </p:cNvPr>
          <p:cNvSpPr/>
          <p:nvPr/>
        </p:nvSpPr>
        <p:spPr>
          <a:xfrm>
            <a:off x="10156186" y="1267679"/>
            <a:ext cx="1256681" cy="764968"/>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 </a:t>
            </a:r>
          </a:p>
          <a:p>
            <a:pPr algn="ctr"/>
            <a:r>
              <a:rPr lang="fr-FR" dirty="0"/>
              <a:t>+ HP</a:t>
            </a:r>
          </a:p>
        </p:txBody>
      </p:sp>
      <p:sp>
        <p:nvSpPr>
          <p:cNvPr id="12" name="Rectangle : coins arrondis 11">
            <a:extLst>
              <a:ext uri="{FF2B5EF4-FFF2-40B4-BE49-F238E27FC236}">
                <a16:creationId xmlns:a16="http://schemas.microsoft.com/office/drawing/2014/main" id="{E26D396C-16F9-4E64-9D42-1A4A3E1467E6}"/>
              </a:ext>
            </a:extLst>
          </p:cNvPr>
          <p:cNvSpPr/>
          <p:nvPr/>
        </p:nvSpPr>
        <p:spPr>
          <a:xfrm>
            <a:off x="6867895" y="4896355"/>
            <a:ext cx="1472665" cy="865890"/>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Final </a:t>
            </a:r>
            <a:r>
              <a:rPr lang="fr-FR" dirty="0" err="1"/>
              <a:t>scoring</a:t>
            </a:r>
            <a:endParaRPr lang="fr-FR" dirty="0"/>
          </a:p>
        </p:txBody>
      </p:sp>
      <p:cxnSp>
        <p:nvCxnSpPr>
          <p:cNvPr id="13" name="Connecteur : en angle 12">
            <a:extLst>
              <a:ext uri="{FF2B5EF4-FFF2-40B4-BE49-F238E27FC236}">
                <a16:creationId xmlns:a16="http://schemas.microsoft.com/office/drawing/2014/main" id="{1A50B042-FAAA-412B-A9AE-AC6F41C6F9EF}"/>
              </a:ext>
            </a:extLst>
          </p:cNvPr>
          <p:cNvCxnSpPr>
            <a:cxnSpLocks/>
            <a:stCxn id="7" idx="4"/>
            <a:endCxn id="9" idx="2"/>
          </p:cNvCxnSpPr>
          <p:nvPr/>
        </p:nvCxnSpPr>
        <p:spPr>
          <a:xfrm>
            <a:off x="2310268" y="3393496"/>
            <a:ext cx="474045" cy="19436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0DC1943-4C76-4358-831E-49315A5DCF47}"/>
              </a:ext>
            </a:extLst>
          </p:cNvPr>
          <p:cNvCxnSpPr>
            <a:cxnSpLocks/>
            <a:stCxn id="9" idx="4"/>
            <a:endCxn id="12" idx="1"/>
          </p:cNvCxnSpPr>
          <p:nvPr/>
        </p:nvCxnSpPr>
        <p:spPr>
          <a:xfrm flipV="1">
            <a:off x="4256978" y="5329300"/>
            <a:ext cx="2610917" cy="7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D08CD8F-3927-41F5-9DD6-885011295A37}"/>
              </a:ext>
            </a:extLst>
          </p:cNvPr>
          <p:cNvCxnSpPr>
            <a:cxnSpLocks/>
            <a:stCxn id="8" idx="4"/>
            <a:endCxn id="27" idx="2"/>
          </p:cNvCxnSpPr>
          <p:nvPr/>
        </p:nvCxnSpPr>
        <p:spPr>
          <a:xfrm flipV="1">
            <a:off x="4256978" y="1859855"/>
            <a:ext cx="288768" cy="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384BC76F-66C8-48FF-8B67-830643951FEB}"/>
              </a:ext>
            </a:extLst>
          </p:cNvPr>
          <p:cNvCxnSpPr>
            <a:cxnSpLocks/>
            <a:stCxn id="27" idx="4"/>
            <a:endCxn id="28" idx="2"/>
          </p:cNvCxnSpPr>
          <p:nvPr/>
        </p:nvCxnSpPr>
        <p:spPr>
          <a:xfrm>
            <a:off x="6018411" y="1859855"/>
            <a:ext cx="322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C553BBE0-95B2-41C8-912E-C2324EF1DF2D}"/>
              </a:ext>
            </a:extLst>
          </p:cNvPr>
          <p:cNvCxnSpPr>
            <a:cxnSpLocks/>
            <a:stCxn id="28" idx="4"/>
          </p:cNvCxnSpPr>
          <p:nvPr/>
        </p:nvCxnSpPr>
        <p:spPr>
          <a:xfrm>
            <a:off x="7813703" y="1859855"/>
            <a:ext cx="3272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 coins arrondis 17">
            <a:extLst>
              <a:ext uri="{FF2B5EF4-FFF2-40B4-BE49-F238E27FC236}">
                <a16:creationId xmlns:a16="http://schemas.microsoft.com/office/drawing/2014/main" id="{E7D563F3-84B4-4DE1-B73B-515EECE74ECF}"/>
              </a:ext>
            </a:extLst>
          </p:cNvPr>
          <p:cNvSpPr/>
          <p:nvPr/>
        </p:nvSpPr>
        <p:spPr>
          <a:xfrm>
            <a:off x="8240170" y="2118790"/>
            <a:ext cx="3235068" cy="521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Cross Validation or </a:t>
            </a:r>
            <a:r>
              <a:rPr lang="fr-FR" dirty="0" err="1"/>
              <a:t>randomized</a:t>
            </a:r>
            <a:r>
              <a:rPr lang="fr-FR" dirty="0"/>
              <a:t> </a:t>
            </a:r>
            <a:r>
              <a:rPr lang="fr-FR" dirty="0" err="1"/>
              <a:t>search</a:t>
            </a:r>
            <a:r>
              <a:rPr lang="fr-FR" dirty="0"/>
              <a:t> </a:t>
            </a:r>
          </a:p>
        </p:txBody>
      </p:sp>
      <p:cxnSp>
        <p:nvCxnSpPr>
          <p:cNvPr id="19" name="Connecteur : en angle 18">
            <a:extLst>
              <a:ext uri="{FF2B5EF4-FFF2-40B4-BE49-F238E27FC236}">
                <a16:creationId xmlns:a16="http://schemas.microsoft.com/office/drawing/2014/main" id="{E465AFDE-18C8-4BA6-970E-10F58F71E27C}"/>
              </a:ext>
            </a:extLst>
          </p:cNvPr>
          <p:cNvCxnSpPr>
            <a:cxnSpLocks/>
            <a:stCxn id="28" idx="3"/>
            <a:endCxn id="20" idx="0"/>
          </p:cNvCxnSpPr>
          <p:nvPr/>
        </p:nvCxnSpPr>
        <p:spPr>
          <a:xfrm rot="16200000" flipH="1">
            <a:off x="7085840" y="2375963"/>
            <a:ext cx="505106" cy="522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 coins arrondis 19">
            <a:extLst>
              <a:ext uri="{FF2B5EF4-FFF2-40B4-BE49-F238E27FC236}">
                <a16:creationId xmlns:a16="http://schemas.microsoft.com/office/drawing/2014/main" id="{F1C794B9-3E32-44EC-8D80-3AD46411BD04}"/>
              </a:ext>
            </a:extLst>
          </p:cNvPr>
          <p:cNvSpPr/>
          <p:nvPr/>
        </p:nvSpPr>
        <p:spPr>
          <a:xfrm>
            <a:off x="6863082" y="2889538"/>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Selected</a:t>
            </a:r>
            <a:r>
              <a:rPr lang="fr-FR" dirty="0"/>
              <a:t> model</a:t>
            </a:r>
          </a:p>
        </p:txBody>
      </p:sp>
      <p:cxnSp>
        <p:nvCxnSpPr>
          <p:cNvPr id="21" name="Connecteur : en angle 20">
            <a:extLst>
              <a:ext uri="{FF2B5EF4-FFF2-40B4-BE49-F238E27FC236}">
                <a16:creationId xmlns:a16="http://schemas.microsoft.com/office/drawing/2014/main" id="{4DB94B9C-F099-4D1A-90CC-FC26187A7F11}"/>
              </a:ext>
            </a:extLst>
          </p:cNvPr>
          <p:cNvCxnSpPr>
            <a:cxnSpLocks/>
            <a:stCxn id="18" idx="2"/>
            <a:endCxn id="20" idx="0"/>
          </p:cNvCxnSpPr>
          <p:nvPr/>
        </p:nvCxnSpPr>
        <p:spPr>
          <a:xfrm rot="5400000">
            <a:off x="8603924" y="1635758"/>
            <a:ext cx="249272" cy="2258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F762C4B9-F1C9-4D47-A5E3-961A12FC94E0}"/>
              </a:ext>
            </a:extLst>
          </p:cNvPr>
          <p:cNvCxnSpPr>
            <a:stCxn id="7" idx="4"/>
            <a:endCxn id="8" idx="2"/>
          </p:cNvCxnSpPr>
          <p:nvPr/>
        </p:nvCxnSpPr>
        <p:spPr>
          <a:xfrm flipV="1">
            <a:off x="2310268" y="1864476"/>
            <a:ext cx="474045" cy="1529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ngle 22">
            <a:extLst>
              <a:ext uri="{FF2B5EF4-FFF2-40B4-BE49-F238E27FC236}">
                <a16:creationId xmlns:a16="http://schemas.microsoft.com/office/drawing/2014/main" id="{94271C17-E007-4183-990F-68B748FB05A6}"/>
              </a:ext>
            </a:extLst>
          </p:cNvPr>
          <p:cNvCxnSpPr>
            <a:cxnSpLocks/>
            <a:stCxn id="8" idx="3"/>
            <a:endCxn id="24" idx="1"/>
          </p:cNvCxnSpPr>
          <p:nvPr/>
        </p:nvCxnSpPr>
        <p:spPr>
          <a:xfrm rot="16200000" flipH="1">
            <a:off x="3319766" y="2589932"/>
            <a:ext cx="1696077" cy="1294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B2FE43E1-A131-42B8-BD77-B97186EAA694}"/>
              </a:ext>
            </a:extLst>
          </p:cNvPr>
          <p:cNvSpPr/>
          <p:nvPr/>
        </p:nvSpPr>
        <p:spPr>
          <a:xfrm>
            <a:off x="4814963" y="3652185"/>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Selected</a:t>
            </a:r>
            <a:r>
              <a:rPr lang="fr-FR" dirty="0"/>
              <a:t> </a:t>
            </a:r>
            <a:r>
              <a:rPr lang="fr-FR" dirty="0" err="1"/>
              <a:t>threshold</a:t>
            </a:r>
            <a:endParaRPr lang="fr-FR" dirty="0"/>
          </a:p>
        </p:txBody>
      </p:sp>
      <p:cxnSp>
        <p:nvCxnSpPr>
          <p:cNvPr id="25" name="Connecteur : en angle 24">
            <a:extLst>
              <a:ext uri="{FF2B5EF4-FFF2-40B4-BE49-F238E27FC236}">
                <a16:creationId xmlns:a16="http://schemas.microsoft.com/office/drawing/2014/main" id="{0942D7D0-0F92-4BEE-82C6-44A6644F54C3}"/>
              </a:ext>
            </a:extLst>
          </p:cNvPr>
          <p:cNvCxnSpPr>
            <a:cxnSpLocks/>
            <a:stCxn id="20" idx="1"/>
            <a:endCxn id="24" idx="0"/>
          </p:cNvCxnSpPr>
          <p:nvPr/>
        </p:nvCxnSpPr>
        <p:spPr>
          <a:xfrm rot="10800000" flipV="1">
            <a:off x="5551296" y="3322483"/>
            <a:ext cx="1311786" cy="329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 en angle 25">
            <a:extLst>
              <a:ext uri="{FF2B5EF4-FFF2-40B4-BE49-F238E27FC236}">
                <a16:creationId xmlns:a16="http://schemas.microsoft.com/office/drawing/2014/main" id="{757308AD-50AD-453A-AF14-553025D60398}"/>
              </a:ext>
            </a:extLst>
          </p:cNvPr>
          <p:cNvCxnSpPr>
            <a:stCxn id="24" idx="2"/>
            <a:endCxn id="12" idx="0"/>
          </p:cNvCxnSpPr>
          <p:nvPr/>
        </p:nvCxnSpPr>
        <p:spPr>
          <a:xfrm rot="16200000" flipH="1">
            <a:off x="6388622" y="3680748"/>
            <a:ext cx="378281" cy="2052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rganigramme : Disque magnétique 26">
            <a:extLst>
              <a:ext uri="{FF2B5EF4-FFF2-40B4-BE49-F238E27FC236}">
                <a16:creationId xmlns:a16="http://schemas.microsoft.com/office/drawing/2014/main" id="{38F85A44-0A4C-4B43-98D3-E3B1E4AC56FF}"/>
              </a:ext>
            </a:extLst>
          </p:cNvPr>
          <p:cNvSpPr/>
          <p:nvPr/>
        </p:nvSpPr>
        <p:spPr>
          <a:xfrm>
            <a:off x="4545746"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Balanced</a:t>
            </a:r>
            <a:endParaRPr lang="fr-FR" dirty="0"/>
          </a:p>
        </p:txBody>
      </p:sp>
      <p:sp>
        <p:nvSpPr>
          <p:cNvPr id="28" name="Organigramme : Disque magnétique 27">
            <a:extLst>
              <a:ext uri="{FF2B5EF4-FFF2-40B4-BE49-F238E27FC236}">
                <a16:creationId xmlns:a16="http://schemas.microsoft.com/office/drawing/2014/main" id="{88FB7163-9904-4A73-8B4B-DA2BF37BC0A8}"/>
              </a:ext>
            </a:extLst>
          </p:cNvPr>
          <p:cNvSpPr/>
          <p:nvPr/>
        </p:nvSpPr>
        <p:spPr>
          <a:xfrm>
            <a:off x="6341038" y="1335278"/>
            <a:ext cx="1472665" cy="1049154"/>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Sampled</a:t>
            </a:r>
            <a:endParaRPr lang="fr-FR" dirty="0"/>
          </a:p>
        </p:txBody>
      </p:sp>
      <p:cxnSp>
        <p:nvCxnSpPr>
          <p:cNvPr id="29" name="Connecteur : en angle 28">
            <a:extLst>
              <a:ext uri="{FF2B5EF4-FFF2-40B4-BE49-F238E27FC236}">
                <a16:creationId xmlns:a16="http://schemas.microsoft.com/office/drawing/2014/main" id="{0B166E59-BFF2-4F8E-8A5F-8AADB0F543BB}"/>
              </a:ext>
            </a:extLst>
          </p:cNvPr>
          <p:cNvCxnSpPr>
            <a:stCxn id="20" idx="3"/>
            <a:endCxn id="12" idx="3"/>
          </p:cNvCxnSpPr>
          <p:nvPr/>
        </p:nvCxnSpPr>
        <p:spPr>
          <a:xfrm>
            <a:off x="8335747" y="3322483"/>
            <a:ext cx="4813" cy="2006817"/>
          </a:xfrm>
          <a:prstGeom prst="bentConnector3">
            <a:avLst>
              <a:gd name="adj1" fmla="val 48496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876FB556-8954-42F4-9D25-FCD16148363F}"/>
              </a:ext>
            </a:extLst>
          </p:cNvPr>
          <p:cNvCxnSpPr>
            <a:cxnSpLocks/>
            <a:stCxn id="7" idx="3"/>
            <a:endCxn id="31" idx="1"/>
          </p:cNvCxnSpPr>
          <p:nvPr/>
        </p:nvCxnSpPr>
        <p:spPr>
          <a:xfrm rot="16200000" flipH="1">
            <a:off x="4326999" y="1251636"/>
            <a:ext cx="2159846" cy="7665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 coins arrondis 30">
            <a:extLst>
              <a:ext uri="{FF2B5EF4-FFF2-40B4-BE49-F238E27FC236}">
                <a16:creationId xmlns:a16="http://schemas.microsoft.com/office/drawing/2014/main" id="{72B9595C-D2AA-4907-B212-FBD6866B2F59}"/>
              </a:ext>
            </a:extLst>
          </p:cNvPr>
          <p:cNvSpPr/>
          <p:nvPr/>
        </p:nvSpPr>
        <p:spPr>
          <a:xfrm>
            <a:off x="9239909" y="5731601"/>
            <a:ext cx="1472665" cy="865889"/>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Final model</a:t>
            </a:r>
          </a:p>
        </p:txBody>
      </p:sp>
    </p:spTree>
    <p:extLst>
      <p:ext uri="{BB962C8B-B14F-4D97-AF65-F5344CB8AC3E}">
        <p14:creationId xmlns:p14="http://schemas.microsoft.com/office/powerpoint/2010/main" val="28923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8" grpId="0" animBg="1"/>
      <p:bldP spid="20" grpId="0" animBg="1"/>
      <p:bldP spid="24" grpId="0" animBg="1"/>
      <p:bldP spid="27" grpId="0" animBg="1"/>
      <p:bldP spid="28"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p:txBody>
          <a:bodyPr/>
          <a:lstStyle/>
          <a:p>
            <a:r>
              <a:rPr lang="fr-FR" sz="2000" b="1" dirty="0">
                <a:solidFill>
                  <a:schemeClr val="tx1"/>
                </a:solidFill>
                <a:latin typeface="+mn-lt"/>
                <a:ea typeface="+mn-ea"/>
                <a:cs typeface="+mn-cs"/>
              </a:rPr>
              <a:t>Algorithmes testés</a:t>
            </a:r>
          </a:p>
        </p:txBody>
      </p:sp>
      <p:sp>
        <p:nvSpPr>
          <p:cNvPr id="4" name="ZoneTexte 3">
            <a:extLst>
              <a:ext uri="{FF2B5EF4-FFF2-40B4-BE49-F238E27FC236}">
                <a16:creationId xmlns:a16="http://schemas.microsoft.com/office/drawing/2014/main" id="{191B1B02-8B8E-40AB-8152-50D83D5F4100}"/>
              </a:ext>
            </a:extLst>
          </p:cNvPr>
          <p:cNvSpPr txBox="1"/>
          <p:nvPr/>
        </p:nvSpPr>
        <p:spPr>
          <a:xfrm>
            <a:off x="521207" y="1472184"/>
            <a:ext cx="9637777" cy="4278094"/>
          </a:xfrm>
          <a:prstGeom prst="rect">
            <a:avLst/>
          </a:prstGeom>
          <a:noFill/>
        </p:spPr>
        <p:txBody>
          <a:bodyPr wrap="square" rtlCol="0">
            <a:spAutoFit/>
          </a:bodyPr>
          <a:lstStyle/>
          <a:p>
            <a:pPr marL="285750" indent="-285750">
              <a:buFontTx/>
              <a:buChar char="-"/>
            </a:pPr>
            <a:r>
              <a:rPr lang="fr-FR" sz="1600" b="1" dirty="0"/>
              <a:t>Bayésien naïf</a:t>
            </a:r>
            <a:r>
              <a:rPr lang="fr-FR" sz="1600" dirty="0"/>
              <a:t> : Le classifieur naïf bayésien est l'une des méthodes les plus simples en apprentissage supervisé basée sur le théorème de Bayes. il est utilisé comme </a:t>
            </a:r>
            <a:r>
              <a:rPr lang="fr-FR" sz="1600" dirty="0" err="1"/>
              <a:t>baseline</a:t>
            </a:r>
            <a:r>
              <a:rPr lang="fr-FR" sz="1600" dirty="0"/>
              <a:t>, niveau 0.</a:t>
            </a:r>
          </a:p>
          <a:p>
            <a:pPr marL="285750" indent="-285750">
              <a:buFontTx/>
              <a:buChar char="-"/>
            </a:pPr>
            <a:r>
              <a:rPr lang="fr-FR" sz="1600" b="1" dirty="0"/>
              <a:t>Régression logistique</a:t>
            </a:r>
            <a:r>
              <a:rPr lang="fr-FR" sz="1600" dirty="0"/>
              <a:t>: un modèle permettant d’étudier les relations entre un ensemble de variables qualitatives Xi et une variable qualitative Y. Il s’agit d’un modèle linéaire généralisé utilisant une fonction logistique comme fonction de lien. </a:t>
            </a:r>
          </a:p>
          <a:p>
            <a:pPr marL="285750" indent="-285750">
              <a:buFontTx/>
              <a:buChar char="-"/>
            </a:pPr>
            <a:r>
              <a:rPr lang="fr-FR" sz="1600" b="1" dirty="0"/>
              <a:t>Arbre de décision</a:t>
            </a:r>
            <a:r>
              <a:rPr lang="fr-FR" sz="1600" dirty="0"/>
              <a:t>: Les arbres de décision sont une catégorie d'arbres utilisée dans l'exploration de données et en informatique décisionnelle. Ils emploient une représentation hiérarchique de la structure des données sous forme des séquences de décisions (tests) en vue de la prédiction d'un résultat ou d'une classe.</a:t>
            </a:r>
          </a:p>
          <a:p>
            <a:pPr marL="285750" indent="-285750">
              <a:buFontTx/>
              <a:buChar char="-"/>
            </a:pPr>
            <a:r>
              <a:rPr lang="fr-FR" sz="1600" b="1" dirty="0" err="1"/>
              <a:t>Random</a:t>
            </a:r>
            <a:r>
              <a:rPr lang="fr-FR" sz="1600" b="1" dirty="0"/>
              <a:t> </a:t>
            </a:r>
            <a:r>
              <a:rPr lang="fr-FR" sz="1600" b="1" dirty="0" err="1"/>
              <a:t>forest</a:t>
            </a:r>
            <a:r>
              <a:rPr lang="fr-FR" sz="1600" dirty="0"/>
              <a:t>: est constituée d'un nombre arbitraire d'arbres simples, qui permettent de voter pour la classe la plus populaire (classification), ou dont les réponses sont combinées (moyennées) pour obtenir une estimation de la variable dépendante (régression).</a:t>
            </a:r>
          </a:p>
          <a:p>
            <a:pPr marL="285750" indent="-285750">
              <a:buFontTx/>
              <a:buChar char="-"/>
            </a:pPr>
            <a:r>
              <a:rPr lang="fr-FR" sz="1600" b="1" dirty="0" err="1"/>
              <a:t>Lightgbm</a:t>
            </a:r>
            <a:r>
              <a:rPr lang="fr-FR" sz="1600" dirty="0"/>
              <a:t>: est basé sur le </a:t>
            </a:r>
            <a:r>
              <a:rPr lang="fr-FR" sz="1600" dirty="0">
                <a:hlinkClick r:id="rId2">
                  <a:extLst>
                    <a:ext uri="{A12FA001-AC4F-418D-AE19-62706E023703}">
                      <ahyp:hlinkClr xmlns:ahyp="http://schemas.microsoft.com/office/drawing/2018/hyperlinkcolor" val="tx"/>
                    </a:ext>
                  </a:extLst>
                </a:hlinkClick>
              </a:rPr>
              <a:t>Gradient </a:t>
            </a:r>
            <a:r>
              <a:rPr lang="fr-FR" sz="1600" dirty="0" err="1">
                <a:hlinkClick r:id="rId2">
                  <a:extLst>
                    <a:ext uri="{A12FA001-AC4F-418D-AE19-62706E023703}">
                      <ahyp:hlinkClr xmlns:ahyp="http://schemas.microsoft.com/office/drawing/2018/hyperlinkcolor" val="tx"/>
                    </a:ext>
                  </a:extLst>
                </a:hlinkClick>
              </a:rPr>
              <a:t>Boosting</a:t>
            </a:r>
            <a:r>
              <a:rPr lang="fr-FR" sz="1600" dirty="0">
                <a:hlinkClick r:id="rId2">
                  <a:extLst>
                    <a:ext uri="{A12FA001-AC4F-418D-AE19-62706E023703}">
                      <ahyp:hlinkClr xmlns:ahyp="http://schemas.microsoft.com/office/drawing/2018/hyperlinkcolor" val="tx"/>
                    </a:ext>
                  </a:extLst>
                </a:hlinkClick>
              </a:rPr>
              <a:t> Machine</a:t>
            </a:r>
            <a:r>
              <a:rPr lang="fr-FR" sz="1600" dirty="0"/>
              <a:t> (GBM). Il est rapide, distribué, avec de grandes performances et repose sur des arbres de décisions.</a:t>
            </a:r>
          </a:p>
          <a:p>
            <a:pPr marL="285750" indent="-285750">
              <a:buFontTx/>
              <a:buChar char="-"/>
            </a:pPr>
            <a:endParaRPr lang="fr-FR" sz="1600" dirty="0"/>
          </a:p>
          <a:p>
            <a:r>
              <a:rPr lang="fr-FR" sz="1600" dirty="0"/>
              <a:t>Optimisation d’hyperparamètres avec </a:t>
            </a:r>
            <a:r>
              <a:rPr lang="fr-FR" sz="1600" dirty="0" err="1"/>
              <a:t>hyperopt</a:t>
            </a:r>
            <a:r>
              <a:rPr lang="fr-FR" sz="1600" dirty="0"/>
              <a:t>, optimisateur </a:t>
            </a:r>
            <a:r>
              <a:rPr lang="fr-FR" sz="1600" dirty="0" err="1"/>
              <a:t>Bayesien</a:t>
            </a:r>
            <a:r>
              <a:rPr lang="fr-FR" sz="1600" dirty="0"/>
              <a:t>, 50 combinaisons différentes de paramètres par algorithme </a:t>
            </a:r>
          </a:p>
        </p:txBody>
      </p:sp>
    </p:spTree>
    <p:extLst>
      <p:ext uri="{BB962C8B-B14F-4D97-AF65-F5344CB8AC3E}">
        <p14:creationId xmlns:p14="http://schemas.microsoft.com/office/powerpoint/2010/main" val="269133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err="1">
                <a:solidFill>
                  <a:schemeClr val="tx1"/>
                </a:solidFill>
                <a:latin typeface="+mn-lt"/>
                <a:ea typeface="+mn-ea"/>
                <a:cs typeface="+mn-cs"/>
              </a:rPr>
              <a:t>Lightgbm</a:t>
            </a:r>
            <a:r>
              <a:rPr lang="fr-FR" sz="2000" b="1" dirty="0">
                <a:solidFill>
                  <a:schemeClr val="tx1"/>
                </a:solidFill>
                <a:latin typeface="+mn-lt"/>
                <a:ea typeface="+mn-ea"/>
                <a:cs typeface="+mn-cs"/>
              </a:rPr>
              <a:t> est l’algorithme retenu car a les meilleurs résultats</a:t>
            </a:r>
          </a:p>
        </p:txBody>
      </p:sp>
      <p:pic>
        <p:nvPicPr>
          <p:cNvPr id="5" name="Image 4">
            <a:extLst>
              <a:ext uri="{FF2B5EF4-FFF2-40B4-BE49-F238E27FC236}">
                <a16:creationId xmlns:a16="http://schemas.microsoft.com/office/drawing/2014/main" id="{C6E17BC8-7609-4BFC-BDB6-075781C1267D}"/>
              </a:ext>
            </a:extLst>
          </p:cNvPr>
          <p:cNvPicPr>
            <a:picLocks noChangeAspect="1"/>
          </p:cNvPicPr>
          <p:nvPr/>
        </p:nvPicPr>
        <p:blipFill>
          <a:blip r:embed="rId2"/>
          <a:stretch>
            <a:fillRect/>
          </a:stretch>
        </p:blipFill>
        <p:spPr>
          <a:xfrm>
            <a:off x="3196000" y="1362952"/>
            <a:ext cx="5800000" cy="5161905"/>
          </a:xfrm>
          <a:prstGeom prst="rect">
            <a:avLst/>
          </a:prstGeom>
        </p:spPr>
      </p:pic>
    </p:spTree>
    <p:extLst>
      <p:ext uri="{BB962C8B-B14F-4D97-AF65-F5344CB8AC3E}">
        <p14:creationId xmlns:p14="http://schemas.microsoft.com/office/powerpoint/2010/main" val="143054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Interprétabilité</a:t>
            </a:r>
          </a:p>
        </p:txBody>
      </p:sp>
      <p:pic>
        <p:nvPicPr>
          <p:cNvPr id="27" name="Image 26">
            <a:extLst>
              <a:ext uri="{FF2B5EF4-FFF2-40B4-BE49-F238E27FC236}">
                <a16:creationId xmlns:a16="http://schemas.microsoft.com/office/drawing/2014/main" id="{C881E674-E5D4-4F56-8B11-0339EBEA4A12}"/>
              </a:ext>
            </a:extLst>
          </p:cNvPr>
          <p:cNvPicPr>
            <a:picLocks noChangeAspect="1"/>
          </p:cNvPicPr>
          <p:nvPr/>
        </p:nvPicPr>
        <p:blipFill>
          <a:blip r:embed="rId2"/>
          <a:stretch>
            <a:fillRect/>
          </a:stretch>
        </p:blipFill>
        <p:spPr>
          <a:xfrm>
            <a:off x="1222712" y="1336665"/>
            <a:ext cx="9746576" cy="4908687"/>
          </a:xfrm>
          <a:prstGeom prst="rect">
            <a:avLst/>
          </a:prstGeom>
        </p:spPr>
      </p:pic>
      <p:sp>
        <p:nvSpPr>
          <p:cNvPr id="28" name="ZoneTexte 27">
            <a:extLst>
              <a:ext uri="{FF2B5EF4-FFF2-40B4-BE49-F238E27FC236}">
                <a16:creationId xmlns:a16="http://schemas.microsoft.com/office/drawing/2014/main" id="{B5611C5E-F55A-4A9C-9F86-CFFE61D537AD}"/>
              </a:ext>
            </a:extLst>
          </p:cNvPr>
          <p:cNvSpPr txBox="1"/>
          <p:nvPr/>
        </p:nvSpPr>
        <p:spPr>
          <a:xfrm>
            <a:off x="521207" y="6409944"/>
            <a:ext cx="10945369" cy="369332"/>
          </a:xfrm>
          <a:prstGeom prst="rect">
            <a:avLst/>
          </a:prstGeom>
          <a:noFill/>
        </p:spPr>
        <p:txBody>
          <a:bodyPr wrap="square" rtlCol="0">
            <a:spAutoFit/>
          </a:bodyPr>
          <a:lstStyle/>
          <a:p>
            <a:r>
              <a:rPr lang="fr-FR" dirty="0"/>
              <a:t>Utiliser un arbre de décision comme </a:t>
            </a:r>
            <a:r>
              <a:rPr lang="fr-FR" dirty="0" err="1"/>
              <a:t>surrogate</a:t>
            </a:r>
            <a:r>
              <a:rPr lang="fr-FR" dirty="0"/>
              <a:t> à </a:t>
            </a:r>
            <a:r>
              <a:rPr lang="fr-FR" dirty="0" err="1"/>
              <a:t>lightgbm</a:t>
            </a:r>
            <a:r>
              <a:rPr lang="fr-FR" dirty="0"/>
              <a:t> et utiliser </a:t>
            </a:r>
            <a:r>
              <a:rPr lang="fr-FR" b="1" i="1" dirty="0" err="1"/>
              <a:t>treeinterpreter</a:t>
            </a:r>
            <a:r>
              <a:rPr lang="fr-FR" dirty="0"/>
              <a:t> sur le </a:t>
            </a:r>
            <a:r>
              <a:rPr lang="fr-FR" dirty="0" err="1"/>
              <a:t>surrogate</a:t>
            </a:r>
            <a:endParaRPr lang="fr-FR" dirty="0"/>
          </a:p>
        </p:txBody>
      </p:sp>
    </p:spTree>
    <p:extLst>
      <p:ext uri="{BB962C8B-B14F-4D97-AF65-F5344CB8AC3E}">
        <p14:creationId xmlns:p14="http://schemas.microsoft.com/office/powerpoint/2010/main" val="206470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3 : Dashboard et API</a:t>
            </a:r>
            <a:br>
              <a:rPr lang="fr-FR" sz="3600" dirty="0"/>
            </a:br>
            <a:endParaRPr lang="fr-FR" dirty="0"/>
          </a:p>
        </p:txBody>
      </p:sp>
    </p:spTree>
    <p:extLst>
      <p:ext uri="{BB962C8B-B14F-4D97-AF65-F5344CB8AC3E}">
        <p14:creationId xmlns:p14="http://schemas.microsoft.com/office/powerpoint/2010/main" val="246223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Architecture</a:t>
            </a:r>
          </a:p>
        </p:txBody>
      </p:sp>
      <p:pic>
        <p:nvPicPr>
          <p:cNvPr id="7" name="Image 6">
            <a:extLst>
              <a:ext uri="{FF2B5EF4-FFF2-40B4-BE49-F238E27FC236}">
                <a16:creationId xmlns:a16="http://schemas.microsoft.com/office/drawing/2014/main" id="{50E6B4FE-3758-4274-AEB0-B0945D4FD5DE}"/>
              </a:ext>
            </a:extLst>
          </p:cNvPr>
          <p:cNvPicPr>
            <a:picLocks noChangeAspect="1"/>
          </p:cNvPicPr>
          <p:nvPr/>
        </p:nvPicPr>
        <p:blipFill>
          <a:blip r:embed="rId2"/>
          <a:stretch>
            <a:fillRect/>
          </a:stretch>
        </p:blipFill>
        <p:spPr>
          <a:xfrm>
            <a:off x="994299" y="1363188"/>
            <a:ext cx="10567386" cy="4931080"/>
          </a:xfrm>
          <a:prstGeom prst="rect">
            <a:avLst/>
          </a:prstGeom>
        </p:spPr>
      </p:pic>
    </p:spTree>
    <p:extLst>
      <p:ext uri="{BB962C8B-B14F-4D97-AF65-F5344CB8AC3E}">
        <p14:creationId xmlns:p14="http://schemas.microsoft.com/office/powerpoint/2010/main" val="354870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de l’API</a:t>
            </a:r>
          </a:p>
        </p:txBody>
      </p:sp>
      <p:sp>
        <p:nvSpPr>
          <p:cNvPr id="5" name="ZoneTexte 4">
            <a:extLst>
              <a:ext uri="{FF2B5EF4-FFF2-40B4-BE49-F238E27FC236}">
                <a16:creationId xmlns:a16="http://schemas.microsoft.com/office/drawing/2014/main" id="{8245E8C1-4E0B-49E9-8A45-9FF13063CDA8}"/>
              </a:ext>
            </a:extLst>
          </p:cNvPr>
          <p:cNvSpPr txBox="1"/>
          <p:nvPr/>
        </p:nvSpPr>
        <p:spPr>
          <a:xfrm>
            <a:off x="355107" y="1584560"/>
            <a:ext cx="11514337" cy="2031325"/>
          </a:xfrm>
          <a:prstGeom prst="rect">
            <a:avLst/>
          </a:prstGeom>
          <a:noFill/>
        </p:spPr>
        <p:txBody>
          <a:bodyPr wrap="square">
            <a:spAutoFit/>
          </a:bodyPr>
          <a:lstStyle/>
          <a:p>
            <a:pPr>
              <a:buFont typeface="Arial" panose="020B0604020202020204" pitchFamily="34" charset="0"/>
              <a:buChar char="•"/>
            </a:pPr>
            <a:r>
              <a:rPr lang="fr-FR" dirty="0"/>
              <a:t>1 </a:t>
            </a:r>
            <a:r>
              <a:rPr lang="fr-FR" dirty="0">
                <a:hlinkClick r:id="rId2"/>
              </a:rPr>
              <a:t>https://pretdepenser.herokuapp.com/api/sk_ids/</a:t>
            </a:r>
            <a:r>
              <a:rPr lang="fr-FR" dirty="0"/>
              <a:t> ==&gt; Extraire la liste des identifiants des clients</a:t>
            </a:r>
          </a:p>
          <a:p>
            <a:pPr>
              <a:buFont typeface="Arial" panose="020B0604020202020204" pitchFamily="34" charset="0"/>
              <a:buChar char="•"/>
            </a:pPr>
            <a:r>
              <a:rPr lang="fr-FR" dirty="0"/>
              <a:t>2 </a:t>
            </a:r>
            <a:r>
              <a:rPr lang="fr-FR" dirty="0">
                <a:hlinkClick r:id="rId3"/>
              </a:rPr>
              <a:t>https://pretdepenser.herokuapp.com/api/personal_data?SK_ID_CURR=384575</a:t>
            </a:r>
            <a:r>
              <a:rPr lang="fr-FR" dirty="0"/>
              <a:t> ==&gt; Obtenir les données du client</a:t>
            </a:r>
          </a:p>
          <a:p>
            <a:pPr>
              <a:buFont typeface="Arial" panose="020B0604020202020204" pitchFamily="34" charset="0"/>
              <a:buChar char="•"/>
            </a:pPr>
            <a:r>
              <a:rPr lang="fr-FR" dirty="0"/>
              <a:t>3 </a:t>
            </a:r>
            <a:r>
              <a:rPr lang="fr-FR" dirty="0">
                <a:hlinkClick r:id="rId4"/>
              </a:rPr>
              <a:t>https://pretdepenser.herokuapp.com/api/features_desc</a:t>
            </a:r>
            <a:r>
              <a:rPr lang="fr-FR" dirty="0"/>
              <a:t> ==&gt; Description des </a:t>
            </a:r>
            <a:r>
              <a:rPr lang="fr-FR" dirty="0" err="1"/>
              <a:t>features</a:t>
            </a:r>
            <a:endParaRPr lang="fr-FR" dirty="0"/>
          </a:p>
          <a:p>
            <a:pPr>
              <a:buFont typeface="Arial" panose="020B0604020202020204" pitchFamily="34" charset="0"/>
              <a:buChar char="•"/>
            </a:pPr>
            <a:r>
              <a:rPr lang="fr-FR" dirty="0"/>
              <a:t>4 </a:t>
            </a:r>
            <a:r>
              <a:rPr lang="fr-FR" dirty="0">
                <a:hlinkClick r:id="rId5"/>
              </a:rPr>
              <a:t>https://pretdepenser.herokuapp.com/api/features_imp</a:t>
            </a:r>
            <a:r>
              <a:rPr lang="fr-FR" dirty="0"/>
              <a:t> ==&gt; Classement de l'importance des </a:t>
            </a:r>
            <a:r>
              <a:rPr lang="fr-FR" dirty="0" err="1"/>
              <a:t>features</a:t>
            </a:r>
            <a:endParaRPr lang="fr-FR" dirty="0"/>
          </a:p>
          <a:p>
            <a:pPr>
              <a:buFont typeface="Arial" panose="020B0604020202020204" pitchFamily="34" charset="0"/>
              <a:buChar char="•"/>
            </a:pPr>
            <a:r>
              <a:rPr lang="fr-FR" dirty="0"/>
              <a:t>5 </a:t>
            </a:r>
            <a:r>
              <a:rPr lang="fr-FR" dirty="0">
                <a:hlinkClick r:id="rId6"/>
              </a:rPr>
              <a:t>https://pretdepenser.herokuapp.com/api/local_interpretation?SK_ID_CURR=384575</a:t>
            </a:r>
            <a:r>
              <a:rPr lang="fr-FR" dirty="0"/>
              <a:t> ==&gt; Prédiction de solvabilité du client</a:t>
            </a:r>
          </a:p>
        </p:txBody>
      </p:sp>
    </p:spTree>
    <p:extLst>
      <p:ext uri="{BB962C8B-B14F-4D97-AF65-F5344CB8AC3E}">
        <p14:creationId xmlns:p14="http://schemas.microsoft.com/office/powerpoint/2010/main" val="322128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235EC-26A9-4DB1-B3C9-E378D8DE2A56}"/>
              </a:ext>
            </a:extLst>
          </p:cNvPr>
          <p:cNvSpPr>
            <a:spLocks noGrp="1"/>
          </p:cNvSpPr>
          <p:nvPr>
            <p:ph type="title"/>
          </p:nvPr>
        </p:nvSpPr>
        <p:spPr>
          <a:xfrm>
            <a:off x="521207" y="448056"/>
            <a:ext cx="8474793" cy="640080"/>
          </a:xfrm>
        </p:spPr>
        <p:txBody>
          <a:bodyPr>
            <a:normAutofit/>
          </a:bodyPr>
          <a:lstStyle/>
          <a:p>
            <a:r>
              <a:rPr lang="fr-FR" sz="2000" b="1" dirty="0">
                <a:solidFill>
                  <a:schemeClr val="tx1"/>
                </a:solidFill>
                <a:latin typeface="+mn-lt"/>
                <a:ea typeface="+mn-ea"/>
                <a:cs typeface="+mn-cs"/>
              </a:rPr>
              <a:t>Contenu du </a:t>
            </a:r>
            <a:r>
              <a:rPr lang="fr-FR" sz="2000" b="1" dirty="0" err="1">
                <a:solidFill>
                  <a:schemeClr val="tx1"/>
                </a:solidFill>
                <a:latin typeface="+mn-lt"/>
                <a:ea typeface="+mn-ea"/>
                <a:cs typeface="+mn-cs"/>
              </a:rPr>
              <a:t>dashboard</a:t>
            </a:r>
            <a:endParaRPr lang="fr-FR" sz="2000" b="1" dirty="0">
              <a:solidFill>
                <a:schemeClr val="tx1"/>
              </a:solidFill>
              <a:latin typeface="+mn-lt"/>
              <a:ea typeface="+mn-ea"/>
              <a:cs typeface="+mn-cs"/>
            </a:endParaRPr>
          </a:p>
        </p:txBody>
      </p:sp>
      <p:sp>
        <p:nvSpPr>
          <p:cNvPr id="5" name="ZoneTexte 4">
            <a:extLst>
              <a:ext uri="{FF2B5EF4-FFF2-40B4-BE49-F238E27FC236}">
                <a16:creationId xmlns:a16="http://schemas.microsoft.com/office/drawing/2014/main" id="{8245E8C1-4E0B-49E9-8A45-9FF13063CDA8}"/>
              </a:ext>
            </a:extLst>
          </p:cNvPr>
          <p:cNvSpPr txBox="1"/>
          <p:nvPr/>
        </p:nvSpPr>
        <p:spPr>
          <a:xfrm>
            <a:off x="2870772" y="1247298"/>
            <a:ext cx="11514337" cy="369332"/>
          </a:xfrm>
          <a:prstGeom prst="rect">
            <a:avLst/>
          </a:prstGeom>
          <a:noFill/>
        </p:spPr>
        <p:txBody>
          <a:bodyPr wrap="square">
            <a:spAutoFit/>
          </a:bodyPr>
          <a:lstStyle/>
          <a:p>
            <a:r>
              <a:rPr lang="fr-FR" dirty="0">
                <a:hlinkClick r:id="rId2"/>
              </a:rPr>
              <a:t>https://share.streamlit.io/teycir/dashboard/DashBoard/app.py</a:t>
            </a:r>
            <a:endParaRPr lang="fr-FR" dirty="0"/>
          </a:p>
        </p:txBody>
      </p:sp>
      <p:pic>
        <p:nvPicPr>
          <p:cNvPr id="7" name="Image 6">
            <a:extLst>
              <a:ext uri="{FF2B5EF4-FFF2-40B4-BE49-F238E27FC236}">
                <a16:creationId xmlns:a16="http://schemas.microsoft.com/office/drawing/2014/main" id="{7D3D1215-6400-4AA0-BC76-635D956D309B}"/>
              </a:ext>
            </a:extLst>
          </p:cNvPr>
          <p:cNvPicPr>
            <a:picLocks noChangeAspect="1"/>
          </p:cNvPicPr>
          <p:nvPr/>
        </p:nvPicPr>
        <p:blipFill>
          <a:blip r:embed="rId3"/>
          <a:stretch>
            <a:fillRect/>
          </a:stretch>
        </p:blipFill>
        <p:spPr>
          <a:xfrm>
            <a:off x="987552" y="1704175"/>
            <a:ext cx="10881360" cy="4797209"/>
          </a:xfrm>
          <a:prstGeom prst="rect">
            <a:avLst/>
          </a:prstGeom>
        </p:spPr>
      </p:pic>
      <p:cxnSp>
        <p:nvCxnSpPr>
          <p:cNvPr id="11" name="Connecteur droit avec flèche 10">
            <a:extLst>
              <a:ext uri="{FF2B5EF4-FFF2-40B4-BE49-F238E27FC236}">
                <a16:creationId xmlns:a16="http://schemas.microsoft.com/office/drawing/2014/main" id="{186AE342-01F3-4D50-9D51-1FA5BFA8D88E}"/>
              </a:ext>
            </a:extLst>
          </p:cNvPr>
          <p:cNvCxnSpPr/>
          <p:nvPr/>
        </p:nvCxnSpPr>
        <p:spPr>
          <a:xfrm flipV="1">
            <a:off x="1929384" y="5321808"/>
            <a:ext cx="2093976" cy="2834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A326F2F-10D3-471F-91E6-254DDAA4A6E4}"/>
              </a:ext>
            </a:extLst>
          </p:cNvPr>
          <p:cNvSpPr txBox="1"/>
          <p:nvPr/>
        </p:nvSpPr>
        <p:spPr>
          <a:xfrm>
            <a:off x="4023360" y="5124147"/>
            <a:ext cx="8641080" cy="307777"/>
          </a:xfrm>
          <a:prstGeom prst="rect">
            <a:avLst/>
          </a:prstGeom>
          <a:noFill/>
        </p:spPr>
        <p:txBody>
          <a:bodyPr wrap="square" rtlCol="0">
            <a:spAutoFit/>
          </a:bodyPr>
          <a:lstStyle/>
          <a:p>
            <a:r>
              <a:rPr lang="fr-FR" sz="1400" dirty="0">
                <a:solidFill>
                  <a:srgbClr val="FF0000"/>
                </a:solidFill>
              </a:rPr>
              <a:t>Affichage du résultat de la prédiction pour le client sélectionné </a:t>
            </a:r>
          </a:p>
        </p:txBody>
      </p:sp>
      <p:sp>
        <p:nvSpPr>
          <p:cNvPr id="13" name="ZoneTexte 12">
            <a:extLst>
              <a:ext uri="{FF2B5EF4-FFF2-40B4-BE49-F238E27FC236}">
                <a16:creationId xmlns:a16="http://schemas.microsoft.com/office/drawing/2014/main" id="{D709E39B-5F91-449B-9E86-87F5914E6F2D}"/>
              </a:ext>
            </a:extLst>
          </p:cNvPr>
          <p:cNvSpPr txBox="1"/>
          <p:nvPr/>
        </p:nvSpPr>
        <p:spPr>
          <a:xfrm>
            <a:off x="4194048" y="5463540"/>
            <a:ext cx="8641080" cy="307777"/>
          </a:xfrm>
          <a:prstGeom prst="rect">
            <a:avLst/>
          </a:prstGeom>
          <a:noFill/>
        </p:spPr>
        <p:txBody>
          <a:bodyPr wrap="square" rtlCol="0">
            <a:spAutoFit/>
          </a:bodyPr>
          <a:lstStyle/>
          <a:p>
            <a:r>
              <a:rPr lang="fr-FR" sz="1400" dirty="0">
                <a:solidFill>
                  <a:srgbClr val="FF0000"/>
                </a:solidFill>
              </a:rPr>
              <a:t>Explication de la décision de la prédiction </a:t>
            </a:r>
          </a:p>
        </p:txBody>
      </p:sp>
      <p:cxnSp>
        <p:nvCxnSpPr>
          <p:cNvPr id="14" name="Connecteur droit avec flèche 13">
            <a:extLst>
              <a:ext uri="{FF2B5EF4-FFF2-40B4-BE49-F238E27FC236}">
                <a16:creationId xmlns:a16="http://schemas.microsoft.com/office/drawing/2014/main" id="{50F0AF31-0E4B-48A8-844B-E6D5AA8BC54E}"/>
              </a:ext>
            </a:extLst>
          </p:cNvPr>
          <p:cNvCxnSpPr>
            <a:cxnSpLocks/>
            <a:endCxn id="13" idx="1"/>
          </p:cNvCxnSpPr>
          <p:nvPr/>
        </p:nvCxnSpPr>
        <p:spPr>
          <a:xfrm flipV="1">
            <a:off x="2496312" y="5617429"/>
            <a:ext cx="1697736" cy="192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D1AF84E-60D2-4E95-9908-6ABC36A887F9}"/>
              </a:ext>
            </a:extLst>
          </p:cNvPr>
          <p:cNvCxnSpPr>
            <a:cxnSpLocks/>
          </p:cNvCxnSpPr>
          <p:nvPr/>
        </p:nvCxnSpPr>
        <p:spPr>
          <a:xfrm flipV="1">
            <a:off x="3154680" y="5948317"/>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AA72041-9A54-4E00-8556-36A13D75E31C}"/>
              </a:ext>
            </a:extLst>
          </p:cNvPr>
          <p:cNvSpPr txBox="1"/>
          <p:nvPr/>
        </p:nvSpPr>
        <p:spPr>
          <a:xfrm>
            <a:off x="3957830" y="5809302"/>
            <a:ext cx="8641080" cy="307777"/>
          </a:xfrm>
          <a:prstGeom prst="rect">
            <a:avLst/>
          </a:prstGeom>
          <a:noFill/>
        </p:spPr>
        <p:txBody>
          <a:bodyPr wrap="square" rtlCol="0">
            <a:spAutoFit/>
          </a:bodyPr>
          <a:lstStyle/>
          <a:p>
            <a:r>
              <a:rPr lang="fr-FR" sz="1400" dirty="0">
                <a:solidFill>
                  <a:srgbClr val="FF0000"/>
                </a:solidFill>
              </a:rPr>
              <a:t>Positionnement du client comparé à la population au niveau des </a:t>
            </a:r>
            <a:r>
              <a:rPr lang="fr-FR" sz="1400" dirty="0" err="1">
                <a:solidFill>
                  <a:srgbClr val="FF0000"/>
                </a:solidFill>
              </a:rPr>
              <a:t>features</a:t>
            </a:r>
            <a:r>
              <a:rPr lang="fr-FR" sz="1400" dirty="0">
                <a:solidFill>
                  <a:srgbClr val="FF0000"/>
                </a:solidFill>
              </a:rPr>
              <a:t> ayant amené la décision</a:t>
            </a:r>
          </a:p>
        </p:txBody>
      </p:sp>
      <p:cxnSp>
        <p:nvCxnSpPr>
          <p:cNvPr id="24" name="Connecteur droit avec flèche 23">
            <a:extLst>
              <a:ext uri="{FF2B5EF4-FFF2-40B4-BE49-F238E27FC236}">
                <a16:creationId xmlns:a16="http://schemas.microsoft.com/office/drawing/2014/main" id="{1676AF9E-0A68-4745-90CC-80A0D502220D}"/>
              </a:ext>
            </a:extLst>
          </p:cNvPr>
          <p:cNvCxnSpPr>
            <a:cxnSpLocks/>
          </p:cNvCxnSpPr>
          <p:nvPr/>
        </p:nvCxnSpPr>
        <p:spPr>
          <a:xfrm flipV="1">
            <a:off x="3154680" y="6213596"/>
            <a:ext cx="758952" cy="154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00BBAE92-26C8-4C0E-939C-AD0766687E45}"/>
              </a:ext>
            </a:extLst>
          </p:cNvPr>
          <p:cNvSpPr txBox="1"/>
          <p:nvPr/>
        </p:nvSpPr>
        <p:spPr>
          <a:xfrm>
            <a:off x="4110230" y="6475416"/>
            <a:ext cx="8641080" cy="307777"/>
          </a:xfrm>
          <a:prstGeom prst="rect">
            <a:avLst/>
          </a:prstGeom>
          <a:noFill/>
        </p:spPr>
        <p:txBody>
          <a:bodyPr wrap="square" rtlCol="0">
            <a:spAutoFit/>
          </a:bodyPr>
          <a:lstStyle/>
          <a:p>
            <a:r>
              <a:rPr lang="fr-FR" sz="1400" dirty="0">
                <a:solidFill>
                  <a:srgbClr val="FF0000"/>
                </a:solidFill>
              </a:rPr>
              <a:t>Explication sur le contenu des </a:t>
            </a:r>
            <a:r>
              <a:rPr lang="fr-FR" sz="1400" dirty="0" err="1">
                <a:solidFill>
                  <a:srgbClr val="FF0000"/>
                </a:solidFill>
              </a:rPr>
              <a:t>features</a:t>
            </a:r>
            <a:endParaRPr lang="fr-FR" sz="1400" dirty="0">
              <a:solidFill>
                <a:srgbClr val="FF0000"/>
              </a:solidFill>
            </a:endParaRPr>
          </a:p>
        </p:txBody>
      </p:sp>
      <p:cxnSp>
        <p:nvCxnSpPr>
          <p:cNvPr id="26" name="Connecteur droit avec flèche 25">
            <a:extLst>
              <a:ext uri="{FF2B5EF4-FFF2-40B4-BE49-F238E27FC236}">
                <a16:creationId xmlns:a16="http://schemas.microsoft.com/office/drawing/2014/main" id="{BB8FCCB2-5891-4D08-BCC7-2061B4EDF14D}"/>
              </a:ext>
            </a:extLst>
          </p:cNvPr>
          <p:cNvCxnSpPr>
            <a:cxnSpLocks/>
          </p:cNvCxnSpPr>
          <p:nvPr/>
        </p:nvCxnSpPr>
        <p:spPr>
          <a:xfrm>
            <a:off x="3162302" y="6372920"/>
            <a:ext cx="795528" cy="140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CB32CC8F-47A6-48A0-800A-8275A6076FFF}"/>
              </a:ext>
            </a:extLst>
          </p:cNvPr>
          <p:cNvSpPr txBox="1"/>
          <p:nvPr/>
        </p:nvSpPr>
        <p:spPr>
          <a:xfrm>
            <a:off x="4110230" y="6207821"/>
            <a:ext cx="8641080" cy="307777"/>
          </a:xfrm>
          <a:prstGeom prst="rect">
            <a:avLst/>
          </a:prstGeom>
          <a:noFill/>
        </p:spPr>
        <p:txBody>
          <a:bodyPr wrap="square" rtlCol="0">
            <a:spAutoFit/>
          </a:bodyPr>
          <a:lstStyle/>
          <a:p>
            <a:r>
              <a:rPr lang="fr-FR" sz="1400" dirty="0">
                <a:solidFill>
                  <a:srgbClr val="FF0000"/>
                </a:solidFill>
              </a:rPr>
              <a:t>Importances des </a:t>
            </a:r>
            <a:r>
              <a:rPr lang="fr-FR" sz="1400" dirty="0" err="1">
                <a:solidFill>
                  <a:srgbClr val="FF0000"/>
                </a:solidFill>
              </a:rPr>
              <a:t>features</a:t>
            </a:r>
            <a:r>
              <a:rPr lang="fr-FR" sz="1400" dirty="0">
                <a:solidFill>
                  <a:srgbClr val="FF0000"/>
                </a:solidFill>
              </a:rPr>
              <a:t> sur la population globale en base de données</a:t>
            </a:r>
          </a:p>
        </p:txBody>
      </p:sp>
      <p:cxnSp>
        <p:nvCxnSpPr>
          <p:cNvPr id="31" name="Connecteur droit avec flèche 30">
            <a:extLst>
              <a:ext uri="{FF2B5EF4-FFF2-40B4-BE49-F238E27FC236}">
                <a16:creationId xmlns:a16="http://schemas.microsoft.com/office/drawing/2014/main" id="{F5AA600D-E756-417A-A13E-44F08FF4BC3D}"/>
              </a:ext>
            </a:extLst>
          </p:cNvPr>
          <p:cNvCxnSpPr>
            <a:cxnSpLocks/>
          </p:cNvCxnSpPr>
          <p:nvPr/>
        </p:nvCxnSpPr>
        <p:spPr>
          <a:xfrm>
            <a:off x="5833872" y="1972908"/>
            <a:ext cx="641604" cy="285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74BE3D55-00CA-4B34-81EF-6626DFE33C05}"/>
              </a:ext>
            </a:extLst>
          </p:cNvPr>
          <p:cNvSpPr txBox="1"/>
          <p:nvPr/>
        </p:nvSpPr>
        <p:spPr>
          <a:xfrm>
            <a:off x="3610356" y="1819020"/>
            <a:ext cx="8641080" cy="307777"/>
          </a:xfrm>
          <a:prstGeom prst="rect">
            <a:avLst/>
          </a:prstGeom>
          <a:noFill/>
        </p:spPr>
        <p:txBody>
          <a:bodyPr wrap="square" rtlCol="0">
            <a:spAutoFit/>
          </a:bodyPr>
          <a:lstStyle/>
          <a:p>
            <a:r>
              <a:rPr lang="fr-FR" sz="1400" dirty="0">
                <a:solidFill>
                  <a:srgbClr val="FF0000"/>
                </a:solidFill>
              </a:rPr>
              <a:t>Pour « tuner » le modèle</a:t>
            </a:r>
          </a:p>
        </p:txBody>
      </p:sp>
    </p:spTree>
    <p:extLst>
      <p:ext uri="{BB962C8B-B14F-4D97-AF65-F5344CB8AC3E}">
        <p14:creationId xmlns:p14="http://schemas.microsoft.com/office/powerpoint/2010/main" val="21601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53210" y="5896635"/>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4 : Conclusion</a:t>
            </a:r>
            <a:br>
              <a:rPr lang="fr-FR" sz="3600" dirty="0"/>
            </a:br>
            <a:endParaRPr lang="fr-FR" dirty="0"/>
          </a:p>
        </p:txBody>
      </p:sp>
    </p:spTree>
    <p:extLst>
      <p:ext uri="{BB962C8B-B14F-4D97-AF65-F5344CB8AC3E}">
        <p14:creationId xmlns:p14="http://schemas.microsoft.com/office/powerpoint/2010/main" val="268769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E0FAA548-EDB2-4CFD-8E3F-BA1F139C7F52}"/>
              </a:ext>
            </a:extLst>
          </p:cNvPr>
          <p:cNvSpPr txBox="1"/>
          <p:nvPr/>
        </p:nvSpPr>
        <p:spPr>
          <a:xfrm>
            <a:off x="709301" y="606751"/>
            <a:ext cx="10699335" cy="400110"/>
          </a:xfrm>
          <a:prstGeom prst="rect">
            <a:avLst/>
          </a:prstGeom>
          <a:noFill/>
        </p:spPr>
        <p:txBody>
          <a:bodyPr wrap="square" rtlCol="0">
            <a:spAutoFit/>
          </a:bodyPr>
          <a:lstStyle/>
          <a:p>
            <a:r>
              <a:rPr lang="fr-FR" sz="2000" b="1" dirty="0"/>
              <a:t>Objectif</a:t>
            </a:r>
          </a:p>
        </p:txBody>
      </p:sp>
      <p:sp>
        <p:nvSpPr>
          <p:cNvPr id="8" name="ZoneTexte 7">
            <a:extLst>
              <a:ext uri="{FF2B5EF4-FFF2-40B4-BE49-F238E27FC236}">
                <a16:creationId xmlns:a16="http://schemas.microsoft.com/office/drawing/2014/main" id="{0607C41C-F67C-4394-95CB-AF2D48DA39B4}"/>
              </a:ext>
            </a:extLst>
          </p:cNvPr>
          <p:cNvSpPr txBox="1"/>
          <p:nvPr/>
        </p:nvSpPr>
        <p:spPr>
          <a:xfrm>
            <a:off x="606751" y="1469878"/>
            <a:ext cx="11006984" cy="4524315"/>
          </a:xfrm>
          <a:prstGeom prst="rect">
            <a:avLst/>
          </a:prstGeom>
          <a:noFill/>
        </p:spPr>
        <p:txBody>
          <a:bodyPr wrap="square">
            <a:spAutoFit/>
          </a:bodyPr>
          <a:lstStyle/>
          <a:p>
            <a:r>
              <a:rPr lang="fr-FR" sz="1600" dirty="0"/>
              <a:t>L’entreprise financière </a:t>
            </a:r>
            <a:r>
              <a:rPr lang="fr-FR" sz="1600" b="1" i="1" dirty="0"/>
              <a:t>prêt à dépenser</a:t>
            </a:r>
            <a:r>
              <a:rPr lang="fr-FR" sz="1600" dirty="0"/>
              <a:t> propose des crédits à la consommation pour des personnes ayant peu ou pas du tout d’historique de prêt.</a:t>
            </a:r>
          </a:p>
          <a:p>
            <a:r>
              <a:rPr lang="fr-FR" sz="1600" dirty="0"/>
              <a:t>Elle souhaite </a:t>
            </a:r>
            <a:r>
              <a:rPr lang="fr-FR" sz="1600" b="1" dirty="0"/>
              <a:t>mettre en œuvre un outil de “</a:t>
            </a:r>
            <a:r>
              <a:rPr lang="fr-FR" sz="1600" b="1" dirty="0" err="1"/>
              <a:t>scoring</a:t>
            </a:r>
            <a:r>
              <a:rPr lang="fr-FR" sz="1600" b="1" dirty="0"/>
              <a:t> crédit” pour calculer la probabilité </a:t>
            </a:r>
            <a:r>
              <a:rPr lang="fr-FR" sz="1600" dirty="0"/>
              <a:t>qu’un client rembourse son crédit, puis classifie la demande en crédit accordé ou refusé. Elle souhaite donc développer un </a:t>
            </a:r>
            <a:r>
              <a:rPr lang="fr-FR" sz="1600" b="1" dirty="0"/>
              <a:t>algorithme de classification</a:t>
            </a:r>
            <a:r>
              <a:rPr lang="fr-FR" sz="1600" dirty="0"/>
              <a:t> en s’appuyant sur des sources de données variées (données comportementales, données provenant d'autres institutions financières, etc.).</a:t>
            </a:r>
          </a:p>
          <a:p>
            <a:r>
              <a:rPr lang="fr-FR" sz="1600" dirty="0"/>
              <a:t>De plus, les chargés de relation client ont fait remonter le fait que les clients sont de plus en plus demandeurs de </a:t>
            </a:r>
            <a:r>
              <a:rPr lang="fr-FR" sz="1600" b="1" dirty="0"/>
              <a:t>transparence</a:t>
            </a:r>
            <a:r>
              <a:rPr lang="fr-FR" sz="1600" dirty="0"/>
              <a:t> vis-à-vis des décisions d’octroi de crédit. </a:t>
            </a:r>
          </a:p>
          <a:p>
            <a:r>
              <a:rPr lang="fr-FR" sz="1600" b="1" dirty="0"/>
              <a:t>Prêt à dépenser </a:t>
            </a:r>
            <a:r>
              <a:rPr lang="fr-FR" sz="1600" dirty="0"/>
              <a:t>décide donc de </a:t>
            </a:r>
            <a:r>
              <a:rPr lang="fr-FR" sz="1600" b="1" dirty="0"/>
              <a:t>développer un </a:t>
            </a:r>
            <a:r>
              <a:rPr lang="fr-FR" sz="1600" b="1" dirty="0" err="1"/>
              <a:t>dashboard</a:t>
            </a:r>
            <a:r>
              <a:rPr lang="fr-FR" sz="1600" b="1" dirty="0"/>
              <a:t> interactif</a:t>
            </a:r>
            <a:r>
              <a:rPr lang="fr-FR" sz="1600" dirty="0"/>
              <a:t> pour que les chargés de relation client puissent à la fois expliquer de façon la plus transparente possible les décisions d’octroi de crédit, mais également permettre à leurs clients de disposer de leurs informations personnelles et de les explorer facilement. </a:t>
            </a:r>
          </a:p>
          <a:p>
            <a:r>
              <a:rPr lang="fr-FR" sz="1600" dirty="0"/>
              <a:t>Il faudra donc:</a:t>
            </a:r>
          </a:p>
          <a:p>
            <a:pPr>
              <a:buFont typeface="+mj-lt"/>
              <a:buAutoNum type="arabicPeriod"/>
            </a:pPr>
            <a:r>
              <a:rPr lang="fr-FR" sz="1600" dirty="0"/>
              <a:t>Construire un modèle de </a:t>
            </a:r>
            <a:r>
              <a:rPr lang="fr-FR" sz="1600" dirty="0" err="1"/>
              <a:t>scoring</a:t>
            </a:r>
            <a:r>
              <a:rPr lang="fr-FR" sz="1600" dirty="0"/>
              <a:t> qui donnera une prédiction sur la probabilité de faillite d'un client de façon automatique.</a:t>
            </a:r>
          </a:p>
          <a:p>
            <a:pPr>
              <a:buFont typeface="+mj-lt"/>
              <a:buAutoNum type="arabicPeriod"/>
            </a:pPr>
            <a:r>
              <a:rPr lang="fr-FR" sz="1600" dirty="0"/>
              <a:t>Construire un </a:t>
            </a:r>
            <a:r>
              <a:rPr lang="fr-FR" sz="1600" dirty="0" err="1"/>
              <a:t>dashboard</a:t>
            </a:r>
            <a:r>
              <a:rPr lang="fr-FR" sz="1600" dirty="0"/>
              <a:t> interactif à destination des gestionnaires de la relation client permettant d'interpréter les prédictions faites par le modèle, et d’améliorer la connaissance client des chargés de relation client.</a:t>
            </a:r>
          </a:p>
          <a:p>
            <a:endParaRPr lang="fr-FR" sz="1600" dirty="0"/>
          </a:p>
          <a:p>
            <a:endParaRPr lang="fr-FR" sz="1600" dirty="0"/>
          </a:p>
        </p:txBody>
      </p:sp>
    </p:spTree>
    <p:extLst>
      <p:ext uri="{BB962C8B-B14F-4D97-AF65-F5344CB8AC3E}">
        <p14:creationId xmlns:p14="http://schemas.microsoft.com/office/powerpoint/2010/main" val="2112867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EE76D-942F-489D-8E64-6BFFA528F2B9}"/>
              </a:ext>
            </a:extLst>
          </p:cNvPr>
          <p:cNvSpPr>
            <a:spLocks noGrp="1"/>
          </p:cNvSpPr>
          <p:nvPr>
            <p:ph type="title"/>
          </p:nvPr>
        </p:nvSpPr>
        <p:spPr/>
        <p:txBody>
          <a:bodyPr/>
          <a:lstStyle/>
          <a:p>
            <a:r>
              <a:rPr lang="fr-FR" sz="2000" b="1" dirty="0">
                <a:solidFill>
                  <a:schemeClr val="tx1"/>
                </a:solidFill>
                <a:latin typeface="+mn-lt"/>
                <a:ea typeface="+mn-ea"/>
                <a:cs typeface="+mn-cs"/>
              </a:rPr>
              <a:t>Conclusion et pistes d’amélioration</a:t>
            </a:r>
          </a:p>
        </p:txBody>
      </p:sp>
      <p:sp>
        <p:nvSpPr>
          <p:cNvPr id="4" name="ZoneTexte 3">
            <a:extLst>
              <a:ext uri="{FF2B5EF4-FFF2-40B4-BE49-F238E27FC236}">
                <a16:creationId xmlns:a16="http://schemas.microsoft.com/office/drawing/2014/main" id="{A90C18B5-954C-4BE6-B5FE-DD3EA7AFF0CE}"/>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5" name="Image 4">
            <a:extLst>
              <a:ext uri="{FF2B5EF4-FFF2-40B4-BE49-F238E27FC236}">
                <a16:creationId xmlns:a16="http://schemas.microsoft.com/office/drawing/2014/main" id="{E20B9FD2-2276-4E16-AC20-4EE97720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3" name="ZoneTexte 2">
            <a:extLst>
              <a:ext uri="{FF2B5EF4-FFF2-40B4-BE49-F238E27FC236}">
                <a16:creationId xmlns:a16="http://schemas.microsoft.com/office/drawing/2014/main" id="{FD7B1D9A-88CE-4FC2-9543-494E589565D2}"/>
              </a:ext>
            </a:extLst>
          </p:cNvPr>
          <p:cNvSpPr txBox="1"/>
          <p:nvPr/>
        </p:nvSpPr>
        <p:spPr>
          <a:xfrm>
            <a:off x="632388" y="1179319"/>
            <a:ext cx="10759155" cy="830997"/>
          </a:xfrm>
          <a:prstGeom prst="rect">
            <a:avLst/>
          </a:prstGeom>
          <a:noFill/>
        </p:spPr>
        <p:txBody>
          <a:bodyPr wrap="square" rtlCol="0">
            <a:spAutoFit/>
          </a:bodyPr>
          <a:lstStyle/>
          <a:p>
            <a:pPr marL="285750" indent="-285750">
              <a:buFont typeface="Arial" panose="020B0604020202020204" pitchFamily="34" charset="0"/>
              <a:buChar char="•"/>
            </a:pPr>
            <a:endParaRPr lang="fr-FR" sz="1600" dirty="0"/>
          </a:p>
          <a:p>
            <a:pPr marL="285750" indent="-285750">
              <a:buFontTx/>
              <a:buChar char="-"/>
            </a:pPr>
            <a:endParaRPr lang="fr-FR" sz="1600" dirty="0"/>
          </a:p>
          <a:p>
            <a:endParaRPr lang="fr-FR" sz="1600" dirty="0"/>
          </a:p>
        </p:txBody>
      </p:sp>
      <p:sp>
        <p:nvSpPr>
          <p:cNvPr id="6" name="ZoneTexte 5">
            <a:extLst>
              <a:ext uri="{FF2B5EF4-FFF2-40B4-BE49-F238E27FC236}">
                <a16:creationId xmlns:a16="http://schemas.microsoft.com/office/drawing/2014/main" id="{E3351C3B-15C2-4EBF-A530-4FA40743BD55}"/>
              </a:ext>
            </a:extLst>
          </p:cNvPr>
          <p:cNvSpPr txBox="1"/>
          <p:nvPr/>
        </p:nvSpPr>
        <p:spPr>
          <a:xfrm>
            <a:off x="521207" y="1401510"/>
            <a:ext cx="11101073" cy="584775"/>
          </a:xfrm>
          <a:prstGeom prst="rect">
            <a:avLst/>
          </a:prstGeom>
          <a:noFill/>
        </p:spPr>
        <p:txBody>
          <a:bodyPr wrap="square" rtlCol="0">
            <a:spAutoFit/>
          </a:bodyPr>
          <a:lstStyle/>
          <a:p>
            <a:pPr marL="285750" indent="-285750">
              <a:buFontTx/>
              <a:buChar char="-"/>
            </a:pPr>
            <a:endParaRPr lang="fr-FR" sz="1600" dirty="0"/>
          </a:p>
          <a:p>
            <a:pPr marL="285750" indent="-285750">
              <a:buFontTx/>
              <a:buChar char="-"/>
            </a:pPr>
            <a:endParaRPr lang="fr-FR" sz="1600" dirty="0"/>
          </a:p>
        </p:txBody>
      </p:sp>
      <p:sp>
        <p:nvSpPr>
          <p:cNvPr id="7" name="ZoneTexte 6">
            <a:extLst>
              <a:ext uri="{FF2B5EF4-FFF2-40B4-BE49-F238E27FC236}">
                <a16:creationId xmlns:a16="http://schemas.microsoft.com/office/drawing/2014/main" id="{F9C7FF6F-B953-4DDD-A24E-6D37C80A24DD}"/>
              </a:ext>
            </a:extLst>
          </p:cNvPr>
          <p:cNvSpPr txBox="1"/>
          <p:nvPr/>
        </p:nvSpPr>
        <p:spPr>
          <a:xfrm>
            <a:off x="236433" y="1308407"/>
            <a:ext cx="11955567" cy="4028282"/>
          </a:xfrm>
          <a:prstGeom prst="rect">
            <a:avLst/>
          </a:prstGeom>
          <a:noFill/>
        </p:spPr>
        <p:txBody>
          <a:bodyPr wrap="square" rtlCol="0">
            <a:spAutoFit/>
          </a:bodyPr>
          <a:lstStyle/>
          <a:p>
            <a:pPr lvl="0" rt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Modèles et hyperparamètres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Un premier axe d’amélioration est d’intégrer dans l’espace de recherche d’autres familles de modèles et notamment :</a:t>
            </a:r>
          </a:p>
          <a:p>
            <a:pPr marL="342900" lvl="0" indent="-342900">
              <a:lnSpc>
                <a:spcPct val="107000"/>
              </a:lnSpc>
              <a:buFont typeface="Symbol" panose="05050102010706020507" pitchFamily="18" charset="2"/>
              <a:buChar char=""/>
            </a:pPr>
            <a:r>
              <a:rPr lang="fr-FR" sz="1800" dirty="0" err="1">
                <a:effectLst/>
                <a:latin typeface="Calibri" panose="020F0502020204030204" pitchFamily="34" charset="0"/>
                <a:ea typeface="Calibri" panose="020F0502020204030204" pitchFamily="34" charset="0"/>
                <a:cs typeface="Arial" panose="020B0604020202020204" pitchFamily="34" charset="0"/>
              </a:rPr>
              <a:t>Boosting</a:t>
            </a:r>
            <a:r>
              <a:rPr lang="fr-FR" sz="1800" dirty="0">
                <a:effectLst/>
                <a:latin typeface="Calibri" panose="020F0502020204030204" pitchFamily="34" charset="0"/>
                <a:ea typeface="Calibri" panose="020F0502020204030204" pitchFamily="34" charset="0"/>
                <a:cs typeface="Arial" panose="020B0604020202020204" pitchFamily="34" charset="0"/>
              </a:rPr>
              <a:t> : </a:t>
            </a:r>
            <a:r>
              <a:rPr lang="fr-FR" sz="1800" dirty="0" err="1">
                <a:effectLst/>
                <a:latin typeface="Courier New" panose="02070309020205020404" pitchFamily="49" charset="0"/>
                <a:ea typeface="Calibri" panose="020F0502020204030204" pitchFamily="34" charset="0"/>
                <a:cs typeface="Arial" panose="020B0604020202020204" pitchFamily="34" charset="0"/>
              </a:rPr>
              <a:t>XGBoost</a:t>
            </a:r>
            <a:r>
              <a:rPr lang="fr-FR" sz="1800" dirty="0">
                <a:effectLst/>
                <a:latin typeface="Courier New" panose="02070309020205020404" pitchFamily="49" charset="0"/>
                <a:ea typeface="Calibri" panose="020F0502020204030204" pitchFamily="34" charset="0"/>
                <a:cs typeface="Arial" panose="020B0604020202020204" pitchFamily="34" charset="0"/>
              </a:rPr>
              <a:t>, </a:t>
            </a:r>
            <a:r>
              <a:rPr lang="fr-FR" sz="1800" dirty="0" err="1">
                <a:effectLst/>
                <a:latin typeface="Courier New" panose="02070309020205020404" pitchFamily="49" charset="0"/>
                <a:ea typeface="Calibri" panose="020F0502020204030204" pitchFamily="34" charset="0"/>
                <a:cs typeface="Arial" panose="020B0604020202020204" pitchFamily="34" charset="0"/>
              </a:rPr>
              <a:t>CatBoost</a:t>
            </a:r>
            <a:r>
              <a:rPr lang="fr-FR" sz="1800" dirty="0">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Symbol" panose="05050102010706020507" pitchFamily="18" charset="2"/>
              <a:buChar char=""/>
            </a:pPr>
            <a:r>
              <a:rPr lang="fr-FR" sz="1800" dirty="0">
                <a:effectLst/>
                <a:latin typeface="Calibri" panose="020F0502020204030204" pitchFamily="34" charset="0"/>
                <a:ea typeface="Calibri" panose="020F0502020204030204" pitchFamily="34" charset="0"/>
                <a:cs typeface="Arial" panose="020B0604020202020204" pitchFamily="34" charset="0"/>
              </a:rPr>
              <a:t>Réseaux neuronaux : </a:t>
            </a:r>
            <a:r>
              <a:rPr lang="fr-FR" sz="1800" dirty="0" err="1">
                <a:effectLst/>
                <a:latin typeface="Calibri" panose="020F0502020204030204" pitchFamily="34" charset="0"/>
                <a:ea typeface="Calibri" panose="020F0502020204030204" pitchFamily="34" charset="0"/>
                <a:cs typeface="Arial" panose="020B0604020202020204" pitchFamily="34" charset="0"/>
              </a:rPr>
              <a:t>fully-connected</a:t>
            </a:r>
            <a:r>
              <a:rPr lang="fr-FR" sz="1800" dirty="0">
                <a:effectLst/>
                <a:latin typeface="Calibri" panose="020F0502020204030204" pitchFamily="34" charset="0"/>
                <a:ea typeface="Calibri" panose="020F0502020204030204" pitchFamily="34" charset="0"/>
                <a:cs typeface="Arial" panose="020B0604020202020204" pitchFamily="34" charset="0"/>
              </a:rPr>
              <a:t> avec </a:t>
            </a:r>
            <a:r>
              <a:rPr lang="fr-FR" sz="1800" dirty="0" err="1">
                <a:effectLst/>
                <a:latin typeface="Courier New" panose="02070309020205020404" pitchFamily="49" charset="0"/>
                <a:ea typeface="Calibri" panose="020F0502020204030204" pitchFamily="34" charset="0"/>
                <a:cs typeface="Arial" panose="020B0604020202020204" pitchFamily="34" charset="0"/>
              </a:rPr>
              <a:t>Keras</a:t>
            </a:r>
            <a:r>
              <a:rPr lang="fr-FR" sz="1800" dirty="0">
                <a:effectLst/>
                <a:latin typeface="Courier New" panose="02070309020205020404" pitchFamily="49" charset="0"/>
                <a:ea typeface="Calibri" panose="020F0502020204030204" pitchFamily="34" charset="0"/>
                <a:cs typeface="Arial" panose="020B0604020202020204" pitchFamily="34" charset="0"/>
              </a:rPr>
              <a:t>/</a:t>
            </a:r>
            <a:r>
              <a:rPr lang="fr-FR" sz="1800" dirty="0" err="1">
                <a:effectLst/>
                <a:latin typeface="Courier New" panose="02070309020205020404" pitchFamily="49" charset="0"/>
                <a:ea typeface="Calibri" panose="020F0502020204030204" pitchFamily="34" charset="0"/>
                <a:cs typeface="Arial" panose="020B0604020202020204" pitchFamily="34" charset="0"/>
              </a:rPr>
              <a:t>TensorFlow</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07000"/>
              </a:lnSpc>
              <a:buFontTx/>
              <a:buChar char="-"/>
            </a:pPr>
            <a:r>
              <a:rPr lang="fr-FR" sz="1800" dirty="0">
                <a:effectLst/>
                <a:latin typeface="Calibri" panose="020F0502020204030204" pitchFamily="34" charset="0"/>
                <a:ea typeface="Calibri" panose="020F0502020204030204" pitchFamily="34" charset="0"/>
                <a:cs typeface="Arial" panose="020B0604020202020204" pitchFamily="34" charset="0"/>
              </a:rPr>
              <a:t>On peut aussi essayer d’intégrer davantage d’étapes de pré-traitement (pour, par exemple comparer les  </a:t>
            </a:r>
          </a:p>
          <a:p>
            <a:pPr lvl="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méthodes d’équilibrage des classes, ou les méthodes d’imputation).</a:t>
            </a:r>
          </a:p>
          <a:p>
            <a:pPr marL="228600">
              <a:lnSpc>
                <a:spcPct val="107000"/>
              </a:lnSpc>
            </a:pPr>
            <a:r>
              <a:rPr lang="fr-FR" sz="1800" dirty="0">
                <a:effectLst/>
                <a:latin typeface="Calibri" panose="020F0502020204030204" pitchFamily="34" charset="0"/>
                <a:ea typeface="Calibri" panose="020F0502020204030204" pitchFamily="34" charset="0"/>
                <a:cs typeface="Arial" panose="020B0604020202020204" pitchFamily="34" charset="0"/>
              </a:rPr>
              <a:t> </a:t>
            </a:r>
          </a:p>
          <a:p>
            <a:pPr lvl="0">
              <a:lnSpc>
                <a:spcPct val="107000"/>
              </a:lnSpc>
            </a:pPr>
            <a:r>
              <a:rPr lang="fr-FR" sz="1800" b="1" dirty="0">
                <a:effectLst/>
                <a:latin typeface="Calibri" panose="020F0502020204030204" pitchFamily="34" charset="0"/>
                <a:ea typeface="Calibri" panose="020F0502020204030204" pitchFamily="34" charset="0"/>
                <a:cs typeface="Arial" panose="020B0604020202020204" pitchFamily="34" charset="0"/>
              </a:rPr>
              <a:t>   </a:t>
            </a:r>
            <a:r>
              <a:rPr lang="fr-FR" sz="1800" b="1" u="sng" dirty="0">
                <a:effectLst/>
                <a:latin typeface="Calibri" panose="020F0502020204030204" pitchFamily="34" charset="0"/>
                <a:ea typeface="Calibri" panose="020F0502020204030204" pitchFamily="34" charset="0"/>
                <a:cs typeface="Arial" panose="020B0604020202020204" pitchFamily="34" charset="0"/>
              </a:rPr>
              <a:t>Interprétabilité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28600">
              <a:lnSpc>
                <a:spcPct val="107000"/>
              </a:lnSpc>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La prédiction de solvabilité repose sur le modèle entier.</a:t>
            </a:r>
            <a:br>
              <a:rPr lang="fr-FR" sz="1800" dirty="0">
                <a:effectLst/>
                <a:latin typeface="Calibri" panose="020F0502020204030204" pitchFamily="34" charset="0"/>
                <a:ea typeface="Calibri" panose="020F0502020204030204" pitchFamily="34" charset="0"/>
                <a:cs typeface="Arial" panose="020B0604020202020204" pitchFamily="34" charset="0"/>
              </a:rPr>
            </a:br>
            <a:r>
              <a:rPr lang="fr-FR" dirty="0">
                <a:latin typeface="Calibri" panose="020F0502020204030204" pitchFamily="34" charset="0"/>
                <a:ea typeface="Calibri" panose="020F0502020204030204" pitchFamily="34" charset="0"/>
                <a:cs typeface="Arial" panose="020B0604020202020204" pitchFamily="34" charset="0"/>
              </a:rPr>
              <a:t>L’interprétabilité repose sur le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t>
            </a:r>
            <a:r>
              <a:rPr lang="fr-FR" dirty="0" err="1">
                <a:latin typeface="Calibri" panose="020F0502020204030204" pitchFamily="34" charset="0"/>
                <a:ea typeface="Calibri" panose="020F0502020204030204" pitchFamily="34" charset="0"/>
                <a:cs typeface="Arial" panose="020B0604020202020204" pitchFamily="34" charset="0"/>
              </a:rPr>
              <a:t>treeinterpreter</a:t>
            </a:r>
            <a:r>
              <a:rPr lang="fr-FR" dirty="0">
                <a:latin typeface="Calibri" panose="020F0502020204030204" pitchFamily="34" charset="0"/>
                <a:ea typeface="Calibri" panose="020F0502020204030204" pitchFamily="34" charset="0"/>
                <a:cs typeface="Arial" panose="020B0604020202020204" pitchFamily="34" charset="0"/>
              </a:rPr>
              <a:t> sur arbre de décision. Il faut alors faire une mise à jour régulière du modèle </a:t>
            </a:r>
            <a:r>
              <a:rPr lang="fr-FR" dirty="0" err="1">
                <a:latin typeface="Calibri" panose="020F0502020204030204" pitchFamily="34" charset="0"/>
                <a:ea typeface="Calibri" panose="020F0502020204030204" pitchFamily="34" charset="0"/>
                <a:cs typeface="Arial" panose="020B0604020202020204" pitchFamily="34" charset="0"/>
              </a:rPr>
              <a:t>surrogate</a:t>
            </a:r>
            <a:r>
              <a:rPr lang="fr-FR" dirty="0">
                <a:latin typeface="Calibri" panose="020F0502020204030204" pitchFamily="34" charset="0"/>
                <a:ea typeface="Calibri" panose="020F0502020204030204" pitchFamily="34" charset="0"/>
                <a:cs typeface="Arial" panose="020B0604020202020204" pitchFamily="34" charset="0"/>
              </a:rPr>
              <a:t>, au fur et à mesure que le nombre de nouveaux clients augmente. Ceci afin que les </a:t>
            </a:r>
            <a:r>
              <a:rPr lang="fr-FR" dirty="0" err="1">
                <a:latin typeface="Calibri" panose="020F0502020204030204" pitchFamily="34" charset="0"/>
                <a:ea typeface="Calibri" panose="020F0502020204030204" pitchFamily="34" charset="0"/>
                <a:cs typeface="Arial" panose="020B0604020202020204" pitchFamily="34" charset="0"/>
              </a:rPr>
              <a:t>features</a:t>
            </a:r>
            <a:r>
              <a:rPr lang="fr-FR" dirty="0">
                <a:latin typeface="Calibri" panose="020F0502020204030204" pitchFamily="34" charset="0"/>
                <a:ea typeface="Calibri" panose="020F0502020204030204" pitchFamily="34" charset="0"/>
                <a:cs typeface="Arial" panose="020B0604020202020204" pitchFamily="34" charset="0"/>
              </a:rPr>
              <a:t> globales de la population ne diffèrent pas du modèle entier.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Tx/>
              <a:buChar char="-"/>
            </a:pPr>
            <a:endParaRPr lang="fr-FR" dirty="0"/>
          </a:p>
        </p:txBody>
      </p:sp>
    </p:spTree>
    <p:extLst>
      <p:ext uri="{BB962C8B-B14F-4D97-AF65-F5344CB8AC3E}">
        <p14:creationId xmlns:p14="http://schemas.microsoft.com/office/powerpoint/2010/main" val="425620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F927D-C458-4E1B-9AFC-0A93759CD3C7}"/>
              </a:ext>
            </a:extLst>
          </p:cNvPr>
          <p:cNvSpPr txBox="1"/>
          <p:nvPr/>
        </p:nvSpPr>
        <p:spPr>
          <a:xfrm>
            <a:off x="9966121" y="6479140"/>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9" name="Image 8">
            <a:extLst>
              <a:ext uri="{FF2B5EF4-FFF2-40B4-BE49-F238E27FC236}">
                <a16:creationId xmlns:a16="http://schemas.microsoft.com/office/drawing/2014/main" id="{E7355D0B-D793-4EFD-8F89-AFE0EE7D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57" y="6511425"/>
            <a:ext cx="2133333" cy="304762"/>
          </a:xfrm>
          <a:prstGeom prst="rect">
            <a:avLst/>
          </a:prstGeom>
        </p:spPr>
      </p:pic>
      <p:sp>
        <p:nvSpPr>
          <p:cNvPr id="6" name="ZoneTexte 5">
            <a:extLst>
              <a:ext uri="{FF2B5EF4-FFF2-40B4-BE49-F238E27FC236}">
                <a16:creationId xmlns:a16="http://schemas.microsoft.com/office/drawing/2014/main" id="{01A46BB7-5F36-4325-82BF-17F2685DE83E}"/>
              </a:ext>
            </a:extLst>
          </p:cNvPr>
          <p:cNvSpPr txBox="1"/>
          <p:nvPr/>
        </p:nvSpPr>
        <p:spPr>
          <a:xfrm>
            <a:off x="709301" y="606751"/>
            <a:ext cx="10699335" cy="400110"/>
          </a:xfrm>
          <a:prstGeom prst="rect">
            <a:avLst/>
          </a:prstGeom>
          <a:noFill/>
        </p:spPr>
        <p:txBody>
          <a:bodyPr wrap="square" rtlCol="0">
            <a:spAutoFit/>
          </a:bodyPr>
          <a:lstStyle/>
          <a:p>
            <a:r>
              <a:rPr lang="fr-FR" sz="2000" b="1" dirty="0"/>
              <a:t>Table des matières</a:t>
            </a:r>
          </a:p>
        </p:txBody>
      </p:sp>
      <p:sp>
        <p:nvSpPr>
          <p:cNvPr id="8" name="Espace réservé du contenu 2">
            <a:extLst>
              <a:ext uri="{FF2B5EF4-FFF2-40B4-BE49-F238E27FC236}">
                <a16:creationId xmlns:a16="http://schemas.microsoft.com/office/drawing/2014/main" id="{9EF29E20-36D6-49C6-B29B-8621348FEF2F}"/>
              </a:ext>
            </a:extLst>
          </p:cNvPr>
          <p:cNvSpPr txBox="1">
            <a:spLocks/>
          </p:cNvSpPr>
          <p:nvPr/>
        </p:nvSpPr>
        <p:spPr>
          <a:xfrm>
            <a:off x="838200" y="1825625"/>
            <a:ext cx="10515600" cy="435133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fr-FR" dirty="0"/>
          </a:p>
        </p:txBody>
      </p:sp>
      <p:sp>
        <p:nvSpPr>
          <p:cNvPr id="2" name="ZoneTexte 1">
            <a:extLst>
              <a:ext uri="{FF2B5EF4-FFF2-40B4-BE49-F238E27FC236}">
                <a16:creationId xmlns:a16="http://schemas.microsoft.com/office/drawing/2014/main" id="{47FAC5AB-04D6-4AC7-9D8B-16DB80703335}"/>
              </a:ext>
            </a:extLst>
          </p:cNvPr>
          <p:cNvSpPr txBox="1"/>
          <p:nvPr/>
        </p:nvSpPr>
        <p:spPr>
          <a:xfrm>
            <a:off x="838200" y="1491163"/>
            <a:ext cx="8331437" cy="1077218"/>
          </a:xfrm>
          <a:prstGeom prst="rect">
            <a:avLst/>
          </a:prstGeom>
          <a:noFill/>
        </p:spPr>
        <p:txBody>
          <a:bodyPr wrap="square" rtlCol="0">
            <a:spAutoFit/>
          </a:bodyPr>
          <a:lstStyle/>
          <a:p>
            <a:pPr marL="285750" indent="-285750">
              <a:buFontTx/>
              <a:buChar char="-"/>
            </a:pPr>
            <a:r>
              <a:rPr lang="fr-FR" sz="1600" dirty="0"/>
              <a:t>Exploration des données et </a:t>
            </a:r>
            <a:r>
              <a:rPr lang="fr-FR" sz="1600" dirty="0" err="1"/>
              <a:t>preprocessing</a:t>
            </a:r>
            <a:endParaRPr lang="fr-FR" sz="1600" dirty="0"/>
          </a:p>
          <a:p>
            <a:pPr marL="285750" indent="-285750">
              <a:buFontTx/>
              <a:buChar char="-"/>
            </a:pPr>
            <a:r>
              <a:rPr lang="fr-FR" sz="1600" dirty="0"/>
              <a:t>Modélisation et résultats</a:t>
            </a:r>
          </a:p>
          <a:p>
            <a:r>
              <a:rPr lang="fr-FR" sz="1600" dirty="0"/>
              <a:t>-    Dashboard et API</a:t>
            </a:r>
          </a:p>
          <a:p>
            <a:r>
              <a:rPr lang="fr-FR" sz="1600" dirty="0"/>
              <a:t>-    Conclusion</a:t>
            </a:r>
          </a:p>
        </p:txBody>
      </p:sp>
    </p:spTree>
    <p:extLst>
      <p:ext uri="{BB962C8B-B14F-4D97-AF65-F5344CB8AC3E}">
        <p14:creationId xmlns:p14="http://schemas.microsoft.com/office/powerpoint/2010/main" val="317024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1 : Exploration des données et </a:t>
            </a:r>
            <a:r>
              <a:rPr lang="fr-FR" sz="3600" b="1" dirty="0" err="1"/>
              <a:t>preprocessing</a:t>
            </a:r>
            <a:br>
              <a:rPr lang="fr-FR" sz="3600" dirty="0"/>
            </a:br>
            <a:endParaRPr lang="fr-FR" dirty="0"/>
          </a:p>
        </p:txBody>
      </p:sp>
    </p:spTree>
    <p:extLst>
      <p:ext uri="{BB962C8B-B14F-4D97-AF65-F5344CB8AC3E}">
        <p14:creationId xmlns:p14="http://schemas.microsoft.com/office/powerpoint/2010/main" val="13163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357C7-8B9B-4A3B-A2B7-D07E892B6B6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429E4B5-A029-4897-A42A-D7CB19786F15}"/>
              </a:ext>
            </a:extLst>
          </p:cNvPr>
          <p:cNvSpPr>
            <a:spLocks noGrp="1"/>
          </p:cNvSpPr>
          <p:nvPr>
            <p:ph sz="quarter" idx="10"/>
          </p:nvPr>
        </p:nvSpPr>
        <p:spPr/>
        <p:txBody>
          <a:bodyPr/>
          <a:lstStyle/>
          <a:p>
            <a:endParaRPr lang="fr-FR"/>
          </a:p>
        </p:txBody>
      </p:sp>
      <p:pic>
        <p:nvPicPr>
          <p:cNvPr id="5" name="Image 4">
            <a:extLst>
              <a:ext uri="{FF2B5EF4-FFF2-40B4-BE49-F238E27FC236}">
                <a16:creationId xmlns:a16="http://schemas.microsoft.com/office/drawing/2014/main" id="{D08D8E72-1D01-420C-A1A6-C38093F03627}"/>
              </a:ext>
            </a:extLst>
          </p:cNvPr>
          <p:cNvPicPr>
            <a:picLocks noChangeAspect="1"/>
          </p:cNvPicPr>
          <p:nvPr/>
        </p:nvPicPr>
        <p:blipFill>
          <a:blip r:embed="rId2"/>
          <a:stretch>
            <a:fillRect/>
          </a:stretch>
        </p:blipFill>
        <p:spPr>
          <a:xfrm>
            <a:off x="411524" y="106844"/>
            <a:ext cx="11368952" cy="6644311"/>
          </a:xfrm>
          <a:prstGeom prst="rect">
            <a:avLst/>
          </a:prstGeom>
        </p:spPr>
      </p:pic>
    </p:spTree>
    <p:extLst>
      <p:ext uri="{BB962C8B-B14F-4D97-AF65-F5344CB8AC3E}">
        <p14:creationId xmlns:p14="http://schemas.microsoft.com/office/powerpoint/2010/main" val="35074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9F868-816E-4811-95FE-B7E5030B6CFF}"/>
              </a:ext>
            </a:extLst>
          </p:cNvPr>
          <p:cNvSpPr>
            <a:spLocks noGrp="1"/>
          </p:cNvSpPr>
          <p:nvPr>
            <p:ph type="title"/>
          </p:nvPr>
        </p:nvSpPr>
        <p:spPr/>
        <p:txBody>
          <a:bodyPr/>
          <a:lstStyle/>
          <a:p>
            <a:r>
              <a:rPr lang="fr-FR" sz="2000" b="1" dirty="0">
                <a:solidFill>
                  <a:schemeClr val="tx1"/>
                </a:solidFill>
                <a:latin typeface="+mn-lt"/>
                <a:ea typeface="+mn-ea"/>
                <a:cs typeface="+mn-cs"/>
              </a:rPr>
              <a:t>Choix notebook </a:t>
            </a:r>
            <a:r>
              <a:rPr lang="fr-FR" sz="2000" b="1" dirty="0" err="1">
                <a:solidFill>
                  <a:schemeClr val="tx1"/>
                </a:solidFill>
                <a:latin typeface="+mn-lt"/>
                <a:ea typeface="+mn-ea"/>
                <a:cs typeface="+mn-cs"/>
              </a:rPr>
              <a:t>Kaggle</a:t>
            </a:r>
            <a:endParaRPr lang="fr-FR" sz="2000" b="1" dirty="0">
              <a:solidFill>
                <a:schemeClr val="tx1"/>
              </a:solidFill>
              <a:latin typeface="+mn-lt"/>
              <a:ea typeface="+mn-ea"/>
              <a:cs typeface="+mn-cs"/>
            </a:endParaRPr>
          </a:p>
        </p:txBody>
      </p:sp>
      <p:sp>
        <p:nvSpPr>
          <p:cNvPr id="3" name="Espace réservé du contenu 2">
            <a:extLst>
              <a:ext uri="{FF2B5EF4-FFF2-40B4-BE49-F238E27FC236}">
                <a16:creationId xmlns:a16="http://schemas.microsoft.com/office/drawing/2014/main" id="{BBE8EF1F-422D-4CE7-B964-8D94055BEF33}"/>
              </a:ext>
            </a:extLst>
          </p:cNvPr>
          <p:cNvSpPr>
            <a:spLocks noGrp="1"/>
          </p:cNvSpPr>
          <p:nvPr>
            <p:ph sz="quarter" idx="10"/>
          </p:nvPr>
        </p:nvSpPr>
        <p:spPr/>
        <p:txBody>
          <a:bodyPr/>
          <a:lstStyle/>
          <a:p>
            <a:endParaRPr lang="fr-FR"/>
          </a:p>
        </p:txBody>
      </p:sp>
      <p:sp>
        <p:nvSpPr>
          <p:cNvPr id="5" name="ZoneTexte 4">
            <a:extLst>
              <a:ext uri="{FF2B5EF4-FFF2-40B4-BE49-F238E27FC236}">
                <a16:creationId xmlns:a16="http://schemas.microsoft.com/office/drawing/2014/main" id="{D6E39DDE-78D8-4560-A0E5-12C5A12E4776}"/>
              </a:ext>
            </a:extLst>
          </p:cNvPr>
          <p:cNvSpPr txBox="1"/>
          <p:nvPr/>
        </p:nvSpPr>
        <p:spPr>
          <a:xfrm>
            <a:off x="6177591" y="1560162"/>
            <a:ext cx="6094520" cy="1292662"/>
          </a:xfrm>
          <a:prstGeom prst="rect">
            <a:avLst/>
          </a:prstGeom>
          <a:noFill/>
        </p:spPr>
        <p:txBody>
          <a:bodyPr wrap="square">
            <a:spAutoFit/>
          </a:bodyPr>
          <a:lstStyle/>
          <a:p>
            <a:r>
              <a:rPr lang="fr-FR" sz="2400" dirty="0"/>
              <a:t>Kernels </a:t>
            </a:r>
            <a:r>
              <a:rPr lang="fr-FR" sz="2400" b="1" dirty="0" err="1"/>
              <a:t>Kaggle</a:t>
            </a:r>
            <a:r>
              <a:rPr lang="fr-FR" sz="2400" dirty="0"/>
              <a:t> de</a:t>
            </a:r>
            <a:r>
              <a:rPr lang="fr-FR" sz="2400" b="1" dirty="0"/>
              <a:t> </a:t>
            </a:r>
            <a:r>
              <a:rPr lang="fr-FR" sz="2400" dirty="0"/>
              <a:t>Will </a:t>
            </a:r>
            <a:r>
              <a:rPr lang="fr-FR" sz="2400" dirty="0" err="1"/>
              <a:t>Koehrsen</a:t>
            </a:r>
            <a:endParaRPr lang="fr-FR" sz="2400" dirty="0">
              <a:latin typeface="Courier New" panose="02070309020205020404" pitchFamily="49" charset="0"/>
              <a:cs typeface="Courier New" panose="02070309020205020404" pitchFamily="49" charset="0"/>
            </a:endParaRPr>
          </a:p>
          <a:p>
            <a:pPr marL="800100" lvl="1" indent="-342900">
              <a:buFont typeface="Symbol" panose="05050102010706020507" pitchFamily="18" charset="2"/>
              <a:buChar char="Þ"/>
            </a:pPr>
            <a:r>
              <a:rPr lang="en-US" i="1" dirty="0"/>
              <a:t>Introduction to Manual Feature Engineering</a:t>
            </a:r>
          </a:p>
          <a:p>
            <a:pPr marL="800100" lvl="1" indent="-342900">
              <a:buFont typeface="Symbol" panose="05050102010706020507" pitchFamily="18" charset="2"/>
              <a:buChar char="Þ"/>
            </a:pPr>
            <a:r>
              <a:rPr lang="en-US" i="1" dirty="0"/>
              <a:t>Introduction to Manual Feature Engineering P2</a:t>
            </a:r>
          </a:p>
          <a:p>
            <a:pPr marL="800100" lvl="1" indent="-342900">
              <a:buFont typeface="Symbol" panose="05050102010706020507" pitchFamily="18" charset="2"/>
              <a:buChar char="Þ"/>
            </a:pPr>
            <a:r>
              <a:rPr lang="fr-FR" i="1" dirty="0" err="1"/>
              <a:t>Feature</a:t>
            </a:r>
            <a:r>
              <a:rPr lang="fr-FR" i="1" dirty="0"/>
              <a:t> </a:t>
            </a:r>
            <a:r>
              <a:rPr lang="fr-FR" i="1" dirty="0" err="1"/>
              <a:t>Selection</a:t>
            </a:r>
            <a:endParaRPr lang="fr-FR" i="1" dirty="0"/>
          </a:p>
        </p:txBody>
      </p:sp>
      <p:pic>
        <p:nvPicPr>
          <p:cNvPr id="7" name="Image 6">
            <a:extLst>
              <a:ext uri="{FF2B5EF4-FFF2-40B4-BE49-F238E27FC236}">
                <a16:creationId xmlns:a16="http://schemas.microsoft.com/office/drawing/2014/main" id="{D660C739-3E87-4818-85C2-D826318B759E}"/>
              </a:ext>
            </a:extLst>
          </p:cNvPr>
          <p:cNvPicPr>
            <a:picLocks noChangeAspect="1"/>
          </p:cNvPicPr>
          <p:nvPr/>
        </p:nvPicPr>
        <p:blipFill>
          <a:blip r:embed="rId2"/>
          <a:stretch>
            <a:fillRect/>
          </a:stretch>
        </p:blipFill>
        <p:spPr>
          <a:xfrm>
            <a:off x="426490" y="1322773"/>
            <a:ext cx="5638095" cy="5346880"/>
          </a:xfrm>
          <a:prstGeom prst="rect">
            <a:avLst/>
          </a:prstGeom>
        </p:spPr>
      </p:pic>
      <p:pic>
        <p:nvPicPr>
          <p:cNvPr id="9" name="Image 8">
            <a:extLst>
              <a:ext uri="{FF2B5EF4-FFF2-40B4-BE49-F238E27FC236}">
                <a16:creationId xmlns:a16="http://schemas.microsoft.com/office/drawing/2014/main" id="{0C8ED692-BA94-4EB3-ADBA-0E3028161F56}"/>
              </a:ext>
            </a:extLst>
          </p:cNvPr>
          <p:cNvPicPr>
            <a:picLocks noChangeAspect="1"/>
          </p:cNvPicPr>
          <p:nvPr/>
        </p:nvPicPr>
        <p:blipFill>
          <a:blip r:embed="rId3"/>
          <a:stretch>
            <a:fillRect/>
          </a:stretch>
        </p:blipFill>
        <p:spPr>
          <a:xfrm>
            <a:off x="6177591" y="3172283"/>
            <a:ext cx="5587919" cy="3133333"/>
          </a:xfrm>
          <a:prstGeom prst="rect">
            <a:avLst/>
          </a:prstGeom>
        </p:spPr>
      </p:pic>
    </p:spTree>
    <p:extLst>
      <p:ext uri="{BB962C8B-B14F-4D97-AF65-F5344CB8AC3E}">
        <p14:creationId xmlns:p14="http://schemas.microsoft.com/office/powerpoint/2010/main" val="364484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91B72-DF4C-446F-BB5C-079E851B38DF}"/>
              </a:ext>
            </a:extLst>
          </p:cNvPr>
          <p:cNvSpPr>
            <a:spLocks noGrp="1"/>
          </p:cNvSpPr>
          <p:nvPr>
            <p:ph type="title"/>
          </p:nvPr>
        </p:nvSpPr>
        <p:spPr>
          <a:xfrm>
            <a:off x="521208" y="448056"/>
            <a:ext cx="10851088" cy="640080"/>
          </a:xfrm>
        </p:spPr>
        <p:txBody>
          <a:bodyPr>
            <a:normAutofit/>
          </a:bodyPr>
          <a:lstStyle/>
          <a:p>
            <a:r>
              <a:rPr lang="fr-FR" sz="2000" b="1" dirty="0">
                <a:solidFill>
                  <a:schemeClr val="tx1"/>
                </a:solidFill>
                <a:latin typeface="+mn-lt"/>
                <a:ea typeface="+mn-ea"/>
                <a:cs typeface="+mn-cs"/>
              </a:rPr>
              <a:t>Remplacement des valeurs manquantes par la moyenne</a:t>
            </a:r>
          </a:p>
        </p:txBody>
      </p:sp>
      <p:pic>
        <p:nvPicPr>
          <p:cNvPr id="5" name="Image 4">
            <a:extLst>
              <a:ext uri="{FF2B5EF4-FFF2-40B4-BE49-F238E27FC236}">
                <a16:creationId xmlns:a16="http://schemas.microsoft.com/office/drawing/2014/main" id="{9B6EDDCD-D643-4703-90D1-EE7830795ACE}"/>
              </a:ext>
            </a:extLst>
          </p:cNvPr>
          <p:cNvPicPr>
            <a:picLocks noChangeAspect="1"/>
          </p:cNvPicPr>
          <p:nvPr/>
        </p:nvPicPr>
        <p:blipFill>
          <a:blip r:embed="rId2"/>
          <a:stretch>
            <a:fillRect/>
          </a:stretch>
        </p:blipFill>
        <p:spPr>
          <a:xfrm>
            <a:off x="9227630" y="1889049"/>
            <a:ext cx="2600000" cy="2380952"/>
          </a:xfrm>
          <a:prstGeom prst="rect">
            <a:avLst/>
          </a:prstGeom>
        </p:spPr>
      </p:pic>
      <p:sp>
        <p:nvSpPr>
          <p:cNvPr id="8" name="ZoneTexte 7">
            <a:extLst>
              <a:ext uri="{FF2B5EF4-FFF2-40B4-BE49-F238E27FC236}">
                <a16:creationId xmlns:a16="http://schemas.microsoft.com/office/drawing/2014/main" id="{33E8614C-D5E1-455A-B3AB-02DDED3D555A}"/>
              </a:ext>
            </a:extLst>
          </p:cNvPr>
          <p:cNvSpPr txBox="1"/>
          <p:nvPr/>
        </p:nvSpPr>
        <p:spPr>
          <a:xfrm>
            <a:off x="1287263" y="5070914"/>
            <a:ext cx="9898602" cy="646331"/>
          </a:xfrm>
          <a:prstGeom prst="rect">
            <a:avLst/>
          </a:prstGeom>
          <a:noFill/>
        </p:spPr>
        <p:txBody>
          <a:bodyPr wrap="square" rtlCol="0">
            <a:spAutoFit/>
          </a:bodyPr>
          <a:lstStyle/>
          <a:p>
            <a:r>
              <a:rPr lang="fr-FR" dirty="0"/>
              <a:t>Utilisation de simple imputer pou effectuer un remplacement des valeurs manquantes </a:t>
            </a:r>
          </a:p>
          <a:p>
            <a:r>
              <a:rPr lang="fr-FR" dirty="0"/>
              <a:t>par la médiane</a:t>
            </a:r>
          </a:p>
        </p:txBody>
      </p:sp>
      <p:pic>
        <p:nvPicPr>
          <p:cNvPr id="9" name="Picture 6">
            <a:extLst>
              <a:ext uri="{FF2B5EF4-FFF2-40B4-BE49-F238E27FC236}">
                <a16:creationId xmlns:a16="http://schemas.microsoft.com/office/drawing/2014/main" id="{C1C2F5DA-BC95-46BE-84AE-4C684387A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 y="1515864"/>
            <a:ext cx="8260993" cy="336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56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E4A9-5802-48DE-82A5-B74ECD01141F}"/>
              </a:ext>
            </a:extLst>
          </p:cNvPr>
          <p:cNvSpPr>
            <a:spLocks noGrp="1"/>
          </p:cNvSpPr>
          <p:nvPr>
            <p:ph type="title"/>
          </p:nvPr>
        </p:nvSpPr>
        <p:spPr/>
        <p:txBody>
          <a:bodyPr/>
          <a:lstStyle/>
          <a:p>
            <a:r>
              <a:rPr lang="fr-FR" sz="2000" b="1" dirty="0" err="1">
                <a:solidFill>
                  <a:schemeClr val="tx1"/>
                </a:solidFill>
                <a:latin typeface="+mn-lt"/>
                <a:ea typeface="+mn-ea"/>
                <a:cs typeface="+mn-cs"/>
              </a:rPr>
              <a:t>Réequilibrage</a:t>
            </a:r>
            <a:r>
              <a:rPr lang="fr-FR" sz="2000" b="1" dirty="0">
                <a:solidFill>
                  <a:schemeClr val="tx1"/>
                </a:solidFill>
                <a:latin typeface="+mn-lt"/>
                <a:ea typeface="+mn-ea"/>
                <a:cs typeface="+mn-cs"/>
              </a:rPr>
              <a:t> des classes</a:t>
            </a:r>
          </a:p>
        </p:txBody>
      </p:sp>
      <p:pic>
        <p:nvPicPr>
          <p:cNvPr id="5" name="Image 4">
            <a:extLst>
              <a:ext uri="{FF2B5EF4-FFF2-40B4-BE49-F238E27FC236}">
                <a16:creationId xmlns:a16="http://schemas.microsoft.com/office/drawing/2014/main" id="{85EAB01E-54CF-484F-AF0A-43F53F088F48}"/>
              </a:ext>
            </a:extLst>
          </p:cNvPr>
          <p:cNvPicPr>
            <a:picLocks noChangeAspect="1"/>
          </p:cNvPicPr>
          <p:nvPr/>
        </p:nvPicPr>
        <p:blipFill>
          <a:blip r:embed="rId2"/>
          <a:stretch>
            <a:fillRect/>
          </a:stretch>
        </p:blipFill>
        <p:spPr>
          <a:xfrm>
            <a:off x="714652" y="1419052"/>
            <a:ext cx="10762695" cy="4635498"/>
          </a:xfrm>
          <a:prstGeom prst="rect">
            <a:avLst/>
          </a:prstGeom>
        </p:spPr>
      </p:pic>
      <p:sp>
        <p:nvSpPr>
          <p:cNvPr id="7" name="ZoneTexte 6">
            <a:extLst>
              <a:ext uri="{FF2B5EF4-FFF2-40B4-BE49-F238E27FC236}">
                <a16:creationId xmlns:a16="http://schemas.microsoft.com/office/drawing/2014/main" id="{F7743618-DC5A-4446-9572-EA2D8E35DF63}"/>
              </a:ext>
            </a:extLst>
          </p:cNvPr>
          <p:cNvSpPr txBox="1"/>
          <p:nvPr/>
        </p:nvSpPr>
        <p:spPr>
          <a:xfrm>
            <a:off x="1331652" y="6225278"/>
            <a:ext cx="9898602" cy="369332"/>
          </a:xfrm>
          <a:prstGeom prst="rect">
            <a:avLst/>
          </a:prstGeom>
          <a:noFill/>
        </p:spPr>
        <p:txBody>
          <a:bodyPr wrap="square" rtlCol="0">
            <a:spAutoFit/>
          </a:bodyPr>
          <a:lstStyle/>
          <a:p>
            <a:pPr algn="ctr"/>
            <a:r>
              <a:rPr lang="en-GB" sz="1800" dirty="0" err="1"/>
              <a:t>Ré-équilibrage</a:t>
            </a:r>
            <a:r>
              <a:rPr lang="en-GB" sz="1800" dirty="0"/>
              <a:t> : </a:t>
            </a:r>
            <a:r>
              <a:rPr lang="en-GB" sz="1800" i="1" dirty="0"/>
              <a:t>oversampling avec SMOTE </a:t>
            </a:r>
            <a:endParaRPr lang="fr-FR" sz="1800" i="1" dirty="0"/>
          </a:p>
        </p:txBody>
      </p:sp>
    </p:spTree>
    <p:extLst>
      <p:ext uri="{BB962C8B-B14F-4D97-AF65-F5344CB8AC3E}">
        <p14:creationId xmlns:p14="http://schemas.microsoft.com/office/powerpoint/2010/main" val="395995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ous-titre 2">
            <a:extLst>
              <a:ext uri="{FF2B5EF4-FFF2-40B4-BE49-F238E27FC236}">
                <a16:creationId xmlns:a16="http://schemas.microsoft.com/office/drawing/2014/main" id="{422DC836-BAA6-4E82-8BEA-54D08D991220}"/>
              </a:ext>
            </a:extLst>
          </p:cNvPr>
          <p:cNvSpPr txBox="1">
            <a:spLocks/>
          </p:cNvSpPr>
          <p:nvPr/>
        </p:nvSpPr>
        <p:spPr>
          <a:xfrm>
            <a:off x="4511264" y="5928920"/>
            <a:ext cx="9144000" cy="1655762"/>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fr-FR" dirty="0"/>
              <a:t>Projet 7: </a:t>
            </a:r>
            <a:r>
              <a:rPr lang="fr-FR" dirty="0" err="1"/>
              <a:t>OpenClassRooms</a:t>
            </a:r>
            <a:r>
              <a:rPr lang="fr-FR" dirty="0"/>
              <a:t> 2021-2022</a:t>
            </a:r>
          </a:p>
        </p:txBody>
      </p:sp>
      <p:sp>
        <p:nvSpPr>
          <p:cNvPr id="9" name="ZoneTexte 8">
            <a:extLst>
              <a:ext uri="{FF2B5EF4-FFF2-40B4-BE49-F238E27FC236}">
                <a16:creationId xmlns:a16="http://schemas.microsoft.com/office/drawing/2014/main" id="{AD216D34-1073-4D05-8129-E83537D3B12A}"/>
              </a:ext>
            </a:extLst>
          </p:cNvPr>
          <p:cNvSpPr txBox="1"/>
          <p:nvPr/>
        </p:nvSpPr>
        <p:spPr>
          <a:xfrm>
            <a:off x="8939868" y="5896635"/>
            <a:ext cx="3456264" cy="369332"/>
          </a:xfrm>
          <a:prstGeom prst="rect">
            <a:avLst/>
          </a:prstGeom>
          <a:noFill/>
        </p:spPr>
        <p:txBody>
          <a:bodyPr wrap="square" rtlCol="0">
            <a:spAutoFit/>
          </a:bodyPr>
          <a:lstStyle/>
          <a:p>
            <a:r>
              <a:rPr lang="fr-FR" dirty="0"/>
              <a:t>Teycir Ben </a:t>
            </a:r>
            <a:r>
              <a:rPr lang="fr-FR" dirty="0" err="1"/>
              <a:t>Soltane</a:t>
            </a:r>
            <a:r>
              <a:rPr lang="fr-FR" dirty="0"/>
              <a:t> </a:t>
            </a:r>
          </a:p>
        </p:txBody>
      </p:sp>
      <p:pic>
        <p:nvPicPr>
          <p:cNvPr id="10" name="Image 9">
            <a:extLst>
              <a:ext uri="{FF2B5EF4-FFF2-40B4-BE49-F238E27FC236}">
                <a16:creationId xmlns:a16="http://schemas.microsoft.com/office/drawing/2014/main" id="{F6DFEA8C-CC74-41FF-B8E2-581A0312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06" y="5928920"/>
            <a:ext cx="2133333" cy="304762"/>
          </a:xfrm>
          <a:prstGeom prst="rect">
            <a:avLst/>
          </a:prstGeom>
        </p:spPr>
      </p:pic>
      <p:sp>
        <p:nvSpPr>
          <p:cNvPr id="2" name="Titre 1">
            <a:extLst>
              <a:ext uri="{FF2B5EF4-FFF2-40B4-BE49-F238E27FC236}">
                <a16:creationId xmlns:a16="http://schemas.microsoft.com/office/drawing/2014/main" id="{30EE2634-453E-4151-82CD-794E70981E98}"/>
              </a:ext>
            </a:extLst>
          </p:cNvPr>
          <p:cNvSpPr>
            <a:spLocks noGrp="1"/>
          </p:cNvSpPr>
          <p:nvPr>
            <p:ph type="title"/>
          </p:nvPr>
        </p:nvSpPr>
        <p:spPr/>
        <p:txBody>
          <a:bodyPr>
            <a:normAutofit fontScale="90000"/>
          </a:bodyPr>
          <a:lstStyle/>
          <a:p>
            <a:r>
              <a:rPr lang="fr-FR" sz="3600" b="1" dirty="0"/>
              <a:t>Partie 2 : Modélisation et résultat</a:t>
            </a:r>
            <a:br>
              <a:rPr lang="fr-FR" sz="3600" dirty="0"/>
            </a:br>
            <a:endParaRPr lang="fr-FR" dirty="0"/>
          </a:p>
        </p:txBody>
      </p:sp>
    </p:spTree>
    <p:extLst>
      <p:ext uri="{BB962C8B-B14F-4D97-AF65-F5344CB8AC3E}">
        <p14:creationId xmlns:p14="http://schemas.microsoft.com/office/powerpoint/2010/main" val="3318120198"/>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{E70BD18E-8B22-4DDE-ACC0-99BBCF5A2524}tf10001108_win32</Template>
  <TotalTime>12608</TotalTime>
  <Words>982</Words>
  <Application>Microsoft Office PowerPoint</Application>
  <PresentationFormat>Grand écran</PresentationFormat>
  <Paragraphs>101</Paragraphs>
  <Slides>20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Courier New</vt:lpstr>
      <vt:lpstr>Segoe UI</vt:lpstr>
      <vt:lpstr>Segoe UI Light</vt:lpstr>
      <vt:lpstr>Symbol</vt:lpstr>
      <vt:lpstr>DocBienvenue</vt:lpstr>
      <vt:lpstr>Présentation PowerPoint</vt:lpstr>
      <vt:lpstr>Présentation PowerPoint</vt:lpstr>
      <vt:lpstr>Présentation PowerPoint</vt:lpstr>
      <vt:lpstr>Partie 1 : Exploration des données et preprocessing </vt:lpstr>
      <vt:lpstr>Présentation PowerPoint</vt:lpstr>
      <vt:lpstr>Choix notebook Kaggle</vt:lpstr>
      <vt:lpstr>Remplacement des valeurs manquantes par la moyenne</vt:lpstr>
      <vt:lpstr>Réequilibrage des classes</vt:lpstr>
      <vt:lpstr>Partie 2 : Modélisation et résultat </vt:lpstr>
      <vt:lpstr>Métrique métier</vt:lpstr>
      <vt:lpstr>Sélection du modèle</vt:lpstr>
      <vt:lpstr>Algorithmes testés</vt:lpstr>
      <vt:lpstr>Lightgbm est l’algorithme retenu car a les meilleurs résultats</vt:lpstr>
      <vt:lpstr>Interprétabilité</vt:lpstr>
      <vt:lpstr>Partie 3 : Dashboard et API </vt:lpstr>
      <vt:lpstr>Architecture</vt:lpstr>
      <vt:lpstr>Contenu de l’API</vt:lpstr>
      <vt:lpstr>Contenu du dashboard</vt:lpstr>
      <vt:lpstr>Partie 4 : Conclusion </vt:lpstr>
      <vt:lpstr>Conclusion et pistes d’amélioration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Teycir</dc:creator>
  <cp:keywords/>
  <cp:lastModifiedBy>Teycir</cp:lastModifiedBy>
  <cp:revision>114</cp:revision>
  <dcterms:created xsi:type="dcterms:W3CDTF">2021-07-14T10:49:58Z</dcterms:created>
  <dcterms:modified xsi:type="dcterms:W3CDTF">2022-02-20T13:41:43Z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