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56" r:id="rId5"/>
    <p:sldId id="310" r:id="rId6"/>
    <p:sldId id="311" r:id="rId7"/>
    <p:sldId id="384" r:id="rId8"/>
    <p:sldId id="445" r:id="rId9"/>
    <p:sldId id="446" r:id="rId10"/>
    <p:sldId id="448" r:id="rId11"/>
    <p:sldId id="447" r:id="rId12"/>
    <p:sldId id="426" r:id="rId13"/>
    <p:sldId id="449" r:id="rId14"/>
    <p:sldId id="459" r:id="rId15"/>
    <p:sldId id="450" r:id="rId16"/>
    <p:sldId id="429" r:id="rId17"/>
    <p:sldId id="458" r:id="rId18"/>
    <p:sldId id="455" r:id="rId19"/>
    <p:sldId id="385" r:id="rId20"/>
    <p:sldId id="454" r:id="rId21"/>
    <p:sldId id="456" r:id="rId22"/>
    <p:sldId id="457" r:id="rId23"/>
    <p:sldId id="452" r:id="rId24"/>
    <p:sldId id="362"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310"/>
            <p14:sldId id="311"/>
            <p14:sldId id="384"/>
            <p14:sldId id="445"/>
            <p14:sldId id="446"/>
            <p14:sldId id="448"/>
            <p14:sldId id="447"/>
            <p14:sldId id="426"/>
            <p14:sldId id="449"/>
            <p14:sldId id="459"/>
            <p14:sldId id="450"/>
            <p14:sldId id="429"/>
            <p14:sldId id="458"/>
            <p14:sldId id="455"/>
            <p14:sldId id="385"/>
            <p14:sldId id="454"/>
            <p14:sldId id="456"/>
            <p14:sldId id="457"/>
            <p14:sldId id="452"/>
            <p14:sldId id="362"/>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241" autoAdjust="0"/>
  </p:normalViewPr>
  <p:slideViewPr>
    <p:cSldViewPr snapToGrid="0">
      <p:cViewPr varScale="1">
        <p:scale>
          <a:sx n="112" d="100"/>
          <a:sy n="112" d="100"/>
        </p:scale>
        <p:origin x="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04/03/2022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04/03/2022</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49367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73746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4</a:t>
            </a:fld>
            <a:endParaRPr lang="fr-FR"/>
          </a:p>
        </p:txBody>
      </p:sp>
    </p:spTree>
    <p:extLst>
      <p:ext uri="{BB962C8B-B14F-4D97-AF65-F5344CB8AC3E}">
        <p14:creationId xmlns:p14="http://schemas.microsoft.com/office/powerpoint/2010/main" val="385250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9</a:t>
            </a:fld>
            <a:endParaRPr lang="fr-FR"/>
          </a:p>
        </p:txBody>
      </p:sp>
    </p:spTree>
    <p:extLst>
      <p:ext uri="{BB962C8B-B14F-4D97-AF65-F5344CB8AC3E}">
        <p14:creationId xmlns:p14="http://schemas.microsoft.com/office/powerpoint/2010/main" val="329832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16</a:t>
            </a:fld>
            <a:endParaRPr lang="fr-FR"/>
          </a:p>
        </p:txBody>
      </p:sp>
    </p:spTree>
    <p:extLst>
      <p:ext uri="{BB962C8B-B14F-4D97-AF65-F5344CB8AC3E}">
        <p14:creationId xmlns:p14="http://schemas.microsoft.com/office/powerpoint/2010/main" val="178107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20</a:t>
            </a:fld>
            <a:endParaRPr lang="fr-FR"/>
          </a:p>
        </p:txBody>
      </p:sp>
    </p:spTree>
    <p:extLst>
      <p:ext uri="{BB962C8B-B14F-4D97-AF65-F5344CB8AC3E}">
        <p14:creationId xmlns:p14="http://schemas.microsoft.com/office/powerpoint/2010/main" val="370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04/03/2022</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04/03/2022</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retdepenser.herokuapp.com/api/personal_data?SK_ID_CURR=384575" TargetMode="External"/><Relationship Id="rId2" Type="http://schemas.openxmlformats.org/officeDocument/2006/relationships/hyperlink" Target="https://pretdepenser.herokuapp.com/api/sk_ids/" TargetMode="External"/><Relationship Id="rId1" Type="http://schemas.openxmlformats.org/officeDocument/2006/relationships/slideLayout" Target="../slideLayouts/slideLayout2.xml"/><Relationship Id="rId6" Type="http://schemas.openxmlformats.org/officeDocument/2006/relationships/hyperlink" Target="https://pretdepenser.herokuapp.com/api/local_interpretation?SK_ID_CURR=384575" TargetMode="External"/><Relationship Id="rId5" Type="http://schemas.openxmlformats.org/officeDocument/2006/relationships/hyperlink" Target="https://pretdepenser.herokuapp.com/api/features_imp" TargetMode="External"/><Relationship Id="rId4" Type="http://schemas.openxmlformats.org/officeDocument/2006/relationships/hyperlink" Target="https://pretdepenser.herokuapp.com/api/features_des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hare.streamlit.io/teycir/dashboard/DashBoard/app.py"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FFA651D-F47B-4AEA-8D86-59B07C2E51D3}"/>
              </a:ext>
            </a:extLst>
          </p:cNvPr>
          <p:cNvSpPr txBox="1">
            <a:spLocks/>
          </p:cNvSpPr>
          <p:nvPr/>
        </p:nvSpPr>
        <p:spPr>
          <a:xfrm>
            <a:off x="1390330" y="1789246"/>
            <a:ext cx="9144000" cy="23876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fr-FR" sz="4000" b="1" dirty="0"/>
              <a:t>Implémentez un modèle de </a:t>
            </a:r>
            <a:r>
              <a:rPr lang="fr-FR" sz="4000" b="1" dirty="0" err="1"/>
              <a:t>scoring</a:t>
            </a:r>
            <a:endParaRPr lang="fr-FR" sz="4000" b="1" dirty="0"/>
          </a:p>
        </p:txBody>
      </p:sp>
      <p:sp>
        <p:nvSpPr>
          <p:cNvPr id="8" name="Sous-titre 2">
            <a:extLst>
              <a:ext uri="{FF2B5EF4-FFF2-40B4-BE49-F238E27FC236}">
                <a16:creationId xmlns:a16="http://schemas.microsoft.com/office/drawing/2014/main" id="{422DC836-BAA6-4E82-8BEA-54D08D991220}"/>
              </a:ext>
            </a:extLst>
          </p:cNvPr>
          <p:cNvSpPr txBox="1">
            <a:spLocks/>
          </p:cNvSpPr>
          <p:nvPr/>
        </p:nvSpPr>
        <p:spPr>
          <a:xfrm>
            <a:off x="4367868"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Etapes de modélisation</a:t>
            </a:r>
          </a:p>
        </p:txBody>
      </p:sp>
      <p:sp>
        <p:nvSpPr>
          <p:cNvPr id="7" name="Organigramme : Disque magnétique 6">
            <a:extLst>
              <a:ext uri="{FF2B5EF4-FFF2-40B4-BE49-F238E27FC236}">
                <a16:creationId xmlns:a16="http://schemas.microsoft.com/office/drawing/2014/main" id="{9BDA1421-22BA-4082-831B-91709FD2A500}"/>
              </a:ext>
            </a:extLst>
          </p:cNvPr>
          <p:cNvSpPr/>
          <p:nvPr/>
        </p:nvSpPr>
        <p:spPr>
          <a:xfrm>
            <a:off x="837603" y="2782291"/>
            <a:ext cx="1472665" cy="1222409"/>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Data complet</a:t>
            </a:r>
          </a:p>
        </p:txBody>
      </p:sp>
      <p:sp>
        <p:nvSpPr>
          <p:cNvPr id="8" name="Organigramme : Disque magnétique 7">
            <a:extLst>
              <a:ext uri="{FF2B5EF4-FFF2-40B4-BE49-F238E27FC236}">
                <a16:creationId xmlns:a16="http://schemas.microsoft.com/office/drawing/2014/main" id="{941557ED-11AF-41A2-9029-0DFF0596AA1C}"/>
              </a:ext>
            </a:extLst>
          </p:cNvPr>
          <p:cNvSpPr/>
          <p:nvPr/>
        </p:nvSpPr>
        <p:spPr>
          <a:xfrm>
            <a:off x="2784313" y="1339899"/>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Données entrainement 80%</a:t>
            </a:r>
          </a:p>
        </p:txBody>
      </p:sp>
      <p:sp>
        <p:nvSpPr>
          <p:cNvPr id="9" name="Organigramme : Disque magnétique 8">
            <a:extLst>
              <a:ext uri="{FF2B5EF4-FFF2-40B4-BE49-F238E27FC236}">
                <a16:creationId xmlns:a16="http://schemas.microsoft.com/office/drawing/2014/main" id="{C88CA276-5863-412C-AEBE-5F5A2EE11381}"/>
              </a:ext>
            </a:extLst>
          </p:cNvPr>
          <p:cNvSpPr/>
          <p:nvPr/>
        </p:nvSpPr>
        <p:spPr>
          <a:xfrm>
            <a:off x="2784313" y="5102174"/>
            <a:ext cx="1472665" cy="470032"/>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Données Test 20% </a:t>
            </a:r>
          </a:p>
        </p:txBody>
      </p:sp>
      <p:sp>
        <p:nvSpPr>
          <p:cNvPr id="12" name="Rectangle : coins arrondis 11">
            <a:extLst>
              <a:ext uri="{FF2B5EF4-FFF2-40B4-BE49-F238E27FC236}">
                <a16:creationId xmlns:a16="http://schemas.microsoft.com/office/drawing/2014/main" id="{E26D396C-16F9-4E64-9D42-1A4A3E1467E6}"/>
              </a:ext>
            </a:extLst>
          </p:cNvPr>
          <p:cNvSpPr/>
          <p:nvPr/>
        </p:nvSpPr>
        <p:spPr>
          <a:xfrm>
            <a:off x="6867895" y="4896355"/>
            <a:ext cx="1472665" cy="86589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Score final</a:t>
            </a:r>
          </a:p>
        </p:txBody>
      </p:sp>
      <p:cxnSp>
        <p:nvCxnSpPr>
          <p:cNvPr id="13" name="Connecteur : en angle 12">
            <a:extLst>
              <a:ext uri="{FF2B5EF4-FFF2-40B4-BE49-F238E27FC236}">
                <a16:creationId xmlns:a16="http://schemas.microsoft.com/office/drawing/2014/main" id="{1A50B042-FAAA-412B-A9AE-AC6F41C6F9EF}"/>
              </a:ext>
            </a:extLst>
          </p:cNvPr>
          <p:cNvCxnSpPr>
            <a:cxnSpLocks/>
            <a:stCxn id="7" idx="4"/>
            <a:endCxn id="9" idx="2"/>
          </p:cNvCxnSpPr>
          <p:nvPr/>
        </p:nvCxnSpPr>
        <p:spPr>
          <a:xfrm>
            <a:off x="2310268" y="3393496"/>
            <a:ext cx="474045" cy="19436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0DC1943-4C76-4358-831E-49315A5DCF47}"/>
              </a:ext>
            </a:extLst>
          </p:cNvPr>
          <p:cNvCxnSpPr>
            <a:cxnSpLocks/>
            <a:stCxn id="9" idx="4"/>
            <a:endCxn id="12" idx="1"/>
          </p:cNvCxnSpPr>
          <p:nvPr/>
        </p:nvCxnSpPr>
        <p:spPr>
          <a:xfrm flipV="1">
            <a:off x="4256978" y="5329300"/>
            <a:ext cx="2610917" cy="7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D08CD8F-3927-41F5-9DD6-885011295A37}"/>
              </a:ext>
            </a:extLst>
          </p:cNvPr>
          <p:cNvCxnSpPr>
            <a:cxnSpLocks/>
            <a:stCxn id="8" idx="4"/>
            <a:endCxn id="27" idx="2"/>
          </p:cNvCxnSpPr>
          <p:nvPr/>
        </p:nvCxnSpPr>
        <p:spPr>
          <a:xfrm flipV="1">
            <a:off x="4256978" y="1859855"/>
            <a:ext cx="288768" cy="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84BC76F-66C8-48FF-8B67-830643951FEB}"/>
              </a:ext>
            </a:extLst>
          </p:cNvPr>
          <p:cNvCxnSpPr>
            <a:cxnSpLocks/>
            <a:stCxn id="27" idx="4"/>
            <a:endCxn id="28" idx="2"/>
          </p:cNvCxnSpPr>
          <p:nvPr/>
        </p:nvCxnSpPr>
        <p:spPr>
          <a:xfrm>
            <a:off x="6018411" y="1859855"/>
            <a:ext cx="322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553BBE0-95B2-41C8-912E-C2324EF1DF2D}"/>
              </a:ext>
            </a:extLst>
          </p:cNvPr>
          <p:cNvCxnSpPr>
            <a:cxnSpLocks/>
            <a:stCxn id="28" idx="4"/>
          </p:cNvCxnSpPr>
          <p:nvPr/>
        </p:nvCxnSpPr>
        <p:spPr>
          <a:xfrm>
            <a:off x="7813703" y="1859855"/>
            <a:ext cx="64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E7D563F3-84B4-4DE1-B73B-515EECE74ECF}"/>
              </a:ext>
            </a:extLst>
          </p:cNvPr>
          <p:cNvSpPr/>
          <p:nvPr/>
        </p:nvSpPr>
        <p:spPr>
          <a:xfrm>
            <a:off x="8802274" y="2801006"/>
            <a:ext cx="3235068" cy="521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randomized</a:t>
            </a:r>
            <a:r>
              <a:rPr lang="fr-FR" sz="1400" dirty="0"/>
              <a:t> </a:t>
            </a:r>
            <a:r>
              <a:rPr lang="fr-FR" sz="1400" dirty="0" err="1"/>
              <a:t>search</a:t>
            </a:r>
            <a:r>
              <a:rPr lang="fr-FR" sz="1400" dirty="0"/>
              <a:t>:  évaluation  avec AUC et fonction métier </a:t>
            </a:r>
          </a:p>
        </p:txBody>
      </p:sp>
      <p:cxnSp>
        <p:nvCxnSpPr>
          <p:cNvPr id="19" name="Connecteur : en angle 18">
            <a:extLst>
              <a:ext uri="{FF2B5EF4-FFF2-40B4-BE49-F238E27FC236}">
                <a16:creationId xmlns:a16="http://schemas.microsoft.com/office/drawing/2014/main" id="{E465AFDE-18C8-4BA6-970E-10F58F71E27C}"/>
              </a:ext>
            </a:extLst>
          </p:cNvPr>
          <p:cNvCxnSpPr>
            <a:cxnSpLocks/>
            <a:stCxn id="28" idx="3"/>
            <a:endCxn id="20" idx="0"/>
          </p:cNvCxnSpPr>
          <p:nvPr/>
        </p:nvCxnSpPr>
        <p:spPr>
          <a:xfrm rot="16200000" flipH="1">
            <a:off x="7085840" y="2375963"/>
            <a:ext cx="505106" cy="522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F1C794B9-3E32-44EC-8D80-3AD46411BD04}"/>
              </a:ext>
            </a:extLst>
          </p:cNvPr>
          <p:cNvSpPr/>
          <p:nvPr/>
        </p:nvSpPr>
        <p:spPr>
          <a:xfrm>
            <a:off x="6863082" y="2889538"/>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Sélection de modèle</a:t>
            </a:r>
          </a:p>
        </p:txBody>
      </p:sp>
      <p:cxnSp>
        <p:nvCxnSpPr>
          <p:cNvPr id="22" name="Connecteur : en angle 21">
            <a:extLst>
              <a:ext uri="{FF2B5EF4-FFF2-40B4-BE49-F238E27FC236}">
                <a16:creationId xmlns:a16="http://schemas.microsoft.com/office/drawing/2014/main" id="{F762C4B9-F1C9-4D47-A5E3-961A12FC94E0}"/>
              </a:ext>
            </a:extLst>
          </p:cNvPr>
          <p:cNvCxnSpPr>
            <a:cxnSpLocks/>
            <a:stCxn id="7" idx="4"/>
            <a:endCxn id="8" idx="2"/>
          </p:cNvCxnSpPr>
          <p:nvPr/>
        </p:nvCxnSpPr>
        <p:spPr>
          <a:xfrm flipV="1">
            <a:off x="2310268" y="1864476"/>
            <a:ext cx="474045" cy="15290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ngle 22">
            <a:extLst>
              <a:ext uri="{FF2B5EF4-FFF2-40B4-BE49-F238E27FC236}">
                <a16:creationId xmlns:a16="http://schemas.microsoft.com/office/drawing/2014/main" id="{94271C17-E007-4183-990F-68B748FB05A6}"/>
              </a:ext>
            </a:extLst>
          </p:cNvPr>
          <p:cNvCxnSpPr>
            <a:cxnSpLocks/>
            <a:stCxn id="8" idx="3"/>
            <a:endCxn id="24" idx="1"/>
          </p:cNvCxnSpPr>
          <p:nvPr/>
        </p:nvCxnSpPr>
        <p:spPr>
          <a:xfrm rot="16200000" flipH="1">
            <a:off x="3319766" y="2589932"/>
            <a:ext cx="1696077" cy="1294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B2FE43E1-A131-42B8-BD77-B97186EAA694}"/>
              </a:ext>
            </a:extLst>
          </p:cNvPr>
          <p:cNvSpPr/>
          <p:nvPr/>
        </p:nvSpPr>
        <p:spPr>
          <a:xfrm>
            <a:off x="4814963" y="3652185"/>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Sélection du seuil</a:t>
            </a:r>
          </a:p>
        </p:txBody>
      </p:sp>
      <p:cxnSp>
        <p:nvCxnSpPr>
          <p:cNvPr id="25" name="Connecteur : en angle 24">
            <a:extLst>
              <a:ext uri="{FF2B5EF4-FFF2-40B4-BE49-F238E27FC236}">
                <a16:creationId xmlns:a16="http://schemas.microsoft.com/office/drawing/2014/main" id="{0942D7D0-0F92-4BEE-82C6-44A6644F54C3}"/>
              </a:ext>
            </a:extLst>
          </p:cNvPr>
          <p:cNvCxnSpPr>
            <a:cxnSpLocks/>
            <a:stCxn id="20" idx="1"/>
            <a:endCxn id="24" idx="0"/>
          </p:cNvCxnSpPr>
          <p:nvPr/>
        </p:nvCxnSpPr>
        <p:spPr>
          <a:xfrm rot="10800000" flipV="1">
            <a:off x="5551296" y="3322483"/>
            <a:ext cx="1311786" cy="329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757308AD-50AD-453A-AF14-553025D60398}"/>
              </a:ext>
            </a:extLst>
          </p:cNvPr>
          <p:cNvCxnSpPr>
            <a:stCxn id="24" idx="2"/>
            <a:endCxn id="12" idx="0"/>
          </p:cNvCxnSpPr>
          <p:nvPr/>
        </p:nvCxnSpPr>
        <p:spPr>
          <a:xfrm rot="16200000" flipH="1">
            <a:off x="6388622" y="3680748"/>
            <a:ext cx="378281" cy="205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rganigramme : Disque magnétique 26">
            <a:extLst>
              <a:ext uri="{FF2B5EF4-FFF2-40B4-BE49-F238E27FC236}">
                <a16:creationId xmlns:a16="http://schemas.microsoft.com/office/drawing/2014/main" id="{38F85A44-0A4C-4B43-98D3-E3B1E4AC56FF}"/>
              </a:ext>
            </a:extLst>
          </p:cNvPr>
          <p:cNvSpPr/>
          <p:nvPr/>
        </p:nvSpPr>
        <p:spPr>
          <a:xfrm>
            <a:off x="4545746"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Equilibrage</a:t>
            </a:r>
          </a:p>
        </p:txBody>
      </p:sp>
      <p:sp>
        <p:nvSpPr>
          <p:cNvPr id="28" name="Organigramme : Disque magnétique 27">
            <a:extLst>
              <a:ext uri="{FF2B5EF4-FFF2-40B4-BE49-F238E27FC236}">
                <a16:creationId xmlns:a16="http://schemas.microsoft.com/office/drawing/2014/main" id="{88FB7163-9904-4A73-8B4B-DA2BF37BC0A8}"/>
              </a:ext>
            </a:extLst>
          </p:cNvPr>
          <p:cNvSpPr/>
          <p:nvPr/>
        </p:nvSpPr>
        <p:spPr>
          <a:xfrm>
            <a:off x="6341038"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Echantillonnage</a:t>
            </a:r>
          </a:p>
        </p:txBody>
      </p:sp>
      <p:cxnSp>
        <p:nvCxnSpPr>
          <p:cNvPr id="29" name="Connecteur : en angle 28">
            <a:extLst>
              <a:ext uri="{FF2B5EF4-FFF2-40B4-BE49-F238E27FC236}">
                <a16:creationId xmlns:a16="http://schemas.microsoft.com/office/drawing/2014/main" id="{0B166E59-BFF2-4F8E-8A5F-8AADB0F543BB}"/>
              </a:ext>
            </a:extLst>
          </p:cNvPr>
          <p:cNvCxnSpPr>
            <a:stCxn id="20" idx="3"/>
            <a:endCxn id="12" idx="3"/>
          </p:cNvCxnSpPr>
          <p:nvPr/>
        </p:nvCxnSpPr>
        <p:spPr>
          <a:xfrm>
            <a:off x="8335747" y="3322483"/>
            <a:ext cx="4813" cy="2006817"/>
          </a:xfrm>
          <a:prstGeom prst="bentConnector3">
            <a:avLst>
              <a:gd name="adj1" fmla="val 48496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876FB556-8954-42F4-9D25-FCD16148363F}"/>
              </a:ext>
            </a:extLst>
          </p:cNvPr>
          <p:cNvCxnSpPr>
            <a:cxnSpLocks/>
            <a:stCxn id="7" idx="3"/>
            <a:endCxn id="31" idx="1"/>
          </p:cNvCxnSpPr>
          <p:nvPr/>
        </p:nvCxnSpPr>
        <p:spPr>
          <a:xfrm rot="16200000" flipH="1">
            <a:off x="4326999" y="1251636"/>
            <a:ext cx="2159846" cy="76659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72B9595C-D2AA-4907-B212-FBD6866B2F59}"/>
              </a:ext>
            </a:extLst>
          </p:cNvPr>
          <p:cNvSpPr/>
          <p:nvPr/>
        </p:nvSpPr>
        <p:spPr>
          <a:xfrm>
            <a:off x="9239909" y="5731601"/>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Modèle final</a:t>
            </a:r>
          </a:p>
        </p:txBody>
      </p:sp>
      <p:sp>
        <p:nvSpPr>
          <p:cNvPr id="32" name="Organigramme : Disque magnétique 31">
            <a:extLst>
              <a:ext uri="{FF2B5EF4-FFF2-40B4-BE49-F238E27FC236}">
                <a16:creationId xmlns:a16="http://schemas.microsoft.com/office/drawing/2014/main" id="{0BD8AC44-F9A2-4F2B-B378-69BC0D8CD918}"/>
              </a:ext>
            </a:extLst>
          </p:cNvPr>
          <p:cNvSpPr/>
          <p:nvPr/>
        </p:nvSpPr>
        <p:spPr>
          <a:xfrm>
            <a:off x="8550035"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Evaluation </a:t>
            </a:r>
          </a:p>
        </p:txBody>
      </p:sp>
      <p:cxnSp>
        <p:nvCxnSpPr>
          <p:cNvPr id="33" name="Connecteur droit avec flèche 32">
            <a:extLst>
              <a:ext uri="{FF2B5EF4-FFF2-40B4-BE49-F238E27FC236}">
                <a16:creationId xmlns:a16="http://schemas.microsoft.com/office/drawing/2014/main" id="{D4994FBF-2126-4604-B366-45929DD175D3}"/>
              </a:ext>
            </a:extLst>
          </p:cNvPr>
          <p:cNvCxnSpPr>
            <a:cxnSpLocks/>
          </p:cNvCxnSpPr>
          <p:nvPr/>
        </p:nvCxnSpPr>
        <p:spPr>
          <a:xfrm>
            <a:off x="10022700" y="2340999"/>
            <a:ext cx="585310" cy="41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C5039C0D-2410-4960-93B2-8CF09CF1C6E8}"/>
              </a:ext>
            </a:extLst>
          </p:cNvPr>
          <p:cNvCxnSpPr>
            <a:cxnSpLocks/>
          </p:cNvCxnSpPr>
          <p:nvPr/>
        </p:nvCxnSpPr>
        <p:spPr>
          <a:xfrm flipV="1">
            <a:off x="10074871" y="1088136"/>
            <a:ext cx="637703" cy="75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 coins arrondis 34">
            <a:extLst>
              <a:ext uri="{FF2B5EF4-FFF2-40B4-BE49-F238E27FC236}">
                <a16:creationId xmlns:a16="http://schemas.microsoft.com/office/drawing/2014/main" id="{A36984F9-F11A-474D-9595-7DD4DFF711E0}"/>
              </a:ext>
            </a:extLst>
          </p:cNvPr>
          <p:cNvSpPr/>
          <p:nvPr/>
        </p:nvSpPr>
        <p:spPr>
          <a:xfrm>
            <a:off x="8803944" y="454360"/>
            <a:ext cx="3235068" cy="521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Comparaison entre </a:t>
            </a:r>
            <a:r>
              <a:rPr lang="fr-FR" sz="1400" dirty="0" err="1"/>
              <a:t>lightGBM</a:t>
            </a:r>
            <a:r>
              <a:rPr lang="fr-FR" sz="1400" dirty="0"/>
              <a:t> et </a:t>
            </a:r>
            <a:r>
              <a:rPr lang="fr-FR" sz="1400" dirty="0" err="1"/>
              <a:t>random</a:t>
            </a:r>
            <a:r>
              <a:rPr lang="fr-FR" sz="1400" dirty="0"/>
              <a:t> </a:t>
            </a:r>
            <a:r>
              <a:rPr lang="fr-FR" sz="1400" dirty="0" err="1"/>
              <a:t>forest</a:t>
            </a:r>
            <a:endParaRPr lang="fr-FR" sz="1400" dirty="0"/>
          </a:p>
        </p:txBody>
      </p:sp>
    </p:spTree>
    <p:extLst>
      <p:ext uri="{BB962C8B-B14F-4D97-AF65-F5344CB8AC3E}">
        <p14:creationId xmlns:p14="http://schemas.microsoft.com/office/powerpoint/2010/main" val="28923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8" grpId="0" animBg="1"/>
      <p:bldP spid="20" grpId="0" animBg="1"/>
      <p:bldP spid="24" grpId="0" animBg="1"/>
      <p:bldP spid="27" grpId="0" animBg="1"/>
      <p:bldP spid="28" grpId="0" animBg="1"/>
      <p:bldP spid="31" grpId="0" animBg="1"/>
      <p:bldP spid="32"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D9A95-CF8C-468F-99E0-BD640D717B62}"/>
              </a:ext>
            </a:extLst>
          </p:cNvPr>
          <p:cNvSpPr>
            <a:spLocks noGrp="1"/>
          </p:cNvSpPr>
          <p:nvPr>
            <p:ph type="title"/>
          </p:nvPr>
        </p:nvSpPr>
        <p:spPr/>
        <p:txBody>
          <a:bodyPr/>
          <a:lstStyle/>
          <a:p>
            <a:r>
              <a:rPr lang="fr-FR" sz="2000" b="1" dirty="0">
                <a:solidFill>
                  <a:schemeClr val="tx1"/>
                </a:solidFill>
                <a:latin typeface="+mn-lt"/>
                <a:ea typeface="+mn-ea"/>
                <a:cs typeface="+mn-cs"/>
              </a:rPr>
              <a:t>Rappel</a:t>
            </a:r>
            <a:r>
              <a:rPr lang="fr-FR" dirty="0"/>
              <a:t> </a:t>
            </a:r>
            <a:r>
              <a:rPr lang="fr-FR" sz="2000" b="1" dirty="0">
                <a:solidFill>
                  <a:schemeClr val="tx1"/>
                </a:solidFill>
                <a:latin typeface="+mn-lt"/>
                <a:ea typeface="+mn-ea"/>
                <a:cs typeface="+mn-cs"/>
              </a:rPr>
              <a:t>de métriques</a:t>
            </a:r>
          </a:p>
        </p:txBody>
      </p:sp>
      <p:pic>
        <p:nvPicPr>
          <p:cNvPr id="5" name="Image 4">
            <a:extLst>
              <a:ext uri="{FF2B5EF4-FFF2-40B4-BE49-F238E27FC236}">
                <a16:creationId xmlns:a16="http://schemas.microsoft.com/office/drawing/2014/main" id="{9B17D028-8305-48A8-9438-AF8BEE376849}"/>
              </a:ext>
            </a:extLst>
          </p:cNvPr>
          <p:cNvPicPr>
            <a:picLocks noChangeAspect="1"/>
          </p:cNvPicPr>
          <p:nvPr/>
        </p:nvPicPr>
        <p:blipFill>
          <a:blip r:embed="rId2"/>
          <a:stretch>
            <a:fillRect/>
          </a:stretch>
        </p:blipFill>
        <p:spPr>
          <a:xfrm>
            <a:off x="6505781" y="3070564"/>
            <a:ext cx="3934672" cy="2589136"/>
          </a:xfrm>
          <a:prstGeom prst="rect">
            <a:avLst/>
          </a:prstGeom>
        </p:spPr>
      </p:pic>
      <p:pic>
        <p:nvPicPr>
          <p:cNvPr id="6" name="Picture 2">
            <a:extLst>
              <a:ext uri="{FF2B5EF4-FFF2-40B4-BE49-F238E27FC236}">
                <a16:creationId xmlns:a16="http://schemas.microsoft.com/office/drawing/2014/main" id="{2627798F-C429-4670-B957-F1D734FE5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79" y="2299272"/>
            <a:ext cx="5024309" cy="441744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37F7644-7A4D-4412-9E31-D21DFDE6E168}"/>
              </a:ext>
            </a:extLst>
          </p:cNvPr>
          <p:cNvSpPr txBox="1"/>
          <p:nvPr/>
        </p:nvSpPr>
        <p:spPr>
          <a:xfrm>
            <a:off x="394978" y="1278205"/>
            <a:ext cx="11391553" cy="830997"/>
          </a:xfrm>
          <a:prstGeom prst="rect">
            <a:avLst/>
          </a:prstGeom>
          <a:noFill/>
        </p:spPr>
        <p:txBody>
          <a:bodyPr wrap="square">
            <a:spAutoFit/>
          </a:bodyPr>
          <a:lstStyle/>
          <a:p>
            <a:r>
              <a:rPr lang="fr-FR" sz="1200" b="1" dirty="0">
                <a:effectLst/>
              </a:rPr>
              <a:t>RMSE</a:t>
            </a:r>
            <a:r>
              <a:rPr lang="fr-FR" sz="1200" dirty="0">
                <a:effectLst/>
              </a:rPr>
              <a:t> : l'erreur quadratique moyenne est une mesure fréquemment utilisée des différences entre les valeurs (valeurs d'échantillon ou de population) prédites par un modèle ou un estimateur et les valeurs observées Écart quadratique moyen </a:t>
            </a:r>
          </a:p>
          <a:p>
            <a:r>
              <a:rPr lang="fr-FR" sz="1200" b="1" dirty="0"/>
              <a:t>ROC</a:t>
            </a:r>
            <a:r>
              <a:rPr lang="fr-FR" sz="1200" dirty="0"/>
              <a:t>: la courbe ROC permet de décrire la performance d’un modèle à travers deux indicateurs : la </a:t>
            </a:r>
            <a:r>
              <a:rPr lang="fr-FR" sz="1200" dirty="0" err="1"/>
              <a:t>sensitivity</a:t>
            </a:r>
            <a:r>
              <a:rPr lang="fr-FR" sz="1200" dirty="0"/>
              <a:t> et la </a:t>
            </a:r>
            <a:r>
              <a:rPr lang="fr-FR" sz="1200" dirty="0" err="1"/>
              <a:t>specificity</a:t>
            </a:r>
            <a:r>
              <a:rPr lang="fr-FR" sz="1200" dirty="0"/>
              <a:t>. L’aire sous cette courbe, nommée AUC / ROC </a:t>
            </a:r>
            <a:r>
              <a:rPr lang="fr-FR" sz="1200" i="1" dirty="0"/>
              <a:t>(area </a:t>
            </a:r>
            <a:r>
              <a:rPr lang="fr-FR" sz="1200" i="1" dirty="0" err="1"/>
              <a:t>under</a:t>
            </a:r>
            <a:r>
              <a:rPr lang="fr-FR" sz="1200" i="1" dirty="0"/>
              <a:t> </a:t>
            </a:r>
            <a:r>
              <a:rPr lang="fr-FR" sz="1200" i="1" dirty="0" err="1"/>
              <a:t>curve</a:t>
            </a:r>
            <a:r>
              <a:rPr lang="fr-FR" sz="1200" i="1" dirty="0"/>
              <a:t> / </a:t>
            </a:r>
            <a:r>
              <a:rPr lang="fr-FR" sz="1200" i="1" dirty="0" err="1"/>
              <a:t>receiver</a:t>
            </a:r>
            <a:r>
              <a:rPr lang="fr-FR" sz="1200" i="1" dirty="0"/>
              <a:t> operating </a:t>
            </a:r>
            <a:r>
              <a:rPr lang="fr-FR" sz="1200" i="1" dirty="0" err="1"/>
              <a:t>characteristic</a:t>
            </a:r>
            <a:r>
              <a:rPr lang="fr-FR" sz="1200" i="1" dirty="0"/>
              <a:t> </a:t>
            </a:r>
            <a:r>
              <a:rPr lang="fr-FR" sz="1200" i="1" dirty="0" err="1"/>
              <a:t>curve</a:t>
            </a:r>
            <a:r>
              <a:rPr lang="fr-FR" sz="1200" i="1" dirty="0"/>
              <a:t>)</a:t>
            </a:r>
            <a:r>
              <a:rPr lang="fr-FR" sz="1200" dirty="0"/>
              <a:t>, mesure de façon globale la performance d’un modèle de classification. </a:t>
            </a:r>
            <a:endParaRPr lang="fr-FR" sz="1200" dirty="0">
              <a:effectLst/>
            </a:endParaRPr>
          </a:p>
        </p:txBody>
      </p:sp>
    </p:spTree>
    <p:extLst>
      <p:ext uri="{BB962C8B-B14F-4D97-AF65-F5344CB8AC3E}">
        <p14:creationId xmlns:p14="http://schemas.microsoft.com/office/powerpoint/2010/main" val="163282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Algorithmes testés</a:t>
            </a:r>
          </a:p>
        </p:txBody>
      </p:sp>
      <p:sp>
        <p:nvSpPr>
          <p:cNvPr id="4" name="ZoneTexte 3">
            <a:extLst>
              <a:ext uri="{FF2B5EF4-FFF2-40B4-BE49-F238E27FC236}">
                <a16:creationId xmlns:a16="http://schemas.microsoft.com/office/drawing/2014/main" id="{191B1B02-8B8E-40AB-8152-50D83D5F4100}"/>
              </a:ext>
            </a:extLst>
          </p:cNvPr>
          <p:cNvSpPr txBox="1"/>
          <p:nvPr/>
        </p:nvSpPr>
        <p:spPr>
          <a:xfrm>
            <a:off x="521207" y="1243859"/>
            <a:ext cx="9637777" cy="1631216"/>
          </a:xfrm>
          <a:prstGeom prst="rect">
            <a:avLst/>
          </a:prstGeom>
          <a:noFill/>
        </p:spPr>
        <p:txBody>
          <a:bodyPr wrap="square" rtlCol="0">
            <a:spAutoFit/>
          </a:bodyPr>
          <a:lstStyle/>
          <a:p>
            <a:pPr marL="285750" indent="-285750">
              <a:buFontTx/>
              <a:buChar char="-"/>
            </a:pPr>
            <a:r>
              <a:rPr lang="fr-FR" sz="1200" b="1" dirty="0"/>
              <a:t>Bayésien naïf</a:t>
            </a:r>
            <a:r>
              <a:rPr lang="fr-FR" sz="1200" dirty="0"/>
              <a:t> : Le classifieur naïf bayésien est l'une des méthodes les plus simples en apprentissage </a:t>
            </a:r>
          </a:p>
          <a:p>
            <a:pPr marL="285750" indent="-285750">
              <a:buFontTx/>
              <a:buChar char="-"/>
            </a:pPr>
            <a:r>
              <a:rPr lang="fr-FR" sz="1200" dirty="0"/>
              <a:t>supervisé basée sur le théorème de Bayes. Il est utilisé comme </a:t>
            </a:r>
            <a:r>
              <a:rPr lang="fr-FR" sz="1200" dirty="0" err="1"/>
              <a:t>baseline</a:t>
            </a:r>
            <a:r>
              <a:rPr lang="fr-FR" sz="1200" dirty="0"/>
              <a:t>, niveau 0.</a:t>
            </a:r>
          </a:p>
          <a:p>
            <a:pPr marL="285750" indent="-285750">
              <a:buFontTx/>
              <a:buChar char="-"/>
            </a:pPr>
            <a:r>
              <a:rPr lang="fr-FR" sz="1200" b="1" dirty="0" err="1"/>
              <a:t>Random</a:t>
            </a:r>
            <a:r>
              <a:rPr lang="fr-FR" sz="1200" b="1" dirty="0"/>
              <a:t> </a:t>
            </a:r>
            <a:r>
              <a:rPr lang="fr-FR" sz="1200" b="1" dirty="0" err="1"/>
              <a:t>forest</a:t>
            </a:r>
            <a:r>
              <a:rPr lang="fr-FR" sz="1200" dirty="0"/>
              <a:t>: est constituée d'un nombre arbitraire d'arbres simples, qui permettent de voter pour la classe la plus populaire (classification), ou dont les réponses sont combinées (moyennées) pour obtenir une estimation de la variable dépendante </a:t>
            </a:r>
          </a:p>
          <a:p>
            <a:pPr marL="285750" indent="-285750">
              <a:buFontTx/>
              <a:buChar char="-"/>
            </a:pPr>
            <a:r>
              <a:rPr lang="fr-FR" sz="1200" dirty="0"/>
              <a:t>(régression).</a:t>
            </a:r>
          </a:p>
          <a:p>
            <a:pPr marL="285750" indent="-285750">
              <a:buFontTx/>
              <a:buChar char="-"/>
            </a:pPr>
            <a:r>
              <a:rPr lang="fr-FR" sz="1200" b="1" dirty="0" err="1"/>
              <a:t>Lightgbm</a:t>
            </a:r>
            <a:r>
              <a:rPr lang="fr-FR" sz="1200" dirty="0"/>
              <a:t>: technologie récente Microsoft, est rapide, permet l’entrainement distribué, open source, relativement rapide tout en maintenant une haute précision. Il repose sur des arbres de décisions. Il est plus rapide que </a:t>
            </a:r>
            <a:r>
              <a:rPr lang="fr-FR" sz="1200" dirty="0" err="1"/>
              <a:t>XgBOOST</a:t>
            </a:r>
            <a:r>
              <a:rPr lang="fr-FR" sz="1200" dirty="0"/>
              <a:t> an algorithme proche.</a:t>
            </a:r>
          </a:p>
          <a:p>
            <a:endParaRPr lang="fr-FR" sz="1600" dirty="0"/>
          </a:p>
        </p:txBody>
      </p:sp>
      <p:pic>
        <p:nvPicPr>
          <p:cNvPr id="5" name="Image 4">
            <a:extLst>
              <a:ext uri="{FF2B5EF4-FFF2-40B4-BE49-F238E27FC236}">
                <a16:creationId xmlns:a16="http://schemas.microsoft.com/office/drawing/2014/main" id="{0A4EF5C4-F2BD-432C-BD18-F3E0B7E553E7}"/>
              </a:ext>
            </a:extLst>
          </p:cNvPr>
          <p:cNvPicPr>
            <a:picLocks noChangeAspect="1"/>
          </p:cNvPicPr>
          <p:nvPr/>
        </p:nvPicPr>
        <p:blipFill>
          <a:blip r:embed="rId2"/>
          <a:stretch>
            <a:fillRect/>
          </a:stretch>
        </p:blipFill>
        <p:spPr>
          <a:xfrm>
            <a:off x="128576" y="2621791"/>
            <a:ext cx="5639984" cy="4049770"/>
          </a:xfrm>
          <a:prstGeom prst="rect">
            <a:avLst/>
          </a:prstGeom>
        </p:spPr>
      </p:pic>
      <p:sp>
        <p:nvSpPr>
          <p:cNvPr id="6" name="ZoneTexte 5">
            <a:extLst>
              <a:ext uri="{FF2B5EF4-FFF2-40B4-BE49-F238E27FC236}">
                <a16:creationId xmlns:a16="http://schemas.microsoft.com/office/drawing/2014/main" id="{CBDA1808-E431-47F3-ACD7-2E2664A445F7}"/>
              </a:ext>
            </a:extLst>
          </p:cNvPr>
          <p:cNvSpPr txBox="1"/>
          <p:nvPr/>
        </p:nvSpPr>
        <p:spPr>
          <a:xfrm>
            <a:off x="2974717" y="6472974"/>
            <a:ext cx="3640822" cy="307777"/>
          </a:xfrm>
          <a:prstGeom prst="rect">
            <a:avLst/>
          </a:prstGeom>
          <a:noFill/>
        </p:spPr>
        <p:txBody>
          <a:bodyPr wrap="square" rtlCol="0">
            <a:spAutoFit/>
          </a:bodyPr>
          <a:lstStyle/>
          <a:p>
            <a:r>
              <a:rPr lang="fr-FR" sz="1400" dirty="0"/>
              <a:t>Performances de </a:t>
            </a:r>
            <a:r>
              <a:rPr lang="fr-FR" sz="1400" dirty="0" err="1"/>
              <a:t>randomforest</a:t>
            </a:r>
            <a:endParaRPr lang="fr-FR" sz="1400" dirty="0"/>
          </a:p>
        </p:txBody>
      </p:sp>
      <p:pic>
        <p:nvPicPr>
          <p:cNvPr id="8" name="Image 7">
            <a:extLst>
              <a:ext uri="{FF2B5EF4-FFF2-40B4-BE49-F238E27FC236}">
                <a16:creationId xmlns:a16="http://schemas.microsoft.com/office/drawing/2014/main" id="{0F55A183-8EA7-450E-83DB-D2CC08687D14}"/>
              </a:ext>
            </a:extLst>
          </p:cNvPr>
          <p:cNvPicPr>
            <a:picLocks noChangeAspect="1"/>
          </p:cNvPicPr>
          <p:nvPr/>
        </p:nvPicPr>
        <p:blipFill>
          <a:blip r:embed="rId3"/>
          <a:stretch>
            <a:fillRect/>
          </a:stretch>
        </p:blipFill>
        <p:spPr>
          <a:xfrm>
            <a:off x="6423441" y="2625754"/>
            <a:ext cx="5455370" cy="4136657"/>
          </a:xfrm>
          <a:prstGeom prst="rect">
            <a:avLst/>
          </a:prstGeom>
        </p:spPr>
      </p:pic>
      <p:sp>
        <p:nvSpPr>
          <p:cNvPr id="9" name="ZoneTexte 8">
            <a:extLst>
              <a:ext uri="{FF2B5EF4-FFF2-40B4-BE49-F238E27FC236}">
                <a16:creationId xmlns:a16="http://schemas.microsoft.com/office/drawing/2014/main" id="{EFB8C062-347F-400D-B69A-87D2B910375D}"/>
              </a:ext>
            </a:extLst>
          </p:cNvPr>
          <p:cNvSpPr txBox="1"/>
          <p:nvPr/>
        </p:nvSpPr>
        <p:spPr>
          <a:xfrm>
            <a:off x="9882200" y="6517673"/>
            <a:ext cx="3640822" cy="307777"/>
          </a:xfrm>
          <a:prstGeom prst="rect">
            <a:avLst/>
          </a:prstGeom>
          <a:noFill/>
        </p:spPr>
        <p:txBody>
          <a:bodyPr wrap="square" rtlCol="0">
            <a:spAutoFit/>
          </a:bodyPr>
          <a:lstStyle/>
          <a:p>
            <a:r>
              <a:rPr lang="fr-FR" sz="1400" dirty="0"/>
              <a:t>Performances de </a:t>
            </a:r>
            <a:r>
              <a:rPr lang="fr-FR" sz="1400" dirty="0" err="1"/>
              <a:t>lgbm</a:t>
            </a:r>
            <a:endParaRPr lang="fr-FR" sz="1400" dirty="0"/>
          </a:p>
        </p:txBody>
      </p:sp>
      <p:sp>
        <p:nvSpPr>
          <p:cNvPr id="3" name="ZoneTexte 2">
            <a:extLst>
              <a:ext uri="{FF2B5EF4-FFF2-40B4-BE49-F238E27FC236}">
                <a16:creationId xmlns:a16="http://schemas.microsoft.com/office/drawing/2014/main" id="{99C5BC0D-F571-452F-AC3E-896C20D624C9}"/>
              </a:ext>
            </a:extLst>
          </p:cNvPr>
          <p:cNvSpPr txBox="1"/>
          <p:nvPr/>
        </p:nvSpPr>
        <p:spPr>
          <a:xfrm>
            <a:off x="10273988" y="3428999"/>
            <a:ext cx="2332139" cy="276999"/>
          </a:xfrm>
          <a:prstGeom prst="rect">
            <a:avLst/>
          </a:prstGeom>
          <a:noFill/>
        </p:spPr>
        <p:txBody>
          <a:bodyPr wrap="square" rtlCol="0">
            <a:spAutoFit/>
          </a:bodyPr>
          <a:lstStyle/>
          <a:p>
            <a:r>
              <a:rPr lang="fr-FR" sz="1200" dirty="0"/>
              <a:t>Temps de calcul: ~40 s</a:t>
            </a:r>
          </a:p>
        </p:txBody>
      </p:sp>
      <p:sp>
        <p:nvSpPr>
          <p:cNvPr id="13" name="ZoneTexte 12">
            <a:extLst>
              <a:ext uri="{FF2B5EF4-FFF2-40B4-BE49-F238E27FC236}">
                <a16:creationId xmlns:a16="http://schemas.microsoft.com/office/drawing/2014/main" id="{3DAD65A2-C294-4D51-B12F-591B3F7DC738}"/>
              </a:ext>
            </a:extLst>
          </p:cNvPr>
          <p:cNvSpPr txBox="1"/>
          <p:nvPr/>
        </p:nvSpPr>
        <p:spPr>
          <a:xfrm>
            <a:off x="3928737" y="3429000"/>
            <a:ext cx="2332139" cy="276999"/>
          </a:xfrm>
          <a:prstGeom prst="rect">
            <a:avLst/>
          </a:prstGeom>
          <a:noFill/>
        </p:spPr>
        <p:txBody>
          <a:bodyPr wrap="square" rtlCol="0">
            <a:spAutoFit/>
          </a:bodyPr>
          <a:lstStyle/>
          <a:p>
            <a:r>
              <a:rPr lang="fr-FR" sz="1200" dirty="0"/>
              <a:t>Temps de calcul: ~289 s</a:t>
            </a:r>
          </a:p>
        </p:txBody>
      </p:sp>
      <p:pic>
        <p:nvPicPr>
          <p:cNvPr id="17" name="Image 16">
            <a:extLst>
              <a:ext uri="{FF2B5EF4-FFF2-40B4-BE49-F238E27FC236}">
                <a16:creationId xmlns:a16="http://schemas.microsoft.com/office/drawing/2014/main" id="{DFD13186-6C0B-498E-8BA3-C036CDB5FABA}"/>
              </a:ext>
            </a:extLst>
          </p:cNvPr>
          <p:cNvPicPr>
            <a:picLocks noChangeAspect="1"/>
          </p:cNvPicPr>
          <p:nvPr/>
        </p:nvPicPr>
        <p:blipFill>
          <a:blip r:embed="rId4"/>
          <a:stretch>
            <a:fillRect/>
          </a:stretch>
        </p:blipFill>
        <p:spPr>
          <a:xfrm>
            <a:off x="9546671" y="32550"/>
            <a:ext cx="2645327" cy="2543378"/>
          </a:xfrm>
          <a:prstGeom prst="rect">
            <a:avLst/>
          </a:prstGeom>
        </p:spPr>
      </p:pic>
      <p:sp>
        <p:nvSpPr>
          <p:cNvPr id="18" name="ZoneTexte 17">
            <a:extLst>
              <a:ext uri="{FF2B5EF4-FFF2-40B4-BE49-F238E27FC236}">
                <a16:creationId xmlns:a16="http://schemas.microsoft.com/office/drawing/2014/main" id="{7EAAB75B-E6D0-442E-858A-1979495A230F}"/>
              </a:ext>
            </a:extLst>
          </p:cNvPr>
          <p:cNvSpPr txBox="1"/>
          <p:nvPr/>
        </p:nvSpPr>
        <p:spPr>
          <a:xfrm>
            <a:off x="8212744" y="636446"/>
            <a:ext cx="1325616" cy="276999"/>
          </a:xfrm>
          <a:prstGeom prst="rect">
            <a:avLst/>
          </a:prstGeom>
          <a:noFill/>
        </p:spPr>
        <p:txBody>
          <a:bodyPr wrap="square" rtlCol="0">
            <a:spAutoFit/>
          </a:bodyPr>
          <a:lstStyle/>
          <a:p>
            <a:r>
              <a:rPr lang="fr-FR" sz="1200" dirty="0"/>
              <a:t>Perf Naïve bayes:</a:t>
            </a:r>
          </a:p>
        </p:txBody>
      </p:sp>
    </p:spTree>
    <p:extLst>
      <p:ext uri="{BB962C8B-B14F-4D97-AF65-F5344CB8AC3E}">
        <p14:creationId xmlns:p14="http://schemas.microsoft.com/office/powerpoint/2010/main" val="269133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a:xfrm>
            <a:off x="521207" y="448056"/>
            <a:ext cx="8229686" cy="640080"/>
          </a:xfrm>
        </p:spPr>
        <p:txBody>
          <a:bodyPr>
            <a:normAutofit/>
          </a:bodyPr>
          <a:lstStyle/>
          <a:p>
            <a:r>
              <a:rPr lang="fr-FR" sz="2000" b="1" dirty="0">
                <a:solidFill>
                  <a:schemeClr val="tx1"/>
                </a:solidFill>
                <a:latin typeface="+mn-lt"/>
                <a:ea typeface="+mn-ea"/>
                <a:cs typeface="+mn-cs"/>
              </a:rPr>
              <a:t>Fonction métier</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pic>
        <p:nvPicPr>
          <p:cNvPr id="9" name="Image 8">
            <a:extLst>
              <a:ext uri="{FF2B5EF4-FFF2-40B4-BE49-F238E27FC236}">
                <a16:creationId xmlns:a16="http://schemas.microsoft.com/office/drawing/2014/main" id="{78066D6F-FDE6-40F7-B77F-BD36431738F0}"/>
              </a:ext>
            </a:extLst>
          </p:cNvPr>
          <p:cNvPicPr>
            <a:picLocks noChangeAspect="1"/>
          </p:cNvPicPr>
          <p:nvPr/>
        </p:nvPicPr>
        <p:blipFill>
          <a:blip r:embed="rId3"/>
          <a:stretch>
            <a:fillRect/>
          </a:stretch>
        </p:blipFill>
        <p:spPr>
          <a:xfrm>
            <a:off x="2756107" y="3429000"/>
            <a:ext cx="6855798" cy="1011730"/>
          </a:xfrm>
          <a:prstGeom prst="rect">
            <a:avLst/>
          </a:prstGeom>
        </p:spPr>
      </p:pic>
      <p:sp>
        <p:nvSpPr>
          <p:cNvPr id="15" name="ZoneTexte 14">
            <a:extLst>
              <a:ext uri="{FF2B5EF4-FFF2-40B4-BE49-F238E27FC236}">
                <a16:creationId xmlns:a16="http://schemas.microsoft.com/office/drawing/2014/main" id="{95E50973-95D2-4127-8FAE-F776C4B8C0ED}"/>
              </a:ext>
            </a:extLst>
          </p:cNvPr>
          <p:cNvSpPr txBox="1"/>
          <p:nvPr/>
        </p:nvSpPr>
        <p:spPr>
          <a:xfrm>
            <a:off x="617545" y="1729010"/>
            <a:ext cx="11132922" cy="923330"/>
          </a:xfrm>
          <a:prstGeom prst="rect">
            <a:avLst/>
          </a:prstGeom>
          <a:noFill/>
        </p:spPr>
        <p:txBody>
          <a:bodyPr wrap="square">
            <a:spAutoFit/>
          </a:bodyPr>
          <a:lstStyle/>
          <a:p>
            <a:r>
              <a:rPr lang="fr-FR" dirty="0"/>
              <a:t>Nous savons qu'un faux négatif coûte 10x plus cher qu'un faux positif, c'est pour ça que nous devons essayer d'avoir le moins de faux négatif possible. On mettra un coefficient 10 aux faux négatifs (prêt accordé mais fait défaut) </a:t>
            </a:r>
          </a:p>
        </p:txBody>
      </p:sp>
    </p:spTree>
    <p:extLst>
      <p:ext uri="{BB962C8B-B14F-4D97-AF65-F5344CB8AC3E}">
        <p14:creationId xmlns:p14="http://schemas.microsoft.com/office/powerpoint/2010/main" val="395582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a:xfrm>
            <a:off x="521207" y="448056"/>
            <a:ext cx="8229686" cy="640080"/>
          </a:xfrm>
        </p:spPr>
        <p:txBody>
          <a:bodyPr>
            <a:normAutofit/>
          </a:bodyPr>
          <a:lstStyle/>
          <a:p>
            <a:r>
              <a:rPr lang="fr-FR" sz="2000" b="1" dirty="0">
                <a:solidFill>
                  <a:schemeClr val="tx1"/>
                </a:solidFill>
                <a:latin typeface="+mn-lt"/>
                <a:ea typeface="+mn-ea"/>
                <a:cs typeface="+mn-cs"/>
              </a:rPr>
              <a:t>Performance Fonction métier sur LGBM</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pic>
        <p:nvPicPr>
          <p:cNvPr id="6" name="Image 5">
            <a:extLst>
              <a:ext uri="{FF2B5EF4-FFF2-40B4-BE49-F238E27FC236}">
                <a16:creationId xmlns:a16="http://schemas.microsoft.com/office/drawing/2014/main" id="{4839F104-4868-48BF-A174-1BD53B722048}"/>
              </a:ext>
            </a:extLst>
          </p:cNvPr>
          <p:cNvPicPr>
            <a:picLocks noChangeAspect="1"/>
          </p:cNvPicPr>
          <p:nvPr/>
        </p:nvPicPr>
        <p:blipFill>
          <a:blip r:embed="rId3"/>
          <a:stretch>
            <a:fillRect/>
          </a:stretch>
        </p:blipFill>
        <p:spPr>
          <a:xfrm>
            <a:off x="2885869" y="1762325"/>
            <a:ext cx="8095238" cy="4647619"/>
          </a:xfrm>
          <a:prstGeom prst="rect">
            <a:avLst/>
          </a:prstGeom>
        </p:spPr>
      </p:pic>
      <p:sp>
        <p:nvSpPr>
          <p:cNvPr id="7" name="ZoneTexte 6">
            <a:extLst>
              <a:ext uri="{FF2B5EF4-FFF2-40B4-BE49-F238E27FC236}">
                <a16:creationId xmlns:a16="http://schemas.microsoft.com/office/drawing/2014/main" id="{97D82AC6-FA4E-491C-84F4-314633734DEA}"/>
              </a:ext>
            </a:extLst>
          </p:cNvPr>
          <p:cNvSpPr txBox="1"/>
          <p:nvPr/>
        </p:nvSpPr>
        <p:spPr>
          <a:xfrm>
            <a:off x="2749136" y="1277523"/>
            <a:ext cx="7759581" cy="369332"/>
          </a:xfrm>
          <a:prstGeom prst="rect">
            <a:avLst/>
          </a:prstGeom>
          <a:noFill/>
        </p:spPr>
        <p:txBody>
          <a:bodyPr wrap="square" rtlCol="0">
            <a:spAutoFit/>
          </a:bodyPr>
          <a:lstStyle/>
          <a:p>
            <a:r>
              <a:rPr lang="fr-FR" dirty="0"/>
              <a:t>Performance très proche de celle obtenue par ROC / AUC comme métrique </a:t>
            </a:r>
          </a:p>
        </p:txBody>
      </p:sp>
    </p:spTree>
    <p:extLst>
      <p:ext uri="{BB962C8B-B14F-4D97-AF65-F5344CB8AC3E}">
        <p14:creationId xmlns:p14="http://schemas.microsoft.com/office/powerpoint/2010/main" val="89999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Interprétabilité</a:t>
            </a:r>
          </a:p>
        </p:txBody>
      </p:sp>
      <p:pic>
        <p:nvPicPr>
          <p:cNvPr id="27" name="Image 26">
            <a:extLst>
              <a:ext uri="{FF2B5EF4-FFF2-40B4-BE49-F238E27FC236}">
                <a16:creationId xmlns:a16="http://schemas.microsoft.com/office/drawing/2014/main" id="{C881E674-E5D4-4F56-8B11-0339EBEA4A12}"/>
              </a:ext>
            </a:extLst>
          </p:cNvPr>
          <p:cNvPicPr>
            <a:picLocks noChangeAspect="1"/>
          </p:cNvPicPr>
          <p:nvPr/>
        </p:nvPicPr>
        <p:blipFill>
          <a:blip r:embed="rId2"/>
          <a:stretch>
            <a:fillRect/>
          </a:stretch>
        </p:blipFill>
        <p:spPr>
          <a:xfrm>
            <a:off x="1764842" y="1479278"/>
            <a:ext cx="8662316" cy="4362619"/>
          </a:xfrm>
          <a:prstGeom prst="rect">
            <a:avLst/>
          </a:prstGeom>
        </p:spPr>
      </p:pic>
      <p:sp>
        <p:nvSpPr>
          <p:cNvPr id="28" name="ZoneTexte 27">
            <a:extLst>
              <a:ext uri="{FF2B5EF4-FFF2-40B4-BE49-F238E27FC236}">
                <a16:creationId xmlns:a16="http://schemas.microsoft.com/office/drawing/2014/main" id="{B5611C5E-F55A-4A9C-9F86-CFFE61D537AD}"/>
              </a:ext>
            </a:extLst>
          </p:cNvPr>
          <p:cNvSpPr txBox="1"/>
          <p:nvPr/>
        </p:nvSpPr>
        <p:spPr>
          <a:xfrm>
            <a:off x="810804" y="5841897"/>
            <a:ext cx="9727749" cy="584775"/>
          </a:xfrm>
          <a:prstGeom prst="rect">
            <a:avLst/>
          </a:prstGeom>
          <a:noFill/>
        </p:spPr>
        <p:txBody>
          <a:bodyPr wrap="square" rtlCol="0">
            <a:spAutoFit/>
          </a:bodyPr>
          <a:lstStyle/>
          <a:p>
            <a:r>
              <a:rPr lang="fr-FR" sz="1600" dirty="0"/>
              <a:t>Utiliser un arbre de décision comme </a:t>
            </a:r>
            <a:r>
              <a:rPr lang="fr-FR" sz="1600" dirty="0" err="1"/>
              <a:t>surrogate</a:t>
            </a:r>
            <a:r>
              <a:rPr lang="fr-FR" sz="1600" dirty="0"/>
              <a:t> à </a:t>
            </a:r>
            <a:r>
              <a:rPr lang="fr-FR" sz="1600" dirty="0" err="1"/>
              <a:t>lightgbm</a:t>
            </a:r>
            <a:r>
              <a:rPr lang="fr-FR" sz="1600" dirty="0"/>
              <a:t> et utiliser </a:t>
            </a:r>
            <a:r>
              <a:rPr lang="fr-FR" sz="1600" b="1" i="1" dirty="0" err="1"/>
              <a:t>treeinterpreter</a:t>
            </a:r>
            <a:r>
              <a:rPr lang="fr-FR" sz="1600" dirty="0"/>
              <a:t> sur le </a:t>
            </a:r>
            <a:r>
              <a:rPr lang="fr-FR" sz="1600" dirty="0" err="1"/>
              <a:t>surrogate</a:t>
            </a:r>
            <a:r>
              <a:rPr lang="fr-FR" sz="1600" dirty="0"/>
              <a:t>. Le </a:t>
            </a:r>
            <a:r>
              <a:rPr lang="fr-FR" sz="1600" dirty="0" err="1"/>
              <a:t>surrogate</a:t>
            </a:r>
            <a:r>
              <a:rPr lang="fr-FR" sz="1600" dirty="0"/>
              <a:t> sera utilisé pour les </a:t>
            </a:r>
            <a:r>
              <a:rPr lang="fr-FR" sz="1600" dirty="0" err="1"/>
              <a:t>features</a:t>
            </a:r>
            <a:r>
              <a:rPr lang="fr-FR" sz="1600" dirty="0"/>
              <a:t> globales. Le modèle complet pour la prédiction. </a:t>
            </a:r>
          </a:p>
        </p:txBody>
      </p:sp>
    </p:spTree>
    <p:extLst>
      <p:ext uri="{BB962C8B-B14F-4D97-AF65-F5344CB8AC3E}">
        <p14:creationId xmlns:p14="http://schemas.microsoft.com/office/powerpoint/2010/main" val="206470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3 : Dashboard et API</a:t>
            </a:r>
            <a:br>
              <a:rPr lang="fr-FR" sz="3600" dirty="0"/>
            </a:br>
            <a:endParaRPr lang="fr-FR" dirty="0"/>
          </a:p>
        </p:txBody>
      </p:sp>
    </p:spTree>
    <p:extLst>
      <p:ext uri="{BB962C8B-B14F-4D97-AF65-F5344CB8AC3E}">
        <p14:creationId xmlns:p14="http://schemas.microsoft.com/office/powerpoint/2010/main" val="246223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Architecture</a:t>
            </a:r>
          </a:p>
        </p:txBody>
      </p:sp>
      <p:pic>
        <p:nvPicPr>
          <p:cNvPr id="7" name="Image 6">
            <a:extLst>
              <a:ext uri="{FF2B5EF4-FFF2-40B4-BE49-F238E27FC236}">
                <a16:creationId xmlns:a16="http://schemas.microsoft.com/office/drawing/2014/main" id="{50E6B4FE-3758-4274-AEB0-B0945D4FD5DE}"/>
              </a:ext>
            </a:extLst>
          </p:cNvPr>
          <p:cNvPicPr>
            <a:picLocks noChangeAspect="1"/>
          </p:cNvPicPr>
          <p:nvPr/>
        </p:nvPicPr>
        <p:blipFill>
          <a:blip r:embed="rId2"/>
          <a:stretch>
            <a:fillRect/>
          </a:stretch>
        </p:blipFill>
        <p:spPr>
          <a:xfrm>
            <a:off x="994299" y="1363188"/>
            <a:ext cx="10567386" cy="4931080"/>
          </a:xfrm>
          <a:prstGeom prst="rect">
            <a:avLst/>
          </a:prstGeom>
        </p:spPr>
      </p:pic>
    </p:spTree>
    <p:extLst>
      <p:ext uri="{BB962C8B-B14F-4D97-AF65-F5344CB8AC3E}">
        <p14:creationId xmlns:p14="http://schemas.microsoft.com/office/powerpoint/2010/main" val="354870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de l’API</a:t>
            </a:r>
          </a:p>
        </p:txBody>
      </p:sp>
      <p:sp>
        <p:nvSpPr>
          <p:cNvPr id="5" name="ZoneTexte 4">
            <a:extLst>
              <a:ext uri="{FF2B5EF4-FFF2-40B4-BE49-F238E27FC236}">
                <a16:creationId xmlns:a16="http://schemas.microsoft.com/office/drawing/2014/main" id="{8245E8C1-4E0B-49E9-8A45-9FF13063CDA8}"/>
              </a:ext>
            </a:extLst>
          </p:cNvPr>
          <p:cNvSpPr txBox="1"/>
          <p:nvPr/>
        </p:nvSpPr>
        <p:spPr>
          <a:xfrm>
            <a:off x="355107" y="1584560"/>
            <a:ext cx="11514337" cy="2031325"/>
          </a:xfrm>
          <a:prstGeom prst="rect">
            <a:avLst/>
          </a:prstGeom>
          <a:noFill/>
        </p:spPr>
        <p:txBody>
          <a:bodyPr wrap="square">
            <a:spAutoFit/>
          </a:bodyPr>
          <a:lstStyle/>
          <a:p>
            <a:pPr>
              <a:buFont typeface="Arial" panose="020B0604020202020204" pitchFamily="34" charset="0"/>
              <a:buChar char="•"/>
            </a:pPr>
            <a:r>
              <a:rPr lang="fr-FR" dirty="0"/>
              <a:t>1 </a:t>
            </a:r>
            <a:r>
              <a:rPr lang="fr-FR" dirty="0">
                <a:hlinkClick r:id="rId2"/>
              </a:rPr>
              <a:t>https://pretdepenser.herokuapp.com/api/sk_ids/</a:t>
            </a:r>
            <a:r>
              <a:rPr lang="fr-FR" dirty="0"/>
              <a:t> ==&gt; Extraire la liste des identifiants des clients</a:t>
            </a:r>
          </a:p>
          <a:p>
            <a:pPr>
              <a:buFont typeface="Arial" panose="020B0604020202020204" pitchFamily="34" charset="0"/>
              <a:buChar char="•"/>
            </a:pPr>
            <a:r>
              <a:rPr lang="fr-FR" dirty="0"/>
              <a:t>2 </a:t>
            </a:r>
            <a:r>
              <a:rPr lang="fr-FR" dirty="0">
                <a:hlinkClick r:id="rId3"/>
              </a:rPr>
              <a:t>https://pretdepenser.herokuapp.com/api/personal_data?SK_ID_CURR=384575</a:t>
            </a:r>
            <a:r>
              <a:rPr lang="fr-FR" dirty="0"/>
              <a:t> ==&gt; Obtenir les données du client</a:t>
            </a:r>
          </a:p>
          <a:p>
            <a:pPr>
              <a:buFont typeface="Arial" panose="020B0604020202020204" pitchFamily="34" charset="0"/>
              <a:buChar char="•"/>
            </a:pPr>
            <a:r>
              <a:rPr lang="fr-FR" dirty="0"/>
              <a:t>3 </a:t>
            </a:r>
            <a:r>
              <a:rPr lang="fr-FR" dirty="0">
                <a:hlinkClick r:id="rId4"/>
              </a:rPr>
              <a:t>https://pretdepenser.herokuapp.com/api/features_desc</a:t>
            </a:r>
            <a:r>
              <a:rPr lang="fr-FR" dirty="0"/>
              <a:t> ==&gt; Description des </a:t>
            </a:r>
            <a:r>
              <a:rPr lang="fr-FR" dirty="0" err="1"/>
              <a:t>features</a:t>
            </a:r>
            <a:endParaRPr lang="fr-FR" dirty="0"/>
          </a:p>
          <a:p>
            <a:pPr>
              <a:buFont typeface="Arial" panose="020B0604020202020204" pitchFamily="34" charset="0"/>
              <a:buChar char="•"/>
            </a:pPr>
            <a:r>
              <a:rPr lang="fr-FR" dirty="0"/>
              <a:t>4 </a:t>
            </a:r>
            <a:r>
              <a:rPr lang="fr-FR" dirty="0">
                <a:hlinkClick r:id="rId5"/>
              </a:rPr>
              <a:t>https://pretdepenser.herokuapp.com/api/features_imp</a:t>
            </a:r>
            <a:r>
              <a:rPr lang="fr-FR" dirty="0"/>
              <a:t> ==&gt; Classement de l'importance des </a:t>
            </a:r>
            <a:r>
              <a:rPr lang="fr-FR" dirty="0" err="1"/>
              <a:t>features</a:t>
            </a:r>
            <a:endParaRPr lang="fr-FR" dirty="0"/>
          </a:p>
          <a:p>
            <a:pPr>
              <a:buFont typeface="Arial" panose="020B0604020202020204" pitchFamily="34" charset="0"/>
              <a:buChar char="•"/>
            </a:pPr>
            <a:r>
              <a:rPr lang="fr-FR" dirty="0"/>
              <a:t>5 </a:t>
            </a:r>
            <a:r>
              <a:rPr lang="fr-FR" dirty="0">
                <a:hlinkClick r:id="rId6"/>
              </a:rPr>
              <a:t>https://pretdepenser.herokuapp.com/api/local_interpretation?SK_ID_CURR=384575</a:t>
            </a:r>
            <a:r>
              <a:rPr lang="fr-FR" dirty="0"/>
              <a:t> ==&gt; Prédiction de solvabilité du client</a:t>
            </a:r>
          </a:p>
        </p:txBody>
      </p:sp>
    </p:spTree>
    <p:extLst>
      <p:ext uri="{BB962C8B-B14F-4D97-AF65-F5344CB8AC3E}">
        <p14:creationId xmlns:p14="http://schemas.microsoft.com/office/powerpoint/2010/main" val="322128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du </a:t>
            </a:r>
            <a:r>
              <a:rPr lang="fr-FR" sz="2000" b="1" dirty="0" err="1">
                <a:solidFill>
                  <a:schemeClr val="tx1"/>
                </a:solidFill>
                <a:latin typeface="+mn-lt"/>
                <a:ea typeface="+mn-ea"/>
                <a:cs typeface="+mn-cs"/>
              </a:rPr>
              <a:t>dashboard</a:t>
            </a:r>
            <a:endParaRPr lang="fr-FR" sz="2000" b="1" dirty="0">
              <a:solidFill>
                <a:schemeClr val="tx1"/>
              </a:solidFill>
              <a:latin typeface="+mn-lt"/>
              <a:ea typeface="+mn-ea"/>
              <a:cs typeface="+mn-cs"/>
            </a:endParaRPr>
          </a:p>
        </p:txBody>
      </p:sp>
      <p:sp>
        <p:nvSpPr>
          <p:cNvPr id="5" name="ZoneTexte 4">
            <a:extLst>
              <a:ext uri="{FF2B5EF4-FFF2-40B4-BE49-F238E27FC236}">
                <a16:creationId xmlns:a16="http://schemas.microsoft.com/office/drawing/2014/main" id="{8245E8C1-4E0B-49E9-8A45-9FF13063CDA8}"/>
              </a:ext>
            </a:extLst>
          </p:cNvPr>
          <p:cNvSpPr txBox="1"/>
          <p:nvPr/>
        </p:nvSpPr>
        <p:spPr>
          <a:xfrm>
            <a:off x="2870772" y="1247298"/>
            <a:ext cx="11514337" cy="369332"/>
          </a:xfrm>
          <a:prstGeom prst="rect">
            <a:avLst/>
          </a:prstGeom>
          <a:noFill/>
        </p:spPr>
        <p:txBody>
          <a:bodyPr wrap="square">
            <a:spAutoFit/>
          </a:bodyPr>
          <a:lstStyle/>
          <a:p>
            <a:r>
              <a:rPr lang="fr-FR" dirty="0">
                <a:hlinkClick r:id="rId2"/>
              </a:rPr>
              <a:t>https://share.streamlit.io/teycir/dashboard/DashBoard/app.py</a:t>
            </a:r>
            <a:endParaRPr lang="fr-FR" dirty="0"/>
          </a:p>
        </p:txBody>
      </p:sp>
      <p:pic>
        <p:nvPicPr>
          <p:cNvPr id="7" name="Image 6">
            <a:extLst>
              <a:ext uri="{FF2B5EF4-FFF2-40B4-BE49-F238E27FC236}">
                <a16:creationId xmlns:a16="http://schemas.microsoft.com/office/drawing/2014/main" id="{7D3D1215-6400-4AA0-BC76-635D956D309B}"/>
              </a:ext>
            </a:extLst>
          </p:cNvPr>
          <p:cNvPicPr>
            <a:picLocks noChangeAspect="1"/>
          </p:cNvPicPr>
          <p:nvPr/>
        </p:nvPicPr>
        <p:blipFill>
          <a:blip r:embed="rId3"/>
          <a:stretch>
            <a:fillRect/>
          </a:stretch>
        </p:blipFill>
        <p:spPr>
          <a:xfrm>
            <a:off x="987552" y="1704175"/>
            <a:ext cx="10881360" cy="4797209"/>
          </a:xfrm>
          <a:prstGeom prst="rect">
            <a:avLst/>
          </a:prstGeom>
        </p:spPr>
      </p:pic>
      <p:cxnSp>
        <p:nvCxnSpPr>
          <p:cNvPr id="11" name="Connecteur droit avec flèche 10">
            <a:extLst>
              <a:ext uri="{FF2B5EF4-FFF2-40B4-BE49-F238E27FC236}">
                <a16:creationId xmlns:a16="http://schemas.microsoft.com/office/drawing/2014/main" id="{186AE342-01F3-4D50-9D51-1FA5BFA8D88E}"/>
              </a:ext>
            </a:extLst>
          </p:cNvPr>
          <p:cNvCxnSpPr/>
          <p:nvPr/>
        </p:nvCxnSpPr>
        <p:spPr>
          <a:xfrm flipV="1">
            <a:off x="1929384" y="5321808"/>
            <a:ext cx="2093976" cy="2834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A326F2F-10D3-471F-91E6-254DDAA4A6E4}"/>
              </a:ext>
            </a:extLst>
          </p:cNvPr>
          <p:cNvSpPr txBox="1"/>
          <p:nvPr/>
        </p:nvSpPr>
        <p:spPr>
          <a:xfrm>
            <a:off x="4023360" y="5124147"/>
            <a:ext cx="8641080" cy="307777"/>
          </a:xfrm>
          <a:prstGeom prst="rect">
            <a:avLst/>
          </a:prstGeom>
          <a:noFill/>
        </p:spPr>
        <p:txBody>
          <a:bodyPr wrap="square" rtlCol="0">
            <a:spAutoFit/>
          </a:bodyPr>
          <a:lstStyle/>
          <a:p>
            <a:r>
              <a:rPr lang="fr-FR" sz="1400" dirty="0">
                <a:solidFill>
                  <a:srgbClr val="FF0000"/>
                </a:solidFill>
              </a:rPr>
              <a:t>Affichage du résultat de la prédiction pour le client sélectionné </a:t>
            </a:r>
          </a:p>
        </p:txBody>
      </p:sp>
      <p:sp>
        <p:nvSpPr>
          <p:cNvPr id="13" name="ZoneTexte 12">
            <a:extLst>
              <a:ext uri="{FF2B5EF4-FFF2-40B4-BE49-F238E27FC236}">
                <a16:creationId xmlns:a16="http://schemas.microsoft.com/office/drawing/2014/main" id="{D709E39B-5F91-449B-9E86-87F5914E6F2D}"/>
              </a:ext>
            </a:extLst>
          </p:cNvPr>
          <p:cNvSpPr txBox="1"/>
          <p:nvPr/>
        </p:nvSpPr>
        <p:spPr>
          <a:xfrm>
            <a:off x="4194048" y="5463540"/>
            <a:ext cx="8641080" cy="307777"/>
          </a:xfrm>
          <a:prstGeom prst="rect">
            <a:avLst/>
          </a:prstGeom>
          <a:noFill/>
        </p:spPr>
        <p:txBody>
          <a:bodyPr wrap="square" rtlCol="0">
            <a:spAutoFit/>
          </a:bodyPr>
          <a:lstStyle/>
          <a:p>
            <a:r>
              <a:rPr lang="fr-FR" sz="1400" dirty="0">
                <a:solidFill>
                  <a:srgbClr val="FF0000"/>
                </a:solidFill>
              </a:rPr>
              <a:t>Explication de la décision de la prédiction </a:t>
            </a:r>
          </a:p>
        </p:txBody>
      </p:sp>
      <p:cxnSp>
        <p:nvCxnSpPr>
          <p:cNvPr id="14" name="Connecteur droit avec flèche 13">
            <a:extLst>
              <a:ext uri="{FF2B5EF4-FFF2-40B4-BE49-F238E27FC236}">
                <a16:creationId xmlns:a16="http://schemas.microsoft.com/office/drawing/2014/main" id="{50F0AF31-0E4B-48A8-844B-E6D5AA8BC54E}"/>
              </a:ext>
            </a:extLst>
          </p:cNvPr>
          <p:cNvCxnSpPr>
            <a:cxnSpLocks/>
            <a:endCxn id="13" idx="1"/>
          </p:cNvCxnSpPr>
          <p:nvPr/>
        </p:nvCxnSpPr>
        <p:spPr>
          <a:xfrm flipV="1">
            <a:off x="2496312" y="5617429"/>
            <a:ext cx="1697736" cy="192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1AF84E-60D2-4E95-9908-6ABC36A887F9}"/>
              </a:ext>
            </a:extLst>
          </p:cNvPr>
          <p:cNvCxnSpPr>
            <a:cxnSpLocks/>
          </p:cNvCxnSpPr>
          <p:nvPr/>
        </p:nvCxnSpPr>
        <p:spPr>
          <a:xfrm flipV="1">
            <a:off x="3073223" y="5963190"/>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AA72041-9A54-4E00-8556-36A13D75E31C}"/>
              </a:ext>
            </a:extLst>
          </p:cNvPr>
          <p:cNvSpPr txBox="1"/>
          <p:nvPr/>
        </p:nvSpPr>
        <p:spPr>
          <a:xfrm>
            <a:off x="4069991" y="6135316"/>
            <a:ext cx="8641080" cy="307777"/>
          </a:xfrm>
          <a:prstGeom prst="rect">
            <a:avLst/>
          </a:prstGeom>
          <a:noFill/>
        </p:spPr>
        <p:txBody>
          <a:bodyPr wrap="square" rtlCol="0">
            <a:spAutoFit/>
          </a:bodyPr>
          <a:lstStyle/>
          <a:p>
            <a:r>
              <a:rPr lang="fr-FR" sz="1400" dirty="0">
                <a:solidFill>
                  <a:srgbClr val="FF0000"/>
                </a:solidFill>
              </a:rPr>
              <a:t>Positionnement du client comparé à la population au niveau des </a:t>
            </a:r>
            <a:r>
              <a:rPr lang="fr-FR" sz="1400" dirty="0" err="1">
                <a:solidFill>
                  <a:srgbClr val="FF0000"/>
                </a:solidFill>
              </a:rPr>
              <a:t>features</a:t>
            </a:r>
            <a:r>
              <a:rPr lang="fr-FR" sz="1400" dirty="0">
                <a:solidFill>
                  <a:srgbClr val="FF0000"/>
                </a:solidFill>
              </a:rPr>
              <a:t> ayant amené la décision</a:t>
            </a:r>
          </a:p>
        </p:txBody>
      </p:sp>
      <p:cxnSp>
        <p:nvCxnSpPr>
          <p:cNvPr id="24" name="Connecteur droit avec flèche 23">
            <a:extLst>
              <a:ext uri="{FF2B5EF4-FFF2-40B4-BE49-F238E27FC236}">
                <a16:creationId xmlns:a16="http://schemas.microsoft.com/office/drawing/2014/main" id="{1676AF9E-0A68-4745-90CC-80A0D502220D}"/>
              </a:ext>
            </a:extLst>
          </p:cNvPr>
          <p:cNvCxnSpPr>
            <a:cxnSpLocks/>
          </p:cNvCxnSpPr>
          <p:nvPr/>
        </p:nvCxnSpPr>
        <p:spPr>
          <a:xfrm flipV="1">
            <a:off x="3154680" y="6213596"/>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00BBAE92-26C8-4C0E-939C-AD0766687E45}"/>
              </a:ext>
            </a:extLst>
          </p:cNvPr>
          <p:cNvSpPr txBox="1"/>
          <p:nvPr/>
        </p:nvSpPr>
        <p:spPr>
          <a:xfrm>
            <a:off x="4110230" y="6475416"/>
            <a:ext cx="8641080" cy="307777"/>
          </a:xfrm>
          <a:prstGeom prst="rect">
            <a:avLst/>
          </a:prstGeom>
          <a:noFill/>
        </p:spPr>
        <p:txBody>
          <a:bodyPr wrap="square" rtlCol="0">
            <a:spAutoFit/>
          </a:bodyPr>
          <a:lstStyle/>
          <a:p>
            <a:r>
              <a:rPr lang="fr-FR" sz="1400" dirty="0">
                <a:solidFill>
                  <a:srgbClr val="FF0000"/>
                </a:solidFill>
              </a:rPr>
              <a:t>Explication sur le contenu des </a:t>
            </a:r>
            <a:r>
              <a:rPr lang="fr-FR" sz="1400" dirty="0" err="1">
                <a:solidFill>
                  <a:srgbClr val="FF0000"/>
                </a:solidFill>
              </a:rPr>
              <a:t>features</a:t>
            </a:r>
            <a:endParaRPr lang="fr-FR" sz="1400" dirty="0">
              <a:solidFill>
                <a:srgbClr val="FF0000"/>
              </a:solidFill>
            </a:endParaRPr>
          </a:p>
        </p:txBody>
      </p:sp>
      <p:cxnSp>
        <p:nvCxnSpPr>
          <p:cNvPr id="26" name="Connecteur droit avec flèche 25">
            <a:extLst>
              <a:ext uri="{FF2B5EF4-FFF2-40B4-BE49-F238E27FC236}">
                <a16:creationId xmlns:a16="http://schemas.microsoft.com/office/drawing/2014/main" id="{BB8FCCB2-5891-4D08-BCC7-2061B4EDF14D}"/>
              </a:ext>
            </a:extLst>
          </p:cNvPr>
          <p:cNvCxnSpPr>
            <a:cxnSpLocks/>
          </p:cNvCxnSpPr>
          <p:nvPr/>
        </p:nvCxnSpPr>
        <p:spPr>
          <a:xfrm>
            <a:off x="3162302" y="6372920"/>
            <a:ext cx="795528" cy="140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B32CC8F-47A6-48A0-800A-8275A6076FFF}"/>
              </a:ext>
            </a:extLst>
          </p:cNvPr>
          <p:cNvSpPr txBox="1"/>
          <p:nvPr/>
        </p:nvSpPr>
        <p:spPr>
          <a:xfrm>
            <a:off x="4023360" y="5809302"/>
            <a:ext cx="8641080" cy="307777"/>
          </a:xfrm>
          <a:prstGeom prst="rect">
            <a:avLst/>
          </a:prstGeom>
          <a:noFill/>
        </p:spPr>
        <p:txBody>
          <a:bodyPr wrap="square" rtlCol="0">
            <a:spAutoFit/>
          </a:bodyPr>
          <a:lstStyle/>
          <a:p>
            <a:r>
              <a:rPr lang="fr-FR" sz="1400" dirty="0">
                <a:solidFill>
                  <a:srgbClr val="FF0000"/>
                </a:solidFill>
              </a:rPr>
              <a:t>Importance des </a:t>
            </a:r>
            <a:r>
              <a:rPr lang="fr-FR" sz="1400" dirty="0" err="1">
                <a:solidFill>
                  <a:srgbClr val="FF0000"/>
                </a:solidFill>
              </a:rPr>
              <a:t>features</a:t>
            </a:r>
            <a:r>
              <a:rPr lang="fr-FR" sz="1400" dirty="0">
                <a:solidFill>
                  <a:srgbClr val="FF0000"/>
                </a:solidFill>
              </a:rPr>
              <a:t> sur la population globale en base de données</a:t>
            </a:r>
          </a:p>
        </p:txBody>
      </p:sp>
      <p:cxnSp>
        <p:nvCxnSpPr>
          <p:cNvPr id="31" name="Connecteur droit avec flèche 30">
            <a:extLst>
              <a:ext uri="{FF2B5EF4-FFF2-40B4-BE49-F238E27FC236}">
                <a16:creationId xmlns:a16="http://schemas.microsoft.com/office/drawing/2014/main" id="{F5AA600D-E756-417A-A13E-44F08FF4BC3D}"/>
              </a:ext>
            </a:extLst>
          </p:cNvPr>
          <p:cNvCxnSpPr>
            <a:cxnSpLocks/>
          </p:cNvCxnSpPr>
          <p:nvPr/>
        </p:nvCxnSpPr>
        <p:spPr>
          <a:xfrm>
            <a:off x="5833872" y="1972908"/>
            <a:ext cx="641604" cy="285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74BE3D55-00CA-4B34-81EF-6626DFE33C05}"/>
              </a:ext>
            </a:extLst>
          </p:cNvPr>
          <p:cNvSpPr txBox="1"/>
          <p:nvPr/>
        </p:nvSpPr>
        <p:spPr>
          <a:xfrm>
            <a:off x="3610356" y="1819020"/>
            <a:ext cx="8641080" cy="307777"/>
          </a:xfrm>
          <a:prstGeom prst="rect">
            <a:avLst/>
          </a:prstGeom>
          <a:noFill/>
        </p:spPr>
        <p:txBody>
          <a:bodyPr wrap="square" rtlCol="0">
            <a:spAutoFit/>
          </a:bodyPr>
          <a:lstStyle/>
          <a:p>
            <a:r>
              <a:rPr lang="fr-FR" sz="1400" dirty="0">
                <a:solidFill>
                  <a:srgbClr val="FF0000"/>
                </a:solidFill>
              </a:rPr>
              <a:t>Pour « tuner » le modèle</a:t>
            </a:r>
          </a:p>
        </p:txBody>
      </p:sp>
      <p:pic>
        <p:nvPicPr>
          <p:cNvPr id="4" name="Image 3">
            <a:extLst>
              <a:ext uri="{FF2B5EF4-FFF2-40B4-BE49-F238E27FC236}">
                <a16:creationId xmlns:a16="http://schemas.microsoft.com/office/drawing/2014/main" id="{2653D684-7127-4E94-AF89-50B8E6553A72}"/>
              </a:ext>
            </a:extLst>
          </p:cNvPr>
          <p:cNvPicPr>
            <a:picLocks noChangeAspect="1"/>
          </p:cNvPicPr>
          <p:nvPr/>
        </p:nvPicPr>
        <p:blipFill>
          <a:blip r:embed="rId4"/>
          <a:stretch>
            <a:fillRect/>
          </a:stretch>
        </p:blipFill>
        <p:spPr>
          <a:xfrm>
            <a:off x="1001195" y="5468714"/>
            <a:ext cx="2389781" cy="1137259"/>
          </a:xfrm>
          <a:prstGeom prst="rect">
            <a:avLst/>
          </a:prstGeom>
        </p:spPr>
      </p:pic>
    </p:spTree>
    <p:extLst>
      <p:ext uri="{BB962C8B-B14F-4D97-AF65-F5344CB8AC3E}">
        <p14:creationId xmlns:p14="http://schemas.microsoft.com/office/powerpoint/2010/main" val="21601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E0FAA548-EDB2-4CFD-8E3F-BA1F139C7F52}"/>
              </a:ext>
            </a:extLst>
          </p:cNvPr>
          <p:cNvSpPr txBox="1"/>
          <p:nvPr/>
        </p:nvSpPr>
        <p:spPr>
          <a:xfrm>
            <a:off x="709301" y="606751"/>
            <a:ext cx="10699335" cy="400110"/>
          </a:xfrm>
          <a:prstGeom prst="rect">
            <a:avLst/>
          </a:prstGeom>
          <a:noFill/>
        </p:spPr>
        <p:txBody>
          <a:bodyPr wrap="square" rtlCol="0">
            <a:spAutoFit/>
          </a:bodyPr>
          <a:lstStyle/>
          <a:p>
            <a:r>
              <a:rPr lang="fr-FR" sz="2000" b="1" dirty="0"/>
              <a:t>Objectif</a:t>
            </a:r>
          </a:p>
        </p:txBody>
      </p:sp>
      <p:sp>
        <p:nvSpPr>
          <p:cNvPr id="8" name="ZoneTexte 7">
            <a:extLst>
              <a:ext uri="{FF2B5EF4-FFF2-40B4-BE49-F238E27FC236}">
                <a16:creationId xmlns:a16="http://schemas.microsoft.com/office/drawing/2014/main" id="{0607C41C-F67C-4394-95CB-AF2D48DA39B4}"/>
              </a:ext>
            </a:extLst>
          </p:cNvPr>
          <p:cNvSpPr txBox="1"/>
          <p:nvPr/>
        </p:nvSpPr>
        <p:spPr>
          <a:xfrm>
            <a:off x="606751" y="1469878"/>
            <a:ext cx="11006984" cy="3539430"/>
          </a:xfrm>
          <a:prstGeom prst="rect">
            <a:avLst/>
          </a:prstGeom>
          <a:noFill/>
        </p:spPr>
        <p:txBody>
          <a:bodyPr wrap="square">
            <a:spAutoFit/>
          </a:bodyPr>
          <a:lstStyle/>
          <a:p>
            <a:r>
              <a:rPr lang="fr-FR" sz="1600" dirty="0"/>
              <a:t>L’entreprise financière </a:t>
            </a:r>
            <a:r>
              <a:rPr lang="fr-FR" sz="1600" b="1" i="1" dirty="0"/>
              <a:t>prêt à dépenser</a:t>
            </a:r>
            <a:r>
              <a:rPr lang="fr-FR" sz="1600" dirty="0"/>
              <a:t> propose des crédits à la consommation pour des personnes ayant peu ou pas du tout d’historique de prêt.</a:t>
            </a:r>
          </a:p>
          <a:p>
            <a:endParaRPr lang="fr-FR" sz="1600" b="1" dirty="0"/>
          </a:p>
          <a:p>
            <a:r>
              <a:rPr lang="fr-FR" sz="1600" b="1" dirty="0"/>
              <a:t>Prêt à dépenser </a:t>
            </a:r>
            <a:r>
              <a:rPr lang="fr-FR" sz="1600" dirty="0"/>
              <a:t>décide donc de </a:t>
            </a:r>
            <a:r>
              <a:rPr lang="fr-FR" sz="1600" b="1" dirty="0"/>
              <a:t>développer un </a:t>
            </a:r>
            <a:r>
              <a:rPr lang="fr-FR" sz="1600" b="1" dirty="0" err="1"/>
              <a:t>dashboard</a:t>
            </a:r>
            <a:r>
              <a:rPr lang="fr-FR" sz="1600" b="1" dirty="0"/>
              <a:t> interactif</a:t>
            </a:r>
            <a:r>
              <a:rPr lang="fr-FR" sz="1600" dirty="0"/>
              <a:t> pour que les chargés de relation client puissent à la fois expliquer de façon la plus transparente possible les décisions d’octroi de crédit, mais également permettre à leurs clients de disposer de leurs informations personnelles et de les explorer facilement. </a:t>
            </a:r>
          </a:p>
          <a:p>
            <a:endParaRPr lang="fr-FR" sz="1600" dirty="0"/>
          </a:p>
          <a:p>
            <a:r>
              <a:rPr lang="fr-FR" sz="1600" dirty="0"/>
              <a:t>Il faudra donc:</a:t>
            </a:r>
          </a:p>
          <a:p>
            <a:pPr>
              <a:buFont typeface="+mj-lt"/>
              <a:buAutoNum type="arabicPeriod"/>
            </a:pPr>
            <a:r>
              <a:rPr lang="fr-FR" sz="1600" dirty="0"/>
              <a:t>Construire un modèle de </a:t>
            </a:r>
            <a:r>
              <a:rPr lang="fr-FR" sz="1600" dirty="0" err="1"/>
              <a:t>scoring</a:t>
            </a:r>
            <a:r>
              <a:rPr lang="fr-FR" sz="1600" dirty="0"/>
              <a:t> qui donnera une prédiction sur la probabilité de faillite d'un client de façon automatique.</a:t>
            </a:r>
          </a:p>
          <a:p>
            <a:pPr>
              <a:buFont typeface="+mj-lt"/>
              <a:buAutoNum type="arabicPeriod"/>
            </a:pPr>
            <a:r>
              <a:rPr lang="fr-FR" sz="1600" dirty="0"/>
              <a:t>Construire un </a:t>
            </a:r>
            <a:r>
              <a:rPr lang="fr-FR" sz="1600" dirty="0" err="1"/>
              <a:t>dashboard</a:t>
            </a:r>
            <a:r>
              <a:rPr lang="fr-FR" sz="1600" dirty="0"/>
              <a:t> interactif à destination des gestionnaires de la relation client permettant d'interpréter les prédictions faites par le modèle, et d’améliorer la connaissance client des chargés de relation client.</a:t>
            </a:r>
          </a:p>
          <a:p>
            <a:endParaRPr lang="fr-FR" sz="1600" dirty="0"/>
          </a:p>
          <a:p>
            <a:endParaRPr lang="fr-FR" sz="1600" dirty="0"/>
          </a:p>
        </p:txBody>
      </p:sp>
    </p:spTree>
    <p:extLst>
      <p:ext uri="{BB962C8B-B14F-4D97-AF65-F5344CB8AC3E}">
        <p14:creationId xmlns:p14="http://schemas.microsoft.com/office/powerpoint/2010/main" val="2112867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4 : Conclusion</a:t>
            </a:r>
            <a:br>
              <a:rPr lang="fr-FR" sz="3600" dirty="0"/>
            </a:br>
            <a:endParaRPr lang="fr-FR" dirty="0"/>
          </a:p>
        </p:txBody>
      </p:sp>
    </p:spTree>
    <p:extLst>
      <p:ext uri="{BB962C8B-B14F-4D97-AF65-F5344CB8AC3E}">
        <p14:creationId xmlns:p14="http://schemas.microsoft.com/office/powerpoint/2010/main" val="2687690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p:txBody>
          <a:bodyPr/>
          <a:lstStyle/>
          <a:p>
            <a:r>
              <a:rPr lang="fr-FR" sz="2000" b="1" dirty="0">
                <a:solidFill>
                  <a:schemeClr val="tx1"/>
                </a:solidFill>
                <a:latin typeface="+mn-lt"/>
                <a:ea typeface="+mn-ea"/>
                <a:cs typeface="+mn-cs"/>
              </a:rPr>
              <a:t>Conclusion et pistes d’amélioration</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FD7B1D9A-88CE-4FC2-9543-494E589565D2}"/>
              </a:ext>
            </a:extLst>
          </p:cNvPr>
          <p:cNvSpPr txBox="1"/>
          <p:nvPr/>
        </p:nvSpPr>
        <p:spPr>
          <a:xfrm>
            <a:off x="632388" y="1179319"/>
            <a:ext cx="10759155" cy="830997"/>
          </a:xfrm>
          <a:prstGeom prst="rect">
            <a:avLst/>
          </a:prstGeom>
          <a:noFill/>
        </p:spPr>
        <p:txBody>
          <a:bodyPr wrap="square" rtlCol="0">
            <a:spAutoFit/>
          </a:bodyPr>
          <a:lstStyle/>
          <a:p>
            <a:pPr marL="285750" indent="-285750">
              <a:buFont typeface="Arial" panose="020B0604020202020204" pitchFamily="34" charset="0"/>
              <a:buChar char="•"/>
            </a:pPr>
            <a:endParaRPr lang="fr-FR" sz="1600" dirty="0"/>
          </a:p>
          <a:p>
            <a:pPr marL="285750" indent="-285750">
              <a:buFontTx/>
              <a:buChar char="-"/>
            </a:pPr>
            <a:endParaRPr lang="fr-FR" sz="1600" dirty="0"/>
          </a:p>
          <a:p>
            <a:endParaRPr lang="fr-FR" sz="1600" dirty="0"/>
          </a:p>
        </p:txBody>
      </p:sp>
      <p:sp>
        <p:nvSpPr>
          <p:cNvPr id="6" name="ZoneTexte 5">
            <a:extLst>
              <a:ext uri="{FF2B5EF4-FFF2-40B4-BE49-F238E27FC236}">
                <a16:creationId xmlns:a16="http://schemas.microsoft.com/office/drawing/2014/main" id="{E3351C3B-15C2-4EBF-A530-4FA40743BD55}"/>
              </a:ext>
            </a:extLst>
          </p:cNvPr>
          <p:cNvSpPr txBox="1"/>
          <p:nvPr/>
        </p:nvSpPr>
        <p:spPr>
          <a:xfrm>
            <a:off x="521207" y="1401510"/>
            <a:ext cx="11101073" cy="584775"/>
          </a:xfrm>
          <a:prstGeom prst="rect">
            <a:avLst/>
          </a:prstGeom>
          <a:noFill/>
        </p:spPr>
        <p:txBody>
          <a:bodyPr wrap="square" rtlCol="0">
            <a:spAutoFit/>
          </a:bodyPr>
          <a:lstStyle/>
          <a:p>
            <a:pPr marL="285750" indent="-285750">
              <a:buFontTx/>
              <a:buChar char="-"/>
            </a:pPr>
            <a:endParaRPr lang="fr-FR" sz="1600" dirty="0"/>
          </a:p>
          <a:p>
            <a:pPr marL="285750" indent="-285750">
              <a:buFontTx/>
              <a:buChar char="-"/>
            </a:pPr>
            <a:endParaRPr lang="fr-FR" sz="1600" dirty="0"/>
          </a:p>
        </p:txBody>
      </p:sp>
      <p:sp>
        <p:nvSpPr>
          <p:cNvPr id="7" name="ZoneTexte 6">
            <a:extLst>
              <a:ext uri="{FF2B5EF4-FFF2-40B4-BE49-F238E27FC236}">
                <a16:creationId xmlns:a16="http://schemas.microsoft.com/office/drawing/2014/main" id="{F9C7FF6F-B953-4DDD-A24E-6D37C80A24DD}"/>
              </a:ext>
            </a:extLst>
          </p:cNvPr>
          <p:cNvSpPr txBox="1"/>
          <p:nvPr/>
        </p:nvSpPr>
        <p:spPr>
          <a:xfrm>
            <a:off x="236433" y="1308407"/>
            <a:ext cx="11955567" cy="3629327"/>
          </a:xfrm>
          <a:prstGeom prst="rect">
            <a:avLst/>
          </a:prstGeom>
          <a:noFill/>
        </p:spPr>
        <p:txBody>
          <a:bodyPr wrap="square" rtlCol="0">
            <a:spAutoFit/>
          </a:bodyPr>
          <a:lstStyle/>
          <a:p>
            <a:pPr lvl="0" rt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Modèles et hyperparamètres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Un premier axe d’amélioration est d’intégrer dans l’espace de recherche d’autres familles de modèles et notamment :</a:t>
            </a:r>
          </a:p>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Arial" panose="020B0604020202020204" pitchFamily="34" charset="0"/>
              </a:rPr>
              <a:t>Boosting</a:t>
            </a:r>
            <a:r>
              <a:rPr lang="fr-FR" sz="1800" dirty="0">
                <a:effectLst/>
                <a:latin typeface="Calibri" panose="020F0502020204030204" pitchFamily="34" charset="0"/>
                <a:ea typeface="Calibri" panose="020F0502020204030204" pitchFamily="34" charset="0"/>
                <a:cs typeface="Arial" panose="020B0604020202020204" pitchFamily="34" charset="0"/>
              </a:rPr>
              <a:t> : </a:t>
            </a:r>
            <a:r>
              <a:rPr lang="fr-FR" sz="1800" dirty="0" err="1">
                <a:effectLst/>
                <a:latin typeface="Courier New" panose="02070309020205020404" pitchFamily="49" charset="0"/>
                <a:ea typeface="Calibri" panose="020F0502020204030204" pitchFamily="34" charset="0"/>
                <a:cs typeface="Arial" panose="020B0604020202020204" pitchFamily="34" charset="0"/>
              </a:rPr>
              <a:t>XGBoost</a:t>
            </a:r>
            <a:r>
              <a:rPr lang="fr-FR" sz="1800" dirty="0">
                <a:effectLst/>
                <a:latin typeface="Courier New" panose="02070309020205020404" pitchFamily="49" charset="0"/>
                <a:ea typeface="Calibri" panose="020F0502020204030204" pitchFamily="34" charset="0"/>
                <a:cs typeface="Arial" panose="020B0604020202020204" pitchFamily="34" charset="0"/>
              </a:rPr>
              <a:t>, </a:t>
            </a:r>
            <a:r>
              <a:rPr lang="fr-FR" sz="1800" dirty="0" err="1">
                <a:effectLst/>
                <a:latin typeface="Courier New" panose="02070309020205020404" pitchFamily="49" charset="0"/>
                <a:ea typeface="Calibri" panose="020F0502020204030204" pitchFamily="34" charset="0"/>
                <a:cs typeface="Arial" panose="020B0604020202020204" pitchFamily="34" charset="0"/>
              </a:rPr>
              <a:t>CatBoost</a:t>
            </a:r>
            <a:r>
              <a:rPr lang="fr-FR" sz="18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Réseaux neuronaux : </a:t>
            </a:r>
            <a:r>
              <a:rPr lang="fr-FR" sz="1800" dirty="0" err="1">
                <a:effectLst/>
                <a:latin typeface="Calibri" panose="020F0502020204030204" pitchFamily="34" charset="0"/>
                <a:ea typeface="Calibri" panose="020F0502020204030204" pitchFamily="34" charset="0"/>
                <a:cs typeface="Arial" panose="020B0604020202020204" pitchFamily="34" charset="0"/>
              </a:rPr>
              <a:t>fully-connected</a:t>
            </a:r>
            <a:r>
              <a:rPr lang="fr-FR" sz="1800" dirty="0">
                <a:effectLst/>
                <a:latin typeface="Calibri" panose="020F0502020204030204" pitchFamily="34" charset="0"/>
                <a:ea typeface="Calibri" panose="020F0502020204030204" pitchFamily="34" charset="0"/>
                <a:cs typeface="Arial" panose="020B0604020202020204" pitchFamily="34" charset="0"/>
              </a:rPr>
              <a:t> avec </a:t>
            </a:r>
            <a:r>
              <a:rPr lang="fr-FR" sz="1800" dirty="0" err="1">
                <a:effectLst/>
                <a:latin typeface="Courier New" panose="02070309020205020404" pitchFamily="49" charset="0"/>
                <a:ea typeface="Calibri" panose="020F0502020204030204" pitchFamily="34" charset="0"/>
                <a:cs typeface="Arial" panose="020B0604020202020204" pitchFamily="34" charset="0"/>
              </a:rPr>
              <a:t>Keras</a:t>
            </a:r>
            <a:r>
              <a:rPr lang="fr-FR" sz="1800" dirty="0">
                <a:effectLst/>
                <a:latin typeface="Courier New" panose="02070309020205020404" pitchFamily="49" charset="0"/>
                <a:ea typeface="Calibri" panose="020F0502020204030204" pitchFamily="34" charset="0"/>
                <a:cs typeface="Arial" panose="020B0604020202020204" pitchFamily="34" charset="0"/>
              </a:rPr>
              <a:t>/</a:t>
            </a:r>
            <a:r>
              <a:rPr lang="fr-FR" sz="1800" dirty="0" err="1">
                <a:effectLst/>
                <a:latin typeface="Courier New" panose="02070309020205020404" pitchFamily="49" charset="0"/>
                <a:ea typeface="Calibri" panose="020F0502020204030204" pitchFamily="34" charset="0"/>
                <a:cs typeface="Arial" panose="020B0604020202020204" pitchFamily="34" charset="0"/>
              </a:rPr>
              <a:t>TensorFlow</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07000"/>
              </a:lnSpc>
              <a:buFontTx/>
              <a:buChar char="-"/>
            </a:pPr>
            <a:r>
              <a:rPr lang="fr-FR" sz="1800" dirty="0">
                <a:effectLst/>
                <a:latin typeface="Calibri" panose="020F0502020204030204" pitchFamily="34" charset="0"/>
                <a:ea typeface="Calibri" panose="020F0502020204030204" pitchFamily="34" charset="0"/>
                <a:cs typeface="Arial" panose="020B0604020202020204" pitchFamily="34" charset="0"/>
              </a:rPr>
              <a:t>On peut aussi essayer d’intégrer davantage d’étapes de pré-traitement (pour, par exemple comparer les  </a:t>
            </a:r>
          </a:p>
          <a:p>
            <a:pPr lvl="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méthodes d’équilibrage des classes, ou les méthodes d’imputation).</a:t>
            </a:r>
          </a:p>
          <a:p>
            <a:pPr marL="22860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lv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Interprétabilité</a:t>
            </a: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dirty="0">
                <a:latin typeface="Calibri" panose="020F0502020204030204" pitchFamily="34" charset="0"/>
                <a:ea typeface="Calibri" panose="020F0502020204030204" pitchFamily="34" charset="0"/>
                <a:cs typeface="Arial" panose="020B0604020202020204" pitchFamily="34" charset="0"/>
              </a:rPr>
              <a:t>L’interprétabilité repose sur le modèle </a:t>
            </a:r>
            <a:r>
              <a:rPr lang="fr-FR" dirty="0" err="1">
                <a:latin typeface="Calibri" panose="020F0502020204030204" pitchFamily="34" charset="0"/>
                <a:ea typeface="Calibri" panose="020F0502020204030204" pitchFamily="34" charset="0"/>
                <a:cs typeface="Arial" panose="020B0604020202020204" pitchFamily="34" charset="0"/>
              </a:rPr>
              <a:t>surrogate</a:t>
            </a:r>
            <a:r>
              <a:rPr lang="fr-FR" dirty="0">
                <a:latin typeface="Calibri" panose="020F0502020204030204" pitchFamily="34" charset="0"/>
                <a:ea typeface="Calibri" panose="020F0502020204030204" pitchFamily="34" charset="0"/>
                <a:cs typeface="Arial" panose="020B0604020202020204" pitchFamily="34" charset="0"/>
              </a:rPr>
              <a:t>: </a:t>
            </a:r>
            <a:r>
              <a:rPr lang="fr-FR" i="1" dirty="0" err="1">
                <a:latin typeface="Calibri" panose="020F0502020204030204" pitchFamily="34" charset="0"/>
                <a:ea typeface="Calibri" panose="020F0502020204030204" pitchFamily="34" charset="0"/>
                <a:cs typeface="Arial" panose="020B0604020202020204" pitchFamily="34" charset="0"/>
              </a:rPr>
              <a:t>treeinterpreter</a:t>
            </a:r>
            <a:r>
              <a:rPr lang="fr-FR" dirty="0">
                <a:latin typeface="Calibri" panose="020F0502020204030204" pitchFamily="34" charset="0"/>
                <a:ea typeface="Calibri" panose="020F0502020204030204" pitchFamily="34" charset="0"/>
                <a:cs typeface="Arial" panose="020B0604020202020204" pitchFamily="34" charset="0"/>
              </a:rPr>
              <a:t> sur arbre de décision. Il faut faire une mise à jour régulière du modèle </a:t>
            </a:r>
            <a:r>
              <a:rPr lang="fr-FR" dirty="0" err="1">
                <a:latin typeface="Calibri" panose="020F0502020204030204" pitchFamily="34" charset="0"/>
                <a:ea typeface="Calibri" panose="020F0502020204030204" pitchFamily="34" charset="0"/>
                <a:cs typeface="Arial" panose="020B0604020202020204" pitchFamily="34" charset="0"/>
              </a:rPr>
              <a:t>surrogate</a:t>
            </a:r>
            <a:r>
              <a:rPr lang="fr-FR" dirty="0">
                <a:latin typeface="Calibri" panose="020F0502020204030204" pitchFamily="34" charset="0"/>
                <a:ea typeface="Calibri" panose="020F0502020204030204" pitchFamily="34" charset="0"/>
                <a:cs typeface="Arial" panose="020B0604020202020204" pitchFamily="34" charset="0"/>
              </a:rPr>
              <a:t>, au fur et à mesure que le nombre de nouveaux clients augmente. Ceci afin que les </a:t>
            </a:r>
            <a:r>
              <a:rPr lang="fr-FR" dirty="0" err="1">
                <a:latin typeface="Calibri" panose="020F0502020204030204" pitchFamily="34" charset="0"/>
                <a:ea typeface="Calibri" panose="020F0502020204030204" pitchFamily="34" charset="0"/>
                <a:cs typeface="Arial" panose="020B0604020202020204" pitchFamily="34" charset="0"/>
              </a:rPr>
              <a:t>features</a:t>
            </a:r>
            <a:r>
              <a:rPr lang="fr-FR" dirty="0">
                <a:latin typeface="Calibri" panose="020F0502020204030204" pitchFamily="34" charset="0"/>
                <a:ea typeface="Calibri" panose="020F0502020204030204" pitchFamily="34" charset="0"/>
                <a:cs typeface="Arial" panose="020B0604020202020204" pitchFamily="34" charset="0"/>
              </a:rPr>
              <a:t> globales de la population ne diffèrent pas de celles du modèle entier.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Tx/>
              <a:buChar char="-"/>
            </a:pPr>
            <a:endParaRPr lang="fr-FR" dirty="0"/>
          </a:p>
        </p:txBody>
      </p:sp>
    </p:spTree>
    <p:extLst>
      <p:ext uri="{BB962C8B-B14F-4D97-AF65-F5344CB8AC3E}">
        <p14:creationId xmlns:p14="http://schemas.microsoft.com/office/powerpoint/2010/main" val="425620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6" name="ZoneTexte 5">
            <a:extLst>
              <a:ext uri="{FF2B5EF4-FFF2-40B4-BE49-F238E27FC236}">
                <a16:creationId xmlns:a16="http://schemas.microsoft.com/office/drawing/2014/main" id="{01A46BB7-5F36-4325-82BF-17F2685DE83E}"/>
              </a:ext>
            </a:extLst>
          </p:cNvPr>
          <p:cNvSpPr txBox="1"/>
          <p:nvPr/>
        </p:nvSpPr>
        <p:spPr>
          <a:xfrm>
            <a:off x="709301" y="606751"/>
            <a:ext cx="10699335" cy="400110"/>
          </a:xfrm>
          <a:prstGeom prst="rect">
            <a:avLst/>
          </a:prstGeom>
          <a:noFill/>
        </p:spPr>
        <p:txBody>
          <a:bodyPr wrap="square" rtlCol="0">
            <a:spAutoFit/>
          </a:bodyPr>
          <a:lstStyle/>
          <a:p>
            <a:r>
              <a:rPr lang="fr-FR" sz="2000" b="1" dirty="0"/>
              <a:t>Table des matières</a:t>
            </a:r>
          </a:p>
        </p:txBody>
      </p:sp>
      <p:sp>
        <p:nvSpPr>
          <p:cNvPr id="8" name="Espace réservé du contenu 2">
            <a:extLst>
              <a:ext uri="{FF2B5EF4-FFF2-40B4-BE49-F238E27FC236}">
                <a16:creationId xmlns:a16="http://schemas.microsoft.com/office/drawing/2014/main" id="{9EF29E20-36D6-49C6-B29B-8621348FEF2F}"/>
              </a:ext>
            </a:extLst>
          </p:cNvPr>
          <p:cNvSpPr txBox="1">
            <a:spLocks/>
          </p:cNvSpPr>
          <p:nvPr/>
        </p:nvSpPr>
        <p:spPr>
          <a:xfrm>
            <a:off x="838200" y="1825625"/>
            <a:ext cx="10515600" cy="4351338"/>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fr-FR" dirty="0"/>
          </a:p>
        </p:txBody>
      </p:sp>
      <p:sp>
        <p:nvSpPr>
          <p:cNvPr id="2" name="ZoneTexte 1">
            <a:extLst>
              <a:ext uri="{FF2B5EF4-FFF2-40B4-BE49-F238E27FC236}">
                <a16:creationId xmlns:a16="http://schemas.microsoft.com/office/drawing/2014/main" id="{47FAC5AB-04D6-4AC7-9D8B-16DB80703335}"/>
              </a:ext>
            </a:extLst>
          </p:cNvPr>
          <p:cNvSpPr txBox="1"/>
          <p:nvPr/>
        </p:nvSpPr>
        <p:spPr>
          <a:xfrm>
            <a:off x="838200" y="1491163"/>
            <a:ext cx="8331437" cy="1077218"/>
          </a:xfrm>
          <a:prstGeom prst="rect">
            <a:avLst/>
          </a:prstGeom>
          <a:noFill/>
        </p:spPr>
        <p:txBody>
          <a:bodyPr wrap="square" rtlCol="0">
            <a:spAutoFit/>
          </a:bodyPr>
          <a:lstStyle/>
          <a:p>
            <a:pPr marL="285750" indent="-285750">
              <a:buFontTx/>
              <a:buChar char="-"/>
            </a:pPr>
            <a:r>
              <a:rPr lang="fr-FR" sz="1600" dirty="0"/>
              <a:t>Exploration des données et </a:t>
            </a:r>
            <a:r>
              <a:rPr lang="fr-FR" sz="1600" dirty="0" err="1"/>
              <a:t>preprocessing</a:t>
            </a:r>
            <a:endParaRPr lang="fr-FR" sz="1600" dirty="0"/>
          </a:p>
          <a:p>
            <a:pPr marL="285750" indent="-285750">
              <a:buFontTx/>
              <a:buChar char="-"/>
            </a:pPr>
            <a:r>
              <a:rPr lang="fr-FR" sz="1600" dirty="0"/>
              <a:t>Modélisation et résultats</a:t>
            </a:r>
          </a:p>
          <a:p>
            <a:r>
              <a:rPr lang="fr-FR" sz="1600" dirty="0"/>
              <a:t>-    Dashboard et API</a:t>
            </a:r>
          </a:p>
          <a:p>
            <a:r>
              <a:rPr lang="fr-FR" sz="1600" dirty="0"/>
              <a:t>-    Conclusion</a:t>
            </a:r>
          </a:p>
        </p:txBody>
      </p:sp>
    </p:spTree>
    <p:extLst>
      <p:ext uri="{BB962C8B-B14F-4D97-AF65-F5344CB8AC3E}">
        <p14:creationId xmlns:p14="http://schemas.microsoft.com/office/powerpoint/2010/main" val="317024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1 : Exploration des données et </a:t>
            </a:r>
            <a:r>
              <a:rPr lang="fr-FR" sz="3600" b="1" dirty="0" err="1"/>
              <a:t>preprocessing</a:t>
            </a:r>
            <a:br>
              <a:rPr lang="fr-FR" sz="3600" dirty="0"/>
            </a:br>
            <a:endParaRPr lang="fr-FR" dirty="0"/>
          </a:p>
        </p:txBody>
      </p:sp>
    </p:spTree>
    <p:extLst>
      <p:ext uri="{BB962C8B-B14F-4D97-AF65-F5344CB8AC3E}">
        <p14:creationId xmlns:p14="http://schemas.microsoft.com/office/powerpoint/2010/main" val="13163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357C7-8B9B-4A3B-A2B7-D07E892B6B6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429E4B5-A029-4897-A42A-D7CB19786F15}"/>
              </a:ext>
            </a:extLst>
          </p:cNvPr>
          <p:cNvSpPr>
            <a:spLocks noGrp="1"/>
          </p:cNvSpPr>
          <p:nvPr>
            <p:ph sz="quarter" idx="10"/>
          </p:nvPr>
        </p:nvSpPr>
        <p:spPr/>
        <p:txBody>
          <a:bodyPr/>
          <a:lstStyle/>
          <a:p>
            <a:endParaRPr lang="fr-FR"/>
          </a:p>
        </p:txBody>
      </p:sp>
      <p:pic>
        <p:nvPicPr>
          <p:cNvPr id="5" name="Image 4">
            <a:extLst>
              <a:ext uri="{FF2B5EF4-FFF2-40B4-BE49-F238E27FC236}">
                <a16:creationId xmlns:a16="http://schemas.microsoft.com/office/drawing/2014/main" id="{D08D8E72-1D01-420C-A1A6-C38093F03627}"/>
              </a:ext>
            </a:extLst>
          </p:cNvPr>
          <p:cNvPicPr>
            <a:picLocks noChangeAspect="1"/>
          </p:cNvPicPr>
          <p:nvPr/>
        </p:nvPicPr>
        <p:blipFill>
          <a:blip r:embed="rId2"/>
          <a:stretch>
            <a:fillRect/>
          </a:stretch>
        </p:blipFill>
        <p:spPr>
          <a:xfrm>
            <a:off x="411524" y="106844"/>
            <a:ext cx="11368952" cy="6644311"/>
          </a:xfrm>
          <a:prstGeom prst="rect">
            <a:avLst/>
          </a:prstGeom>
        </p:spPr>
      </p:pic>
    </p:spTree>
    <p:extLst>
      <p:ext uri="{BB962C8B-B14F-4D97-AF65-F5344CB8AC3E}">
        <p14:creationId xmlns:p14="http://schemas.microsoft.com/office/powerpoint/2010/main" val="35074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9F868-816E-4811-95FE-B7E5030B6CFF}"/>
              </a:ext>
            </a:extLst>
          </p:cNvPr>
          <p:cNvSpPr>
            <a:spLocks noGrp="1"/>
          </p:cNvSpPr>
          <p:nvPr>
            <p:ph type="title"/>
          </p:nvPr>
        </p:nvSpPr>
        <p:spPr/>
        <p:txBody>
          <a:bodyPr/>
          <a:lstStyle/>
          <a:p>
            <a:r>
              <a:rPr lang="fr-FR" sz="2000" b="1" dirty="0">
                <a:solidFill>
                  <a:schemeClr val="tx1"/>
                </a:solidFill>
                <a:latin typeface="+mn-lt"/>
                <a:ea typeface="+mn-ea"/>
                <a:cs typeface="+mn-cs"/>
              </a:rPr>
              <a:t>Choix notebook </a:t>
            </a:r>
            <a:r>
              <a:rPr lang="fr-FR" sz="2000" b="1" dirty="0" err="1">
                <a:solidFill>
                  <a:schemeClr val="tx1"/>
                </a:solidFill>
                <a:latin typeface="+mn-lt"/>
                <a:ea typeface="+mn-ea"/>
                <a:cs typeface="+mn-cs"/>
              </a:rPr>
              <a:t>Kaggle</a:t>
            </a:r>
            <a:endParaRPr lang="fr-FR" sz="2000" b="1" dirty="0">
              <a:solidFill>
                <a:schemeClr val="tx1"/>
              </a:solidFill>
              <a:latin typeface="+mn-lt"/>
              <a:ea typeface="+mn-ea"/>
              <a:cs typeface="+mn-cs"/>
            </a:endParaRPr>
          </a:p>
        </p:txBody>
      </p:sp>
      <p:sp>
        <p:nvSpPr>
          <p:cNvPr id="3" name="Espace réservé du contenu 2">
            <a:extLst>
              <a:ext uri="{FF2B5EF4-FFF2-40B4-BE49-F238E27FC236}">
                <a16:creationId xmlns:a16="http://schemas.microsoft.com/office/drawing/2014/main" id="{BBE8EF1F-422D-4CE7-B964-8D94055BEF33}"/>
              </a:ext>
            </a:extLst>
          </p:cNvPr>
          <p:cNvSpPr>
            <a:spLocks noGrp="1"/>
          </p:cNvSpPr>
          <p:nvPr>
            <p:ph sz="quarter" idx="10"/>
          </p:nvPr>
        </p:nvSpPr>
        <p:spPr/>
        <p:txBody>
          <a:bodyPr/>
          <a:lstStyle/>
          <a:p>
            <a:endParaRPr lang="fr-FR"/>
          </a:p>
        </p:txBody>
      </p:sp>
      <p:sp>
        <p:nvSpPr>
          <p:cNvPr id="5" name="ZoneTexte 4">
            <a:extLst>
              <a:ext uri="{FF2B5EF4-FFF2-40B4-BE49-F238E27FC236}">
                <a16:creationId xmlns:a16="http://schemas.microsoft.com/office/drawing/2014/main" id="{D6E39DDE-78D8-4560-A0E5-12C5A12E4776}"/>
              </a:ext>
            </a:extLst>
          </p:cNvPr>
          <p:cNvSpPr txBox="1"/>
          <p:nvPr/>
        </p:nvSpPr>
        <p:spPr>
          <a:xfrm>
            <a:off x="6177591" y="1560162"/>
            <a:ext cx="6094520" cy="1292662"/>
          </a:xfrm>
          <a:prstGeom prst="rect">
            <a:avLst/>
          </a:prstGeom>
          <a:noFill/>
        </p:spPr>
        <p:txBody>
          <a:bodyPr wrap="square">
            <a:spAutoFit/>
          </a:bodyPr>
          <a:lstStyle/>
          <a:p>
            <a:r>
              <a:rPr lang="fr-FR" sz="2400" dirty="0"/>
              <a:t>Kernels </a:t>
            </a:r>
            <a:r>
              <a:rPr lang="fr-FR" sz="2400" b="1" dirty="0" err="1"/>
              <a:t>Kaggle</a:t>
            </a:r>
            <a:r>
              <a:rPr lang="fr-FR" sz="2400" dirty="0"/>
              <a:t> de</a:t>
            </a:r>
            <a:r>
              <a:rPr lang="fr-FR" sz="2400" b="1" dirty="0"/>
              <a:t> </a:t>
            </a:r>
            <a:r>
              <a:rPr lang="fr-FR" sz="2400" dirty="0"/>
              <a:t>Will </a:t>
            </a:r>
            <a:r>
              <a:rPr lang="fr-FR" sz="2400" dirty="0" err="1"/>
              <a:t>Koehrsen</a:t>
            </a:r>
            <a:endParaRPr lang="fr-FR" sz="2400" dirty="0">
              <a:latin typeface="Courier New" panose="02070309020205020404" pitchFamily="49" charset="0"/>
              <a:cs typeface="Courier New" panose="02070309020205020404" pitchFamily="49" charset="0"/>
            </a:endParaRPr>
          </a:p>
          <a:p>
            <a:pPr marL="800100" lvl="1" indent="-342900">
              <a:buFont typeface="Symbol" panose="05050102010706020507" pitchFamily="18" charset="2"/>
              <a:buChar char="Þ"/>
            </a:pPr>
            <a:r>
              <a:rPr lang="en-US" i="1" dirty="0"/>
              <a:t>Introduction to Manual Feature Engineering</a:t>
            </a:r>
          </a:p>
          <a:p>
            <a:pPr marL="800100" lvl="1" indent="-342900">
              <a:buFont typeface="Symbol" panose="05050102010706020507" pitchFamily="18" charset="2"/>
              <a:buChar char="Þ"/>
            </a:pPr>
            <a:r>
              <a:rPr lang="en-US" i="1" dirty="0"/>
              <a:t>Introduction to Manual Feature Engineering P2</a:t>
            </a:r>
          </a:p>
          <a:p>
            <a:pPr marL="800100" lvl="1" indent="-342900">
              <a:buFont typeface="Symbol" panose="05050102010706020507" pitchFamily="18" charset="2"/>
              <a:buChar char="Þ"/>
            </a:pPr>
            <a:r>
              <a:rPr lang="fr-FR" i="1" dirty="0" err="1"/>
              <a:t>Feature</a:t>
            </a:r>
            <a:r>
              <a:rPr lang="fr-FR" i="1" dirty="0"/>
              <a:t> </a:t>
            </a:r>
            <a:r>
              <a:rPr lang="fr-FR" i="1" dirty="0" err="1"/>
              <a:t>Selection</a:t>
            </a:r>
            <a:endParaRPr lang="fr-FR" i="1" dirty="0"/>
          </a:p>
        </p:txBody>
      </p:sp>
      <p:pic>
        <p:nvPicPr>
          <p:cNvPr id="7" name="Image 6">
            <a:extLst>
              <a:ext uri="{FF2B5EF4-FFF2-40B4-BE49-F238E27FC236}">
                <a16:creationId xmlns:a16="http://schemas.microsoft.com/office/drawing/2014/main" id="{D660C739-3E87-4818-85C2-D826318B759E}"/>
              </a:ext>
            </a:extLst>
          </p:cNvPr>
          <p:cNvPicPr>
            <a:picLocks noChangeAspect="1"/>
          </p:cNvPicPr>
          <p:nvPr/>
        </p:nvPicPr>
        <p:blipFill>
          <a:blip r:embed="rId2"/>
          <a:stretch>
            <a:fillRect/>
          </a:stretch>
        </p:blipFill>
        <p:spPr>
          <a:xfrm>
            <a:off x="426490" y="1322773"/>
            <a:ext cx="5638095" cy="5346880"/>
          </a:xfrm>
          <a:prstGeom prst="rect">
            <a:avLst/>
          </a:prstGeom>
        </p:spPr>
      </p:pic>
      <p:pic>
        <p:nvPicPr>
          <p:cNvPr id="9" name="Image 8">
            <a:extLst>
              <a:ext uri="{FF2B5EF4-FFF2-40B4-BE49-F238E27FC236}">
                <a16:creationId xmlns:a16="http://schemas.microsoft.com/office/drawing/2014/main" id="{0C8ED692-BA94-4EB3-ADBA-0E3028161F56}"/>
              </a:ext>
            </a:extLst>
          </p:cNvPr>
          <p:cNvPicPr>
            <a:picLocks noChangeAspect="1"/>
          </p:cNvPicPr>
          <p:nvPr/>
        </p:nvPicPr>
        <p:blipFill>
          <a:blip r:embed="rId3"/>
          <a:stretch>
            <a:fillRect/>
          </a:stretch>
        </p:blipFill>
        <p:spPr>
          <a:xfrm>
            <a:off x="6177591" y="3172283"/>
            <a:ext cx="5587919" cy="3133333"/>
          </a:xfrm>
          <a:prstGeom prst="rect">
            <a:avLst/>
          </a:prstGeom>
        </p:spPr>
      </p:pic>
    </p:spTree>
    <p:extLst>
      <p:ext uri="{BB962C8B-B14F-4D97-AF65-F5344CB8AC3E}">
        <p14:creationId xmlns:p14="http://schemas.microsoft.com/office/powerpoint/2010/main" val="364484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91B72-DF4C-446F-BB5C-079E851B38DF}"/>
              </a:ext>
            </a:extLst>
          </p:cNvPr>
          <p:cNvSpPr>
            <a:spLocks noGrp="1"/>
          </p:cNvSpPr>
          <p:nvPr>
            <p:ph type="title"/>
          </p:nvPr>
        </p:nvSpPr>
        <p:spPr>
          <a:xfrm>
            <a:off x="521208" y="448056"/>
            <a:ext cx="10851088" cy="640080"/>
          </a:xfrm>
        </p:spPr>
        <p:txBody>
          <a:bodyPr>
            <a:normAutofit/>
          </a:bodyPr>
          <a:lstStyle/>
          <a:p>
            <a:r>
              <a:rPr lang="fr-FR" sz="2000" b="1" dirty="0">
                <a:solidFill>
                  <a:schemeClr val="tx1"/>
                </a:solidFill>
                <a:latin typeface="+mn-lt"/>
                <a:ea typeface="+mn-ea"/>
                <a:cs typeface="+mn-cs"/>
              </a:rPr>
              <a:t>Remplacement des valeurs manquantes par la médiane</a:t>
            </a:r>
          </a:p>
        </p:txBody>
      </p:sp>
      <p:pic>
        <p:nvPicPr>
          <p:cNvPr id="5" name="Image 4">
            <a:extLst>
              <a:ext uri="{FF2B5EF4-FFF2-40B4-BE49-F238E27FC236}">
                <a16:creationId xmlns:a16="http://schemas.microsoft.com/office/drawing/2014/main" id="{9B6EDDCD-D643-4703-90D1-EE7830795ACE}"/>
              </a:ext>
            </a:extLst>
          </p:cNvPr>
          <p:cNvPicPr>
            <a:picLocks noChangeAspect="1"/>
          </p:cNvPicPr>
          <p:nvPr/>
        </p:nvPicPr>
        <p:blipFill>
          <a:blip r:embed="rId2"/>
          <a:stretch>
            <a:fillRect/>
          </a:stretch>
        </p:blipFill>
        <p:spPr>
          <a:xfrm>
            <a:off x="9227630" y="1889049"/>
            <a:ext cx="2600000" cy="2380952"/>
          </a:xfrm>
          <a:prstGeom prst="rect">
            <a:avLst/>
          </a:prstGeom>
        </p:spPr>
      </p:pic>
      <p:sp>
        <p:nvSpPr>
          <p:cNvPr id="8" name="ZoneTexte 7">
            <a:extLst>
              <a:ext uri="{FF2B5EF4-FFF2-40B4-BE49-F238E27FC236}">
                <a16:creationId xmlns:a16="http://schemas.microsoft.com/office/drawing/2014/main" id="{33E8614C-D5E1-455A-B3AB-02DDED3D555A}"/>
              </a:ext>
            </a:extLst>
          </p:cNvPr>
          <p:cNvSpPr txBox="1"/>
          <p:nvPr/>
        </p:nvSpPr>
        <p:spPr>
          <a:xfrm>
            <a:off x="1287263" y="5070914"/>
            <a:ext cx="9898602" cy="646331"/>
          </a:xfrm>
          <a:prstGeom prst="rect">
            <a:avLst/>
          </a:prstGeom>
          <a:noFill/>
        </p:spPr>
        <p:txBody>
          <a:bodyPr wrap="square" rtlCol="0">
            <a:spAutoFit/>
          </a:bodyPr>
          <a:lstStyle/>
          <a:p>
            <a:r>
              <a:rPr lang="fr-FR" dirty="0"/>
              <a:t>Utilisation de simple imputer pou effectuer un remplacement des valeurs manquantes </a:t>
            </a:r>
          </a:p>
          <a:p>
            <a:r>
              <a:rPr lang="fr-FR" dirty="0"/>
              <a:t>par la </a:t>
            </a:r>
            <a:r>
              <a:rPr lang="fr-FR" u="sng" dirty="0"/>
              <a:t>médiane</a:t>
            </a:r>
          </a:p>
        </p:txBody>
      </p:sp>
      <p:pic>
        <p:nvPicPr>
          <p:cNvPr id="9" name="Picture 6">
            <a:extLst>
              <a:ext uri="{FF2B5EF4-FFF2-40B4-BE49-F238E27FC236}">
                <a16:creationId xmlns:a16="http://schemas.microsoft.com/office/drawing/2014/main" id="{C1C2F5DA-BC95-46BE-84AE-4C684387A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 y="1515864"/>
            <a:ext cx="8260993" cy="336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56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FE4A9-5802-48DE-82A5-B74ECD01141F}"/>
              </a:ext>
            </a:extLst>
          </p:cNvPr>
          <p:cNvSpPr>
            <a:spLocks noGrp="1"/>
          </p:cNvSpPr>
          <p:nvPr>
            <p:ph type="title"/>
          </p:nvPr>
        </p:nvSpPr>
        <p:spPr/>
        <p:txBody>
          <a:bodyPr/>
          <a:lstStyle/>
          <a:p>
            <a:r>
              <a:rPr lang="fr-FR" sz="2000" b="1" dirty="0" err="1">
                <a:solidFill>
                  <a:schemeClr val="tx1"/>
                </a:solidFill>
                <a:latin typeface="+mn-lt"/>
                <a:ea typeface="+mn-ea"/>
                <a:cs typeface="+mn-cs"/>
              </a:rPr>
              <a:t>Réequilibrage</a:t>
            </a:r>
            <a:r>
              <a:rPr lang="fr-FR" sz="2000" b="1" dirty="0">
                <a:solidFill>
                  <a:schemeClr val="tx1"/>
                </a:solidFill>
                <a:latin typeface="+mn-lt"/>
                <a:ea typeface="+mn-ea"/>
                <a:cs typeface="+mn-cs"/>
              </a:rPr>
              <a:t> des classes</a:t>
            </a:r>
          </a:p>
        </p:txBody>
      </p:sp>
      <p:pic>
        <p:nvPicPr>
          <p:cNvPr id="5" name="Image 4">
            <a:extLst>
              <a:ext uri="{FF2B5EF4-FFF2-40B4-BE49-F238E27FC236}">
                <a16:creationId xmlns:a16="http://schemas.microsoft.com/office/drawing/2014/main" id="{85EAB01E-54CF-484F-AF0A-43F53F088F48}"/>
              </a:ext>
            </a:extLst>
          </p:cNvPr>
          <p:cNvPicPr>
            <a:picLocks noChangeAspect="1"/>
          </p:cNvPicPr>
          <p:nvPr/>
        </p:nvPicPr>
        <p:blipFill>
          <a:blip r:embed="rId2"/>
          <a:stretch>
            <a:fillRect/>
          </a:stretch>
        </p:blipFill>
        <p:spPr>
          <a:xfrm>
            <a:off x="714652" y="1419052"/>
            <a:ext cx="10762695" cy="4635498"/>
          </a:xfrm>
          <a:prstGeom prst="rect">
            <a:avLst/>
          </a:prstGeom>
        </p:spPr>
      </p:pic>
      <p:sp>
        <p:nvSpPr>
          <p:cNvPr id="7" name="ZoneTexte 6">
            <a:extLst>
              <a:ext uri="{FF2B5EF4-FFF2-40B4-BE49-F238E27FC236}">
                <a16:creationId xmlns:a16="http://schemas.microsoft.com/office/drawing/2014/main" id="{F7743618-DC5A-4446-9572-EA2D8E35DF63}"/>
              </a:ext>
            </a:extLst>
          </p:cNvPr>
          <p:cNvSpPr txBox="1"/>
          <p:nvPr/>
        </p:nvSpPr>
        <p:spPr>
          <a:xfrm>
            <a:off x="1331652" y="6225278"/>
            <a:ext cx="9898602" cy="369332"/>
          </a:xfrm>
          <a:prstGeom prst="rect">
            <a:avLst/>
          </a:prstGeom>
          <a:noFill/>
        </p:spPr>
        <p:txBody>
          <a:bodyPr wrap="square" rtlCol="0">
            <a:spAutoFit/>
          </a:bodyPr>
          <a:lstStyle/>
          <a:p>
            <a:pPr algn="ctr"/>
            <a:r>
              <a:rPr lang="en-GB" sz="1800" dirty="0" err="1"/>
              <a:t>Ré-équilibrage</a:t>
            </a:r>
            <a:r>
              <a:rPr lang="en-GB" sz="1800" dirty="0"/>
              <a:t> </a:t>
            </a:r>
            <a:r>
              <a:rPr lang="en-GB" dirty="0"/>
              <a:t>50/50</a:t>
            </a:r>
            <a:endParaRPr lang="fr-FR" sz="1800" i="1" dirty="0"/>
          </a:p>
        </p:txBody>
      </p:sp>
      <p:sp>
        <p:nvSpPr>
          <p:cNvPr id="3" name="ZoneTexte 2">
            <a:extLst>
              <a:ext uri="{FF2B5EF4-FFF2-40B4-BE49-F238E27FC236}">
                <a16:creationId xmlns:a16="http://schemas.microsoft.com/office/drawing/2014/main" id="{87E46B6C-D69A-4DF9-ACAF-DA253C1B9F06}"/>
              </a:ext>
            </a:extLst>
          </p:cNvPr>
          <p:cNvSpPr txBox="1"/>
          <p:nvPr/>
        </p:nvSpPr>
        <p:spPr>
          <a:xfrm>
            <a:off x="9504727" y="1644242"/>
            <a:ext cx="1132513" cy="369332"/>
          </a:xfrm>
          <a:prstGeom prst="rect">
            <a:avLst/>
          </a:prstGeom>
          <a:noFill/>
        </p:spPr>
        <p:txBody>
          <a:bodyPr wrap="square" rtlCol="0">
            <a:spAutoFit/>
          </a:bodyPr>
          <a:lstStyle/>
          <a:p>
            <a:r>
              <a:rPr lang="fr-FR" sz="900" dirty="0"/>
              <a:t>0 = pas de défaut 1 = défaut</a:t>
            </a:r>
          </a:p>
        </p:txBody>
      </p:sp>
    </p:spTree>
    <p:extLst>
      <p:ext uri="{BB962C8B-B14F-4D97-AF65-F5344CB8AC3E}">
        <p14:creationId xmlns:p14="http://schemas.microsoft.com/office/powerpoint/2010/main" val="39599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2 : Modélisation et résultat</a:t>
            </a:r>
            <a:br>
              <a:rPr lang="fr-FR" sz="3600" dirty="0"/>
            </a:br>
            <a:endParaRPr lang="fr-FR" dirty="0"/>
          </a:p>
        </p:txBody>
      </p:sp>
    </p:spTree>
    <p:extLst>
      <p:ext uri="{BB962C8B-B14F-4D97-AF65-F5344CB8AC3E}">
        <p14:creationId xmlns:p14="http://schemas.microsoft.com/office/powerpoint/2010/main" val="3318120198"/>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{E70BD18E-8B22-4DDE-ACC0-99BBCF5A2524}tf10001108_win32</Template>
  <TotalTime>15982</TotalTime>
  <Words>994</Words>
  <Application>Microsoft Office PowerPoint</Application>
  <PresentationFormat>Grand écran</PresentationFormat>
  <Paragraphs>109</Paragraphs>
  <Slides>21</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Courier New</vt:lpstr>
      <vt:lpstr>Segoe UI</vt:lpstr>
      <vt:lpstr>Segoe UI Light</vt:lpstr>
      <vt:lpstr>Symbol</vt:lpstr>
      <vt:lpstr>DocBienvenue</vt:lpstr>
      <vt:lpstr>Présentation PowerPoint</vt:lpstr>
      <vt:lpstr>Présentation PowerPoint</vt:lpstr>
      <vt:lpstr>Présentation PowerPoint</vt:lpstr>
      <vt:lpstr>Partie 1 : Exploration des données et preprocessing </vt:lpstr>
      <vt:lpstr>Présentation PowerPoint</vt:lpstr>
      <vt:lpstr>Choix notebook Kaggle</vt:lpstr>
      <vt:lpstr>Remplacement des valeurs manquantes par la médiane</vt:lpstr>
      <vt:lpstr>Réequilibrage des classes</vt:lpstr>
      <vt:lpstr>Partie 2 : Modélisation et résultat </vt:lpstr>
      <vt:lpstr>Etapes de modélisation</vt:lpstr>
      <vt:lpstr>Rappel de métriques</vt:lpstr>
      <vt:lpstr>Algorithmes testés</vt:lpstr>
      <vt:lpstr>Fonction métier</vt:lpstr>
      <vt:lpstr>Performance Fonction métier sur LGBM</vt:lpstr>
      <vt:lpstr>Interprétabilité</vt:lpstr>
      <vt:lpstr>Partie 3 : Dashboard et API </vt:lpstr>
      <vt:lpstr>Architecture</vt:lpstr>
      <vt:lpstr>Contenu de l’API</vt:lpstr>
      <vt:lpstr>Contenu du dashboard</vt:lpstr>
      <vt:lpstr>Partie 4 : Conclusion </vt:lpstr>
      <vt:lpstr>Conclusion et pistes d’amélioration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Teycir</dc:creator>
  <cp:keywords/>
  <cp:lastModifiedBy>Teycir</cp:lastModifiedBy>
  <cp:revision>126</cp:revision>
  <dcterms:created xsi:type="dcterms:W3CDTF">2021-07-14T10:49:58Z</dcterms:created>
  <dcterms:modified xsi:type="dcterms:W3CDTF">2022-03-04T20:46:47Z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