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81ECD6CC-E035-4194-9073-EEE37FEE879C}" type="slidenum">
              <a:rPr lang="en-GB" altLang="en-US"/>
              <a:pPr>
                <a:defRPr/>
              </a:pPr>
              <a:t>‹#›</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Date Placeholder 3"/>
          <p:cNvSpPr>
            <a:spLocks noGrp="1"/>
          </p:cNvSpPr>
          <p:nvPr>
            <p:ph type="dt" sz="half" idx="12"/>
          </p:nvPr>
        </p:nvSpPr>
        <p:spPr/>
        <p:txBody>
          <a:bodyPr/>
          <a:lstStyle>
            <a:lvl1pPr>
              <a:defRPr/>
            </a:lvl1pPr>
          </a:lstStyle>
          <a:p>
            <a:pPr>
              <a:defRPr/>
            </a:pPr>
            <a:fld id="{16BDC7CF-E8A7-4377-BEBD-FC6E0AE63D02}" type="datetimeFigureOut">
              <a:rPr lang="en-GB" altLang="en-US"/>
              <a:pPr>
                <a:defRPr/>
              </a:pPr>
              <a:t>04/03/2020</a:t>
            </a:fld>
            <a:endParaRPr lang="en-GB" altLang="en-US"/>
          </a:p>
        </p:txBody>
      </p:sp>
    </p:spTree>
    <p:extLst>
      <p:ext uri="{BB962C8B-B14F-4D97-AF65-F5344CB8AC3E}">
        <p14:creationId xmlns:p14="http://schemas.microsoft.com/office/powerpoint/2010/main" val="401349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02FBAEA7-7922-4B79-8BC3-0545ACA3A97E}" type="slidenum">
              <a:rPr lang="en-GB" altLang="en-US"/>
              <a:pPr>
                <a:defRPr/>
              </a:pPr>
              <a:t>‹#›</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Date Placeholder 3"/>
          <p:cNvSpPr>
            <a:spLocks noGrp="1"/>
          </p:cNvSpPr>
          <p:nvPr>
            <p:ph type="dt" sz="half" idx="12"/>
          </p:nvPr>
        </p:nvSpPr>
        <p:spPr/>
        <p:txBody>
          <a:bodyPr/>
          <a:lstStyle>
            <a:lvl1pPr>
              <a:defRPr/>
            </a:lvl1pPr>
          </a:lstStyle>
          <a:p>
            <a:pPr>
              <a:defRPr/>
            </a:pPr>
            <a:fld id="{3793BC36-8433-4B15-AFF7-32B74AB6BB88}" type="datetimeFigureOut">
              <a:rPr lang="en-GB" altLang="en-US"/>
              <a:pPr>
                <a:defRPr/>
              </a:pPr>
              <a:t>04/03/2020</a:t>
            </a:fld>
            <a:endParaRPr lang="en-GB" altLang="en-US"/>
          </a:p>
        </p:txBody>
      </p:sp>
    </p:spTree>
    <p:extLst>
      <p:ext uri="{BB962C8B-B14F-4D97-AF65-F5344CB8AC3E}">
        <p14:creationId xmlns:p14="http://schemas.microsoft.com/office/powerpoint/2010/main" val="240235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81B9A707-323F-4E02-A643-987279A6E4BE}" type="slidenum">
              <a:rPr lang="en-GB" altLang="en-US"/>
              <a:pPr>
                <a:defRPr/>
              </a:pPr>
              <a:t>‹#›</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Date Placeholder 3"/>
          <p:cNvSpPr>
            <a:spLocks noGrp="1"/>
          </p:cNvSpPr>
          <p:nvPr>
            <p:ph type="dt" sz="half" idx="12"/>
          </p:nvPr>
        </p:nvSpPr>
        <p:spPr/>
        <p:txBody>
          <a:bodyPr/>
          <a:lstStyle>
            <a:lvl1pPr>
              <a:defRPr/>
            </a:lvl1pPr>
          </a:lstStyle>
          <a:p>
            <a:pPr>
              <a:defRPr/>
            </a:pPr>
            <a:fld id="{2717FE0A-CC4F-4549-962C-6A3B558597C5}" type="datetimeFigureOut">
              <a:rPr lang="en-GB" altLang="en-US"/>
              <a:pPr>
                <a:defRPr/>
              </a:pPr>
              <a:t>04/03/2020</a:t>
            </a:fld>
            <a:endParaRPr lang="en-GB" altLang="en-US"/>
          </a:p>
        </p:txBody>
      </p:sp>
    </p:spTree>
    <p:extLst>
      <p:ext uri="{BB962C8B-B14F-4D97-AF65-F5344CB8AC3E}">
        <p14:creationId xmlns:p14="http://schemas.microsoft.com/office/powerpoint/2010/main" val="399313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E7810FB0-83FD-464B-B8D4-9E00860BED20}" type="slidenum">
              <a:rPr lang="en-GB" altLang="en-US"/>
              <a:pPr>
                <a:defRPr/>
              </a:pPr>
              <a:t>‹#›</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Date Placeholder 3"/>
          <p:cNvSpPr>
            <a:spLocks noGrp="1"/>
          </p:cNvSpPr>
          <p:nvPr>
            <p:ph type="dt" sz="half" idx="12"/>
          </p:nvPr>
        </p:nvSpPr>
        <p:spPr/>
        <p:txBody>
          <a:bodyPr/>
          <a:lstStyle>
            <a:lvl1pPr>
              <a:defRPr/>
            </a:lvl1pPr>
          </a:lstStyle>
          <a:p>
            <a:pPr>
              <a:defRPr/>
            </a:pPr>
            <a:fld id="{06A453FA-C568-4E88-9309-E91A370BF197}" type="datetimeFigureOut">
              <a:rPr lang="en-GB" altLang="en-US"/>
              <a:pPr>
                <a:defRPr/>
              </a:pPr>
              <a:t>04/03/2020</a:t>
            </a:fld>
            <a:endParaRPr lang="en-GB" altLang="en-US"/>
          </a:p>
        </p:txBody>
      </p:sp>
    </p:spTree>
    <p:extLst>
      <p:ext uri="{BB962C8B-B14F-4D97-AF65-F5344CB8AC3E}">
        <p14:creationId xmlns:p14="http://schemas.microsoft.com/office/powerpoint/2010/main" val="96103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63EA36F9-0815-4A49-8643-6996199FF2CC}" type="slidenum">
              <a:rPr lang="en-GB" altLang="en-US"/>
              <a:pPr>
                <a:defRPr/>
              </a:pPr>
              <a:t>‹#›</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Date Placeholder 3"/>
          <p:cNvSpPr>
            <a:spLocks noGrp="1"/>
          </p:cNvSpPr>
          <p:nvPr>
            <p:ph type="dt" sz="half" idx="12"/>
          </p:nvPr>
        </p:nvSpPr>
        <p:spPr/>
        <p:txBody>
          <a:bodyPr/>
          <a:lstStyle>
            <a:lvl1pPr>
              <a:defRPr/>
            </a:lvl1pPr>
          </a:lstStyle>
          <a:p>
            <a:pPr>
              <a:defRPr/>
            </a:pPr>
            <a:fld id="{80661E94-ED38-4E8B-803D-AE1C4E00747C}" type="datetimeFigureOut">
              <a:rPr lang="en-GB" altLang="en-US"/>
              <a:pPr>
                <a:defRPr/>
              </a:pPr>
              <a:t>04/03/2020</a:t>
            </a:fld>
            <a:endParaRPr lang="en-GB" altLang="en-US"/>
          </a:p>
        </p:txBody>
      </p:sp>
    </p:spTree>
    <p:extLst>
      <p:ext uri="{BB962C8B-B14F-4D97-AF65-F5344CB8AC3E}">
        <p14:creationId xmlns:p14="http://schemas.microsoft.com/office/powerpoint/2010/main" val="151478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A766AC60-B873-44F3-8A8D-C2A71430E088}" type="slidenum">
              <a:rPr lang="en-GB" altLang="en-US"/>
              <a:pPr>
                <a:defRPr/>
              </a:pPr>
              <a:t>‹#›</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ltLang="en-US"/>
          </a:p>
        </p:txBody>
      </p:sp>
      <p:sp>
        <p:nvSpPr>
          <p:cNvPr id="7" name="Date Placeholder 3"/>
          <p:cNvSpPr>
            <a:spLocks noGrp="1"/>
          </p:cNvSpPr>
          <p:nvPr>
            <p:ph type="dt" sz="half" idx="12"/>
          </p:nvPr>
        </p:nvSpPr>
        <p:spPr/>
        <p:txBody>
          <a:bodyPr/>
          <a:lstStyle>
            <a:lvl1pPr>
              <a:defRPr/>
            </a:lvl1pPr>
          </a:lstStyle>
          <a:p>
            <a:pPr>
              <a:defRPr/>
            </a:pPr>
            <a:fld id="{70E28E47-1EF6-45E6-9F1F-8501AB352611}" type="datetimeFigureOut">
              <a:rPr lang="en-GB" altLang="en-US"/>
              <a:pPr>
                <a:defRPr/>
              </a:pPr>
              <a:t>04/03/2020</a:t>
            </a:fld>
            <a:endParaRPr lang="en-GB" altLang="en-US"/>
          </a:p>
        </p:txBody>
      </p:sp>
    </p:spTree>
    <p:extLst>
      <p:ext uri="{BB962C8B-B14F-4D97-AF65-F5344CB8AC3E}">
        <p14:creationId xmlns:p14="http://schemas.microsoft.com/office/powerpoint/2010/main" val="130325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BC4FB5A8-2C36-4087-AA8D-8FE2BAAB0B9C}" type="slidenum">
              <a:rPr lang="en-GB" altLang="en-US"/>
              <a:pPr>
                <a:defRPr/>
              </a:pPr>
              <a:t>‹#›</a:t>
            </a:fld>
            <a:endParaRPr lang="en-GB" altLang="en-US"/>
          </a:p>
        </p:txBody>
      </p:sp>
      <p:sp>
        <p:nvSpPr>
          <p:cNvPr id="8" name="Footer Placeholder 4"/>
          <p:cNvSpPr>
            <a:spLocks noGrp="1"/>
          </p:cNvSpPr>
          <p:nvPr>
            <p:ph type="ftr" sz="quarter" idx="11"/>
          </p:nvPr>
        </p:nvSpPr>
        <p:spPr/>
        <p:txBody>
          <a:bodyPr/>
          <a:lstStyle>
            <a:lvl1pPr>
              <a:defRPr/>
            </a:lvl1pPr>
          </a:lstStyle>
          <a:p>
            <a:pPr>
              <a:defRPr/>
            </a:pPr>
            <a:endParaRPr lang="en-GB" altLang="en-US"/>
          </a:p>
        </p:txBody>
      </p:sp>
      <p:sp>
        <p:nvSpPr>
          <p:cNvPr id="9" name="Date Placeholder 3"/>
          <p:cNvSpPr>
            <a:spLocks noGrp="1"/>
          </p:cNvSpPr>
          <p:nvPr>
            <p:ph type="dt" sz="half" idx="12"/>
          </p:nvPr>
        </p:nvSpPr>
        <p:spPr/>
        <p:txBody>
          <a:bodyPr/>
          <a:lstStyle>
            <a:lvl1pPr>
              <a:defRPr/>
            </a:lvl1pPr>
          </a:lstStyle>
          <a:p>
            <a:pPr>
              <a:defRPr/>
            </a:pPr>
            <a:fld id="{5162E19A-740F-4A91-B2DE-0892713854DF}" type="datetimeFigureOut">
              <a:rPr lang="en-GB" altLang="en-US"/>
              <a:pPr>
                <a:defRPr/>
              </a:pPr>
              <a:t>04/03/2020</a:t>
            </a:fld>
            <a:endParaRPr lang="en-GB" altLang="en-US"/>
          </a:p>
        </p:txBody>
      </p:sp>
    </p:spTree>
    <p:extLst>
      <p:ext uri="{BB962C8B-B14F-4D97-AF65-F5344CB8AC3E}">
        <p14:creationId xmlns:p14="http://schemas.microsoft.com/office/powerpoint/2010/main" val="91538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8468B2C6-BB3A-45B8-9EF4-D2E3C2C51B30}" type="slidenum">
              <a:rPr lang="en-GB" altLang="en-US"/>
              <a:pPr>
                <a:defRPr/>
              </a:pPr>
              <a:t>‹#›</a:t>
            </a:fld>
            <a:endParaRPr lang="en-GB" altLang="en-US"/>
          </a:p>
        </p:txBody>
      </p:sp>
      <p:sp>
        <p:nvSpPr>
          <p:cNvPr id="4" name="Footer Placeholder 4"/>
          <p:cNvSpPr>
            <a:spLocks noGrp="1"/>
          </p:cNvSpPr>
          <p:nvPr>
            <p:ph type="ftr" sz="quarter" idx="11"/>
          </p:nvPr>
        </p:nvSpPr>
        <p:spPr/>
        <p:txBody>
          <a:bodyPr/>
          <a:lstStyle>
            <a:lvl1pPr>
              <a:defRPr/>
            </a:lvl1pPr>
          </a:lstStyle>
          <a:p>
            <a:pPr>
              <a:defRPr/>
            </a:pPr>
            <a:endParaRPr lang="en-GB" altLang="en-US"/>
          </a:p>
        </p:txBody>
      </p:sp>
      <p:sp>
        <p:nvSpPr>
          <p:cNvPr id="5" name="Date Placeholder 3"/>
          <p:cNvSpPr>
            <a:spLocks noGrp="1"/>
          </p:cNvSpPr>
          <p:nvPr>
            <p:ph type="dt" sz="half" idx="12"/>
          </p:nvPr>
        </p:nvSpPr>
        <p:spPr/>
        <p:txBody>
          <a:bodyPr/>
          <a:lstStyle>
            <a:lvl1pPr>
              <a:defRPr/>
            </a:lvl1pPr>
          </a:lstStyle>
          <a:p>
            <a:pPr>
              <a:defRPr/>
            </a:pPr>
            <a:fld id="{F131AE99-4F27-44E8-87E2-4CB5FE52EF3F}" type="datetimeFigureOut">
              <a:rPr lang="en-GB" altLang="en-US"/>
              <a:pPr>
                <a:defRPr/>
              </a:pPr>
              <a:t>04/03/2020</a:t>
            </a:fld>
            <a:endParaRPr lang="en-GB" altLang="en-US"/>
          </a:p>
        </p:txBody>
      </p:sp>
    </p:spTree>
    <p:extLst>
      <p:ext uri="{BB962C8B-B14F-4D97-AF65-F5344CB8AC3E}">
        <p14:creationId xmlns:p14="http://schemas.microsoft.com/office/powerpoint/2010/main" val="157137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5AA32F87-8735-4E70-AC2A-39CB6AAD2852}" type="slidenum">
              <a:rPr lang="en-GB" altLang="en-US"/>
              <a:pPr>
                <a:defRPr/>
              </a:pPr>
              <a:t>‹#›</a:t>
            </a:fld>
            <a:endParaRPr lang="en-GB" altLang="en-US"/>
          </a:p>
        </p:txBody>
      </p:sp>
      <p:sp>
        <p:nvSpPr>
          <p:cNvPr id="3" name="Footer Placeholder 4"/>
          <p:cNvSpPr>
            <a:spLocks noGrp="1"/>
          </p:cNvSpPr>
          <p:nvPr>
            <p:ph type="ftr" sz="quarter" idx="11"/>
          </p:nvPr>
        </p:nvSpPr>
        <p:spPr/>
        <p:txBody>
          <a:bodyPr/>
          <a:lstStyle>
            <a:lvl1pPr>
              <a:defRPr/>
            </a:lvl1pPr>
          </a:lstStyle>
          <a:p>
            <a:pPr>
              <a:defRPr/>
            </a:pPr>
            <a:endParaRPr lang="en-GB" altLang="en-US"/>
          </a:p>
        </p:txBody>
      </p:sp>
      <p:sp>
        <p:nvSpPr>
          <p:cNvPr id="4" name="Date Placeholder 3"/>
          <p:cNvSpPr>
            <a:spLocks noGrp="1"/>
          </p:cNvSpPr>
          <p:nvPr>
            <p:ph type="dt" sz="half" idx="12"/>
          </p:nvPr>
        </p:nvSpPr>
        <p:spPr/>
        <p:txBody>
          <a:bodyPr/>
          <a:lstStyle>
            <a:lvl1pPr>
              <a:defRPr/>
            </a:lvl1pPr>
          </a:lstStyle>
          <a:p>
            <a:pPr>
              <a:defRPr/>
            </a:pPr>
            <a:fld id="{FA506933-FB74-46DE-90F0-481C95B4691D}" type="datetimeFigureOut">
              <a:rPr lang="en-GB" altLang="en-US"/>
              <a:pPr>
                <a:defRPr/>
              </a:pPr>
              <a:t>04/03/2020</a:t>
            </a:fld>
            <a:endParaRPr lang="en-GB" altLang="en-US"/>
          </a:p>
        </p:txBody>
      </p:sp>
    </p:spTree>
    <p:extLst>
      <p:ext uri="{BB962C8B-B14F-4D97-AF65-F5344CB8AC3E}">
        <p14:creationId xmlns:p14="http://schemas.microsoft.com/office/powerpoint/2010/main" val="251157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4"/>
          </p:nvPr>
        </p:nvSpPr>
        <p:spPr>
          <a:ln/>
        </p:spPr>
        <p:txBody>
          <a:bodyPr/>
          <a:lstStyle>
            <a:lvl1pPr>
              <a:defRPr/>
            </a:lvl1pPr>
          </a:lstStyle>
          <a:p>
            <a:pPr>
              <a:defRPr/>
            </a:pPr>
            <a:fld id="{E9EF7936-B01D-4A61-BA97-8691A5745726}" type="slidenum">
              <a:rPr lang="en-GB" altLang="en-US"/>
              <a:pPr>
                <a:defRPr/>
              </a:pPr>
              <a:t>‹#›</a:t>
            </a:fld>
            <a:endParaRPr lang="en-GB" altLang="en-US"/>
          </a:p>
        </p:txBody>
      </p:sp>
      <p:sp>
        <p:nvSpPr>
          <p:cNvPr id="6" name="Footer Placeholder 4"/>
          <p:cNvSpPr>
            <a:spLocks noGrp="1"/>
          </p:cNvSpPr>
          <p:nvPr>
            <p:ph type="ftr" sz="quarter" idx="15"/>
          </p:nvPr>
        </p:nvSpPr>
        <p:spPr/>
        <p:txBody>
          <a:bodyPr/>
          <a:lstStyle>
            <a:lvl1pPr>
              <a:defRPr/>
            </a:lvl1pPr>
          </a:lstStyle>
          <a:p>
            <a:pPr>
              <a:defRPr/>
            </a:pPr>
            <a:endParaRPr lang="en-GB" altLang="en-US"/>
          </a:p>
        </p:txBody>
      </p:sp>
      <p:sp>
        <p:nvSpPr>
          <p:cNvPr id="7" name="Date Placeholder 3"/>
          <p:cNvSpPr>
            <a:spLocks noGrp="1"/>
          </p:cNvSpPr>
          <p:nvPr>
            <p:ph type="dt" sz="half" idx="16"/>
          </p:nvPr>
        </p:nvSpPr>
        <p:spPr/>
        <p:txBody>
          <a:bodyPr/>
          <a:lstStyle>
            <a:lvl1pPr>
              <a:defRPr/>
            </a:lvl1pPr>
          </a:lstStyle>
          <a:p>
            <a:pPr>
              <a:defRPr/>
            </a:pPr>
            <a:fld id="{C0BB03E6-67E9-47D9-B84C-B900AA76CF2E}" type="datetimeFigureOut">
              <a:rPr lang="en-GB" altLang="en-US"/>
              <a:pPr>
                <a:defRPr/>
              </a:pPr>
              <a:t>04/03/2020</a:t>
            </a:fld>
            <a:endParaRPr lang="en-GB" altLang="en-US"/>
          </a:p>
        </p:txBody>
      </p:sp>
    </p:spTree>
    <p:extLst>
      <p:ext uri="{BB962C8B-B14F-4D97-AF65-F5344CB8AC3E}">
        <p14:creationId xmlns:p14="http://schemas.microsoft.com/office/powerpoint/2010/main" val="376874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2932EFA-5D03-4754-8ADD-DF16C2EABA57}" type="slidenum">
              <a:rPr lang="en-GB" altLang="en-US"/>
              <a:pPr>
                <a:defRPr/>
              </a:pPr>
              <a:t>‹#›</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ltLang="en-US"/>
          </a:p>
        </p:txBody>
      </p:sp>
      <p:sp>
        <p:nvSpPr>
          <p:cNvPr id="7" name="Date Placeholder 3"/>
          <p:cNvSpPr>
            <a:spLocks noGrp="1"/>
          </p:cNvSpPr>
          <p:nvPr>
            <p:ph type="dt" sz="half" idx="12"/>
          </p:nvPr>
        </p:nvSpPr>
        <p:spPr/>
        <p:txBody>
          <a:bodyPr/>
          <a:lstStyle>
            <a:lvl1pPr>
              <a:defRPr/>
            </a:lvl1pPr>
          </a:lstStyle>
          <a:p>
            <a:pPr>
              <a:defRPr/>
            </a:pPr>
            <a:fld id="{0491877E-F1AF-4A75-8B21-8663257B8C3B}" type="datetimeFigureOut">
              <a:rPr lang="en-GB" altLang="en-US"/>
              <a:pPr>
                <a:defRPr/>
              </a:pPr>
              <a:t>04/03/2020</a:t>
            </a:fld>
            <a:endParaRPr lang="en-GB" altLang="en-US"/>
          </a:p>
        </p:txBody>
      </p:sp>
    </p:spTree>
    <p:extLst>
      <p:ext uri="{BB962C8B-B14F-4D97-AF65-F5344CB8AC3E}">
        <p14:creationId xmlns:p14="http://schemas.microsoft.com/office/powerpoint/2010/main" val="116750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solidFill>
                <a:srgbClr val="FFFFFF"/>
              </a:solidFill>
            </a:endParaRPr>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eaLnBrk="1" hangingPunct="1">
              <a:defRPr>
                <a:solidFill>
                  <a:srgbClr val="FFFFFF"/>
                </a:solidFill>
              </a:defRPr>
            </a:lvl1pPr>
          </a:lstStyle>
          <a:p>
            <a:pPr>
              <a:defRPr/>
            </a:pPr>
            <a:fld id="{EF6C6A36-A135-47D1-BB2E-1F44024C777B}" type="slidenum">
              <a:rPr lang="en-GB" altLang="en-US"/>
              <a:pPr>
                <a:defRPr/>
              </a:pPr>
              <a:t>‹#›</a:t>
            </a:fld>
            <a:endParaRPr lang="en-GB" altLang="en-US"/>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2"/>
                </a:solidFill>
                <a:cs typeface="Arial" charset="0"/>
              </a:defRPr>
            </a:lvl1pPr>
          </a:lstStyle>
          <a:p>
            <a:pPr>
              <a:defRPr/>
            </a:pPr>
            <a:endParaRPr lang="en-GB" altLang="en-US"/>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chemeClr val="bg2"/>
                </a:solidFill>
                <a:cs typeface="Arial" charset="0"/>
              </a:defRPr>
            </a:lvl1pPr>
          </a:lstStyle>
          <a:p>
            <a:pPr>
              <a:defRPr/>
            </a:pPr>
            <a:fld id="{0A5AC090-A731-40A5-90C8-9C58EA5ADDEC}" type="datetimeFigureOut">
              <a:rPr lang="en-GB" altLang="en-US"/>
              <a:pPr>
                <a:defRPr/>
              </a:pPr>
              <a:t>04/03/2020</a:t>
            </a:fld>
            <a:endParaRPr lang="en-GB"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panose="020B0604020202020204" pitchFamily="34"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panose="020B0604020202020204" pitchFamily="34"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panose="020B0604020202020204" pitchFamily="34"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GB" dirty="0"/>
              <a:t>ICTE 362 : </a:t>
            </a:r>
            <a:br>
              <a:rPr lang="en-GB" dirty="0"/>
            </a:br>
            <a:r>
              <a:rPr lang="en-GB" dirty="0"/>
              <a:t>Educational Software Development</a:t>
            </a:r>
          </a:p>
        </p:txBody>
      </p:sp>
      <p:sp>
        <p:nvSpPr>
          <p:cNvPr id="3" name="Subtitle 2"/>
          <p:cNvSpPr>
            <a:spLocks noGrp="1"/>
          </p:cNvSpPr>
          <p:nvPr>
            <p:ph type="subTitle" idx="1"/>
          </p:nvPr>
        </p:nvSpPr>
        <p:spPr>
          <a:xfrm>
            <a:off x="685800" y="4572000"/>
            <a:ext cx="6461125" cy="1066800"/>
          </a:xfrm>
        </p:spPr>
        <p:txBody>
          <a:bodyPr rtlCol="0"/>
          <a:lstStyle/>
          <a:p>
            <a:pPr eaLnBrk="1" fontAlgn="auto" hangingPunct="1">
              <a:spcAft>
                <a:spcPts val="0"/>
              </a:spcAft>
              <a:defRPr/>
            </a:pPr>
            <a:r>
              <a:rPr lang="en-GB" dirty="0"/>
              <a:t>Lesson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Waterfall Model Problems</a:t>
            </a:r>
          </a:p>
        </p:txBody>
      </p:sp>
      <p:sp>
        <p:nvSpPr>
          <p:cNvPr id="11267" name="Content Placeholder 2"/>
          <p:cNvSpPr>
            <a:spLocks noGrp="1"/>
          </p:cNvSpPr>
          <p:nvPr>
            <p:ph idx="1"/>
          </p:nvPr>
        </p:nvSpPr>
        <p:spPr/>
        <p:txBody>
          <a:bodyPr/>
          <a:lstStyle/>
          <a:p>
            <a:pPr marL="0" indent="0" eaLnBrk="1" hangingPunct="1">
              <a:lnSpc>
                <a:spcPct val="90000"/>
              </a:lnSpc>
              <a:buFont typeface="Arial" panose="020B0604020202020204" pitchFamily="34" charset="0"/>
              <a:buNone/>
            </a:pPr>
            <a:r>
              <a:rPr lang="en-US" altLang="en-US" smtClean="0"/>
              <a:t>1. Real projects rarely follow the sequential flow that the model proposes. Although the Waterfall model can accommodate iteration, it does so indirectly. As a result, changes can cause confusion as the project team proceeds.</a:t>
            </a:r>
          </a:p>
          <a:p>
            <a:pPr marL="0" indent="0" eaLnBrk="1" hangingPunct="1">
              <a:lnSpc>
                <a:spcPct val="90000"/>
              </a:lnSpc>
              <a:buFont typeface="Arial" panose="020B0604020202020204" pitchFamily="34" charset="0"/>
              <a:buNone/>
            </a:pPr>
            <a:endParaRPr lang="en-US" altLang="en-US" smtClean="0"/>
          </a:p>
          <a:p>
            <a:pPr marL="0" indent="0" eaLnBrk="1" hangingPunct="1">
              <a:lnSpc>
                <a:spcPct val="90000"/>
              </a:lnSpc>
              <a:buFont typeface="Arial" panose="020B0604020202020204" pitchFamily="34" charset="0"/>
              <a:buNone/>
            </a:pPr>
            <a:r>
              <a:rPr lang="en-US" altLang="en-US" smtClean="0"/>
              <a:t>2. It is often difficult for the customer to state all requirements explicitly. The linear sequential model requires this and has difficulty accommodating the natural uncertainty that exists at the beginning of many projects.</a:t>
            </a:r>
          </a:p>
          <a:p>
            <a:pPr marL="0" indent="0" eaLnBrk="1" hangingPunct="1">
              <a:lnSpc>
                <a:spcPct val="90000"/>
              </a:lnSpc>
              <a:buFont typeface="Arial" panose="020B0604020202020204" pitchFamily="34" charset="0"/>
              <a:buNone/>
            </a:pPr>
            <a:endParaRPr lang="en-US" altLang="en-US" smtClean="0"/>
          </a:p>
          <a:p>
            <a:pPr marL="0" indent="0" eaLnBrk="1" hangingPunct="1">
              <a:lnSpc>
                <a:spcPct val="90000"/>
              </a:lnSpc>
              <a:buFont typeface="Arial" panose="020B0604020202020204" pitchFamily="34" charset="0"/>
              <a:buNone/>
            </a:pPr>
            <a:r>
              <a:rPr lang="en-US" altLang="en-US" smtClean="0"/>
              <a:t>3. The customer must have patience. A working version of the program(s) will not be available until late in the project time-span. A major blunder, if undetected until the working program is reviewed, can be disastrous.</a:t>
            </a:r>
          </a:p>
          <a:p>
            <a:pPr marL="0" indent="0" eaLnBrk="1" hangingPunct="1">
              <a:lnSpc>
                <a:spcPct val="90000"/>
              </a:lnSpc>
            </a:pPr>
            <a:endParaRPr lang="en-GB"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dirty="0"/>
              <a:t>Iterative Process Models</a:t>
            </a:r>
            <a:endParaRPr lang="en-GB" altLang="en-US" dirty="0"/>
          </a:p>
        </p:txBody>
      </p:sp>
      <p:sp>
        <p:nvSpPr>
          <p:cNvPr id="12291" name="Content Placeholder 2"/>
          <p:cNvSpPr>
            <a:spLocks noGrp="1"/>
          </p:cNvSpPr>
          <p:nvPr>
            <p:ph idx="1"/>
          </p:nvPr>
        </p:nvSpPr>
        <p:spPr/>
        <p:txBody>
          <a:bodyPr/>
          <a:lstStyle/>
          <a:p>
            <a:pPr eaLnBrk="1" hangingPunct="1"/>
            <a:r>
              <a:rPr lang="en-US" altLang="en-US" smtClean="0"/>
              <a:t>Incremental Model delivers software in small but usable pieces, each piece builds on pieces already delivered</a:t>
            </a:r>
          </a:p>
          <a:p>
            <a:pPr eaLnBrk="1" hangingPunct="1">
              <a:buFont typeface="Arial" panose="020B0604020202020204" pitchFamily="34" charset="0"/>
              <a:buNone/>
            </a:pPr>
            <a:endParaRPr lang="en-US" altLang="en-US" smtClean="0"/>
          </a:p>
          <a:p>
            <a:pPr eaLnBrk="1" hangingPunct="1"/>
            <a:r>
              <a:rPr lang="en-US" altLang="en-US" smtClean="0"/>
              <a:t>Rapid Application Development (RAD) Model makes heavy use of reusable software components with an extremely short development cycle</a:t>
            </a:r>
          </a:p>
          <a:p>
            <a:pPr eaLnBrk="1" hangingPunct="1"/>
            <a:endParaRPr lang="en-GB"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Incremental Model</a:t>
            </a:r>
            <a:endParaRPr lang="en-GB" altLang="en-US"/>
          </a:p>
        </p:txBody>
      </p:sp>
      <p:sp>
        <p:nvSpPr>
          <p:cNvPr id="13315" name="Content Placeholder 2"/>
          <p:cNvSpPr>
            <a:spLocks noGrp="1"/>
          </p:cNvSpPr>
          <p:nvPr>
            <p:ph idx="1"/>
          </p:nvPr>
        </p:nvSpPr>
        <p:spPr/>
        <p:txBody>
          <a:bodyPr/>
          <a:lstStyle/>
          <a:p>
            <a:pPr eaLnBrk="1" hangingPunct="1"/>
            <a:r>
              <a:rPr lang="en-US" altLang="en-US" smtClean="0"/>
              <a:t>The </a:t>
            </a:r>
            <a:r>
              <a:rPr lang="en-US" altLang="en-US" i="1" smtClean="0"/>
              <a:t>incremental model </a:t>
            </a:r>
            <a:r>
              <a:rPr lang="en-US" altLang="en-US" smtClean="0"/>
              <a:t>combines elements of the linear sequential model (applied repetitively) with the iterative philosophy of prototyping:</a:t>
            </a:r>
          </a:p>
          <a:p>
            <a:pPr eaLnBrk="1" hangingPunct="1"/>
            <a:r>
              <a:rPr lang="en-US" altLang="en-US" smtClean="0"/>
              <a:t>The incremental model applies linear sequences in a staggered fashion as calendar time progresses. </a:t>
            </a:r>
          </a:p>
          <a:p>
            <a:pPr eaLnBrk="1" hangingPunct="1"/>
            <a:r>
              <a:rPr lang="en-US" altLang="en-US" smtClean="0"/>
              <a:t>Each linear sequence produces a deliverable “increment” of the software</a:t>
            </a:r>
          </a:p>
          <a:p>
            <a:pPr eaLnBrk="1" hangingPunct="1"/>
            <a:endParaRPr lang="en-GB"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Incremental Model</a:t>
            </a:r>
            <a:endParaRPr lang="en-GB" altLang="en-US"/>
          </a:p>
        </p:txBody>
      </p:sp>
      <p:pic>
        <p:nvPicPr>
          <p:cNvPr id="1433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 y="1628775"/>
            <a:ext cx="8421688" cy="48244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713" cy="1143000"/>
          </a:xfrm>
        </p:spPr>
        <p:txBody>
          <a:bodyPr wrap="square" numCol="1" anchorCtr="0" compatLnSpc="1">
            <a:prstTxWarp prst="textNoShape">
              <a:avLst/>
            </a:prstTxWarp>
          </a:bodyPr>
          <a:lstStyle/>
          <a:p>
            <a:pPr eaLnBrk="1" hangingPunct="1">
              <a:defRPr/>
            </a:pPr>
            <a:r>
              <a:rPr lang="en-US" altLang="en-US"/>
              <a:t>Rapid Application Development </a:t>
            </a:r>
            <a:endParaRPr lang="en-GB" altLang="en-US"/>
          </a:p>
        </p:txBody>
      </p:sp>
      <p:sp>
        <p:nvSpPr>
          <p:cNvPr id="15363" name="Content Placeholder 2"/>
          <p:cNvSpPr>
            <a:spLocks noGrp="1"/>
          </p:cNvSpPr>
          <p:nvPr>
            <p:ph idx="1"/>
          </p:nvPr>
        </p:nvSpPr>
        <p:spPr/>
        <p:txBody>
          <a:bodyPr/>
          <a:lstStyle/>
          <a:p>
            <a:pPr eaLnBrk="1" hangingPunct="1"/>
            <a:r>
              <a:rPr lang="en-US" altLang="en-US" smtClean="0"/>
              <a:t>(RAD) is an incremental software development process model that emphasizes an extremely short development cycle. </a:t>
            </a:r>
          </a:p>
          <a:p>
            <a:pPr eaLnBrk="1" hangingPunct="1">
              <a:buFont typeface="Arial" panose="020B0604020202020204" pitchFamily="34" charset="0"/>
              <a:buNone/>
            </a:pPr>
            <a:endParaRPr lang="en-US" altLang="en-US" smtClean="0"/>
          </a:p>
          <a:p>
            <a:pPr eaLnBrk="1" hangingPunct="1"/>
            <a:r>
              <a:rPr lang="en-US" altLang="en-US" smtClean="0"/>
              <a:t>The RAD model is a “high-speed” adaptation of the linear sequential model in which rapid development is achieved by using component-based construction. </a:t>
            </a:r>
          </a:p>
          <a:p>
            <a:pPr eaLnBrk="1" hangingPunct="1">
              <a:buFont typeface="Arial" panose="020B0604020202020204" pitchFamily="34" charset="0"/>
              <a:buNone/>
            </a:pPr>
            <a:endParaRPr lang="en-US" altLang="en-US" smtClean="0"/>
          </a:p>
          <a:p>
            <a:pPr eaLnBrk="1" hangingPunct="1"/>
            <a:r>
              <a:rPr lang="en-US" altLang="en-US" smtClean="0"/>
              <a:t>If requirements are well understood and project scope is constrained, the RAD process enables a development team to create a “fully functional system” within very short time periods (e.g., 60 to 90 days)</a:t>
            </a:r>
            <a:endParaRPr lang="en-GB"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713" cy="1143000"/>
          </a:xfrm>
        </p:spPr>
        <p:txBody>
          <a:bodyPr wrap="square" numCol="1" anchorCtr="0" compatLnSpc="1">
            <a:prstTxWarp prst="textNoShape">
              <a:avLst/>
            </a:prstTxWarp>
          </a:bodyPr>
          <a:lstStyle/>
          <a:p>
            <a:pPr eaLnBrk="1" hangingPunct="1">
              <a:defRPr/>
            </a:pPr>
            <a:r>
              <a:rPr lang="en-US" altLang="en-US"/>
              <a:t>Rapid Application Development </a:t>
            </a:r>
            <a:endParaRPr lang="en-GB" altLang="en-US"/>
          </a:p>
        </p:txBody>
      </p:sp>
      <p:pic>
        <p:nvPicPr>
          <p:cNvPr id="1638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600200"/>
            <a:ext cx="7777162" cy="4800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RAD Model Problems</a:t>
            </a:r>
            <a:endParaRPr lang="en-GB" altLang="en-US"/>
          </a:p>
        </p:txBody>
      </p:sp>
      <p:sp>
        <p:nvSpPr>
          <p:cNvPr id="17411" name="Content Placeholder 2"/>
          <p:cNvSpPr>
            <a:spLocks noGrp="1"/>
          </p:cNvSpPr>
          <p:nvPr>
            <p:ph idx="1"/>
          </p:nvPr>
        </p:nvSpPr>
        <p:spPr/>
        <p:txBody>
          <a:bodyPr/>
          <a:lstStyle/>
          <a:p>
            <a:pPr eaLnBrk="1" hangingPunct="1"/>
            <a:r>
              <a:rPr lang="en-US" altLang="en-US" sz="2000" smtClean="0"/>
              <a:t>For large but scalable projects, RAD requires sufficient human resources to create the right number of RAD teams.</a:t>
            </a:r>
          </a:p>
          <a:p>
            <a:pPr eaLnBrk="1" hangingPunct="1"/>
            <a:r>
              <a:rPr lang="en-US" altLang="en-US" sz="2000" smtClean="0"/>
              <a:t>RAD requires developers and customers who are committed to the rapid-fire activities. If commitment is lacking from either constituency, RAD projects will fail.</a:t>
            </a:r>
          </a:p>
          <a:p>
            <a:pPr eaLnBrk="1" hangingPunct="1"/>
            <a:r>
              <a:rPr lang="en-US" altLang="en-US" sz="2000" smtClean="0"/>
              <a:t>Not all types of applications are appropriate for RAD. If a system cannot be properly modularized, building the components necessary for RAD will be problematic. If high performance is an issue and performance is to be achieved through tuning the interfaces to system components, the RAD approach may not work.</a:t>
            </a:r>
          </a:p>
          <a:p>
            <a:pPr eaLnBrk="1" hangingPunct="1"/>
            <a:r>
              <a:rPr lang="en-US" altLang="en-US" sz="2000" smtClean="0"/>
              <a:t>RAD is not appropriate when technical risks are high. This occurs when a new application makes heavy use of new technology or when the new software requires a high degree of interoperability with existing computer programs.</a:t>
            </a:r>
          </a:p>
          <a:p>
            <a:pPr eaLnBrk="1" hangingPunct="1"/>
            <a:endParaRPr lang="en-GB" alt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Evolutionary Process Models</a:t>
            </a:r>
            <a:endParaRPr lang="en-GB" altLang="en-US"/>
          </a:p>
        </p:txBody>
      </p:sp>
      <p:sp>
        <p:nvSpPr>
          <p:cNvPr id="18435" name="Content Placeholder 2"/>
          <p:cNvSpPr>
            <a:spLocks noGrp="1"/>
          </p:cNvSpPr>
          <p:nvPr>
            <p:ph idx="1"/>
          </p:nvPr>
        </p:nvSpPr>
        <p:spPr/>
        <p:txBody>
          <a:bodyPr/>
          <a:lstStyle/>
          <a:p>
            <a:pPr eaLnBrk="1" hangingPunct="1"/>
            <a:r>
              <a:rPr lang="en-US" altLang="en-US" smtClean="0"/>
              <a:t>Prototyping Model is a good first step when customer has a legitimate need, but is clueless about the details; the developer needs to resist pressure to extend a rough prototype into a production product)</a:t>
            </a:r>
          </a:p>
          <a:p>
            <a:pPr eaLnBrk="1" hangingPunct="1"/>
            <a:r>
              <a:rPr lang="en-US" altLang="en-US" smtClean="0"/>
              <a:t>Spiral Model couples iterative nature of prototyping with the controlled and systematic aspects of the linear sequential model</a:t>
            </a:r>
          </a:p>
          <a:p>
            <a:pPr eaLnBrk="1" hangingPunct="1"/>
            <a:r>
              <a:rPr lang="en-US" altLang="en-US" smtClean="0"/>
              <a:t>These models are preferred if the developer is unsure of the efficiency of an algorithm, the adaptability of an operating system, or the form that human/machine interaction should take. </a:t>
            </a:r>
          </a:p>
          <a:p>
            <a:pPr eaLnBrk="1" hangingPunct="1"/>
            <a:endParaRPr lang="en-US" altLang="en-US" smtClean="0"/>
          </a:p>
          <a:p>
            <a:pPr eaLnBrk="1" hangingPunct="1"/>
            <a:endParaRPr lang="en-GB"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wrap="square" numCol="1" anchorCtr="0" compatLnSpc="1">
            <a:prstTxWarp prst="textNoShape">
              <a:avLst/>
            </a:prstTxWarp>
          </a:bodyPr>
          <a:lstStyle/>
          <a:p>
            <a:pPr eaLnBrk="1" hangingPunct="1">
              <a:defRPr/>
            </a:pPr>
            <a:r>
              <a:rPr lang="en-US" altLang="en-US"/>
              <a:t>Prototyping Model</a:t>
            </a:r>
            <a:endParaRPr lang="en-GB" altLang="en-US"/>
          </a:p>
        </p:txBody>
      </p:sp>
      <p:sp>
        <p:nvSpPr>
          <p:cNvPr id="19459" name="Content Placeholder 5"/>
          <p:cNvSpPr>
            <a:spLocks noGrp="1"/>
          </p:cNvSpPr>
          <p:nvPr>
            <p:ph sz="half" idx="2"/>
          </p:nvPr>
        </p:nvSpPr>
        <p:spPr>
          <a:xfrm>
            <a:off x="4284663" y="1536700"/>
            <a:ext cx="4103687" cy="4589463"/>
          </a:xfrm>
        </p:spPr>
        <p:txBody>
          <a:bodyPr/>
          <a:lstStyle/>
          <a:p>
            <a:pPr eaLnBrk="1" hangingPunct="1">
              <a:lnSpc>
                <a:spcPct val="80000"/>
              </a:lnSpc>
            </a:pPr>
            <a:r>
              <a:rPr lang="en-US" altLang="en-US" sz="2200" smtClean="0"/>
              <a:t>Although problems can occur, prototyping can be an effective paradigm for software engineering. </a:t>
            </a:r>
          </a:p>
          <a:p>
            <a:pPr eaLnBrk="1" hangingPunct="1">
              <a:lnSpc>
                <a:spcPct val="80000"/>
              </a:lnSpc>
            </a:pPr>
            <a:r>
              <a:rPr lang="en-US" altLang="en-US" sz="2200" smtClean="0"/>
              <a:t>The key is to define the rules of the game at the beginning; that is, the customer and developer must both agree that the prototype is built to serve as a mechanism for defining requirements. </a:t>
            </a:r>
          </a:p>
          <a:p>
            <a:pPr eaLnBrk="1" hangingPunct="1">
              <a:lnSpc>
                <a:spcPct val="80000"/>
              </a:lnSpc>
            </a:pPr>
            <a:r>
              <a:rPr lang="en-US" altLang="en-US" sz="2200" smtClean="0"/>
              <a:t>It is then discarded (at least in part) and the actual software is engineered with an eye toward quality and maintainability.</a:t>
            </a:r>
          </a:p>
          <a:p>
            <a:pPr eaLnBrk="1" hangingPunct="1">
              <a:lnSpc>
                <a:spcPct val="80000"/>
              </a:lnSpc>
            </a:pPr>
            <a:endParaRPr lang="en-GB" altLang="en-US" sz="2200" smtClean="0"/>
          </a:p>
        </p:txBody>
      </p:sp>
      <p:pic>
        <p:nvPicPr>
          <p:cNvPr id="1946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2413" y="1844675"/>
            <a:ext cx="4719638" cy="4176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Prototyping Model Problems</a:t>
            </a:r>
            <a:endParaRPr lang="en-GB" altLang="en-US"/>
          </a:p>
        </p:txBody>
      </p:sp>
      <p:sp>
        <p:nvSpPr>
          <p:cNvPr id="20483" name="Content Placeholder 4"/>
          <p:cNvSpPr>
            <a:spLocks noGrp="1"/>
          </p:cNvSpPr>
          <p:nvPr>
            <p:ph idx="1"/>
          </p:nvPr>
        </p:nvSpPr>
        <p:spPr/>
        <p:txBody>
          <a:bodyPr/>
          <a:lstStyle/>
          <a:p>
            <a:pPr eaLnBrk="1" hangingPunct="1"/>
            <a:r>
              <a:rPr lang="en-US" altLang="en-US" smtClean="0"/>
              <a:t>The customer sees what appears to be a working version of the software, unaware that the prototype is held together “with chewing gum and baling wire,” unaware that in the rush to get it working no one has considered overall software quality or long-term maintainability.</a:t>
            </a:r>
          </a:p>
          <a:p>
            <a:pPr eaLnBrk="1" hangingPunct="1">
              <a:buFont typeface="Arial" panose="020B0604020202020204" pitchFamily="34" charset="0"/>
              <a:buNone/>
            </a:pPr>
            <a:endParaRPr lang="en-US" altLang="en-US" smtClean="0"/>
          </a:p>
          <a:p>
            <a:pPr eaLnBrk="1" hangingPunct="1"/>
            <a:r>
              <a:rPr lang="en-US" altLang="en-US" smtClean="0"/>
              <a:t>The developer often makes implementation compromises in order to get a prototype working quickly. An inappropriate operating system or programming language may be used simply because it is available and known; an inefficient algorithm may be implemented simply to demonstrate capability.</a:t>
            </a:r>
          </a:p>
          <a:p>
            <a:pPr eaLnBrk="1" hangingPunct="1"/>
            <a:endParaRPr lang="en-GB"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Introduction</a:t>
            </a:r>
          </a:p>
        </p:txBody>
      </p:sp>
      <p:sp>
        <p:nvSpPr>
          <p:cNvPr id="3075" name="Content Placeholder 2"/>
          <p:cNvSpPr>
            <a:spLocks noGrp="1"/>
          </p:cNvSpPr>
          <p:nvPr>
            <p:ph idx="1"/>
          </p:nvPr>
        </p:nvSpPr>
        <p:spPr/>
        <p:txBody>
          <a:bodyPr/>
          <a:lstStyle/>
          <a:p>
            <a:pPr eaLnBrk="1" hangingPunct="1"/>
            <a:r>
              <a:rPr lang="en-GB" altLang="en-US" smtClean="0"/>
              <a:t>Educational Software Development is a combination of Software Engineering, Software Development and Educational Technology.</a:t>
            </a:r>
          </a:p>
          <a:p>
            <a:pPr eaLnBrk="1" hangingPunct="1"/>
            <a:r>
              <a:rPr lang="en-GB" altLang="en-US" b="1" smtClean="0"/>
              <a:t>Software Development </a:t>
            </a:r>
            <a:r>
              <a:rPr lang="en-GB" altLang="en-US" smtClean="0"/>
              <a:t>is defined simply as the development of a software product.</a:t>
            </a:r>
          </a:p>
          <a:p>
            <a:pPr eaLnBrk="1" hangingPunct="1"/>
            <a:r>
              <a:rPr lang="en-GB" altLang="en-US" b="1" smtClean="0"/>
              <a:t>Software Engineering </a:t>
            </a:r>
            <a:r>
              <a:rPr lang="en-GB" altLang="en-US" smtClean="0"/>
              <a:t>is the application of a systematic, disciplined, quantifiable approach to the design, development, operation, and maintenance of software.</a:t>
            </a:r>
            <a:endParaRPr lang="en-GB" altLang="en-US" b="1" smtClean="0"/>
          </a:p>
          <a:p>
            <a:pPr eaLnBrk="1" hangingPunct="1"/>
            <a:r>
              <a:rPr lang="en-GB" altLang="en-US" b="1" smtClean="0"/>
              <a:t>Educational technology</a:t>
            </a:r>
            <a:r>
              <a:rPr lang="en-GB" altLang="en-US" smtClean="0"/>
              <a:t> is the study and ethical practice of facilitating learning and improving performance by creating, using and managing appropriate technological processes and resources.</a:t>
            </a:r>
          </a:p>
          <a:p>
            <a:pPr eaLnBrk="1" hangingPunct="1"/>
            <a:endParaRPr lang="en-GB"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Spiral Model</a:t>
            </a:r>
            <a:endParaRPr lang="en-GB" altLang="en-US"/>
          </a:p>
        </p:txBody>
      </p:sp>
      <p:sp>
        <p:nvSpPr>
          <p:cNvPr id="21507" name="Content Placeholder 2"/>
          <p:cNvSpPr>
            <a:spLocks noGrp="1"/>
          </p:cNvSpPr>
          <p:nvPr>
            <p:ph idx="1"/>
          </p:nvPr>
        </p:nvSpPr>
        <p:spPr/>
        <p:txBody>
          <a:bodyPr/>
          <a:lstStyle/>
          <a:p>
            <a:pPr eaLnBrk="1" hangingPunct="1"/>
            <a:r>
              <a:rPr lang="en-US" altLang="en-US" smtClean="0"/>
              <a:t>Spiral Model is an evolutionary software process model that couples the iterative nature of prototyping with the controlled and systematic aspects of the linear sequential model. </a:t>
            </a:r>
          </a:p>
          <a:p>
            <a:pPr eaLnBrk="1" hangingPunct="1"/>
            <a:r>
              <a:rPr lang="en-US" altLang="en-US" smtClean="0"/>
              <a:t>It provides the potential for rapid development of incremental versions of the software. </a:t>
            </a:r>
          </a:p>
          <a:p>
            <a:pPr eaLnBrk="1" hangingPunct="1"/>
            <a:r>
              <a:rPr lang="en-US" altLang="en-US" smtClean="0"/>
              <a:t>Using the spiral model, software is developed in a series of incremental releases. </a:t>
            </a:r>
          </a:p>
          <a:p>
            <a:pPr eaLnBrk="1" hangingPunct="1"/>
            <a:r>
              <a:rPr lang="en-US" altLang="en-US" smtClean="0"/>
              <a:t>During early iterations, the incremental release might be a paper model or prototype. </a:t>
            </a:r>
          </a:p>
          <a:p>
            <a:pPr eaLnBrk="1" hangingPunct="1"/>
            <a:r>
              <a:rPr lang="en-US" altLang="en-US" smtClean="0"/>
              <a:t>During later iterations, increasingly more complete versions of the engineered system are produced.</a:t>
            </a:r>
          </a:p>
          <a:p>
            <a:pPr eaLnBrk="1" hangingPunct="1"/>
            <a:endParaRPr lang="en-GB"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Spiral Model</a:t>
            </a:r>
            <a:endParaRPr lang="en-GB" altLang="en-US"/>
          </a:p>
        </p:txBody>
      </p:sp>
      <p:pic>
        <p:nvPicPr>
          <p:cNvPr id="2253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73188"/>
            <a:ext cx="7986713" cy="5368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Spiral Model Problems</a:t>
            </a:r>
            <a:endParaRPr lang="en-GB" altLang="en-US"/>
          </a:p>
        </p:txBody>
      </p:sp>
      <p:sp>
        <p:nvSpPr>
          <p:cNvPr id="23555" name="Content Placeholder 2"/>
          <p:cNvSpPr>
            <a:spLocks noGrp="1"/>
          </p:cNvSpPr>
          <p:nvPr>
            <p:ph idx="1"/>
          </p:nvPr>
        </p:nvSpPr>
        <p:spPr/>
        <p:txBody>
          <a:bodyPr/>
          <a:lstStyle/>
          <a:p>
            <a:pPr eaLnBrk="1" hangingPunct="1"/>
            <a:r>
              <a:rPr lang="en-US" altLang="en-US" smtClean="0"/>
              <a:t>Like other paradigms, the spiral model is not a panacea. It may be difficult to convince customers (particularly in contract situations) that the evolutionary approach is controllable. </a:t>
            </a:r>
          </a:p>
          <a:p>
            <a:pPr eaLnBrk="1" hangingPunct="1">
              <a:buFont typeface="Arial" panose="020B0604020202020204" pitchFamily="34" charset="0"/>
              <a:buNone/>
            </a:pPr>
            <a:endParaRPr lang="en-US" altLang="en-US" smtClean="0"/>
          </a:p>
          <a:p>
            <a:pPr eaLnBrk="1" hangingPunct="1"/>
            <a:r>
              <a:rPr lang="en-US" altLang="en-US" smtClean="0"/>
              <a:t>It demands considerable risk assessment expertise and relies on this expertise for success. If a major risk is not uncovered and managed, problems will undoubtedly occur. </a:t>
            </a:r>
          </a:p>
          <a:p>
            <a:pPr eaLnBrk="1" hangingPunct="1">
              <a:buFont typeface="Arial" panose="020B0604020202020204" pitchFamily="34" charset="0"/>
              <a:buNone/>
            </a:pPr>
            <a:endParaRPr lang="en-US" altLang="en-US" smtClean="0"/>
          </a:p>
          <a:p>
            <a:pPr eaLnBrk="1" hangingPunct="1"/>
            <a:r>
              <a:rPr lang="en-US" altLang="en-US" smtClean="0"/>
              <a:t>Finally, the model has not been used as widely as the linear sequential or prototyping paradigms. It will take a number of years before efficacy of this important paradigm can be determined with absolute certainty</a:t>
            </a:r>
            <a:endParaRPr lang="en-GB"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Attributes of Software</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GB" dirty="0"/>
              <a:t>The software should deliver the required functionality and performance to the user and should be maintainable, dependable and acceptable.</a:t>
            </a:r>
          </a:p>
          <a:p>
            <a:pPr eaLnBrk="1" fontAlgn="auto" hangingPunct="1">
              <a:spcAft>
                <a:spcPts val="0"/>
              </a:spcAft>
              <a:defRPr/>
            </a:pPr>
            <a:r>
              <a:rPr lang="en-GB" dirty="0"/>
              <a:t>Maintainability</a:t>
            </a:r>
          </a:p>
          <a:p>
            <a:pPr marL="640080" lvl="1" eaLnBrk="1" fontAlgn="auto" hangingPunct="1">
              <a:spcAft>
                <a:spcPts val="0"/>
              </a:spcAft>
              <a:defRPr/>
            </a:pPr>
            <a:r>
              <a:rPr lang="en-GB" dirty="0"/>
              <a:t>Software must evolve to meet changing needs;</a:t>
            </a:r>
          </a:p>
          <a:p>
            <a:pPr eaLnBrk="1" fontAlgn="auto" hangingPunct="1">
              <a:spcAft>
                <a:spcPts val="0"/>
              </a:spcAft>
              <a:defRPr/>
            </a:pPr>
            <a:r>
              <a:rPr lang="en-GB" dirty="0"/>
              <a:t>Dependability</a:t>
            </a:r>
          </a:p>
          <a:p>
            <a:pPr marL="640080" lvl="1" eaLnBrk="1" fontAlgn="auto" hangingPunct="1">
              <a:spcAft>
                <a:spcPts val="0"/>
              </a:spcAft>
              <a:defRPr/>
            </a:pPr>
            <a:r>
              <a:rPr lang="en-GB" dirty="0"/>
              <a:t>Software must be trustworthy;</a:t>
            </a:r>
          </a:p>
          <a:p>
            <a:pPr eaLnBrk="1" fontAlgn="auto" hangingPunct="1">
              <a:spcAft>
                <a:spcPts val="0"/>
              </a:spcAft>
              <a:defRPr/>
            </a:pPr>
            <a:r>
              <a:rPr lang="en-GB" dirty="0"/>
              <a:t>Efficiency</a:t>
            </a:r>
          </a:p>
          <a:p>
            <a:pPr marL="640080" lvl="1" eaLnBrk="1" fontAlgn="auto" hangingPunct="1">
              <a:spcAft>
                <a:spcPts val="0"/>
              </a:spcAft>
              <a:defRPr/>
            </a:pPr>
            <a:r>
              <a:rPr lang="en-GB" dirty="0"/>
              <a:t>Software should not make wasteful use of system resources;</a:t>
            </a:r>
          </a:p>
          <a:p>
            <a:pPr eaLnBrk="1" fontAlgn="auto" hangingPunct="1">
              <a:spcAft>
                <a:spcPts val="0"/>
              </a:spcAft>
              <a:defRPr/>
            </a:pPr>
            <a:r>
              <a:rPr lang="en-GB" dirty="0"/>
              <a:t>Acceptability</a:t>
            </a:r>
          </a:p>
          <a:p>
            <a:pPr marL="640080" lvl="1" eaLnBrk="1" fontAlgn="auto" hangingPunct="1">
              <a:spcAft>
                <a:spcPts val="0"/>
              </a:spcAft>
              <a:defRPr/>
            </a:pPr>
            <a:r>
              <a:rPr lang="en-GB" dirty="0"/>
              <a:t>Software </a:t>
            </a:r>
            <a:r>
              <a:rPr lang="en-GB"/>
              <a:t>must be accepted </a:t>
            </a:r>
            <a:r>
              <a:rPr lang="en-GB" dirty="0"/>
              <a:t>by the users for which it was designed.</a:t>
            </a:r>
          </a:p>
          <a:p>
            <a:pPr marL="640080" lvl="1" eaLnBrk="1" fontAlgn="auto" hangingPunct="1">
              <a:spcAft>
                <a:spcPts val="0"/>
              </a:spcAft>
              <a:defRPr/>
            </a:pPr>
            <a:r>
              <a:rPr lang="en-GB" dirty="0"/>
              <a:t>This means it must be understandable, usable and compatible with other systems.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2588" cy="1143000"/>
          </a:xfrm>
        </p:spPr>
        <p:txBody>
          <a:bodyPr/>
          <a:lstStyle/>
          <a:p>
            <a:pPr eaLnBrk="1" fontAlgn="auto" hangingPunct="1">
              <a:spcAft>
                <a:spcPts val="0"/>
              </a:spcAft>
              <a:defRPr/>
            </a:pPr>
            <a:r>
              <a:rPr lang="en-GB" dirty="0"/>
              <a:t>Software Engineering Challenges</a:t>
            </a:r>
          </a:p>
        </p:txBody>
      </p:sp>
      <p:sp>
        <p:nvSpPr>
          <p:cNvPr id="25603" name="Content Placeholder 2"/>
          <p:cNvSpPr>
            <a:spLocks noGrp="1"/>
          </p:cNvSpPr>
          <p:nvPr>
            <p:ph idx="1"/>
          </p:nvPr>
        </p:nvSpPr>
        <p:spPr/>
        <p:txBody>
          <a:bodyPr/>
          <a:lstStyle/>
          <a:p>
            <a:pPr eaLnBrk="1" hangingPunct="1"/>
            <a:r>
              <a:rPr lang="en-GB" altLang="en-US" smtClean="0"/>
              <a:t>Heterogeneity, delivery and trust.</a:t>
            </a:r>
          </a:p>
          <a:p>
            <a:pPr eaLnBrk="1" hangingPunct="1"/>
            <a:r>
              <a:rPr lang="en-GB" altLang="en-US" smtClean="0"/>
              <a:t>Heterogeneity</a:t>
            </a:r>
          </a:p>
          <a:p>
            <a:pPr lvl="1" eaLnBrk="1" hangingPunct="1"/>
            <a:r>
              <a:rPr lang="en-GB" altLang="en-US" smtClean="0"/>
              <a:t>Developing techniques for building software that can cope with heterogeneous platforms and execution environments;</a:t>
            </a:r>
          </a:p>
          <a:p>
            <a:pPr eaLnBrk="1" hangingPunct="1"/>
            <a:r>
              <a:rPr lang="en-GB" altLang="en-US" smtClean="0"/>
              <a:t>Delivery</a:t>
            </a:r>
          </a:p>
          <a:p>
            <a:pPr lvl="1" eaLnBrk="1" hangingPunct="1"/>
            <a:r>
              <a:rPr lang="en-GB" altLang="en-US" smtClean="0"/>
              <a:t>Developing techniques that lead to faster delivery of software;</a:t>
            </a:r>
          </a:p>
          <a:p>
            <a:pPr eaLnBrk="1" hangingPunct="1"/>
            <a:r>
              <a:rPr lang="en-GB" altLang="en-US" smtClean="0"/>
              <a:t>Trust</a:t>
            </a:r>
          </a:p>
          <a:p>
            <a:pPr lvl="1" eaLnBrk="1" hangingPunct="1"/>
            <a:r>
              <a:rPr lang="en-GB" altLang="en-US" smtClean="0"/>
              <a:t>Developing techniques that demonstrate that software can be trusted by its users.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a:t>Assignment 1</a:t>
            </a:r>
          </a:p>
        </p:txBody>
      </p:sp>
      <p:sp>
        <p:nvSpPr>
          <p:cNvPr id="26627" name="Content Placeholder 2"/>
          <p:cNvSpPr>
            <a:spLocks noGrp="1"/>
          </p:cNvSpPr>
          <p:nvPr>
            <p:ph idx="1"/>
          </p:nvPr>
        </p:nvSpPr>
        <p:spPr>
          <a:xfrm>
            <a:off x="457200" y="1196975"/>
            <a:ext cx="7620000" cy="5184775"/>
          </a:xfrm>
        </p:spPr>
        <p:txBody>
          <a:bodyPr/>
          <a:lstStyle/>
          <a:p>
            <a:pPr eaLnBrk="1" hangingPunct="1"/>
            <a:r>
              <a:rPr lang="en-GB" altLang="en-US" smtClean="0"/>
              <a:t>Select an educational software project and identify the most appropriate Software Process Model suited for such a project.</a:t>
            </a:r>
          </a:p>
          <a:p>
            <a:pPr eaLnBrk="1" hangingPunct="1"/>
            <a:r>
              <a:rPr lang="en-GB" altLang="en-US" smtClean="0"/>
              <a:t>Remember to identify the strengths of your chosen process model over other process models and any weakness your chosen process model has.</a:t>
            </a:r>
          </a:p>
          <a:p>
            <a:pPr eaLnBrk="1" hangingPunct="1"/>
            <a:r>
              <a:rPr lang="en-GB" altLang="en-US" smtClean="0"/>
              <a:t>Discuss the steps you will take to counter these weaknesses.</a:t>
            </a:r>
          </a:p>
          <a:p>
            <a:pPr eaLnBrk="1" hangingPunct="1"/>
            <a:endParaRPr lang="en-GB" altLang="en-US" smtClean="0"/>
          </a:p>
          <a:p>
            <a:pPr eaLnBrk="1" hangingPunct="1"/>
            <a:r>
              <a:rPr lang="en-GB" altLang="en-US" smtClean="0"/>
              <a:t>Submission date: on of before 3pm, 21</a:t>
            </a:r>
            <a:r>
              <a:rPr lang="en-GB" altLang="en-US" baseline="30000" smtClean="0"/>
              <a:t>st</a:t>
            </a:r>
            <a:r>
              <a:rPr lang="en-GB" altLang="en-US" smtClean="0"/>
              <a:t> February 2020.</a:t>
            </a:r>
          </a:p>
          <a:p>
            <a:pPr eaLnBrk="1" hangingPunct="1"/>
            <a:r>
              <a:rPr lang="en-GB" altLang="en-US" smtClean="0"/>
              <a:t>Formatting</a:t>
            </a:r>
          </a:p>
          <a:p>
            <a:pPr lvl="1" eaLnBrk="1" hangingPunct="1"/>
            <a:r>
              <a:rPr lang="en-GB" altLang="en-US" smtClean="0"/>
              <a:t>Font: Palatino Linotype, Size: 12, Spacing: 1.5, </a:t>
            </a:r>
          </a:p>
          <a:p>
            <a:pPr lvl="1" eaLnBrk="1" hangingPunct="1"/>
            <a:r>
              <a:rPr lang="en-GB" altLang="en-US" smtClean="0"/>
              <a:t>Alignment: Justified, Margins: Normal</a:t>
            </a:r>
          </a:p>
          <a:p>
            <a:pPr lvl="1" eaLnBrk="1" hangingPunct="1"/>
            <a:r>
              <a:rPr lang="en-GB" altLang="en-US" smtClean="0"/>
              <a:t>Number of pages: 3-4 or 2000 words.</a:t>
            </a:r>
          </a:p>
          <a:p>
            <a:pPr lvl="1" eaLnBrk="1" hangingPunct="1"/>
            <a:r>
              <a:rPr lang="en-GB" altLang="en-US" smtClean="0"/>
              <a:t>Assignment will be collected in hard copy.</a:t>
            </a:r>
          </a:p>
          <a:p>
            <a:pPr lvl="1" eaLnBrk="1" hangingPunct="1"/>
            <a:endParaRPr lang="en-GB"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Software</a:t>
            </a:r>
          </a:p>
        </p:txBody>
      </p:sp>
      <p:sp>
        <p:nvSpPr>
          <p:cNvPr id="4099" name="Content Placeholder 2"/>
          <p:cNvSpPr>
            <a:spLocks noGrp="1"/>
          </p:cNvSpPr>
          <p:nvPr>
            <p:ph idx="1"/>
          </p:nvPr>
        </p:nvSpPr>
        <p:spPr/>
        <p:txBody>
          <a:bodyPr/>
          <a:lstStyle/>
          <a:p>
            <a:pPr eaLnBrk="1" hangingPunct="1"/>
            <a:r>
              <a:rPr lang="en-US" altLang="en-US" smtClean="0"/>
              <a:t>Software is both a product and a vehicle for delivering a product (information).</a:t>
            </a:r>
          </a:p>
          <a:p>
            <a:pPr eaLnBrk="1" hangingPunct="1"/>
            <a:r>
              <a:rPr lang="en-US" altLang="en-US" smtClean="0"/>
              <a:t>Software is engineered not manufactured.</a:t>
            </a:r>
          </a:p>
          <a:p>
            <a:pPr eaLnBrk="1" hangingPunct="1"/>
            <a:r>
              <a:rPr lang="en-US" altLang="en-US" smtClean="0"/>
              <a:t>Software does not wear out, but it does deteriorate.</a:t>
            </a:r>
          </a:p>
          <a:p>
            <a:pPr eaLnBrk="1" hangingPunct="1"/>
            <a:r>
              <a:rPr lang="en-US" altLang="en-US" smtClean="0"/>
              <a:t>Currently, most software is still custom-built.</a:t>
            </a:r>
          </a:p>
          <a:p>
            <a:pPr eaLnBrk="1" hangingPunct="1"/>
            <a:endParaRPr lang="en-GB"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Software Application Domains</a:t>
            </a:r>
            <a:endParaRPr lang="en-GB" dirty="0"/>
          </a:p>
        </p:txBody>
      </p:sp>
      <p:sp>
        <p:nvSpPr>
          <p:cNvPr id="5123" name="Content Placeholder 2"/>
          <p:cNvSpPr>
            <a:spLocks noGrp="1"/>
          </p:cNvSpPr>
          <p:nvPr>
            <p:ph idx="1"/>
          </p:nvPr>
        </p:nvSpPr>
        <p:spPr/>
        <p:txBody>
          <a:bodyPr/>
          <a:lstStyle/>
          <a:p>
            <a:r>
              <a:rPr lang="en-US" altLang="en-US" smtClean="0"/>
              <a:t>System software—a collection of programs written to service other programs</a:t>
            </a:r>
          </a:p>
          <a:p>
            <a:r>
              <a:rPr lang="en-US" altLang="en-US" smtClean="0"/>
              <a:t>Application software—stand-alone programs that solve a specific business need</a:t>
            </a:r>
          </a:p>
          <a:p>
            <a:r>
              <a:rPr lang="en-US" altLang="en-US" smtClean="0"/>
              <a:t>Engineering/scientific software—has been characterized by “number crunching” algorithms. </a:t>
            </a:r>
          </a:p>
          <a:p>
            <a:r>
              <a:rPr lang="en-US" altLang="en-US" smtClean="0"/>
              <a:t>Embedded software—resides within a product or system and is used to implement and control features and functions for the end user and for the system itself</a:t>
            </a:r>
          </a:p>
          <a:p>
            <a:r>
              <a:rPr lang="en-US" altLang="en-US" smtClean="0"/>
              <a:t>Product-line software—designed to provide a specific capability for use by many different customers.</a:t>
            </a:r>
            <a:endParaRPr lang="en-GB" altLang="en-US" smtClean="0"/>
          </a:p>
          <a:p>
            <a:endParaRPr lang="en-GB"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Software Application Domains</a:t>
            </a:r>
            <a:endParaRPr lang="en-GB" dirty="0"/>
          </a:p>
        </p:txBody>
      </p:sp>
      <p:sp>
        <p:nvSpPr>
          <p:cNvPr id="6147" name="Content Placeholder 2"/>
          <p:cNvSpPr>
            <a:spLocks noGrp="1"/>
          </p:cNvSpPr>
          <p:nvPr>
            <p:ph idx="1"/>
          </p:nvPr>
        </p:nvSpPr>
        <p:spPr/>
        <p:txBody>
          <a:bodyPr/>
          <a:lstStyle/>
          <a:p>
            <a:r>
              <a:rPr lang="en-US" altLang="en-US" smtClean="0"/>
              <a:t>Web applications—called “WebApps,” this network-centric software category spans a wide array of applications. In their simplest form, WebApps can be little more than a set of linked hypertext files that present information using text and limited graphics</a:t>
            </a:r>
          </a:p>
          <a:p>
            <a:r>
              <a:rPr lang="en-US" altLang="en-US" smtClean="0"/>
              <a:t>Artificial intelligence software—makes use of nonnumerical algorithms to solve complex problems that are not amenable to computation or straightforward analysis. Applications within this area include robotics, expert systems, pattern recognition (image and voice), artificial neural networks, theorem proving, and game playing</a:t>
            </a:r>
            <a:endParaRPr lang="en-GB"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What is a Software Process?</a:t>
            </a:r>
          </a:p>
        </p:txBody>
      </p:sp>
      <p:sp>
        <p:nvSpPr>
          <p:cNvPr id="7171" name="Content Placeholder 2"/>
          <p:cNvSpPr>
            <a:spLocks noGrp="1"/>
          </p:cNvSpPr>
          <p:nvPr>
            <p:ph idx="1"/>
          </p:nvPr>
        </p:nvSpPr>
        <p:spPr/>
        <p:txBody>
          <a:bodyPr/>
          <a:lstStyle/>
          <a:p>
            <a:pPr eaLnBrk="1" hangingPunct="1"/>
            <a:r>
              <a:rPr lang="en-GB" altLang="en-US" smtClean="0"/>
              <a:t>A set of activities whose goal is the development or evolution of software.</a:t>
            </a:r>
          </a:p>
          <a:p>
            <a:pPr lvl="1" eaLnBrk="1" hangingPunct="1"/>
            <a:r>
              <a:rPr lang="en-GB" altLang="en-US" smtClean="0"/>
              <a:t>Generic activities in all software processes are:</a:t>
            </a:r>
          </a:p>
          <a:p>
            <a:pPr lvl="1" eaLnBrk="1" hangingPunct="1"/>
            <a:r>
              <a:rPr lang="en-GB" altLang="en-US" b="1" smtClean="0"/>
              <a:t>Specification</a:t>
            </a:r>
            <a:r>
              <a:rPr lang="en-GB" altLang="en-US" smtClean="0"/>
              <a:t> - what the system should do and its development constraints</a:t>
            </a:r>
          </a:p>
          <a:p>
            <a:pPr lvl="1" eaLnBrk="1" hangingPunct="1"/>
            <a:r>
              <a:rPr lang="en-GB" altLang="en-US" b="1" smtClean="0"/>
              <a:t>Development</a:t>
            </a:r>
            <a:r>
              <a:rPr lang="en-GB" altLang="en-US" smtClean="0"/>
              <a:t> - production of the software system</a:t>
            </a:r>
          </a:p>
          <a:p>
            <a:pPr lvl="1" eaLnBrk="1" hangingPunct="1"/>
            <a:r>
              <a:rPr lang="en-GB" altLang="en-US" b="1" smtClean="0"/>
              <a:t>Validation </a:t>
            </a:r>
            <a:r>
              <a:rPr lang="en-GB" altLang="en-US" smtClean="0"/>
              <a:t>- checking that the software is what the customer wants</a:t>
            </a:r>
          </a:p>
          <a:p>
            <a:pPr lvl="1" eaLnBrk="1" hangingPunct="1"/>
            <a:r>
              <a:rPr lang="en-GB" altLang="en-US" b="1" smtClean="0"/>
              <a:t>Evolution </a:t>
            </a:r>
            <a:r>
              <a:rPr lang="en-GB" altLang="en-US" smtClean="0"/>
              <a:t>- changing the software in response to changing demands.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sz="4000" dirty="0"/>
              <a:t>Software Process Models</a:t>
            </a:r>
          </a:p>
        </p:txBody>
      </p:sp>
      <p:sp>
        <p:nvSpPr>
          <p:cNvPr id="8195" name="Content Placeholder 2"/>
          <p:cNvSpPr>
            <a:spLocks noGrp="1"/>
          </p:cNvSpPr>
          <p:nvPr>
            <p:ph idx="1"/>
          </p:nvPr>
        </p:nvSpPr>
        <p:spPr/>
        <p:txBody>
          <a:bodyPr/>
          <a:lstStyle/>
          <a:p>
            <a:pPr eaLnBrk="1" hangingPunct="1"/>
            <a:r>
              <a:rPr lang="en-GB" altLang="en-US" smtClean="0"/>
              <a:t>A simplified representation of a software process, presented from a specific perspective.</a:t>
            </a:r>
          </a:p>
          <a:p>
            <a:pPr lvl="1" eaLnBrk="1" hangingPunct="1"/>
            <a:r>
              <a:rPr lang="en-GB" altLang="en-US" smtClean="0"/>
              <a:t>Examples of process perspectives are</a:t>
            </a:r>
          </a:p>
          <a:p>
            <a:pPr lvl="1" eaLnBrk="1" hangingPunct="1"/>
            <a:r>
              <a:rPr lang="en-GB" altLang="en-US" smtClean="0"/>
              <a:t>Workflow perspective - sequence of activities;</a:t>
            </a:r>
          </a:p>
          <a:p>
            <a:pPr lvl="1" eaLnBrk="1" hangingPunct="1"/>
            <a:r>
              <a:rPr lang="en-GB" altLang="en-US" smtClean="0"/>
              <a:t>Data-flow perspective - information flow;</a:t>
            </a:r>
          </a:p>
          <a:p>
            <a:pPr lvl="1" eaLnBrk="1" hangingPunct="1"/>
            <a:r>
              <a:rPr lang="en-GB" altLang="en-US" smtClean="0"/>
              <a:t>Role/action perspective - who does what.</a:t>
            </a:r>
          </a:p>
          <a:p>
            <a:pPr eaLnBrk="1" hangingPunct="1"/>
            <a:r>
              <a:rPr lang="en-GB" altLang="en-US" smtClean="0"/>
              <a:t>Generic process models</a:t>
            </a:r>
          </a:p>
          <a:p>
            <a:pPr lvl="1" eaLnBrk="1" hangingPunct="1"/>
            <a:r>
              <a:rPr lang="en-GB" altLang="en-US" smtClean="0"/>
              <a:t>Prescriptive – Waterfall</a:t>
            </a:r>
          </a:p>
          <a:p>
            <a:pPr lvl="1" eaLnBrk="1" hangingPunct="1"/>
            <a:r>
              <a:rPr lang="en-GB" altLang="en-US" smtClean="0"/>
              <a:t>Iterative – Incremental, RAD</a:t>
            </a:r>
          </a:p>
          <a:p>
            <a:pPr lvl="1" eaLnBrk="1" hangingPunct="1"/>
            <a:r>
              <a:rPr lang="en-GB" altLang="en-US" smtClean="0"/>
              <a:t>Evolutionary – Spiral, Prototyping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Activity Cost Distribution</a:t>
            </a:r>
          </a:p>
        </p:txBody>
      </p:sp>
      <p:sp>
        <p:nvSpPr>
          <p:cNvPr id="9219" name="Content Placeholder 2"/>
          <p:cNvSpPr>
            <a:spLocks noGrp="1"/>
          </p:cNvSpPr>
          <p:nvPr>
            <p:ph idx="1"/>
          </p:nvPr>
        </p:nvSpPr>
        <p:spPr/>
        <p:txBody>
          <a:bodyPr/>
          <a:lstStyle/>
          <a:p>
            <a:pPr eaLnBrk="1" hangingPunct="1"/>
            <a:endParaRPr lang="en-GB" altLang="en-US" smtClean="0"/>
          </a:p>
        </p:txBody>
      </p:sp>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84313"/>
            <a:ext cx="7345362" cy="51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dirty="0"/>
              <a:t>Prescriptive Process Model</a:t>
            </a:r>
          </a:p>
        </p:txBody>
      </p:sp>
      <p:sp>
        <p:nvSpPr>
          <p:cNvPr id="10243" name="Content Placeholder 2"/>
          <p:cNvSpPr>
            <a:spLocks noGrp="1"/>
          </p:cNvSpPr>
          <p:nvPr>
            <p:ph idx="1"/>
          </p:nvPr>
        </p:nvSpPr>
        <p:spPr/>
        <p:txBody>
          <a:bodyPr/>
          <a:lstStyle/>
          <a:p>
            <a:pPr eaLnBrk="1" hangingPunct="1"/>
            <a:r>
              <a:rPr lang="en-US" altLang="en-US" smtClean="0"/>
              <a:t>Waterfall Model (old fashioned but reasonable approach when requirements are well understood)</a:t>
            </a:r>
          </a:p>
          <a:p>
            <a:pPr eaLnBrk="1" hangingPunct="1"/>
            <a:endParaRPr lang="en-US" altLang="en-US" smtClean="0"/>
          </a:p>
          <a:p>
            <a:pPr eaLnBrk="1" hangingPunct="1"/>
            <a:endParaRPr lang="en-GB" altLang="en-US" smtClean="0"/>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078163"/>
            <a:ext cx="838835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3648</TotalTime>
  <Words>1574</Words>
  <Application>Microsoft Office PowerPoint</Application>
  <PresentationFormat>On-screen Show (4:3)</PresentationFormat>
  <Paragraphs>123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Arial</vt:lpstr>
      <vt:lpstr>Cambria</vt:lpstr>
      <vt:lpstr>Adjacency</vt:lpstr>
      <vt:lpstr>ICTE 362 :  Educational Software Development</vt:lpstr>
      <vt:lpstr>Introduction</vt:lpstr>
      <vt:lpstr>Software</vt:lpstr>
      <vt:lpstr>Software Application Domains</vt:lpstr>
      <vt:lpstr>Software Application Domains</vt:lpstr>
      <vt:lpstr>What is a Software Process?</vt:lpstr>
      <vt:lpstr>Software Process Models</vt:lpstr>
      <vt:lpstr>Activity Cost Distribution</vt:lpstr>
      <vt:lpstr>Prescriptive Process Model</vt:lpstr>
      <vt:lpstr>Waterfall Model Problems</vt:lpstr>
      <vt:lpstr>Iterative Process Models</vt:lpstr>
      <vt:lpstr>Incremental Model</vt:lpstr>
      <vt:lpstr>Incremental Model</vt:lpstr>
      <vt:lpstr>Rapid Application Development </vt:lpstr>
      <vt:lpstr>Rapid Application Development </vt:lpstr>
      <vt:lpstr>RAD Model Problems</vt:lpstr>
      <vt:lpstr>Evolutionary Process Models</vt:lpstr>
      <vt:lpstr>Prototyping Model</vt:lpstr>
      <vt:lpstr>Prototyping Model Problems</vt:lpstr>
      <vt:lpstr>Spiral Model</vt:lpstr>
      <vt:lpstr>Spiral Model</vt:lpstr>
      <vt:lpstr>Spiral Model Problems</vt:lpstr>
      <vt:lpstr>Attributes of Software</vt:lpstr>
      <vt:lpstr>Software Engineering Challenges</vt:lpstr>
      <vt:lpstr>Assignment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ICTE 362 :  Educational Software Development</dc:title>
  <dc:creator>Parker</dc:creator>
  <cp:lastModifiedBy>Essel</cp:lastModifiedBy>
  <cp:revision>34</cp:revision>
  <dcterms:created xsi:type="dcterms:W3CDTF">2013-01-30T22:14:20Z</dcterms:created>
  <dcterms:modified xsi:type="dcterms:W3CDTF">2020-03-04T05:28:37Z</dcterms:modified>
</cp:coreProperties>
</file>