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67" r:id="rId3"/>
  </p:sld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6E9094-16C0-6834-81A7-E1ABE89668CD}" v="108" dt="2025-09-16T16:59:02.752"/>
    <p1510:client id="{CF9EB621-E66E-E738-DAFF-7294CFDD269F}" v="255" dt="2025-09-16T17:21:36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DE40C6-3DCC-4389-B4DD-27CF47F1D7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5212" y="5699126"/>
            <a:ext cx="4981575" cy="692150"/>
          </a:xfrm>
          <a:prstGeom prst="rect">
            <a:avLst/>
          </a:prstGeom>
        </p:spPr>
        <p:txBody>
          <a:bodyPr/>
          <a:lstStyle>
            <a:lvl1pPr>
              <a:defRPr sz="3200" b="1" i="0" u="none">
                <a:latin typeface="HeliosCondC" panose="00000800000000000000" pitchFamily="50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ПРЕЗИДЕНТСКАЯ АКАДЕМИЯ</a:t>
            </a:r>
          </a:p>
        </p:txBody>
      </p:sp>
    </p:spTree>
    <p:extLst>
      <p:ext uri="{BB962C8B-B14F-4D97-AF65-F5344CB8AC3E}">
        <p14:creationId xmlns:p14="http://schemas.microsoft.com/office/powerpoint/2010/main" val="142919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71DF6-6076-40B4-91BE-DCAB539AE9EC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E27A-7111-48F1-8CB9-F9499C528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25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>
            <a:extLst>
              <a:ext uri="{FF2B5EF4-FFF2-40B4-BE49-F238E27FC236}">
                <a16:creationId xmlns:a16="http://schemas.microsoft.com/office/drawing/2014/main" id="{85418B13-83C1-4D27-894A-018D41C17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475" y="1671638"/>
            <a:ext cx="10179050" cy="46926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Текст </a:t>
            </a:r>
            <a:r>
              <a:rPr lang="ru-RU" dirty="0" err="1"/>
              <a:t>Текст</a:t>
            </a:r>
            <a:r>
              <a:rPr lang="ru-RU" dirty="0"/>
              <a:t> </a:t>
            </a:r>
            <a:r>
              <a:rPr lang="ru-RU" dirty="0" err="1"/>
              <a:t>Текст</a:t>
            </a:r>
            <a:r>
              <a:rPr lang="ru-RU" dirty="0"/>
              <a:t> </a:t>
            </a:r>
            <a:r>
              <a:rPr lang="ru-RU" dirty="0" err="1"/>
              <a:t>ТекстТекст</a:t>
            </a:r>
            <a:r>
              <a:rPr lang="ru-RU" dirty="0"/>
              <a:t> </a:t>
            </a:r>
            <a:r>
              <a:rPr lang="ru-RU" dirty="0" err="1"/>
              <a:t>ТекстТекст</a:t>
            </a:r>
            <a:r>
              <a:rPr lang="ru-RU" dirty="0"/>
              <a:t> </a:t>
            </a:r>
            <a:r>
              <a:rPr lang="ru-RU" dirty="0" err="1"/>
              <a:t>ТекстТекст</a:t>
            </a:r>
            <a:r>
              <a:rPr lang="ru-RU" dirty="0"/>
              <a:t> </a:t>
            </a:r>
            <a:r>
              <a:rPr lang="ru-RU" dirty="0" err="1"/>
              <a:t>ТекстТекст</a:t>
            </a:r>
            <a:r>
              <a:rPr lang="ru-RU" dirty="0"/>
              <a:t> </a:t>
            </a:r>
            <a:r>
              <a:rPr lang="ru-RU" dirty="0" err="1"/>
              <a:t>ТекстТекст</a:t>
            </a:r>
            <a:r>
              <a:rPr lang="ru-RU" dirty="0"/>
              <a:t> </a:t>
            </a:r>
            <a:r>
              <a:rPr lang="ru-RU" dirty="0" err="1"/>
              <a:t>ТекстТекст</a:t>
            </a:r>
            <a:r>
              <a:rPr lang="ru-RU" dirty="0"/>
              <a:t> </a:t>
            </a:r>
            <a:r>
              <a:rPr lang="ru-RU" dirty="0" err="1"/>
              <a:t>ТекстТекст</a:t>
            </a:r>
            <a:r>
              <a:rPr lang="ru-RU" dirty="0"/>
              <a:t> </a:t>
            </a:r>
            <a:r>
              <a:rPr lang="ru-RU" dirty="0" err="1"/>
              <a:t>ТекстТекст</a:t>
            </a:r>
            <a:r>
              <a:rPr lang="ru-RU" dirty="0"/>
              <a:t> </a:t>
            </a:r>
            <a:r>
              <a:rPr lang="ru-RU" dirty="0" err="1"/>
              <a:t>ТекстТекст</a:t>
            </a:r>
            <a:r>
              <a:rPr lang="ru-RU" dirty="0"/>
              <a:t> </a:t>
            </a:r>
            <a:r>
              <a:rPr lang="ru-RU" dirty="0" err="1"/>
              <a:t>ТекстТекст</a:t>
            </a:r>
            <a:r>
              <a:rPr lang="ru-RU" dirty="0"/>
              <a:t> </a:t>
            </a:r>
            <a:r>
              <a:rPr lang="ru-RU" dirty="0" err="1"/>
              <a:t>ТекстТекст</a:t>
            </a:r>
            <a:r>
              <a:rPr lang="ru-RU" dirty="0"/>
              <a:t> </a:t>
            </a:r>
            <a:r>
              <a:rPr lang="ru-RU" dirty="0" err="1"/>
              <a:t>ТекстТекст</a:t>
            </a:r>
            <a:r>
              <a:rPr lang="ru-RU" dirty="0"/>
              <a:t> Текст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AD19981-BAC5-40E4-BE47-B41CC11C3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9910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>
            <a:extLst>
              <a:ext uri="{FF2B5EF4-FFF2-40B4-BE49-F238E27FC236}">
                <a16:creationId xmlns:a16="http://schemas.microsoft.com/office/drawing/2014/main" id="{85418B13-83C1-4D27-894A-018D41C17C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6475" y="1671638"/>
            <a:ext cx="10179050" cy="46926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Текст </a:t>
            </a:r>
            <a:r>
              <a:rPr lang="ru-RU" dirty="0" err="1"/>
              <a:t>Текст</a:t>
            </a:r>
            <a:r>
              <a:rPr lang="ru-RU" dirty="0"/>
              <a:t> </a:t>
            </a:r>
            <a:r>
              <a:rPr lang="ru-RU" dirty="0" err="1"/>
              <a:t>Текст</a:t>
            </a:r>
            <a:r>
              <a:rPr lang="ru-RU" dirty="0"/>
              <a:t> </a:t>
            </a:r>
            <a:r>
              <a:rPr lang="ru-RU" dirty="0" err="1"/>
              <a:t>ТекстТекст</a:t>
            </a:r>
            <a:r>
              <a:rPr lang="ru-RU" dirty="0"/>
              <a:t> </a:t>
            </a:r>
            <a:r>
              <a:rPr lang="ru-RU" dirty="0" err="1"/>
              <a:t>ТекстТекст</a:t>
            </a:r>
            <a:r>
              <a:rPr lang="ru-RU" dirty="0"/>
              <a:t> </a:t>
            </a:r>
            <a:r>
              <a:rPr lang="ru-RU" dirty="0" err="1"/>
              <a:t>ТекстТекст</a:t>
            </a:r>
            <a:r>
              <a:rPr lang="ru-RU" dirty="0"/>
              <a:t> </a:t>
            </a:r>
            <a:r>
              <a:rPr lang="ru-RU" dirty="0" err="1"/>
              <a:t>ТекстТекст</a:t>
            </a:r>
            <a:r>
              <a:rPr lang="ru-RU" dirty="0"/>
              <a:t> </a:t>
            </a:r>
            <a:r>
              <a:rPr lang="ru-RU" dirty="0" err="1"/>
              <a:t>ТекстТекст</a:t>
            </a:r>
            <a:r>
              <a:rPr lang="ru-RU" dirty="0"/>
              <a:t> </a:t>
            </a:r>
            <a:r>
              <a:rPr lang="ru-RU" dirty="0" err="1"/>
              <a:t>ТекстТекст</a:t>
            </a:r>
            <a:r>
              <a:rPr lang="ru-RU" dirty="0"/>
              <a:t> </a:t>
            </a:r>
            <a:r>
              <a:rPr lang="ru-RU" dirty="0" err="1"/>
              <a:t>ТекстТекст</a:t>
            </a:r>
            <a:r>
              <a:rPr lang="ru-RU" dirty="0"/>
              <a:t> </a:t>
            </a:r>
            <a:r>
              <a:rPr lang="ru-RU" dirty="0" err="1"/>
              <a:t>ТекстТекст</a:t>
            </a:r>
            <a:r>
              <a:rPr lang="ru-RU" dirty="0"/>
              <a:t> </a:t>
            </a:r>
            <a:r>
              <a:rPr lang="ru-RU" dirty="0" err="1"/>
              <a:t>ТекстТекст</a:t>
            </a:r>
            <a:r>
              <a:rPr lang="ru-RU" dirty="0"/>
              <a:t> </a:t>
            </a:r>
            <a:r>
              <a:rPr lang="ru-RU" dirty="0" err="1"/>
              <a:t>ТекстТекст</a:t>
            </a:r>
            <a:r>
              <a:rPr lang="ru-RU" dirty="0"/>
              <a:t> </a:t>
            </a:r>
            <a:r>
              <a:rPr lang="ru-RU" dirty="0" err="1"/>
              <a:t>ТекстТекст</a:t>
            </a:r>
            <a:r>
              <a:rPr lang="ru-RU" dirty="0"/>
              <a:t> </a:t>
            </a:r>
            <a:r>
              <a:rPr lang="ru-RU" dirty="0" err="1"/>
              <a:t>ТекстТекст</a:t>
            </a:r>
            <a:r>
              <a:rPr lang="ru-RU" dirty="0"/>
              <a:t> Текст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9AD19981-BAC5-40E4-BE47-B41CC11C3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15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EBA36-9928-42B0-8305-5104C35174A8}" type="datetimeFigureOut">
              <a:rPr lang="ru-RU" smtClean="0"/>
              <a:t>16.09.2025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47B42-1D02-43DF-B0C9-437157E81E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30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5">
            <a:extLst>
              <a:ext uri="{FF2B5EF4-FFF2-40B4-BE49-F238E27FC236}">
                <a16:creationId xmlns:a16="http://schemas.microsoft.com/office/drawing/2014/main" id="{F72294E6-F64E-4A36-AA6B-7F46813B0BEC}"/>
              </a:ext>
            </a:extLst>
          </p:cNvPr>
          <p:cNvSpPr/>
          <p:nvPr/>
        </p:nvSpPr>
        <p:spPr>
          <a:xfrm>
            <a:off x="819150" y="1104135"/>
            <a:ext cx="2885440" cy="0"/>
          </a:xfrm>
          <a:custGeom>
            <a:avLst/>
            <a:gdLst/>
            <a:ahLst/>
            <a:cxnLst/>
            <a:rect l="l" t="t" r="r" b="b"/>
            <a:pathLst>
              <a:path w="2885440">
                <a:moveTo>
                  <a:pt x="0" y="0"/>
                </a:moveTo>
                <a:lnTo>
                  <a:pt x="2884932" y="0"/>
                </a:lnTo>
              </a:path>
            </a:pathLst>
          </a:custGeom>
          <a:ln w="50292">
            <a:solidFill>
              <a:srgbClr val="9217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128">
            <a:extLst>
              <a:ext uri="{FF2B5EF4-FFF2-40B4-BE49-F238E27FC236}">
                <a16:creationId xmlns:a16="http://schemas.microsoft.com/office/drawing/2014/main" id="{D04BDB04-9B02-4F61-B8EA-8F8F268288CA}"/>
              </a:ext>
            </a:extLst>
          </p:cNvPr>
          <p:cNvSpPr/>
          <p:nvPr/>
        </p:nvSpPr>
        <p:spPr>
          <a:xfrm>
            <a:off x="11029083" y="6791930"/>
            <a:ext cx="118872" cy="132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Текст 273">
            <a:extLst>
              <a:ext uri="{FF2B5EF4-FFF2-40B4-BE49-F238E27FC236}">
                <a16:creationId xmlns:a16="http://schemas.microsoft.com/office/drawing/2014/main" id="{3F6D4223-8A79-49E4-A1E7-D9AFDABB8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3798" y="1653330"/>
            <a:ext cx="4032250" cy="317500"/>
          </a:xfrm>
          <a:prstGeom prst="rect">
            <a:avLst/>
          </a:prstGeom>
        </p:spPr>
        <p:txBody>
          <a:bodyPr/>
          <a:lstStyle>
            <a:lvl1pPr>
              <a:buNone/>
              <a:defRPr sz="20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76" name="Объект 275">
            <a:extLst>
              <a:ext uri="{FF2B5EF4-FFF2-40B4-BE49-F238E27FC236}">
                <a16:creationId xmlns:a16="http://schemas.microsoft.com/office/drawing/2014/main" id="{08770273-7374-4E08-8512-743A0781BD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281238"/>
            <a:ext cx="5080000" cy="4295775"/>
          </a:xfrm>
          <a:prstGeom prst="rect">
            <a:avLst/>
          </a:prstGeom>
        </p:spPr>
        <p:txBody>
          <a:bodyPr/>
          <a:lstStyle>
            <a:lvl2pPr>
              <a:buNone/>
              <a:defRPr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77" name="Объект 275">
            <a:extLst>
              <a:ext uri="{FF2B5EF4-FFF2-40B4-BE49-F238E27FC236}">
                <a16:creationId xmlns:a16="http://schemas.microsoft.com/office/drawing/2014/main" id="{7AAE941F-D12D-492B-94D1-8613589849A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479309" y="2281237"/>
            <a:ext cx="5080000" cy="4295775"/>
          </a:xfrm>
          <a:prstGeom prst="rect">
            <a:avLst/>
          </a:prstGeom>
        </p:spPr>
        <p:txBody>
          <a:bodyPr/>
          <a:lstStyle>
            <a:lvl2pPr>
              <a:buNone/>
              <a:defRPr/>
            </a:lvl2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1" name="Заголовок 280">
            <a:extLst>
              <a:ext uri="{FF2B5EF4-FFF2-40B4-BE49-F238E27FC236}">
                <a16:creationId xmlns:a16="http://schemas.microsoft.com/office/drawing/2014/main" id="{F86BDF2F-A257-4B19-9282-2F51A4B84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59374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906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1F9761BE-9EC6-4918-85E9-A8E239C678F2}"/>
              </a:ext>
            </a:extLst>
          </p:cNvPr>
          <p:cNvSpPr/>
          <p:nvPr/>
        </p:nvSpPr>
        <p:spPr>
          <a:xfrm flipV="1">
            <a:off x="0" y="5155253"/>
            <a:ext cx="12192000" cy="48602"/>
          </a:xfrm>
          <a:custGeom>
            <a:avLst/>
            <a:gdLst/>
            <a:ahLst/>
            <a:cxnLst/>
            <a:rect l="l" t="t" r="r" b="b"/>
            <a:pathLst>
              <a:path w="10895965">
                <a:moveTo>
                  <a:pt x="0" y="0"/>
                </a:moveTo>
                <a:lnTo>
                  <a:pt x="10895838" y="0"/>
                </a:lnTo>
              </a:path>
            </a:pathLst>
          </a:custGeom>
          <a:ln w="41148">
            <a:solidFill>
              <a:srgbClr val="92171C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50FF98BA-5841-40B8-A6B3-443DB1D491D0}"/>
              </a:ext>
            </a:extLst>
          </p:cNvPr>
          <p:cNvSpPr/>
          <p:nvPr/>
        </p:nvSpPr>
        <p:spPr>
          <a:xfrm>
            <a:off x="2353386" y="804238"/>
            <a:ext cx="1795051" cy="23569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5731D4D0-B7E7-496E-92EC-ADD7B86604AE}"/>
              </a:ext>
            </a:extLst>
          </p:cNvPr>
          <p:cNvSpPr/>
          <p:nvPr/>
        </p:nvSpPr>
        <p:spPr>
          <a:xfrm>
            <a:off x="2353386" y="3430591"/>
            <a:ext cx="1795051" cy="7413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D74BF1-56A0-4C18-A189-9A9AD89DAED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86" y="1744980"/>
            <a:ext cx="4074307" cy="168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42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2">
            <a:extLst>
              <a:ext uri="{FF2B5EF4-FFF2-40B4-BE49-F238E27FC236}">
                <a16:creationId xmlns:a16="http://schemas.microsoft.com/office/drawing/2014/main" id="{3E8F7097-99CC-46EF-8E76-DB11470B5D04}"/>
              </a:ext>
            </a:extLst>
          </p:cNvPr>
          <p:cNvSpPr/>
          <p:nvPr/>
        </p:nvSpPr>
        <p:spPr>
          <a:xfrm>
            <a:off x="1" y="0"/>
            <a:ext cx="12191999" cy="1127760"/>
          </a:xfrm>
          <a:custGeom>
            <a:avLst/>
            <a:gdLst/>
            <a:ahLst/>
            <a:cxnLst/>
            <a:rect l="l" t="t" r="r" b="b"/>
            <a:pathLst>
              <a:path w="10897235" h="1127760">
                <a:moveTo>
                  <a:pt x="0" y="1127333"/>
                </a:moveTo>
                <a:lnTo>
                  <a:pt x="10896996" y="1127333"/>
                </a:lnTo>
                <a:lnTo>
                  <a:pt x="10896996" y="0"/>
                </a:lnTo>
                <a:lnTo>
                  <a:pt x="0" y="0"/>
                </a:lnTo>
                <a:lnTo>
                  <a:pt x="0" y="1127333"/>
                </a:lnTo>
                <a:close/>
              </a:path>
            </a:pathLst>
          </a:custGeom>
          <a:solidFill>
            <a:srgbClr val="921A1D"/>
          </a:solidFill>
        </p:spPr>
        <p:txBody>
          <a:bodyPr wrap="square" lIns="0" tIns="0" rIns="0" bIns="0" rtlCol="0"/>
          <a:lstStyle/>
          <a:p>
            <a:endParaRPr>
              <a:ln>
                <a:solidFill>
                  <a:sysClr val="windowText" lastClr="000000"/>
                </a:solidFill>
              </a:ln>
              <a:solidFill>
                <a:srgbClr val="92171C"/>
              </a:solidFill>
            </a:endParaRPr>
          </a:p>
        </p:txBody>
      </p:sp>
      <p:sp>
        <p:nvSpPr>
          <p:cNvPr id="10" name="object 83">
            <a:extLst>
              <a:ext uri="{FF2B5EF4-FFF2-40B4-BE49-F238E27FC236}">
                <a16:creationId xmlns:a16="http://schemas.microsoft.com/office/drawing/2014/main" id="{14BDE3E7-A661-41F2-BFE0-A3BB6555A260}"/>
              </a:ext>
            </a:extLst>
          </p:cNvPr>
          <p:cNvSpPr/>
          <p:nvPr/>
        </p:nvSpPr>
        <p:spPr>
          <a:xfrm>
            <a:off x="10134625" y="267586"/>
            <a:ext cx="860255" cy="11025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455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4">
            <a:extLst>
              <a:ext uri="{FF2B5EF4-FFF2-40B4-BE49-F238E27FC236}">
                <a16:creationId xmlns:a16="http://schemas.microsoft.com/office/drawing/2014/main" id="{D39147ED-75A0-4867-A117-635AB9900FAD}"/>
              </a:ext>
            </a:extLst>
          </p:cNvPr>
          <p:cNvSpPr/>
          <p:nvPr/>
        </p:nvSpPr>
        <p:spPr>
          <a:xfrm>
            <a:off x="0" y="0"/>
            <a:ext cx="269748" cy="11384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129">
            <a:extLst>
              <a:ext uri="{FF2B5EF4-FFF2-40B4-BE49-F238E27FC236}">
                <a16:creationId xmlns:a16="http://schemas.microsoft.com/office/drawing/2014/main" id="{1540F1A2-1720-4148-A5C7-110510070C08}"/>
              </a:ext>
            </a:extLst>
          </p:cNvPr>
          <p:cNvSpPr/>
          <p:nvPr/>
        </p:nvSpPr>
        <p:spPr>
          <a:xfrm>
            <a:off x="11720512" y="7245096"/>
            <a:ext cx="0" cy="539750"/>
          </a:xfrm>
          <a:custGeom>
            <a:avLst/>
            <a:gdLst/>
            <a:ahLst/>
            <a:cxnLst/>
            <a:rect l="l" t="t" r="r" b="b"/>
            <a:pathLst>
              <a:path h="539750">
                <a:moveTo>
                  <a:pt x="0" y="0"/>
                </a:moveTo>
                <a:lnTo>
                  <a:pt x="0" y="539492"/>
                </a:lnTo>
              </a:path>
            </a:pathLst>
          </a:custGeom>
          <a:ln w="18288">
            <a:solidFill>
              <a:srgbClr val="63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469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BBA97-861E-F22D-CC0D-749B6BC68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1080" y="3640506"/>
            <a:ext cx="6359564" cy="1256620"/>
          </a:xfrm>
        </p:spPr>
        <p:txBody>
          <a:bodyPr lIns="91440" tIns="45720" rIns="91440" bIns="45720" anchor="b"/>
          <a:lstStyle/>
          <a:p>
            <a:pPr algn="l"/>
            <a:r>
              <a:rPr lang="ru-RU" sz="2800" dirty="0"/>
              <a:t>Режим закрытого административно-территориального образования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2151C1-7CDD-C07B-AED7-CD29208FF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520" y="5735637"/>
            <a:ext cx="9144000" cy="165576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71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629" y="1134"/>
            <a:ext cx="9699171" cy="1103086"/>
          </a:xfrm>
        </p:spPr>
        <p:txBody>
          <a:bodyPr lIns="91440" tIns="45720" rIns="91440" bIns="45720" anchor="b"/>
          <a:lstStyle/>
          <a:p>
            <a:pPr algn="l"/>
            <a:r>
              <a:rPr sz="3200" dirty="0">
                <a:solidFill>
                  <a:schemeClr val="bg1"/>
                </a:solidFill>
              </a:rPr>
              <a:t>Методы обеспечения режима: убеждение, поощрение, принуждение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29" y="1370467"/>
            <a:ext cx="11549742" cy="4954133"/>
          </a:xfrm>
        </p:spPr>
        <p:txBody>
          <a:bodyPr lIns="91440" tIns="45720" rIns="91440" bIns="45720" anchor="t"/>
          <a:lstStyle/>
          <a:p>
            <a:pPr marL="285750" indent="-285750" algn="just">
              <a:buFont typeface="Arial"/>
              <a:buChar char="•"/>
            </a:pPr>
            <a:r>
              <a:rPr lang="ru-RU" b="1">
                <a:ea typeface="+mn-lt"/>
                <a:cs typeface="+mn-lt"/>
              </a:rPr>
              <a:t>Убеждение</a:t>
            </a:r>
            <a:r>
              <a:rPr lang="ru-RU">
                <a:ea typeface="+mn-lt"/>
                <a:cs typeface="+mn-lt"/>
              </a:rPr>
              <a:t> — информирование граждан, разъяснительная работа о целях, правилах; оформление согласий; обязательность знать </a:t>
            </a:r>
            <a:r>
              <a:rPr lang="ru-RU" err="1">
                <a:ea typeface="+mn-lt"/>
                <a:cs typeface="+mn-lt"/>
              </a:rPr>
              <a:t>regime</a:t>
            </a:r>
            <a:r>
              <a:rPr lang="ru-RU">
                <a:ea typeface="+mn-lt"/>
                <a:cs typeface="+mn-lt"/>
              </a:rPr>
              <a:t> правил.</a:t>
            </a:r>
            <a:endParaRPr lang="ru-RU"/>
          </a:p>
          <a:p>
            <a:pPr marL="285750" indent="-285750" algn="just">
              <a:buFont typeface="Arial"/>
              <a:buChar char="•"/>
            </a:pPr>
            <a:r>
              <a:rPr lang="ru-RU" b="1">
                <a:ea typeface="+mn-lt"/>
                <a:cs typeface="+mn-lt"/>
              </a:rPr>
              <a:t>Поощрение</a:t>
            </a:r>
            <a:r>
              <a:rPr lang="ru-RU">
                <a:ea typeface="+mn-lt"/>
                <a:cs typeface="+mn-lt"/>
              </a:rPr>
              <a:t> — предоставление льгот, социальной поддержки, компенсаций, улучшенных условий обслуживания, инфраструктуры, возможно приоритет в определённых государственных программах.</a:t>
            </a:r>
            <a:endParaRPr lang="ru-RU"/>
          </a:p>
          <a:p>
            <a:pPr marL="285750" indent="-285750" algn="just">
              <a:buFont typeface="Arial"/>
              <a:buChar char="•"/>
            </a:pPr>
            <a:r>
              <a:rPr lang="ru-RU" b="1">
                <a:ea typeface="+mn-lt"/>
                <a:cs typeface="+mn-lt"/>
              </a:rPr>
              <a:t>Принуждение</a:t>
            </a:r>
            <a:r>
              <a:rPr lang="ru-RU">
                <a:ea typeface="+mn-lt"/>
                <a:cs typeface="+mn-lt"/>
              </a:rPr>
              <a:t> — применение административной ответственности (например, КоАП РФ) за нарушение режима; отказ во въезде или проживании; контроль через органы внутренних дел, силовые структуры; ограничения на доступ.</a:t>
            </a:r>
            <a:endParaRPr lang="ru-RU"/>
          </a:p>
          <a:p>
            <a:pPr algn="just">
              <a:spcAft>
                <a:spcPts val="600"/>
              </a:spcAft>
            </a:pP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95943" y="295047"/>
            <a:ext cx="8719457" cy="624116"/>
          </a:xfrm>
        </p:spPr>
        <p:txBody>
          <a:bodyPr lIns="91440" tIns="45720" rIns="91440" bIns="45720" anchor="b"/>
          <a:lstStyle/>
          <a:p>
            <a:r>
              <a:rPr lang="ru-RU" sz="3200" dirty="0">
                <a:solidFill>
                  <a:schemeClr val="bg1"/>
                </a:solidFill>
              </a:rPr>
              <a:t>Ответственность</a:t>
            </a:r>
            <a:r>
              <a:rPr sz="3200" dirty="0">
                <a:solidFill>
                  <a:schemeClr val="bg1"/>
                </a:solidFill>
              </a:rPr>
              <a:t> за нарушение режима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972" y="1272496"/>
            <a:ext cx="11778342" cy="5367789"/>
          </a:xfrm>
        </p:spPr>
        <p:txBody>
          <a:bodyPr lIns="91440" tIns="45720" rIns="91440" bIns="45720" anchor="t"/>
          <a:lstStyle/>
          <a:p>
            <a:pPr marL="285750" indent="-285750" algn="just"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В Кодексе Российской Федерации об административных правонарушениях существует </a:t>
            </a:r>
            <a:r>
              <a:rPr lang="ru-RU" b="1">
                <a:ea typeface="+mn-lt"/>
                <a:cs typeface="+mn-lt"/>
              </a:rPr>
              <a:t>статья 20.19</a:t>
            </a:r>
            <a:r>
              <a:rPr lang="ru-RU">
                <a:ea typeface="+mn-lt"/>
                <a:cs typeface="+mn-lt"/>
              </a:rPr>
              <a:t> «Нарушение особого режима в закрытом административно-территориальном образовании (ЗАТО)», предусмотренная КоАП РФ, которая устанавливает административную ответственность за нарушения установленных законом особых режимных правил в ЗАТО. </a:t>
            </a:r>
            <a:endParaRPr lang="ru-RU"/>
          </a:p>
          <a:p>
            <a:pPr marL="285750" indent="-285750" algn="just"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Вид и размер штрафов, другие меры административной ответственности регулируются КоАП.</a:t>
            </a:r>
            <a:endParaRPr lang="ru-RU"/>
          </a:p>
          <a:p>
            <a:pPr marL="285750" indent="-285750" algn="just"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При нарушениях, затрагивающих безопасность, государственной тайны, возможно привлечение к уголовной ответственности (если нарушение содержит состав преступления по УК РФ).</a:t>
            </a:r>
            <a:endParaRPr lang="ru-RU"/>
          </a:p>
          <a:p>
            <a:pPr algn="just">
              <a:spcAft>
                <a:spcPts val="600"/>
              </a:spcAft>
            </a:pP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514" y="153534"/>
            <a:ext cx="10287000" cy="928915"/>
          </a:xfrm>
        </p:spPr>
        <p:txBody>
          <a:bodyPr lIns="91440" tIns="45720" rIns="91440" bIns="45720" anchor="b"/>
          <a:lstStyle/>
          <a:p>
            <a:pPr algn="l"/>
            <a:r>
              <a:rPr lang="ru-RU" sz="3200" dirty="0">
                <a:solidFill>
                  <a:schemeClr val="bg1"/>
                </a:solidFill>
              </a:rPr>
              <a:t>Порядок</a:t>
            </a:r>
            <a:r>
              <a:rPr sz="3200" dirty="0">
                <a:solidFill>
                  <a:schemeClr val="bg1"/>
                </a:solidFill>
              </a:rPr>
              <a:t> финансирования и компенсации расходов на осуществление режимных мер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515" y="1359581"/>
            <a:ext cx="11854542" cy="5346019"/>
          </a:xfrm>
        </p:spPr>
        <p:txBody>
          <a:bodyPr lIns="91440" tIns="45720" rIns="91440" bIns="45720" anchor="t"/>
          <a:lstStyle/>
          <a:p>
            <a:pPr marL="285750" indent="-285750" algn="just"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Закон № 3297-1 предусматривает, что меры государственной поддержки граждан, проживающих и/или работающих в ЗАТО, финансируются за счёт федерального и, при необходимости, иных бюджетов. </a:t>
            </a:r>
            <a:endParaRPr lang="ru-RU"/>
          </a:p>
          <a:p>
            <a:pPr marL="285750" indent="-285750" algn="just"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Бюджет ЗАТО: есть статья о составлении, утверждении и исполнении бюджета ЗАТО. </a:t>
            </a:r>
            <a:endParaRPr lang="ru-RU"/>
          </a:p>
          <a:p>
            <a:pPr marL="285750" indent="-285750" algn="just"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Компенсации возможны для граждан, подвергающихся особым условиям проживания или ограничениям; экологические мероприятия и зоны воздействия должны предусматривать компенсации, льготы и особые меры в соответствии с положениями, утверждаемыми Правительством. </a:t>
            </a:r>
            <a:endParaRPr lang="ru-RU"/>
          </a:p>
          <a:p>
            <a:pPr algn="just">
              <a:spcAft>
                <a:spcPts val="600"/>
              </a:spcAft>
            </a:pP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513" y="273277"/>
            <a:ext cx="8730343" cy="591457"/>
          </a:xfrm>
        </p:spPr>
        <p:txBody>
          <a:bodyPr lIns="91440" tIns="45720" rIns="91440" bIns="45720" anchor="b"/>
          <a:lstStyle/>
          <a:p>
            <a:pPr algn="l"/>
            <a:r>
              <a:rPr sz="3200" dirty="0">
                <a:solidFill>
                  <a:schemeClr val="bg1"/>
                </a:solidFill>
              </a:rPr>
              <a:t>Информационное обеспечение режима</a:t>
            </a:r>
            <a:endParaRPr lang="ru-RU" sz="32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515" y="1305153"/>
            <a:ext cx="10526485" cy="3952647"/>
          </a:xfrm>
        </p:spPr>
        <p:txBody>
          <a:bodyPr lIns="91440" tIns="45720" rIns="91440" bIns="45720" anchor="t"/>
          <a:lstStyle/>
          <a:p>
            <a:pPr marL="285750" indent="-285750" algn="just">
              <a:buFont typeface="Arial"/>
              <a:buChar char="•"/>
            </a:pPr>
            <a:r>
              <a:rPr lang="ru-RU" sz="2800">
                <a:ea typeface="+mn-lt"/>
                <a:cs typeface="+mn-lt"/>
              </a:rPr>
              <a:t>Закон предписывает, что территориальные границы, режим землепользования, перечень зон воздействия, экологические мероприятия должны быть определены положениями, утверждаемыми Правительством, и доведены до сведения населения. </a:t>
            </a:r>
            <a:endParaRPr lang="ru-RU" sz="2800" dirty="0"/>
          </a:p>
          <a:p>
            <a:pPr marL="285750" indent="-285750" algn="just">
              <a:buFont typeface="Arial"/>
              <a:buChar char="•"/>
            </a:pPr>
            <a:r>
              <a:rPr lang="ru-RU" sz="2800">
                <a:ea typeface="+mn-lt"/>
                <a:cs typeface="+mn-lt"/>
              </a:rPr>
              <a:t>Размещение соответствующих знаков на границах запрещённых и контролируемых зон, ограждения, объявления и уведомления о режиме.</a:t>
            </a:r>
            <a:endParaRPr lang="ru-RU" sz="2800" dirty="0"/>
          </a:p>
          <a:p>
            <a:pPr marL="285750" indent="-285750" algn="just">
              <a:buFont typeface="Arial"/>
              <a:buChar char="•"/>
            </a:pPr>
            <a:r>
              <a:rPr lang="ru-RU" sz="2800">
                <a:ea typeface="+mn-lt"/>
                <a:cs typeface="+mn-lt"/>
              </a:rPr>
              <a:t>Возможна публикация нормативных актов, информации о правилах доступа, правах и обязанностях граждан.</a:t>
            </a:r>
            <a:endParaRPr lang="ru-RU" sz="2800" dirty="0"/>
          </a:p>
          <a:p>
            <a:pPr algn="just">
              <a:spcAft>
                <a:spcPts val="600"/>
              </a:spcAft>
            </a:pPr>
            <a:endParaRPr lang="ru-RU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971" y="99106"/>
            <a:ext cx="9144000" cy="1016000"/>
          </a:xfrm>
        </p:spPr>
        <p:txBody>
          <a:bodyPr lIns="91440" tIns="45720" rIns="91440" bIns="45720" anchor="b"/>
          <a:lstStyle/>
          <a:p>
            <a:pPr algn="l"/>
            <a:r>
              <a:rPr lang="ru-RU" sz="3200" dirty="0">
                <a:solidFill>
                  <a:schemeClr val="bg1"/>
                </a:solidFill>
              </a:rPr>
              <a:t>Практика</a:t>
            </a:r>
            <a:r>
              <a:rPr sz="3200" dirty="0">
                <a:solidFill>
                  <a:schemeClr val="bg1"/>
                </a:solidFill>
              </a:rPr>
              <a:t> функционирования режима, проблемы и пути их решения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971" y="1305152"/>
            <a:ext cx="11789228" cy="5204504"/>
          </a:xfrm>
        </p:spPr>
        <p:txBody>
          <a:bodyPr lIns="91440" tIns="45720" rIns="91440" bIns="45720" anchor="t"/>
          <a:lstStyle/>
          <a:p>
            <a:pPr algn="just"/>
            <a:r>
              <a:rPr lang="ru-RU" b="1" dirty="0">
                <a:ea typeface="+mn-lt"/>
                <a:cs typeface="+mn-lt"/>
              </a:rPr>
              <a:t>Практика</a:t>
            </a:r>
            <a:endParaRPr lang="ru-RU" dirty="0"/>
          </a:p>
          <a:p>
            <a:pPr marL="285750" indent="-285750" algn="just">
              <a:buFont typeface="Arial"/>
              <a:buChar char="•"/>
            </a:pPr>
            <a:r>
              <a:rPr lang="ru-RU" dirty="0">
                <a:ea typeface="+mn-lt"/>
                <a:cs typeface="+mn-lt"/>
              </a:rPr>
              <a:t>В большинстве случаев режим работает стабильно: контроль доступа, особые меры по безопасности, наличие льгот для жителей.</a:t>
            </a:r>
            <a:endParaRPr lang="ru-RU" dirty="0"/>
          </a:p>
          <a:p>
            <a:pPr algn="just"/>
            <a:r>
              <a:rPr lang="ru-RU" b="1">
                <a:ea typeface="+mn-lt"/>
                <a:cs typeface="+mn-lt"/>
              </a:rPr>
              <a:t>Проблемы</a:t>
            </a:r>
            <a:endParaRPr lang="ru-RU"/>
          </a:p>
          <a:p>
            <a:pPr marL="285750" indent="-285750" algn="just">
              <a:buFont typeface="Arial"/>
              <a:buChar char="•"/>
            </a:pPr>
            <a:r>
              <a:rPr lang="ru-RU">
                <a:ea typeface="+mn-lt"/>
                <a:cs typeface="+mn-lt"/>
              </a:rPr>
              <a:t>Иногда нарушения режима случаются из-за слабой инфраструктуры контроля, неопределённости границ, или неграмотности населения в отношении своих прав и обязанностей.</a:t>
            </a:r>
            <a:endParaRPr lang="ru-RU"/>
          </a:p>
          <a:p>
            <a:pPr algn="just"/>
            <a:r>
              <a:rPr lang="ru-RU" b="1" dirty="0">
                <a:ea typeface="+mn-lt"/>
                <a:cs typeface="+mn-lt"/>
              </a:rPr>
              <a:t>Пути решения</a:t>
            </a:r>
            <a:endParaRPr lang="ru-RU" dirty="0"/>
          </a:p>
          <a:p>
            <a:pPr marL="285750" indent="-285750" algn="just">
              <a:buFont typeface="Arial"/>
              <a:buChar char="•"/>
            </a:pPr>
            <a:r>
              <a:rPr lang="ru-RU" dirty="0">
                <a:ea typeface="+mn-lt"/>
                <a:cs typeface="+mn-lt"/>
              </a:rPr>
              <a:t>Уточнение нормативной базы, создание понятных и доступных для населения разъяснений об их правах и обязанностях.</a:t>
            </a:r>
            <a:endParaRPr lang="ru-RU" dirty="0"/>
          </a:p>
          <a:p>
            <a:pPr marL="285750" indent="-285750" algn="just">
              <a:buFont typeface="Arial"/>
              <a:buChar char="•"/>
            </a:pPr>
            <a:r>
              <a:rPr lang="ru-RU" dirty="0">
                <a:ea typeface="+mn-lt"/>
                <a:cs typeface="+mn-lt"/>
              </a:rPr>
              <a:t>Совершенствование контроля и инспекций, усиление ответственности за нарушения.</a:t>
            </a:r>
            <a:endParaRPr lang="ru-RU" dirty="0"/>
          </a:p>
          <a:p>
            <a:pPr algn="just"/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90B4A-2626-CFA3-F883-C01DADD32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-156709"/>
            <a:ext cx="6585858" cy="1226458"/>
          </a:xfrm>
        </p:spPr>
        <p:txBody>
          <a:bodyPr lIns="91440" tIns="45720" rIns="91440" bIns="45720" anchor="b"/>
          <a:lstStyle/>
          <a:p>
            <a:r>
              <a:rPr lang="ru-RU" dirty="0">
                <a:solidFill>
                  <a:schemeClr val="bg1"/>
                </a:solidFill>
              </a:rPr>
              <a:t>Вопросы??? F9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BCB085-4662-E5AB-A9DF-7EDB43AEC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572" y="1370467"/>
            <a:ext cx="11874499" cy="5311547"/>
          </a:xfrm>
        </p:spPr>
        <p:txBody>
          <a:bodyPr lIns="91440" tIns="45720" rIns="91440" bIns="45720" anchor="t"/>
          <a:lstStyle/>
          <a:p>
            <a:pPr marL="457200" indent="-457200" algn="just">
              <a:buAutoNum type="arabicPeriod"/>
            </a:pPr>
            <a:r>
              <a:rPr lang="ru-RU" sz="2000" b="1">
                <a:ea typeface="+mn-lt"/>
                <a:cs typeface="+mn-lt"/>
              </a:rPr>
              <a:t>Что обеспечивает режим ЗАТО?</a:t>
            </a:r>
            <a:r>
              <a:rPr lang="ru-RU" sz="2000" dirty="0">
                <a:ea typeface="+mn-lt"/>
                <a:cs typeface="+mn-lt"/>
              </a:rPr>
              <a:t> </a:t>
            </a:r>
            <a:endParaRPr lang="ru-RU" sz="2000" dirty="0"/>
          </a:p>
          <a:p>
            <a:pPr marL="457200" indent="-457200" algn="just">
              <a:buAutoNum type="arabicPeriod"/>
            </a:pPr>
            <a:r>
              <a:rPr lang="ru-RU" sz="2000" b="1" dirty="0">
                <a:ea typeface="+mn-lt"/>
                <a:cs typeface="+mn-lt"/>
              </a:rPr>
              <a:t>Какая главная цель режима?</a:t>
            </a:r>
            <a:r>
              <a:rPr lang="ru-RU" sz="2000" dirty="0">
                <a:ea typeface="+mn-lt"/>
                <a:cs typeface="+mn-lt"/>
              </a:rPr>
              <a:t> </a:t>
            </a:r>
          </a:p>
          <a:p>
            <a:pPr marL="457200" indent="-457200" algn="just">
              <a:buAutoNum type="arabicPeriod"/>
            </a:pPr>
            <a:r>
              <a:rPr lang="ru-RU" sz="2000" b="1">
                <a:ea typeface="+mn-lt"/>
                <a:cs typeface="+mn-lt"/>
              </a:rPr>
              <a:t>На каком законе основан режим ЗАТО?</a:t>
            </a:r>
            <a:r>
              <a:rPr lang="ru-RU" sz="2000" dirty="0">
                <a:ea typeface="+mn-lt"/>
                <a:cs typeface="+mn-lt"/>
              </a:rPr>
              <a:t> </a:t>
            </a:r>
            <a:endParaRPr lang="ru-RU" sz="2000" dirty="0"/>
          </a:p>
          <a:p>
            <a:pPr marL="457200" indent="-457200" algn="just">
              <a:buAutoNum type="arabicPeriod"/>
            </a:pPr>
            <a:r>
              <a:rPr lang="ru-RU" sz="2000" b="1">
                <a:ea typeface="+mn-lt"/>
                <a:cs typeface="+mn-lt"/>
              </a:rPr>
              <a:t>Кто принимает решение о создании ЗАТО?</a:t>
            </a:r>
            <a:r>
              <a:rPr lang="ru-RU" sz="2000" dirty="0">
                <a:ea typeface="+mn-lt"/>
                <a:cs typeface="+mn-lt"/>
              </a:rPr>
              <a:t> </a:t>
            </a:r>
            <a:endParaRPr lang="ru-RU" sz="2000" dirty="0"/>
          </a:p>
          <a:p>
            <a:pPr marL="457200" indent="-457200" algn="just">
              <a:buAutoNum type="arabicPeriod"/>
            </a:pPr>
            <a:r>
              <a:rPr lang="ru-RU" sz="2000" b="1" dirty="0">
                <a:ea typeface="+mn-lt"/>
                <a:cs typeface="+mn-lt"/>
              </a:rPr>
              <a:t>По чьему представлению создаётся ЗАТО?</a:t>
            </a:r>
            <a:r>
              <a:rPr lang="ru-RU" sz="2000" dirty="0">
                <a:ea typeface="+mn-lt"/>
                <a:cs typeface="+mn-lt"/>
              </a:rPr>
              <a:t> </a:t>
            </a:r>
          </a:p>
          <a:p>
            <a:pPr marL="457200" indent="-457200" algn="just">
              <a:buAutoNum type="arabicPeriod"/>
            </a:pPr>
            <a:r>
              <a:rPr lang="ru-RU" sz="2000" b="1" dirty="0">
                <a:ea typeface="+mn-lt"/>
                <a:cs typeface="+mn-lt"/>
              </a:rPr>
              <a:t>Какой принцип требует, чтобы меры были только </a:t>
            </a:r>
            <a:r>
              <a:rPr lang="ru-RU" sz="2000" b="1">
                <a:ea typeface="+mn-lt"/>
                <a:cs typeface="+mn-lt"/>
              </a:rPr>
              <a:t>законными?</a:t>
            </a:r>
            <a:r>
              <a:rPr lang="ru-RU" sz="2000" dirty="0">
                <a:ea typeface="+mn-lt"/>
                <a:cs typeface="+mn-lt"/>
              </a:rPr>
              <a:t> </a:t>
            </a:r>
            <a:endParaRPr lang="ru-RU" sz="2000" dirty="0"/>
          </a:p>
          <a:p>
            <a:pPr marL="457200" indent="-457200" algn="just">
              <a:buAutoNum type="arabicPeriod"/>
            </a:pPr>
            <a:r>
              <a:rPr lang="ru-RU" sz="2000" b="1">
                <a:ea typeface="+mn-lt"/>
                <a:cs typeface="+mn-lt"/>
              </a:rPr>
              <a:t>Что является объектами режима?</a:t>
            </a:r>
            <a:r>
              <a:rPr lang="ru-RU" sz="2000" dirty="0">
                <a:ea typeface="+mn-lt"/>
                <a:cs typeface="+mn-lt"/>
              </a:rPr>
              <a:t> </a:t>
            </a:r>
            <a:endParaRPr lang="ru-RU" sz="2000" dirty="0"/>
          </a:p>
          <a:p>
            <a:pPr marL="457200" indent="-457200" algn="just">
              <a:buAutoNum type="arabicPeriod"/>
            </a:pPr>
            <a:r>
              <a:rPr lang="ru-RU" sz="2000" b="1">
                <a:ea typeface="+mn-lt"/>
                <a:cs typeface="+mn-lt"/>
              </a:rPr>
              <a:t>Какие методы обеспечения режима применяются?</a:t>
            </a:r>
            <a:r>
              <a:rPr lang="ru-RU" sz="2000" dirty="0">
                <a:ea typeface="+mn-lt"/>
                <a:cs typeface="+mn-lt"/>
              </a:rPr>
              <a:t> </a:t>
            </a:r>
            <a:endParaRPr lang="ru-RU" sz="2000" dirty="0"/>
          </a:p>
          <a:p>
            <a:pPr marL="457200" indent="-457200" algn="just">
              <a:buAutoNum type="arabicPeriod"/>
            </a:pPr>
            <a:r>
              <a:rPr lang="ru-RU" sz="2000" b="1">
                <a:ea typeface="+mn-lt"/>
                <a:cs typeface="+mn-lt"/>
              </a:rPr>
              <a:t>Что предусмотрено за нарушение режима?</a:t>
            </a:r>
            <a:r>
              <a:rPr lang="ru-RU" sz="2000" dirty="0">
                <a:ea typeface="+mn-lt"/>
                <a:cs typeface="+mn-lt"/>
              </a:rPr>
              <a:t> </a:t>
            </a:r>
            <a:endParaRPr lang="ru-RU" sz="2000" dirty="0"/>
          </a:p>
          <a:p>
            <a:pPr marL="457200" indent="-457200" algn="just">
              <a:buAutoNum type="arabicPeriod"/>
            </a:pPr>
            <a:r>
              <a:rPr lang="ru-RU" sz="2000" b="1">
                <a:ea typeface="+mn-lt"/>
                <a:cs typeface="+mn-lt"/>
              </a:rPr>
              <a:t>Что обеспечивает проживающим социальную защиту?</a:t>
            </a:r>
            <a:r>
              <a:rPr lang="ru-RU" sz="2000" dirty="0">
                <a:ea typeface="+mn-lt"/>
                <a:cs typeface="+mn-lt"/>
              </a:rPr>
              <a:t> </a:t>
            </a:r>
            <a:endParaRPr lang="ru-RU" sz="2000" dirty="0"/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2959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62A46-176C-5477-DB5C-C6028FD77E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306" y="0"/>
            <a:ext cx="9961547" cy="1073907"/>
          </a:xfrm>
        </p:spPr>
        <p:txBody>
          <a:bodyPr/>
          <a:lstStyle/>
          <a:p>
            <a:pPr algn="l"/>
            <a:r>
              <a:rPr lang="ru-RU" sz="3200" dirty="0">
                <a:solidFill>
                  <a:schemeClr val="bg1"/>
                </a:solidFill>
              </a:rPr>
              <a:t>Цель режима, его значение для личности, общества, государства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0161E7-9488-1D8E-F1D0-19D689BE9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65" y="1345727"/>
            <a:ext cx="11766467" cy="5267839"/>
          </a:xfrm>
        </p:spPr>
        <p:txBody>
          <a:bodyPr lIns="91440" tIns="45720" rIns="91440" bIns="45720" anchor="t"/>
          <a:lstStyle/>
          <a:p>
            <a:pPr marL="285750" indent="-285750" algn="just">
              <a:buFont typeface="Arial"/>
              <a:buChar char="•"/>
            </a:pPr>
            <a:r>
              <a:rPr lang="ru-RU" b="1" dirty="0">
                <a:ea typeface="+mn-lt"/>
                <a:cs typeface="+mn-lt"/>
              </a:rPr>
              <a:t>Цель режима</a:t>
            </a:r>
            <a:r>
              <a:rPr lang="ru-RU" dirty="0">
                <a:ea typeface="+mn-lt"/>
                <a:cs typeface="+mn-lt"/>
              </a:rPr>
              <a:t> — обеспечение безопасного функционирования организаций и объектов, расположенных на территории ЗАТО, которые связаны с обороной, безопасностью государства, хранением и утилизацией оружия массового поражения, переработкой радиоактивных и иных материалов, представляющих повышенную опасность. Также защита государственной тайны, обеспечение специальных условий проживания граждан. </a:t>
            </a:r>
            <a:endParaRPr lang="ru-RU" dirty="0"/>
          </a:p>
          <a:p>
            <a:pPr marL="285750" indent="-285750" algn="just">
              <a:buFont typeface="Arial"/>
              <a:buChar char="•"/>
            </a:pPr>
            <a:r>
              <a:rPr lang="ru-RU" b="1" dirty="0">
                <a:ea typeface="+mn-lt"/>
                <a:cs typeface="+mn-lt"/>
              </a:rPr>
              <a:t>Значение для государства</a:t>
            </a:r>
            <a:r>
              <a:rPr lang="ru-RU" dirty="0">
                <a:ea typeface="+mn-lt"/>
                <a:cs typeface="+mn-lt"/>
              </a:rPr>
              <a:t> — позволяет организовать контроль и охрану особо важных стратегически, технологически, оборонных объектов; обеспечивает государственную безопасность, обороноспособность, защиту тайн и технологий.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3029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D8B0C-2A81-982A-17CA-5D43E8E1D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44286" y="-902380"/>
            <a:ext cx="5736772" cy="1799772"/>
          </a:xfrm>
        </p:spPr>
        <p:txBody>
          <a:bodyPr lIns="91440" tIns="45720" rIns="91440" bIns="45720" anchor="b"/>
          <a:lstStyle/>
          <a:p>
            <a:r>
              <a:rPr lang="ru-RU" sz="3200" b="1" dirty="0">
                <a:solidFill>
                  <a:schemeClr val="bg1"/>
                </a:solidFill>
                <a:ea typeface="+mj-lt"/>
                <a:cs typeface="+mj-lt"/>
              </a:rPr>
              <a:t>Принципы режима</a:t>
            </a:r>
            <a:endParaRPr lang="ru-RU" sz="320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DE8179E-1078-D5CA-B669-79E5CB7D9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1326924"/>
            <a:ext cx="11691257" cy="5280704"/>
          </a:xfrm>
        </p:spPr>
        <p:txBody>
          <a:bodyPr lIns="91440" tIns="45720" rIns="91440" bIns="45720" anchor="t"/>
          <a:lstStyle/>
          <a:p>
            <a:pPr marL="285750" indent="-285750" algn="just">
              <a:buFont typeface="Arial"/>
              <a:buChar char="•"/>
            </a:pPr>
            <a:r>
              <a:rPr lang="ru-RU" dirty="0">
                <a:ea typeface="+mn-lt"/>
                <a:cs typeface="+mn-lt"/>
              </a:rPr>
              <a:t>Законности — все режимные меры, ограничения, льготы должны быть установлены законом или на его основе. </a:t>
            </a:r>
            <a:endParaRPr lang="ru-RU" dirty="0"/>
          </a:p>
          <a:p>
            <a:pPr marL="285750" indent="-285750" algn="just">
              <a:buFont typeface="Arial"/>
              <a:buChar char="•"/>
            </a:pPr>
            <a:r>
              <a:rPr lang="ru-RU" dirty="0">
                <a:ea typeface="+mn-lt"/>
                <a:cs typeface="+mn-lt"/>
              </a:rPr>
              <a:t>Пропорциональности — ограничения, устанавливаемые режимом, не должны превышать необходимого уровня для обеспечения безопасности.</a:t>
            </a:r>
            <a:endParaRPr lang="ru-RU" dirty="0"/>
          </a:p>
          <a:p>
            <a:pPr marL="285750" indent="-285750" algn="just">
              <a:buFont typeface="Arial"/>
              <a:buChar char="•"/>
            </a:pPr>
            <a:r>
              <a:rPr lang="ru-RU" dirty="0">
                <a:ea typeface="+mn-lt"/>
                <a:cs typeface="+mn-lt"/>
              </a:rPr>
              <a:t>Предсказуемости и устойчивости — режим ЗАТО регулируется федеральным законом, с чёткими нормами, что даёт гражданам и обществу понимание условий.</a:t>
            </a:r>
            <a:endParaRPr lang="ru-RU" dirty="0"/>
          </a:p>
          <a:p>
            <a:pPr marL="285750" indent="-285750" algn="just">
              <a:buFont typeface="Arial"/>
              <a:buChar char="•"/>
            </a:pPr>
            <a:r>
              <a:rPr lang="ru-RU" dirty="0">
                <a:ea typeface="+mn-lt"/>
                <a:cs typeface="+mn-lt"/>
              </a:rPr>
              <a:t>Специальности — режим применяется лишь к территориям, где есть конкретные объекты, нуждающиеся в особом режиме безопасного функционирования и охраны государственной тайны. </a:t>
            </a:r>
            <a:endParaRPr lang="ru-RU" dirty="0"/>
          </a:p>
          <a:p>
            <a:pPr marL="285750" indent="-285750" algn="just">
              <a:buFont typeface="Arial"/>
              <a:buChar char="•"/>
            </a:pPr>
            <a:r>
              <a:rPr lang="ru-RU" dirty="0">
                <a:ea typeface="+mn-lt"/>
                <a:cs typeface="+mn-lt"/>
              </a:rPr>
              <a:t>Социальной защиты граждан — обеспечение прав и льгот для проживающих и работающих, выравнивание условий и компенсаций.</a:t>
            </a:r>
            <a:endParaRPr lang="ru-RU" dirty="0"/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057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45D8BE7-5511-367F-4DED-41B917C0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57" y="274411"/>
            <a:ext cx="10515600" cy="1325563"/>
          </a:xfrm>
        </p:spPr>
        <p:txBody>
          <a:bodyPr lIns="91440" tIns="45720" rIns="91440" bIns="45720" anchor="t"/>
          <a:lstStyle/>
          <a:p>
            <a:r>
              <a:rPr lang="ru-RU" sz="3200" b="1" dirty="0">
                <a:ea typeface="+mj-lt"/>
                <a:cs typeface="+mj-lt"/>
              </a:rPr>
              <a:t>Правовая основа режима</a:t>
            </a:r>
            <a:endParaRPr lang="ru-RU" sz="3200" dirty="0"/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5365E-8DE7-72AB-8444-EC09761CEE85}"/>
              </a:ext>
            </a:extLst>
          </p:cNvPr>
          <p:cNvSpPr txBox="1"/>
          <p:nvPr/>
        </p:nvSpPr>
        <p:spPr>
          <a:xfrm>
            <a:off x="125186" y="1594758"/>
            <a:ext cx="9084129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 algn="just">
              <a:buFont typeface=""/>
              <a:buChar char="•"/>
            </a:pPr>
            <a:r>
              <a:rPr lang="en-US" sz="2800" b="1" err="1"/>
              <a:t>Федеральный</a:t>
            </a:r>
            <a:r>
              <a:rPr lang="en-US" sz="2800" b="1" dirty="0"/>
              <a:t> </a:t>
            </a:r>
            <a:r>
              <a:rPr lang="en-US" sz="2800" b="1" err="1"/>
              <a:t>закон</a:t>
            </a:r>
            <a:r>
              <a:rPr lang="en-US" sz="2800" b="1" dirty="0"/>
              <a:t> </a:t>
            </a:r>
            <a:r>
              <a:rPr lang="en-US" sz="2800" b="1" err="1"/>
              <a:t>от</a:t>
            </a:r>
            <a:r>
              <a:rPr lang="en-US" sz="2800" b="1" dirty="0"/>
              <a:t> 14 </a:t>
            </a:r>
            <a:r>
              <a:rPr lang="en-US" sz="2800" b="1" err="1"/>
              <a:t>июля</a:t>
            </a:r>
            <a:r>
              <a:rPr lang="en-US" sz="2800" b="1" dirty="0"/>
              <a:t> 1992 г. № 3297-1 «О </a:t>
            </a:r>
            <a:r>
              <a:rPr lang="en-US" sz="2800" b="1" err="1"/>
              <a:t>закрытом</a:t>
            </a:r>
            <a:r>
              <a:rPr lang="en-US" sz="2800" b="1" dirty="0"/>
              <a:t> </a:t>
            </a:r>
            <a:r>
              <a:rPr lang="en-US" sz="2800" b="1" err="1"/>
              <a:t>административно-территориальном</a:t>
            </a:r>
            <a:r>
              <a:rPr lang="en-US" sz="2800" b="1" dirty="0"/>
              <a:t> </a:t>
            </a:r>
            <a:r>
              <a:rPr lang="en-US" sz="2800" b="1" err="1"/>
              <a:t>образовании</a:t>
            </a:r>
            <a:r>
              <a:rPr lang="en-US" sz="2800" b="1" dirty="0"/>
              <a:t>»</a:t>
            </a:r>
            <a:r>
              <a:rPr lang="en-US" sz="2800" dirty="0"/>
              <a:t> </a:t>
            </a:r>
          </a:p>
          <a:p>
            <a:pPr marL="228600" indent="-228600" algn="just">
              <a:buFont typeface=""/>
              <a:buChar char="•"/>
            </a:pPr>
            <a:r>
              <a:rPr lang="en-US" sz="2800" b="1" err="1"/>
              <a:t>Подзаконные</a:t>
            </a:r>
            <a:r>
              <a:rPr lang="en-US" sz="2800" b="1" dirty="0"/>
              <a:t> </a:t>
            </a:r>
            <a:r>
              <a:rPr lang="en-US" sz="2800" b="1" err="1"/>
              <a:t>акты</a:t>
            </a:r>
            <a:r>
              <a:rPr lang="en-US" sz="2800" dirty="0"/>
              <a:t> </a:t>
            </a:r>
          </a:p>
          <a:p>
            <a:pPr marL="228600" indent="-228600" algn="just">
              <a:buFont typeface=""/>
              <a:buChar char="•"/>
            </a:pPr>
            <a:r>
              <a:rPr lang="en-US" sz="2800" b="1" err="1"/>
              <a:t>Конституция</a:t>
            </a:r>
            <a:r>
              <a:rPr lang="en-US" sz="2800" b="1" dirty="0"/>
              <a:t> РФ</a:t>
            </a:r>
            <a:r>
              <a:rPr lang="en-US" sz="2800" dirty="0"/>
              <a:t> </a:t>
            </a:r>
          </a:p>
          <a:p>
            <a:pPr marL="228600" indent="-228600" algn="just">
              <a:buFont typeface=""/>
              <a:buChar char="•"/>
            </a:pPr>
            <a:r>
              <a:rPr lang="en-US" sz="2800" b="1" err="1"/>
              <a:t>Международные</a:t>
            </a:r>
            <a:r>
              <a:rPr lang="en-US" sz="2800" b="1" dirty="0"/>
              <a:t> </a:t>
            </a:r>
            <a:r>
              <a:rPr lang="en-US" sz="2800" b="1" err="1"/>
              <a:t>договоры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211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5470505F-9158-1A11-BDCE-82833E4717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190" y="1334181"/>
            <a:ext cx="11104335" cy="5030107"/>
          </a:xfrm>
        </p:spPr>
        <p:txBody>
          <a:bodyPr lIns="91440" tIns="45720" rIns="91440" bIns="45720" anchor="t"/>
          <a:lstStyle/>
          <a:p>
            <a:pPr algn="just"/>
            <a:r>
              <a:rPr lang="ru-RU" sz="2400" b="1" dirty="0">
                <a:ea typeface="+mn-lt"/>
                <a:cs typeface="+mn-lt"/>
              </a:rPr>
              <a:t>Основания</a:t>
            </a:r>
            <a:r>
              <a:rPr lang="ru-RU" sz="2400" dirty="0">
                <a:ea typeface="+mn-lt"/>
                <a:cs typeface="+mn-lt"/>
              </a:rPr>
              <a:t> — наличие на территории административно-территориального образования организаций и/или объектов указанных типов (оружие массового поражения, радиоактивные и иные опасные материалы, военные объекты и др.), требующих особого режима безопасного функционирования и охраны государственной тайны. </a:t>
            </a:r>
            <a:endParaRPr lang="ru-RU" sz="2400" dirty="0"/>
          </a:p>
          <a:p>
            <a:pPr algn="just"/>
            <a:r>
              <a:rPr lang="ru-RU" sz="2400" b="1" dirty="0">
                <a:ea typeface="+mn-lt"/>
                <a:cs typeface="+mn-lt"/>
              </a:rPr>
              <a:t>Порядок создания, преобразования, упразднения ЗАТО и изменения границ</a:t>
            </a:r>
            <a:r>
              <a:rPr lang="ru-RU" sz="2400" dirty="0">
                <a:ea typeface="+mn-lt"/>
                <a:cs typeface="+mn-lt"/>
              </a:rPr>
              <a:t> — регулируется статьёй 2 Закона № 3297-1. Решение о создании, преобразовании или упразднении ЗАТО принимается Президентом РФ по представлению Правительства РФ. </a:t>
            </a:r>
            <a:endParaRPr lang="ru-RU" sz="2400" dirty="0"/>
          </a:p>
          <a:p>
            <a:pPr algn="just"/>
            <a:endParaRPr lang="ru-RU" sz="2400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86B6BF6-DB16-68B6-13BB-32830705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78040"/>
            <a:ext cx="10515600" cy="868363"/>
          </a:xfrm>
        </p:spPr>
        <p:txBody>
          <a:bodyPr lIns="91440" tIns="45720" rIns="91440" bIns="45720" anchor="t"/>
          <a:lstStyle/>
          <a:p>
            <a:r>
              <a:rPr lang="ru-RU" sz="3600" b="1" dirty="0">
                <a:ea typeface="+mj-lt"/>
                <a:cs typeface="+mj-lt"/>
              </a:rPr>
              <a:t>Основания и порядок введения режима</a:t>
            </a:r>
            <a:endParaRPr lang="ru-RU" sz="3600" dirty="0"/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958478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714" y="-2496"/>
            <a:ext cx="9969499" cy="1063173"/>
          </a:xfrm>
        </p:spPr>
        <p:txBody>
          <a:bodyPr lIns="91440" tIns="45720" rIns="91440" bIns="45720" anchor="b"/>
          <a:lstStyle/>
          <a:p>
            <a:pPr algn="l"/>
            <a:r>
              <a:rPr lang="ru-RU" sz="2800" dirty="0">
                <a:solidFill>
                  <a:schemeClr val="bg1"/>
                </a:solidFill>
              </a:rPr>
              <a:t>Органы</a:t>
            </a:r>
            <a:r>
              <a:rPr sz="2800" dirty="0">
                <a:solidFill>
                  <a:schemeClr val="bg1"/>
                </a:solidFill>
              </a:rPr>
              <a:t> государственной власти, обеспечивающие действие режима, их полномочия</a:t>
            </a:r>
            <a:endParaRPr lang="ru-RU" sz="28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15" y="1270681"/>
            <a:ext cx="11820070" cy="5229904"/>
          </a:xfrm>
        </p:spPr>
        <p:txBody>
          <a:bodyPr lIns="91440" tIns="45720" rIns="91440" bIns="45720" anchor="t"/>
          <a:lstStyle/>
          <a:p>
            <a:pPr marL="285750" indent="-285750" algn="just">
              <a:buFont typeface="Arial"/>
              <a:buChar char="•"/>
            </a:pPr>
            <a:r>
              <a:rPr lang="ru-RU" b="1" dirty="0">
                <a:ea typeface="+mn-lt"/>
                <a:cs typeface="+mn-lt"/>
              </a:rPr>
              <a:t>Федеральные органы государственной власти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/>
          </a:p>
          <a:p>
            <a:pPr marL="285750" indent="-285750" algn="just">
              <a:buFont typeface="Arial"/>
              <a:buChar char="•"/>
            </a:pPr>
            <a:r>
              <a:rPr lang="ru-RU" b="1" dirty="0">
                <a:ea typeface="+mn-lt"/>
                <a:cs typeface="+mn-lt"/>
              </a:rPr>
              <a:t>Органы субъектов РФ</a:t>
            </a:r>
            <a:r>
              <a:rPr lang="ru-RU" dirty="0">
                <a:ea typeface="+mn-lt"/>
                <a:cs typeface="+mn-lt"/>
              </a:rPr>
              <a:t> </a:t>
            </a:r>
          </a:p>
          <a:p>
            <a:pPr marL="285750" indent="-285750" algn="just">
              <a:buFont typeface="Arial"/>
              <a:buChar char="•"/>
            </a:pPr>
            <a:r>
              <a:rPr lang="ru-RU" b="1" dirty="0">
                <a:ea typeface="+mn-lt"/>
                <a:cs typeface="+mn-lt"/>
              </a:rPr>
              <a:t>Органы местного самоуправления</a:t>
            </a:r>
            <a:r>
              <a:rPr lang="ru-RU" dirty="0">
                <a:ea typeface="+mn-lt"/>
                <a:cs typeface="+mn-lt"/>
              </a:rPr>
              <a:t> 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84" y="251505"/>
            <a:ext cx="6159501" cy="682172"/>
          </a:xfrm>
        </p:spPr>
        <p:txBody>
          <a:bodyPr lIns="91440" tIns="45720" rIns="91440" bIns="45720" anchor="b"/>
          <a:lstStyle/>
          <a:p>
            <a:r>
              <a:rPr sz="3200" dirty="0">
                <a:solidFill>
                  <a:schemeClr val="bg1"/>
                </a:solidFill>
              </a:rPr>
              <a:t>Объекты – носители режима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429" y="1488395"/>
            <a:ext cx="10441214" cy="3878262"/>
          </a:xfrm>
        </p:spPr>
        <p:txBody>
          <a:bodyPr lIns="91440" tIns="45720" rIns="91440" bIns="45720" anchor="t"/>
          <a:lstStyle/>
          <a:p>
            <a:pPr marL="342900" indent="-342900" algn="l">
              <a:spcAft>
                <a:spcPts val="600"/>
              </a:spcAft>
              <a:buChar char="•"/>
            </a:pPr>
            <a:r>
              <a:rPr sz="2800" dirty="0"/>
              <a:t>Территория ЗАТО </a:t>
            </a:r>
            <a:endParaRPr lang="ru-RU" sz="2800"/>
          </a:p>
          <a:p>
            <a:pPr marL="342900" indent="-342900" algn="l">
              <a:spcAft>
                <a:spcPts val="600"/>
              </a:spcAft>
              <a:buChar char="•"/>
            </a:pPr>
            <a:r>
              <a:rPr sz="2800" dirty="0"/>
              <a:t>Населённые пункты </a:t>
            </a:r>
            <a:endParaRPr lang="ru-RU" sz="2800"/>
          </a:p>
          <a:p>
            <a:pPr marL="342900" indent="-342900" algn="l">
              <a:spcAft>
                <a:spcPts val="600"/>
              </a:spcAft>
              <a:buChar char="•"/>
            </a:pPr>
            <a:r>
              <a:rPr sz="2800" dirty="0"/>
              <a:t>Организации и объекты </a:t>
            </a:r>
            <a:endParaRPr lang="ru-RU" sz="2800"/>
          </a:p>
          <a:p>
            <a:pPr marL="342900" indent="-342900" algn="l">
              <a:spcAft>
                <a:spcPts val="600"/>
              </a:spcAft>
              <a:buChar char="•"/>
            </a:pPr>
            <a:r>
              <a:rPr sz="2800" err="1"/>
              <a:t>Зоны</a:t>
            </a:r>
            <a:r>
              <a:rPr sz="2800" dirty="0"/>
              <a:t> </a:t>
            </a:r>
            <a:r>
              <a:rPr sz="2800" err="1"/>
              <a:t>воздействия</a:t>
            </a:r>
            <a:r>
              <a:rPr sz="2800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43" y="305933"/>
            <a:ext cx="9878785" cy="800101"/>
          </a:xfrm>
        </p:spPr>
        <p:txBody>
          <a:bodyPr lIns="91440" tIns="45720" rIns="91440" bIns="45720" anchor="b"/>
          <a:lstStyle/>
          <a:p>
            <a:pPr algn="l"/>
            <a:r>
              <a:rPr lang="ru-RU" sz="3200" dirty="0">
                <a:solidFill>
                  <a:schemeClr val="bg1"/>
                </a:solidFill>
              </a:rPr>
              <a:t>Режимные</a:t>
            </a:r>
            <a:r>
              <a:rPr sz="3200" dirty="0">
                <a:solidFill>
                  <a:schemeClr val="bg1"/>
                </a:solidFill>
              </a:rPr>
              <a:t> нормы и правила, запреты, ограничения, льготы</a:t>
            </a:r>
            <a:endParaRPr lang="ru-RU" sz="32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43" y="1316038"/>
            <a:ext cx="11856357" cy="5375047"/>
          </a:xfrm>
        </p:spPr>
        <p:txBody>
          <a:bodyPr lIns="91440" tIns="45720" rIns="91440" bIns="45720" anchor="t"/>
          <a:lstStyle/>
          <a:p>
            <a:pPr algn="just">
              <a:spcAft>
                <a:spcPts val="600"/>
              </a:spcAft>
            </a:pPr>
            <a:r>
              <a:rPr dirty="0"/>
              <a:t>Режимные нормы, ограничения</a:t>
            </a:r>
            <a:endParaRPr lang="ru-RU" dirty="0"/>
          </a:p>
          <a:p>
            <a:pPr algn="just">
              <a:spcAft>
                <a:spcPts val="600"/>
              </a:spcAft>
            </a:pPr>
            <a:r>
              <a:rPr err="1"/>
              <a:t>Контрольно-пропускной</a:t>
            </a:r>
            <a:r>
              <a:rPr dirty="0"/>
              <a:t> </a:t>
            </a:r>
            <a:r>
              <a:rPr err="1"/>
              <a:t>режим</a:t>
            </a:r>
            <a:r>
              <a:rPr dirty="0"/>
              <a:t>: </a:t>
            </a:r>
            <a:r>
              <a:rPr err="1"/>
              <a:t>установление</a:t>
            </a:r>
            <a:r>
              <a:rPr dirty="0"/>
              <a:t> КПП </a:t>
            </a:r>
            <a:r>
              <a:rPr err="1"/>
              <a:t>для</a:t>
            </a:r>
            <a:r>
              <a:rPr dirty="0"/>
              <a:t> </a:t>
            </a:r>
            <a:r>
              <a:rPr err="1"/>
              <a:t>входа</a:t>
            </a:r>
            <a:r>
              <a:rPr dirty="0"/>
              <a:t>/</a:t>
            </a:r>
            <a:r>
              <a:rPr err="1"/>
              <a:t>выезда</a:t>
            </a:r>
            <a:r>
              <a:rPr dirty="0"/>
              <a:t> </a:t>
            </a:r>
            <a:r>
              <a:rPr err="1"/>
              <a:t>граждан</a:t>
            </a:r>
            <a:r>
              <a:rPr dirty="0"/>
              <a:t>, </a:t>
            </a:r>
            <a:r>
              <a:rPr err="1"/>
              <a:t>транспортных</a:t>
            </a:r>
            <a:r>
              <a:rPr dirty="0"/>
              <a:t> </a:t>
            </a:r>
            <a:r>
              <a:rPr err="1"/>
              <a:t>средств</a:t>
            </a:r>
            <a:r>
              <a:rPr dirty="0"/>
              <a:t>, </a:t>
            </a:r>
            <a:r>
              <a:rPr err="1"/>
              <a:t>грузов</a:t>
            </a:r>
            <a:r>
              <a:rPr dirty="0"/>
              <a:t>; </a:t>
            </a:r>
            <a:r>
              <a:rPr err="1"/>
              <a:t>контроль</a:t>
            </a:r>
            <a:r>
              <a:rPr dirty="0"/>
              <a:t> </a:t>
            </a:r>
            <a:r>
              <a:rPr err="1"/>
              <a:t>за</a:t>
            </a:r>
            <a:r>
              <a:rPr dirty="0"/>
              <a:t> </a:t>
            </a:r>
            <a:r>
              <a:rPr err="1"/>
              <a:t>въездом</a:t>
            </a:r>
            <a:r>
              <a:rPr dirty="0"/>
              <a:t>/</a:t>
            </a:r>
            <a:r>
              <a:rPr err="1"/>
              <a:t>выездом</a:t>
            </a:r>
            <a:r>
              <a:rPr dirty="0"/>
              <a:t>, </a:t>
            </a:r>
            <a:r>
              <a:rPr err="1"/>
              <a:t>проверка</a:t>
            </a:r>
            <a:r>
              <a:rPr dirty="0"/>
              <a:t> </a:t>
            </a:r>
            <a:r>
              <a:rPr err="1"/>
              <a:t>документов</a:t>
            </a:r>
            <a:r>
              <a:rPr dirty="0"/>
              <a:t>.</a:t>
            </a:r>
          </a:p>
          <a:p>
            <a:pPr algn="just">
              <a:spcAft>
                <a:spcPts val="600"/>
              </a:spcAft>
            </a:pPr>
            <a:endParaRPr lang="ru-RU" dirty="0"/>
          </a:p>
          <a:p>
            <a:pPr algn="just">
              <a:spcAft>
                <a:spcPts val="600"/>
              </a:spcAft>
            </a:pPr>
            <a:r>
              <a:rPr dirty="0" err="1"/>
              <a:t>Льготы</a:t>
            </a:r>
            <a:r>
              <a:rPr dirty="0"/>
              <a:t> и </a:t>
            </a:r>
            <a:r>
              <a:rPr dirty="0" err="1"/>
              <a:t>меры</a:t>
            </a:r>
            <a:r>
              <a:rPr dirty="0"/>
              <a:t> </a:t>
            </a:r>
            <a:r>
              <a:rPr dirty="0" err="1"/>
              <a:t>поддержки</a:t>
            </a:r>
          </a:p>
          <a:p>
            <a:pPr algn="just">
              <a:spcAft>
                <a:spcPts val="600"/>
              </a:spcAft>
            </a:pPr>
            <a:r>
              <a:rPr dirty="0" err="1"/>
              <a:t>Закон</a:t>
            </a:r>
            <a:r>
              <a:rPr dirty="0"/>
              <a:t> </a:t>
            </a:r>
            <a:r>
              <a:rPr dirty="0" err="1"/>
              <a:t>предусматривает</a:t>
            </a:r>
            <a:r>
              <a:rPr dirty="0"/>
              <a:t> </a:t>
            </a:r>
            <a:r>
              <a:rPr dirty="0" err="1"/>
              <a:t>меры</a:t>
            </a:r>
            <a:r>
              <a:rPr dirty="0"/>
              <a:t> </a:t>
            </a:r>
            <a:r>
              <a:rPr dirty="0" err="1"/>
              <a:t>государственной</a:t>
            </a:r>
            <a:r>
              <a:rPr dirty="0"/>
              <a:t> </a:t>
            </a:r>
            <a:r>
              <a:rPr dirty="0" err="1"/>
              <a:t>поддержки</a:t>
            </a:r>
            <a:r>
              <a:rPr dirty="0"/>
              <a:t> </a:t>
            </a:r>
            <a:r>
              <a:rPr dirty="0" err="1"/>
              <a:t>граждан</a:t>
            </a:r>
            <a:r>
              <a:rPr dirty="0"/>
              <a:t>, </a:t>
            </a:r>
            <a:r>
              <a:rPr dirty="0" err="1"/>
              <a:t>проживающих</a:t>
            </a:r>
            <a:r>
              <a:rPr dirty="0"/>
              <a:t> и/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работающих</a:t>
            </a:r>
            <a:r>
              <a:rPr dirty="0"/>
              <a:t> в ЗАТО.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 </a:t>
            </a:r>
            <a:r>
              <a:rPr dirty="0" err="1"/>
              <a:t>поддержка</a:t>
            </a:r>
            <a:r>
              <a:rPr dirty="0"/>
              <a:t> в </a:t>
            </a:r>
            <a:r>
              <a:rPr dirty="0" err="1"/>
              <a:t>медицинском</a:t>
            </a:r>
            <a:r>
              <a:rPr dirty="0"/>
              <a:t> </a:t>
            </a:r>
            <a:r>
              <a:rPr dirty="0" err="1"/>
              <a:t>обеспечении</a:t>
            </a:r>
            <a:r>
              <a:rPr dirty="0"/>
              <a:t>, </a:t>
            </a:r>
            <a:r>
              <a:rPr dirty="0" err="1"/>
              <a:t>компенсации</a:t>
            </a:r>
            <a:r>
              <a:rPr dirty="0"/>
              <a:t>, </a:t>
            </a:r>
            <a:r>
              <a:rPr dirty="0" err="1"/>
              <a:t>льготы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социальным</a:t>
            </a:r>
            <a:r>
              <a:rPr dirty="0"/>
              <a:t> </a:t>
            </a:r>
            <a:r>
              <a:rPr dirty="0" err="1"/>
              <a:t>гарантиям</a:t>
            </a:r>
            <a:r>
              <a:rPr dirty="0"/>
              <a:t>.</a:t>
            </a:r>
          </a:p>
          <a:p>
            <a:pPr algn="just">
              <a:spcAft>
                <a:spcPts val="600"/>
              </a:spcAft>
            </a:pPr>
            <a:r>
              <a:rPr dirty="0" err="1"/>
              <a:t>Возможные</a:t>
            </a:r>
            <a:r>
              <a:rPr dirty="0"/>
              <a:t> </a:t>
            </a:r>
            <a:r>
              <a:rPr dirty="0" err="1"/>
              <a:t>особые</a:t>
            </a:r>
            <a:r>
              <a:rPr dirty="0"/>
              <a:t> </a:t>
            </a:r>
            <a:r>
              <a:rPr dirty="0" err="1"/>
              <a:t>условия</a:t>
            </a:r>
            <a:r>
              <a:rPr dirty="0"/>
              <a:t> </a:t>
            </a:r>
            <a:r>
              <a:rPr dirty="0" err="1"/>
              <a:t>землепользования</a:t>
            </a:r>
            <a:r>
              <a:rPr dirty="0"/>
              <a:t> в </a:t>
            </a:r>
            <a:r>
              <a:rPr dirty="0" err="1"/>
              <a:t>зонах</a:t>
            </a:r>
            <a:r>
              <a:rPr dirty="0"/>
              <a:t> </a:t>
            </a:r>
            <a:r>
              <a:rPr dirty="0" err="1"/>
              <a:t>воздействия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89" y="-1304748"/>
            <a:ext cx="9144000" cy="2387600"/>
          </a:xfrm>
        </p:spPr>
        <p:txBody>
          <a:bodyPr lIns="91440" tIns="45720" rIns="91440" bIns="45720" anchor="b"/>
          <a:lstStyle/>
          <a:p>
            <a:pPr algn="l"/>
            <a:r>
              <a:rPr sz="3200" dirty="0">
                <a:solidFill>
                  <a:schemeClr val="bg1"/>
                </a:solidFill>
              </a:rPr>
              <a:t>Права и обязанности лиц – субъектов режима</a:t>
            </a:r>
            <a:endParaRPr lang="ru-RU" sz="32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58" y="1403124"/>
            <a:ext cx="11876313" cy="5454876"/>
          </a:xfrm>
        </p:spPr>
        <p:txBody>
          <a:bodyPr lIns="91440" tIns="45720" rIns="91440" bIns="45720" anchor="t"/>
          <a:lstStyle/>
          <a:p>
            <a:pPr algn="just"/>
            <a:r>
              <a:rPr lang="en-US" b="1" err="1">
                <a:ea typeface="+mn-lt"/>
                <a:cs typeface="+mn-lt"/>
              </a:rPr>
              <a:t>Права</a:t>
            </a:r>
            <a:endParaRPr lang="ru-RU"/>
          </a:p>
          <a:p>
            <a:pPr marL="285750" indent="-285750" algn="just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Право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проживать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работать</a:t>
            </a:r>
            <a:r>
              <a:rPr lang="en-US" dirty="0">
                <a:ea typeface="+mn-lt"/>
                <a:cs typeface="+mn-lt"/>
              </a:rPr>
              <a:t> в ЗАТО, </a:t>
            </a:r>
            <a:r>
              <a:rPr lang="en-US" dirty="0" err="1">
                <a:ea typeface="+mn-lt"/>
                <a:cs typeface="+mn-lt"/>
              </a:rPr>
              <a:t>если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соблюдены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условия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предусмотренные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законом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285750" indent="-285750" algn="just"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Право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участие</a:t>
            </a:r>
            <a:r>
              <a:rPr lang="en-US">
                <a:ea typeface="+mn-lt"/>
                <a:cs typeface="+mn-lt"/>
              </a:rPr>
              <a:t> в </a:t>
            </a:r>
            <a:r>
              <a:rPr lang="en-US" err="1">
                <a:ea typeface="+mn-lt"/>
                <a:cs typeface="+mn-lt"/>
              </a:rPr>
              <a:t>местном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самоуправлении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через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органы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муниципального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образования</a:t>
            </a:r>
            <a:r>
              <a:rPr lang="en-US">
                <a:ea typeface="+mn-lt"/>
                <a:cs typeface="+mn-lt"/>
              </a:rPr>
              <a:t>).</a:t>
            </a:r>
          </a:p>
          <a:p>
            <a:pPr marL="285750" indent="-285750" algn="just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algn="just"/>
            <a:r>
              <a:rPr lang="en-US" b="1" err="1">
                <a:ea typeface="+mn-lt"/>
                <a:cs typeface="+mn-lt"/>
              </a:rPr>
              <a:t>Обязанности</a:t>
            </a:r>
            <a:endParaRPr lang="en-US" b="1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 err="1">
                <a:ea typeface="+mn-lt"/>
                <a:cs typeface="+mn-lt"/>
              </a:rPr>
              <a:t>Соблюдать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правила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режима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безопасности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режимы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доступа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пропусков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предупреждать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не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нарушать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ограничения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связанные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охраной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государственной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тайны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285750" indent="-285750" algn="just"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Возможно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соблюдение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особых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санитарных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экологических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строительных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регламентов</a:t>
            </a:r>
            <a:r>
              <a:rPr lang="en-US" dirty="0">
                <a:ea typeface="+mn-lt"/>
                <a:cs typeface="+mn-lt"/>
              </a:rPr>
              <a:t>, и </a:t>
            </a:r>
            <a:r>
              <a:rPr lang="en-US" err="1">
                <a:ea typeface="+mn-lt"/>
                <a:cs typeface="+mn-lt"/>
              </a:rPr>
              <a:t>др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algn="just">
              <a:spcAft>
                <a:spcPts val="600"/>
              </a:spcAft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ИУ РАНХиГС">
      <a:dk1>
        <a:srgbClr val="921A1D"/>
      </a:dk1>
      <a:lt1>
        <a:srgbClr val="FFFFFF"/>
      </a:lt1>
      <a:dk2>
        <a:srgbClr val="F26724"/>
      </a:dk2>
      <a:lt2>
        <a:srgbClr val="FFFFFF"/>
      </a:lt2>
      <a:accent1>
        <a:srgbClr val="C00000"/>
      </a:accent1>
      <a:accent2>
        <a:srgbClr val="F26724"/>
      </a:accent2>
      <a:accent3>
        <a:srgbClr val="E78E24"/>
      </a:accent3>
      <a:accent4>
        <a:srgbClr val="FFC000"/>
      </a:accent4>
      <a:accent5>
        <a:srgbClr val="F99B1C"/>
      </a:accent5>
      <a:accent6>
        <a:srgbClr val="FFFFFF"/>
      </a:accent6>
      <a:hlink>
        <a:srgbClr val="0563C1"/>
      </a:hlink>
      <a:folHlink>
        <a:srgbClr val="954F72"/>
      </a:folHlink>
    </a:clrScheme>
    <a:fontScheme name="СИУ РАНХиГС">
      <a:majorFont>
        <a:latin typeface="HeliosCondC"/>
        <a:ea typeface=""/>
        <a:cs typeface=""/>
      </a:majorFont>
      <a:minorFont>
        <a:latin typeface="HeliosCond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5B1BE1C6-D2AB-4870-9BDB-AB232F75AB48}" vid="{2EC9B0F6-5F49-40DB-9019-4E37338D41D1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ИУ РАНХиГС">
      <a:dk1>
        <a:srgbClr val="921A1D"/>
      </a:dk1>
      <a:lt1>
        <a:srgbClr val="FFFFFF"/>
      </a:lt1>
      <a:dk2>
        <a:srgbClr val="F26724"/>
      </a:dk2>
      <a:lt2>
        <a:srgbClr val="FFFFFF"/>
      </a:lt2>
      <a:accent1>
        <a:srgbClr val="C00000"/>
      </a:accent1>
      <a:accent2>
        <a:srgbClr val="F26724"/>
      </a:accent2>
      <a:accent3>
        <a:srgbClr val="E78E24"/>
      </a:accent3>
      <a:accent4>
        <a:srgbClr val="FFC000"/>
      </a:accent4>
      <a:accent5>
        <a:srgbClr val="F99B1C"/>
      </a:accent5>
      <a:accent6>
        <a:srgbClr val="FFFFFF"/>
      </a:accent6>
      <a:hlink>
        <a:srgbClr val="0563C1"/>
      </a:hlink>
      <a:folHlink>
        <a:srgbClr val="954F72"/>
      </a:folHlink>
    </a:clrScheme>
    <a:fontScheme name="СИУ РАНХиГС">
      <a:majorFont>
        <a:latin typeface="HeliosCond"/>
        <a:ea typeface=""/>
        <a:cs typeface=""/>
      </a:majorFont>
      <a:minorFont>
        <a:latin typeface="HeliosCond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Специальное оформление">
  <a:themeElements>
    <a:clrScheme name="СИУ РАНХиГС">
      <a:dk1>
        <a:srgbClr val="921A1D"/>
      </a:dk1>
      <a:lt1>
        <a:srgbClr val="FFFFFF"/>
      </a:lt1>
      <a:dk2>
        <a:srgbClr val="F26724"/>
      </a:dk2>
      <a:lt2>
        <a:srgbClr val="FFFFFF"/>
      </a:lt2>
      <a:accent1>
        <a:srgbClr val="C00000"/>
      </a:accent1>
      <a:accent2>
        <a:srgbClr val="F26724"/>
      </a:accent2>
      <a:accent3>
        <a:srgbClr val="E78E24"/>
      </a:accent3>
      <a:accent4>
        <a:srgbClr val="FFC000"/>
      </a:accent4>
      <a:accent5>
        <a:srgbClr val="F99B1C"/>
      </a:accent5>
      <a:accent6>
        <a:srgbClr val="FFFFFF"/>
      </a:accent6>
      <a:hlink>
        <a:srgbClr val="0563C1"/>
      </a:hlink>
      <a:folHlink>
        <a:srgbClr val="954F72"/>
      </a:folHlink>
    </a:clrScheme>
    <a:fontScheme name="СИУ РАНХиГС">
      <a:majorFont>
        <a:latin typeface="HeliosCond"/>
        <a:ea typeface=""/>
        <a:cs typeface=""/>
      </a:majorFont>
      <a:minorFont>
        <a:latin typeface="HeliosCond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98</TotalTime>
  <Words>15</Words>
  <Application>Microsoft Office PowerPoint</Application>
  <PresentationFormat>Широкоэкранный</PresentationFormat>
  <Paragraphs>2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Тема1</vt:lpstr>
      <vt:lpstr>Специальное оформление</vt:lpstr>
      <vt:lpstr>1_Специальное оформление</vt:lpstr>
      <vt:lpstr>Режим закрытого административно-территориального образования</vt:lpstr>
      <vt:lpstr>Цель режима, его значение для личности, общества, государства</vt:lpstr>
      <vt:lpstr>Принципы режима</vt:lpstr>
      <vt:lpstr>Правовая основа режима </vt:lpstr>
      <vt:lpstr>Основания и порядок введения режима </vt:lpstr>
      <vt:lpstr>Органы государственной власти, обеспечивающие действие режима, их полномочия</vt:lpstr>
      <vt:lpstr>Объекты – носители режима</vt:lpstr>
      <vt:lpstr>Режимные нормы и правила, запреты, ограничения, льготы</vt:lpstr>
      <vt:lpstr>Права и обязанности лиц – субъектов режима</vt:lpstr>
      <vt:lpstr>Методы обеспечения режима: убеждение, поощрение, принуждение</vt:lpstr>
      <vt:lpstr>Ответственность за нарушение режима</vt:lpstr>
      <vt:lpstr>Порядок финансирования и компенсации расходов на осуществление режимных мер</vt:lpstr>
      <vt:lpstr>Информационное обеспечение режима</vt:lpstr>
      <vt:lpstr>Практика функционирования режима, проблемы и пути их решения</vt:lpstr>
      <vt:lpstr>Вопросы??? F9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Tommyhellatrigger</dc:creator>
  <cp:lastModifiedBy>Tommyhellatrigger</cp:lastModifiedBy>
  <cp:revision>152</cp:revision>
  <dcterms:created xsi:type="dcterms:W3CDTF">2025-09-16T14:57:16Z</dcterms:created>
  <dcterms:modified xsi:type="dcterms:W3CDTF">2025-09-16T17:25:08Z</dcterms:modified>
</cp:coreProperties>
</file>