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313" r:id="rId2"/>
    <p:sldId id="258" r:id="rId3"/>
    <p:sldId id="318" r:id="rId4"/>
    <p:sldId id="324" r:id="rId5"/>
    <p:sldId id="321" r:id="rId6"/>
    <p:sldId id="327" r:id="rId7"/>
    <p:sldId id="322" r:id="rId8"/>
    <p:sldId id="328" r:id="rId9"/>
    <p:sldId id="329" r:id="rId10"/>
    <p:sldId id="314" r:id="rId11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BA418856-1B13-0E4D-B8D9-6D6ECDDA5229}">
          <p14:sldIdLst>
            <p14:sldId id="313"/>
          </p14:sldIdLst>
        </p14:section>
        <p14:section name="Основные стили" id="{9C5DBF73-5C8C-8D4C-BB54-DF085EC13081}">
          <p14:sldIdLst>
            <p14:sldId id="258"/>
            <p14:sldId id="318"/>
            <p14:sldId id="324"/>
            <p14:sldId id="321"/>
            <p14:sldId id="327"/>
            <p14:sldId id="322"/>
            <p14:sldId id="328"/>
            <p14:sldId id="329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0000"/>
    <a:srgbClr val="A30236"/>
    <a:srgbClr val="6D6D6D"/>
    <a:srgbClr val="BE003E"/>
    <a:srgbClr val="48494A"/>
    <a:srgbClr val="AFABAB"/>
    <a:srgbClr val="E9EBF5"/>
    <a:srgbClr val="E6E6E6"/>
    <a:srgbClr val="E7E7E0"/>
    <a:srgbClr val="061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0" autoAdjust="0"/>
    <p:restoredTop sz="94599"/>
  </p:normalViewPr>
  <p:slideViewPr>
    <p:cSldViewPr snapToGrid="0">
      <p:cViewPr varScale="1">
        <p:scale>
          <a:sx n="79" d="100"/>
          <a:sy n="79" d="100"/>
        </p:scale>
        <p:origin x="93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2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82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44" y="1119505"/>
            <a:ext cx="9720263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364195"/>
            <a:ext cx="2794575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4" y="364195"/>
            <a:ext cx="822172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1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1820976"/>
            <a:ext cx="5508149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1820976"/>
            <a:ext cx="5508149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364196"/>
            <a:ext cx="11178302" cy="1322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1676882"/>
            <a:ext cx="548283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2498697"/>
            <a:ext cx="5482835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7" y="1676882"/>
            <a:ext cx="550983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7" y="2498697"/>
            <a:ext cx="5509837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18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761A6D-E025-ED50-4287-24ECE36ED8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243" y="239405"/>
            <a:ext cx="894267" cy="31982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4718E9E-961A-C827-FE21-0E5C4A866D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072" y="6460935"/>
            <a:ext cx="2935890" cy="2609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0C2274-20E7-0C84-678A-7BC227870B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AA3578-2E3E-AC0A-C0A4-03BA169D6B14}"/>
              </a:ext>
            </a:extLst>
          </p:cNvPr>
          <p:cNvSpPr/>
          <p:nvPr userDrawn="1"/>
        </p:nvSpPr>
        <p:spPr>
          <a:xfrm>
            <a:off x="-3243" y="239405"/>
            <a:ext cx="894267" cy="319820"/>
          </a:xfrm>
          <a:prstGeom prst="rect">
            <a:avLst/>
          </a:prstGeom>
          <a:solidFill>
            <a:srgbClr val="A30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6036"/>
            <a:ext cx="4180050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984911"/>
            <a:ext cx="6561177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2161"/>
            <a:ext cx="4180050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54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3" y="456036"/>
            <a:ext cx="4180050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984911"/>
            <a:ext cx="6561177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3" y="2052161"/>
            <a:ext cx="4180050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364196"/>
            <a:ext cx="1117830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17830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6340166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2549-D5F9-604B-9EB9-69E1A6399CB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6340166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6340166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576CC-2A3F-CD48-4E04-65F9FF2E4E1B}"/>
              </a:ext>
            </a:extLst>
          </p:cNvPr>
          <p:cNvSpPr txBox="1"/>
          <p:nvPr/>
        </p:nvSpPr>
        <p:spPr>
          <a:xfrm>
            <a:off x="819794" y="1620927"/>
            <a:ext cx="76483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Недобросовестные практики поведения</a:t>
            </a:r>
          </a:p>
          <a:p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 сделках «</a:t>
            </a:r>
            <a:r>
              <a:rPr lang="ru-RU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862F4-1ED1-1FB3-6692-6E46BD4BCF9F}"/>
              </a:ext>
            </a:extLst>
          </p:cNvPr>
          <p:cNvSpPr txBox="1"/>
          <p:nvPr/>
        </p:nvSpPr>
        <p:spPr>
          <a:xfrm>
            <a:off x="819794" y="5584923"/>
            <a:ext cx="214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EEA5B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Новосибирск, 2025</a:t>
            </a:r>
            <a:endParaRPr lang="ru-RU" sz="1600" dirty="0">
              <a:solidFill>
                <a:srgbClr val="EEA5B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ECD70-9AFC-9684-1300-32CBC0502302}"/>
              </a:ext>
            </a:extLst>
          </p:cNvPr>
          <p:cNvSpPr txBox="1"/>
          <p:nvPr/>
        </p:nvSpPr>
        <p:spPr>
          <a:xfrm rot="16200000">
            <a:off x="8932754" y="3152038"/>
            <a:ext cx="61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СИУ РАНХиГС                         _____________________2025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8482" y="6261702"/>
            <a:ext cx="318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Беседина Анастасия, 21176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Ондар </a:t>
            </a:r>
            <a:r>
              <a:rPr lang="ru-RU" dirty="0" err="1">
                <a:solidFill>
                  <a:schemeClr val="bg1"/>
                </a:solidFill>
              </a:rPr>
              <a:t>Шончалай</a:t>
            </a:r>
            <a:r>
              <a:rPr lang="ru-RU" dirty="0">
                <a:solidFill>
                  <a:schemeClr val="bg1"/>
                </a:solidFill>
              </a:rPr>
              <a:t>, 21176</a:t>
            </a:r>
          </a:p>
        </p:txBody>
      </p:sp>
    </p:spTree>
    <p:extLst>
      <p:ext uri="{BB962C8B-B14F-4D97-AF65-F5344CB8AC3E}">
        <p14:creationId xmlns:p14="http://schemas.microsoft.com/office/powerpoint/2010/main" val="1738547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576CC-2A3F-CD48-4E04-65F9FF2E4E1B}"/>
              </a:ext>
            </a:extLst>
          </p:cNvPr>
          <p:cNvSpPr txBox="1"/>
          <p:nvPr/>
        </p:nvSpPr>
        <p:spPr>
          <a:xfrm>
            <a:off x="676919" y="2967372"/>
            <a:ext cx="807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0862F4-1ED1-1FB3-6692-6E46BD4BCF9F}"/>
              </a:ext>
            </a:extLst>
          </p:cNvPr>
          <p:cNvSpPr txBox="1"/>
          <p:nvPr/>
        </p:nvSpPr>
        <p:spPr>
          <a:xfrm>
            <a:off x="819794" y="5584923"/>
            <a:ext cx="2146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EEA5B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Новосибирск, 2025</a:t>
            </a:r>
            <a:endParaRPr lang="ru-RU" sz="1600" dirty="0">
              <a:solidFill>
                <a:srgbClr val="EEA5B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ECD70-9AFC-9684-1300-32CBC0502302}"/>
              </a:ext>
            </a:extLst>
          </p:cNvPr>
          <p:cNvSpPr txBox="1"/>
          <p:nvPr/>
        </p:nvSpPr>
        <p:spPr>
          <a:xfrm rot="16200000">
            <a:off x="8932754" y="3152038"/>
            <a:ext cx="6131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СИУ РАНХиГС                         _____________________2025</a:t>
            </a:r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6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28694-B2FA-805B-508C-D68A0A04A344}"/>
              </a:ext>
            </a:extLst>
          </p:cNvPr>
          <p:cNvSpPr txBox="1"/>
          <p:nvPr/>
        </p:nvSpPr>
        <p:spPr>
          <a:xfrm>
            <a:off x="1299355" y="231407"/>
            <a:ext cx="8939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 такое «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switch»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9C116-8DFA-48D3-16BE-DF55DE1ECC06}"/>
              </a:ext>
            </a:extLst>
          </p:cNvPr>
          <p:cNvSpPr txBox="1"/>
          <p:nvPr/>
        </p:nvSpPr>
        <p:spPr>
          <a:xfrm>
            <a:off x="402355" y="1788584"/>
            <a:ext cx="12492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ru-RU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48CBF-A229-ED2F-E849-6FB20F1CF3E2}"/>
              </a:ext>
            </a:extLst>
          </p:cNvPr>
          <p:cNvSpPr txBox="1"/>
          <p:nvPr/>
        </p:nvSpPr>
        <p:spPr>
          <a:xfrm>
            <a:off x="1410063" y="1900552"/>
            <a:ext cx="98367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«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передача активов от одного лица к другому через промежуточного участника через пару или серию сделок купли‑продажи, маскируемых под рыночные, при заранее согласованных условиях.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Цены таких сделок почти не различаются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т.к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небольшая разница покрывает издержки и вознаграждение посредника.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Сделки могут заключаться в один день или с разрывом в несколько дней при достаточной ликвидности, что указывает на предварительную согласованность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106549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829213" y="0"/>
            <a:ext cx="131137" cy="6840537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FAA89D-03EF-92BA-9067-0CCF8B55C604}"/>
              </a:ext>
            </a:extLst>
          </p:cNvPr>
          <p:cNvSpPr txBox="1"/>
          <p:nvPr/>
        </p:nvSpPr>
        <p:spPr>
          <a:xfrm>
            <a:off x="4823436" y="477579"/>
            <a:ext cx="2715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switch»</a:t>
            </a:r>
            <a:endParaRPr lang="ru-RU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03649" y="1942940"/>
            <a:ext cx="1054359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Формируется искусственная торговая активность без реального рыночного риска для участников цепочки;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Появляются вводящие в заблуждение сигналы о цене, спросе и ликвидности инструмента;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может служить для сокрытия конфликта интересов, обхода торговых режимов и иных злоупотреблений, что тянет на признаки манипулирования рынком.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76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FEBC3-36DA-2895-A55D-17B01B8DA377}"/>
              </a:ext>
            </a:extLst>
          </p:cNvPr>
          <p:cNvSpPr txBox="1"/>
          <p:nvPr/>
        </p:nvSpPr>
        <p:spPr>
          <a:xfrm>
            <a:off x="767109" y="1476192"/>
            <a:ext cx="106383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Нормативная база: Федеральный закон № 224‑ФЗ «О противодействии неправомерному использованию инсайдерской информации и манипулированию рынком».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манипулирования: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предсогласованные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взаимные сделки в неадресном порядке могут подпадать под п. 2 ч. 1 ст. 5 224‑ФЗ (создание ложных/вводящих в заблуждение представлений о цене, спросе, предложении или объеме).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торгов: для заранее согласованных сделок предназначены адресные режимы; проведение подобных операций в основных торгах повышает контроль и риски правовой квалификации.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194427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34934D-AF08-0E37-3A30-A4840221F530}"/>
              </a:ext>
            </a:extLst>
          </p:cNvPr>
          <p:cNvSpPr txBox="1"/>
          <p:nvPr/>
        </p:nvSpPr>
        <p:spPr>
          <a:xfrm>
            <a:off x="1661586" y="1957217"/>
            <a:ext cx="93665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клиентов: признание действий манипулированием рынком, штрафы, ограничение операций и ущерб репутации.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посредников: претензии регулятора за содействие, усиленный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комплаенс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‑контроль и риски ограничений лицензии.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рынка: искажённые цены и объёмы, подрыв доверия инвесторов и возможные регуляторные меры по инструменту или сегменту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95966" y="379642"/>
            <a:ext cx="2613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 и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310589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92722-5D11-0B6E-4899-49BFE7BC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F225CC-7319-FD30-4CC9-6879B0B0EA7D}"/>
              </a:ext>
            </a:extLst>
          </p:cNvPr>
          <p:cNvSpPr txBox="1"/>
          <p:nvPr/>
        </p:nvSpPr>
        <p:spPr>
          <a:xfrm>
            <a:off x="190728" y="1913003"/>
            <a:ext cx="1185110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предусмотренные биржей режимы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предсогласованных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сделок: адресные заявки и переговорные блок‑сделки.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Документировать деловую цель: экономический смысл транзакции, обоснование цены и отсутствие конфликта интересов.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у брокеров 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маркет‑мейкеров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комплаенс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‑контроли: проверка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аффилированности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запрет «переливов» вне адресных режимов, обучение трейдеров и клиентов, а также предварительные согласования спорных структур с биржей/регулятором.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00686" y="304997"/>
            <a:ext cx="3065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противодействовать</a:t>
            </a:r>
          </a:p>
        </p:txBody>
      </p:sp>
    </p:spTree>
    <p:extLst>
      <p:ext uri="{BB962C8B-B14F-4D97-AF65-F5344CB8AC3E}">
        <p14:creationId xmlns:p14="http://schemas.microsoft.com/office/powerpoint/2010/main" val="323600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AC3791-EC58-8E5B-0AB7-5A13F3CBAD2C}"/>
              </a:ext>
            </a:extLst>
          </p:cNvPr>
          <p:cNvSpPr txBox="1"/>
          <p:nvPr/>
        </p:nvSpPr>
        <p:spPr>
          <a:xfrm>
            <a:off x="961610" y="1685988"/>
            <a:ext cx="101787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ЦБ установил факты манипулирования рынком при сделках ООО «ПИК‑ИНВЕСТПРОЕКТ» и ООО «ПЛАЗА ХОЛДИНГ» с акциями ПАО «ПИК — специализированный застройщик»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период 04.05.2022–25.05.2022.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Взаимные сделки по предварительному соглашению в режиме основных торгов исказили рыночные показатели и вводили инвесторов в заблуждение относительно ликвидности.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858281" y="426295"/>
            <a:ext cx="2771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Кейс ПИК (04.05.2022)</a:t>
            </a:r>
          </a:p>
        </p:txBody>
      </p:sp>
    </p:spTree>
    <p:extLst>
      <p:ext uri="{BB962C8B-B14F-4D97-AF65-F5344CB8AC3E}">
        <p14:creationId xmlns:p14="http://schemas.microsoft.com/office/powerpoint/2010/main" val="198013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3020" y="1624420"/>
            <a:ext cx="104129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Поручения подавались с небольшими временными </a:t>
            </a:r>
            <a:r>
              <a:rPr lang="ru-RU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интервалами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«ПИК‑ИНВЕСТПРОЕКТ» системно выступал покупателем, «ПЛАЗА ХОЛДИНГ» — продавцом, что указывало на согласованность.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«ПЛАЗА ХОЛДИНГ» использовал «айсберг»‑заявки, скрывавшие значительную часть объема и создававшие вводящие в заблуждение сигналы о спросе и объеме.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Сделки формировали сопоставимые внутридневные объёмы и «зеркальные» нетто‑позиции сторон, характерные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предсогласованной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34845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0302" y="2273186"/>
            <a:ext cx="104502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Банк России квалифицировал действия как манипулирование рынком и направил предписание о недопущении аналогичных нарушений.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Регулятор отдельно указал на существенные отклонения показателей спроса/предложения/объема и признаки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предсогласованности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что соответствует критериям манипулирования в 224‑ФЗ.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6A34AAD-8CB2-90FE-3049-10A7670561F3}"/>
              </a:ext>
            </a:extLst>
          </p:cNvPr>
          <p:cNvSpPr txBox="1">
            <a:spLocks/>
          </p:cNvSpPr>
          <p:nvPr/>
        </p:nvSpPr>
        <p:spPr>
          <a:xfrm>
            <a:off x="4386942" y="526756"/>
            <a:ext cx="4158343" cy="85502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Квалификация и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2596212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3073</TotalTime>
  <Words>551</Words>
  <Application>Microsoft Office PowerPoint</Application>
  <PresentationFormat>Произвольный</PresentationFormat>
  <Paragraphs>42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Tommyhellatrigger</cp:lastModifiedBy>
  <cp:revision>206</cp:revision>
  <dcterms:created xsi:type="dcterms:W3CDTF">2022-10-16T16:54:41Z</dcterms:created>
  <dcterms:modified xsi:type="dcterms:W3CDTF">2025-10-20T02:52:25Z</dcterms:modified>
</cp:coreProperties>
</file>