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T Mono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32">
          <p15:clr>
            <a:srgbClr val="9AA0A6"/>
          </p15:clr>
        </p15:guide>
        <p15:guide id="2" pos="5365">
          <p15:clr>
            <a:srgbClr val="9AA0A6"/>
          </p15:clr>
        </p15:guide>
        <p15:guide id="3" pos="2899">
          <p15:clr>
            <a:srgbClr val="9AA0A6"/>
          </p15:clr>
        </p15:guide>
        <p15:guide id="4" orient="horz" pos="1780">
          <p15:clr>
            <a:srgbClr val="9AA0A6"/>
          </p15:clr>
        </p15:guide>
        <p15:guide id="5" orient="horz" pos="288">
          <p15:clr>
            <a:srgbClr val="9AA0A6"/>
          </p15:clr>
        </p15:guide>
        <p15:guide id="6" orient="horz" pos="67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"/>
        <p:guide pos="5365"/>
        <p:guide pos="2899"/>
        <p:guide pos="1780" orient="horz"/>
        <p:guide pos="288" orient="horz"/>
        <p:guide pos="67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PTMono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731d885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731d885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aae26df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0aae26df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731d8850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731d8850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731d8850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731d8850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731d8850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731d8850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731d8850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731d8850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31d8850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731d8850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31d8850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731d8850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31d8850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731d8850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31d8850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731d8850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31d8850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731d8850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31d8850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31d8850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3.jp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8kX4w-HwDT8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40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2336" y="459789"/>
            <a:ext cx="35946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F1A6"/>
                </a:solidFill>
                <a:latin typeface="PT Mono"/>
                <a:ea typeface="PT Mono"/>
                <a:cs typeface="PT Mono"/>
                <a:sym typeface="PT Mono"/>
              </a:rPr>
              <a:t>Evolution of </a:t>
            </a:r>
            <a:endParaRPr b="1" sz="3600">
              <a:solidFill>
                <a:srgbClr val="44F1A6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F1A6"/>
                </a:solidFill>
                <a:latin typeface="PT Mono"/>
                <a:ea typeface="PT Mono"/>
                <a:cs typeface="PT Mono"/>
                <a:sym typeface="PT Mono"/>
              </a:rPr>
              <a:t>Tornado.cash protocol</a:t>
            </a:r>
            <a:endParaRPr b="1" sz="3600">
              <a:solidFill>
                <a:srgbClr val="44F1A6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6898" y="2341125"/>
            <a:ext cx="35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Non-custodial privacy solution for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Ethereum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47722" y="3223813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Roman Storm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50" y="3120725"/>
            <a:ext cx="606375" cy="6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547726" y="4067575"/>
            <a:ext cx="18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Roman Semenov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50" y="3964475"/>
            <a:ext cx="606375" cy="6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450" y="0"/>
            <a:ext cx="3792549" cy="52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404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1680907" y="459800"/>
            <a:ext cx="6383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F1A6"/>
                </a:solidFill>
                <a:latin typeface="PT Mono"/>
                <a:ea typeface="PT Mono"/>
                <a:cs typeface="PT Mono"/>
                <a:sym typeface="PT Mono"/>
              </a:rPr>
              <a:t>Tornado Cash Nova stats</a:t>
            </a:r>
            <a:endParaRPr b="1" sz="2400">
              <a:solidFill>
                <a:srgbClr val="44F1A6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685800" y="1655875"/>
            <a:ext cx="38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 sz="48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,000</a:t>
            </a:r>
            <a:endParaRPr b="1" sz="48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685800" y="1351075"/>
            <a:ext cx="3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85800" y="2494075"/>
            <a:ext cx="3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transactions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605327" y="1655875"/>
            <a:ext cx="38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Ξ3,0</a:t>
            </a:r>
            <a:r>
              <a:rPr b="1" lang="en" sz="48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 b="1" sz="48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605327" y="1351075"/>
            <a:ext cx="3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605327" y="2494075"/>
            <a:ext cx="3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ETH deposited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85800" y="3332275"/>
            <a:ext cx="38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3,000</a:t>
            </a:r>
            <a:endParaRPr b="1" sz="48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85800" y="3027475"/>
            <a:ext cx="3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85800" y="4170475"/>
            <a:ext cx="3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Wallets registered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4605327" y="3332275"/>
            <a:ext cx="38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$250k</a:t>
            </a:r>
            <a:endParaRPr b="1" sz="48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443450" y="4170475"/>
            <a:ext cx="23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TVL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77150"/>
            <a:ext cx="769500" cy="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404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1680907" y="459800"/>
            <a:ext cx="6383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F1A6"/>
                </a:solidFill>
                <a:latin typeface="PT Mono"/>
                <a:ea typeface="PT Mono"/>
                <a:cs typeface="PT Mono"/>
                <a:sym typeface="PT Mono"/>
              </a:rPr>
              <a:t>Planned features</a:t>
            </a:r>
            <a:endParaRPr b="1" sz="2400">
              <a:solidFill>
                <a:srgbClr val="44F1A6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587382" y="2079748"/>
            <a:ext cx="248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ERC20 and ERC721 suppor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360500" y="2079748"/>
            <a:ext cx="245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Shielded atomic swaps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176650" y="2075823"/>
            <a:ext cx="2416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Diversified addresses </a:t>
            </a:r>
            <a:r>
              <a:rPr lang="en" sz="12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nfinite</a:t>
            </a:r>
            <a:r>
              <a:rPr lang="en" sz="12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 different addresses for a single private key</a:t>
            </a:r>
            <a:endParaRPr sz="12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77150"/>
            <a:ext cx="769500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587382" y="3679948"/>
            <a:ext cx="2480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Viewing keys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compliance compatibility</a:t>
            </a:r>
            <a:endParaRPr sz="12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360500" y="3679948"/>
            <a:ext cx="24516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Uses L2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a rollup</a:t>
            </a:r>
            <a:endParaRPr sz="12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176650" y="3679948"/>
            <a:ext cx="241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Tx fees are paid with a single unified asset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99" y="1612123"/>
            <a:ext cx="487700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103" y="1612123"/>
            <a:ext cx="487700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949" y="1688323"/>
            <a:ext cx="487700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99" y="3212323"/>
            <a:ext cx="487700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103" y="3212323"/>
            <a:ext cx="487700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949" y="3212323"/>
            <a:ext cx="487700" cy="3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2968504" y="2121300"/>
            <a:ext cx="3207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40404"/>
                </a:solidFill>
                <a:latin typeface="PT Mono"/>
                <a:ea typeface="PT Mono"/>
                <a:cs typeface="PT Mono"/>
                <a:sym typeface="PT Mono"/>
              </a:rPr>
              <a:t>Questions?</a:t>
            </a:r>
            <a:endParaRPr b="1" sz="3600">
              <a:solidFill>
                <a:srgbClr val="040404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40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680907" y="459800"/>
            <a:ext cx="6383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F1A6"/>
                </a:solidFill>
                <a:latin typeface="PT Mono"/>
                <a:ea typeface="PT Mono"/>
                <a:cs typeface="PT Mono"/>
                <a:sym typeface="PT Mono"/>
              </a:rPr>
              <a:t>The importance of privacy</a:t>
            </a:r>
            <a:endParaRPr b="1" sz="2400">
              <a:solidFill>
                <a:srgbClr val="44F1A6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87382" y="1808275"/>
            <a:ext cx="2480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Blockchain is like a Twitter for your bank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account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360500" y="1808275"/>
            <a:ext cx="264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lack of privacy can be a show stopper f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 businesses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176650" y="1808275"/>
            <a:ext cx="264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Growing popularity of chain analysis tools already drives the need for on chain privacy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83950" y="3888575"/>
            <a:ext cx="79329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Privacy is a feature, not a product. We need privacy within the DeFi ecosystem, not on a separate privacy chain. </a:t>
            </a:r>
            <a:r>
              <a:rPr lang="en" sz="11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Most privacy features are implementable directly on top of Ethereum. The current Tornado Cash implementation is just the first step.</a:t>
            </a:r>
            <a:endParaRPr sz="11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85800" y="1763575"/>
            <a:ext cx="2241600" cy="33000"/>
          </a:xfrm>
          <a:prstGeom prst="rect">
            <a:avLst/>
          </a:prstGeom>
          <a:solidFill>
            <a:srgbClr val="44F1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451218" y="1763575"/>
            <a:ext cx="2241600" cy="33000"/>
          </a:xfrm>
          <a:prstGeom prst="rect">
            <a:avLst/>
          </a:prstGeom>
          <a:solidFill>
            <a:srgbClr val="44F1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265064" y="1763575"/>
            <a:ext cx="2241600" cy="33000"/>
          </a:xfrm>
          <a:prstGeom prst="rect">
            <a:avLst/>
          </a:prstGeom>
          <a:solidFill>
            <a:srgbClr val="44F1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77150"/>
            <a:ext cx="769500" cy="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40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1680907" y="459800"/>
            <a:ext cx="6383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F1A6"/>
                </a:solidFill>
                <a:latin typeface="PT Mono"/>
                <a:ea typeface="PT Mono"/>
                <a:cs typeface="PT Mono"/>
                <a:sym typeface="PT Mono"/>
              </a:rPr>
              <a:t>Drawbacks</a:t>
            </a:r>
            <a:endParaRPr b="1" sz="2400">
              <a:solidFill>
                <a:srgbClr val="44F1A6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87375" y="2248811"/>
            <a:ext cx="347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Fixed pool amounts are inconvenient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85800" y="2204111"/>
            <a:ext cx="3296700" cy="33000"/>
          </a:xfrm>
          <a:prstGeom prst="rect">
            <a:avLst/>
          </a:prstGeom>
          <a:solidFill>
            <a:srgbClr val="FF08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14939" y="2248811"/>
            <a:ext cx="347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Execution on L1 is expensive. 1M gas cost for deposit and 400k for withdrawal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213364" y="2204111"/>
            <a:ext cx="3296700" cy="33000"/>
          </a:xfrm>
          <a:prstGeom prst="rect">
            <a:avLst/>
          </a:prstGeom>
          <a:solidFill>
            <a:srgbClr val="FF08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77157"/>
            <a:ext cx="769500" cy="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404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1680907" y="459800"/>
            <a:ext cx="6383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F1A6"/>
                </a:solidFill>
                <a:latin typeface="PT Mono"/>
                <a:ea typeface="PT Mono"/>
                <a:cs typeface="PT Mono"/>
                <a:sym typeface="PT Mono"/>
              </a:rPr>
              <a:t>Tornado Cash stats</a:t>
            </a:r>
            <a:endParaRPr b="1" sz="2400">
              <a:solidFill>
                <a:srgbClr val="44F1A6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85800" y="1655875"/>
            <a:ext cx="38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100,000</a:t>
            </a:r>
            <a:endParaRPr b="1" sz="48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85800" y="1351075"/>
            <a:ext cx="3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85800" y="2494075"/>
            <a:ext cx="3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transactions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605327" y="1655875"/>
            <a:ext cx="38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$500M</a:t>
            </a:r>
            <a:endParaRPr b="1" sz="48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605327" y="1351075"/>
            <a:ext cx="3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605327" y="2494075"/>
            <a:ext cx="3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 locked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85800" y="3332275"/>
            <a:ext cx="38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b="1" lang="en" sz="48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10M</a:t>
            </a:r>
            <a:endParaRPr b="1" sz="48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85800" y="3027475"/>
            <a:ext cx="3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85800" y="4170475"/>
            <a:ext cx="3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daily volume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605327" y="3332275"/>
            <a:ext cx="38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~2%</a:t>
            </a:r>
            <a:endParaRPr b="1" sz="48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443450" y="4170475"/>
            <a:ext cx="236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 all ETH has passed through tornado cash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77150"/>
            <a:ext cx="769500" cy="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40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1680907" y="459800"/>
            <a:ext cx="6383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F1A6"/>
                </a:solidFill>
                <a:latin typeface="PT Mono"/>
                <a:ea typeface="PT Mono"/>
                <a:cs typeface="PT Mono"/>
                <a:sym typeface="PT Mono"/>
              </a:rPr>
              <a:t>New version</a:t>
            </a:r>
            <a:endParaRPr b="1" sz="2400">
              <a:solidFill>
                <a:srgbClr val="44F1A6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87382" y="2494075"/>
            <a:ext cx="248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Arbitrary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amounts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291075" y="2557050"/>
            <a:ext cx="245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Shielded transfers within a single privacy pool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176650" y="2494075"/>
            <a:ext cx="241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Uses Gnosis Chain under the hood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85800" y="2449375"/>
            <a:ext cx="2241600" cy="33000"/>
          </a:xfrm>
          <a:prstGeom prst="rect">
            <a:avLst/>
          </a:prstGeom>
          <a:solidFill>
            <a:srgbClr val="44F1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451218" y="2449375"/>
            <a:ext cx="2241600" cy="33000"/>
          </a:xfrm>
          <a:prstGeom prst="rect">
            <a:avLst/>
          </a:prstGeom>
          <a:solidFill>
            <a:srgbClr val="44F1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265064" y="2449375"/>
            <a:ext cx="2241600" cy="33000"/>
          </a:xfrm>
          <a:prstGeom prst="rect">
            <a:avLst/>
          </a:prstGeom>
          <a:solidFill>
            <a:srgbClr val="44F1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77150"/>
            <a:ext cx="769500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6499150" y="3213202"/>
            <a:ext cx="2094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F1A6"/>
                </a:solidFill>
                <a:latin typeface="Roboto"/>
                <a:ea typeface="Roboto"/>
                <a:cs typeface="Roboto"/>
                <a:sym typeface="Roboto"/>
              </a:rPr>
              <a:t>Currently Gnosis Chain is the only popular sidechain without bridge withdrawal delays</a:t>
            </a:r>
            <a:endParaRPr sz="1200">
              <a:solidFill>
                <a:srgbClr val="44F1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87366" y="1579675"/>
            <a:ext cx="558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Privacy pool with internal transactions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075" y="3303926"/>
            <a:ext cx="205950" cy="2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40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1680907" y="459800"/>
            <a:ext cx="6383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F1A6"/>
                </a:solidFill>
                <a:latin typeface="PT Mono"/>
                <a:ea typeface="PT Mono"/>
                <a:cs typeface="PT Mono"/>
                <a:sym typeface="PT Mono"/>
              </a:rPr>
              <a:t>Deposit</a:t>
            </a:r>
            <a:endParaRPr b="1" sz="2400">
              <a:solidFill>
                <a:srgbClr val="44F1A6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7715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550" y="1430450"/>
            <a:ext cx="4668902" cy="32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404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1680907" y="459800"/>
            <a:ext cx="6383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F1A6"/>
                </a:solidFill>
                <a:latin typeface="PT Mono"/>
                <a:ea typeface="PT Mono"/>
                <a:cs typeface="PT Mono"/>
                <a:sym typeface="PT Mono"/>
              </a:rPr>
              <a:t>Shielded</a:t>
            </a:r>
            <a:r>
              <a:rPr b="1" lang="en" sz="2400">
                <a:solidFill>
                  <a:srgbClr val="44F1A6"/>
                </a:solidFill>
                <a:latin typeface="PT Mono"/>
                <a:ea typeface="PT Mono"/>
                <a:cs typeface="PT Mono"/>
                <a:sym typeface="PT Mono"/>
              </a:rPr>
              <a:t> Transfer</a:t>
            </a:r>
            <a:endParaRPr b="1" sz="2400">
              <a:solidFill>
                <a:srgbClr val="44F1A6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7715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550" y="1354475"/>
            <a:ext cx="4668902" cy="324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404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 title="Tornado Cash next vers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400" y="16375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404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1680907" y="459800"/>
            <a:ext cx="6383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F1A6"/>
                </a:solidFill>
                <a:latin typeface="PT Mono"/>
                <a:ea typeface="PT Mono"/>
                <a:cs typeface="PT Mono"/>
                <a:sym typeface="PT Mono"/>
              </a:rPr>
              <a:t>Withdraw</a:t>
            </a:r>
            <a:endParaRPr b="1" sz="2400">
              <a:solidFill>
                <a:srgbClr val="44F1A6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77150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550" y="1354475"/>
            <a:ext cx="4668902" cy="324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