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embeddedFontLst>
    <p:embeddedFont>
      <p:font typeface="Century Schoolbook"/>
      <p:regular r:id="rId28"/>
      <p:bold r:id="rId29"/>
      <p:italic r:id="rId30"/>
      <p:boldItalic r:id="rId31"/>
    </p:embeddedFont>
    <p:embeddedFont>
      <p:font typeface="Century Gothic"/>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FC6D41C-9260-480A-98F7-074D5A516DB0}">
  <a:tblStyle styleId="{DFC6D41C-9260-480A-98F7-074D5A516DB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CenturySchoolbook-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Schoolbook-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Schoolbook-boldItalic.fntdata"/><Relationship Id="rId30" Type="http://schemas.openxmlformats.org/officeDocument/2006/relationships/font" Target="fonts/CenturySchoolbook-italic.fntdata"/><Relationship Id="rId11" Type="http://schemas.openxmlformats.org/officeDocument/2006/relationships/slide" Target="slides/slide6.xml"/><Relationship Id="rId33" Type="http://schemas.openxmlformats.org/officeDocument/2006/relationships/font" Target="fonts/CenturyGothic-bold.fntdata"/><Relationship Id="rId10" Type="http://schemas.openxmlformats.org/officeDocument/2006/relationships/slide" Target="slides/slide5.xml"/><Relationship Id="rId32" Type="http://schemas.openxmlformats.org/officeDocument/2006/relationships/font" Target="fonts/CenturyGothic-regular.fntdata"/><Relationship Id="rId13" Type="http://schemas.openxmlformats.org/officeDocument/2006/relationships/slide" Target="slides/slide8.xml"/><Relationship Id="rId35" Type="http://schemas.openxmlformats.org/officeDocument/2006/relationships/font" Target="fonts/CenturyGothic-boldItalic.fntdata"/><Relationship Id="rId12" Type="http://schemas.openxmlformats.org/officeDocument/2006/relationships/slide" Target="slides/slide7.xml"/><Relationship Id="rId34" Type="http://schemas.openxmlformats.org/officeDocument/2006/relationships/font" Target="fonts/CenturyGothic-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 name="Google Shape;3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e6fafe76c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de6fafe76c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e6fafe76c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de6fafe76c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e6fafe76c_0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de6fafe76c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5c5760b31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d5c5760b31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5db9b393d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d5db9b393d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5db9b393d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d5db9b393d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5db9b393d_9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d5db9b393d_9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5c5760b31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d5c5760b31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5c5760b31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d5c5760b31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5db9b393d_7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d5db9b393d_7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 name="Google Shape;4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41c649287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c41c649287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ebe03095e_4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bebe03095e_4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 name="Google Shape;4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 name="Google Shape;5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41c649287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gc41c649287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e6fafe76c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gde6fafe76c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e6fafe76c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gde6fafe76c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pic>
        <p:nvPicPr>
          <p:cNvPr descr="C0-HD-BTM.png" id="17" name="Google Shape;17;p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8" name="Google Shape;18;p2"/>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2000"/>
              <a:buNone/>
              <a:defRPr sz="20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2"/>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C0-HD-TOP.png" id="10" name="Google Shape;10;p1"/>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11" name="Google Shape;11;p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dk1"/>
              </a:buClr>
              <a:buSzPts val="4000"/>
              <a:buFont typeface="Century Gothic"/>
              <a:buNone/>
              <a:defRPr b="0" i="0" sz="40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9pPr>
          </a:lstStyle>
          <a:p/>
        </p:txBody>
      </p:sp>
      <p:sp>
        <p:nvSpPr>
          <p:cNvPr id="13" name="Google Shape;13;p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4" name="Google Shape;14;p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 name="Google Shape;15;p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888888"/>
                </a:solidFill>
                <a:latin typeface="Century Gothic"/>
                <a:ea typeface="Century Gothic"/>
                <a:cs typeface="Century Gothic"/>
                <a:sym typeface="Century Gothic"/>
              </a:defRPr>
            </a:lvl1pPr>
            <a:lvl2pPr indent="0" lvl="1" marL="0" marR="0" rtl="0" algn="r">
              <a:spcBef>
                <a:spcPts val="0"/>
              </a:spcBef>
              <a:buNone/>
              <a:defRPr b="0" i="0" sz="1050" u="none" cap="none" strike="noStrike">
                <a:solidFill>
                  <a:srgbClr val="888888"/>
                </a:solidFill>
                <a:latin typeface="Century Gothic"/>
                <a:ea typeface="Century Gothic"/>
                <a:cs typeface="Century Gothic"/>
                <a:sym typeface="Century Gothic"/>
              </a:defRPr>
            </a:lvl2pPr>
            <a:lvl3pPr indent="0" lvl="2" marL="0" marR="0" rtl="0" algn="r">
              <a:spcBef>
                <a:spcPts val="0"/>
              </a:spcBef>
              <a:buNone/>
              <a:defRPr b="0" i="0" sz="1050" u="none" cap="none" strike="noStrike">
                <a:solidFill>
                  <a:srgbClr val="888888"/>
                </a:solidFill>
                <a:latin typeface="Century Gothic"/>
                <a:ea typeface="Century Gothic"/>
                <a:cs typeface="Century Gothic"/>
                <a:sym typeface="Century Gothic"/>
              </a:defRPr>
            </a:lvl3pPr>
            <a:lvl4pPr indent="0" lvl="3" marL="0" marR="0" rtl="0" algn="r">
              <a:spcBef>
                <a:spcPts val="0"/>
              </a:spcBef>
              <a:buNone/>
              <a:defRPr b="0" i="0" sz="1050" u="none" cap="none" strike="noStrike">
                <a:solidFill>
                  <a:srgbClr val="888888"/>
                </a:solidFill>
                <a:latin typeface="Century Gothic"/>
                <a:ea typeface="Century Gothic"/>
                <a:cs typeface="Century Gothic"/>
                <a:sym typeface="Century Gothic"/>
              </a:defRPr>
            </a:lvl4pPr>
            <a:lvl5pPr indent="0" lvl="4" marL="0" marR="0" rtl="0" algn="r">
              <a:spcBef>
                <a:spcPts val="0"/>
              </a:spcBef>
              <a:buNone/>
              <a:defRPr b="0" i="0" sz="1050" u="none" cap="none" strike="noStrike">
                <a:solidFill>
                  <a:srgbClr val="888888"/>
                </a:solidFill>
                <a:latin typeface="Century Gothic"/>
                <a:ea typeface="Century Gothic"/>
                <a:cs typeface="Century Gothic"/>
                <a:sym typeface="Century Gothic"/>
              </a:defRPr>
            </a:lvl5pPr>
            <a:lvl6pPr indent="0" lvl="5" marL="0" marR="0" rtl="0" algn="r">
              <a:spcBef>
                <a:spcPts val="0"/>
              </a:spcBef>
              <a:buNone/>
              <a:defRPr b="0" i="0" sz="1050" u="none" cap="none" strike="noStrike">
                <a:solidFill>
                  <a:srgbClr val="888888"/>
                </a:solidFill>
                <a:latin typeface="Century Gothic"/>
                <a:ea typeface="Century Gothic"/>
                <a:cs typeface="Century Gothic"/>
                <a:sym typeface="Century Gothic"/>
              </a:defRPr>
            </a:lvl6pPr>
            <a:lvl7pPr indent="0" lvl="6" marL="0" marR="0" rtl="0" algn="r">
              <a:spcBef>
                <a:spcPts val="0"/>
              </a:spcBef>
              <a:buNone/>
              <a:defRPr b="0" i="0" sz="1050" u="none" cap="none" strike="noStrike">
                <a:solidFill>
                  <a:srgbClr val="888888"/>
                </a:solidFill>
                <a:latin typeface="Century Gothic"/>
                <a:ea typeface="Century Gothic"/>
                <a:cs typeface="Century Gothic"/>
                <a:sym typeface="Century Gothic"/>
              </a:defRPr>
            </a:lvl7pPr>
            <a:lvl8pPr indent="0" lvl="7" marL="0" marR="0" rtl="0" algn="r">
              <a:spcBef>
                <a:spcPts val="0"/>
              </a:spcBef>
              <a:buNone/>
              <a:defRPr b="0" i="0" sz="1050" u="none" cap="none" strike="noStrike">
                <a:solidFill>
                  <a:srgbClr val="888888"/>
                </a:solidFill>
                <a:latin typeface="Century Gothic"/>
                <a:ea typeface="Century Gothic"/>
                <a:cs typeface="Century Gothic"/>
                <a:sym typeface="Century Gothic"/>
              </a:defRPr>
            </a:lvl8pPr>
            <a:lvl9pPr indent="0" lvl="8" marL="0" marR="0" rtl="0" algn="r">
              <a:spcBef>
                <a:spcPts val="0"/>
              </a:spcBef>
              <a:buNone/>
              <a:defRPr b="0" i="0" sz="105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pranjalg13/fake-news-detection"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hyperlink" Target="https://www.kaggle.com/c/fake-news/data?select=train.csv" TargetMode="External"/><Relationship Id="rId10" Type="http://schemas.openxmlformats.org/officeDocument/2006/relationships/hyperlink" Target="https://cutt.ly/2bdhA9p" TargetMode="External"/><Relationship Id="rId9" Type="http://schemas.openxmlformats.org/officeDocument/2006/relationships/hyperlink" Target="https://link.springer.com/chapter/10.1007/978-3-319-30671-1_72" TargetMode="External"/><Relationship Id="rId5" Type="http://schemas.openxmlformats.org/officeDocument/2006/relationships/hyperlink" Target="https://www.kaggle.com/amananandrai/clickbait-dataset" TargetMode="External"/><Relationship Id="rId6" Type="http://schemas.openxmlformats.org/officeDocument/2006/relationships/hyperlink" Target="https://www.ijitee.org/wp-content/uploads/papers/v8i11/K18290981119.pdf" TargetMode="External"/><Relationship Id="rId7" Type="http://schemas.openxmlformats.org/officeDocument/2006/relationships/hyperlink" Target="https://link.springer.com/chapter/10.1007%2F978-981-15-8354-4_26" TargetMode="External"/><Relationship Id="rId8" Type="http://schemas.openxmlformats.org/officeDocument/2006/relationships/hyperlink" Target="https://cutt.ly/Fbdhm1J"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00" scaled="0"/>
        </a:gradFill>
      </p:bgPr>
    </p:bg>
    <p:spTree>
      <p:nvGrpSpPr>
        <p:cNvPr id="32" name="Shape 32"/>
        <p:cNvGrpSpPr/>
        <p:nvPr/>
      </p:nvGrpSpPr>
      <p:grpSpPr>
        <a:xfrm>
          <a:off x="0" y="0"/>
          <a:ext cx="0" cy="0"/>
          <a:chOff x="0" y="0"/>
          <a:chExt cx="0" cy="0"/>
        </a:xfrm>
      </p:grpSpPr>
      <p:sp>
        <p:nvSpPr>
          <p:cNvPr id="33" name="Google Shape;33;p4"/>
          <p:cNvSpPr/>
          <p:nvPr/>
        </p:nvSpPr>
        <p:spPr>
          <a:xfrm>
            <a:off x="0" y="0"/>
            <a:ext cx="12192000" cy="6858000"/>
          </a:xfrm>
          <a:prstGeom prst="rect">
            <a:avLst/>
          </a:prstGeom>
          <a:gradFill>
            <a:gsLst>
              <a:gs pos="0">
                <a:schemeClr val="lt1"/>
              </a:gs>
              <a:gs pos="50000">
                <a:srgbClr val="FAFAFA"/>
              </a:gs>
              <a:gs pos="100000">
                <a:srgbClr val="CECEC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4" name="Google Shape;34;p4"/>
          <p:cNvSpPr txBox="1"/>
          <p:nvPr>
            <p:ph type="ctrTitle"/>
          </p:nvPr>
        </p:nvSpPr>
        <p:spPr>
          <a:xfrm>
            <a:off x="816983" y="1015815"/>
            <a:ext cx="6098700" cy="52221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5800"/>
              <a:buFont typeface="Century Schoolbook"/>
              <a:buNone/>
            </a:pPr>
            <a:r>
              <a:rPr lang="en-US" sz="5800">
                <a:latin typeface="Century Schoolbook"/>
                <a:ea typeface="Century Schoolbook"/>
                <a:cs typeface="Century Schoolbook"/>
                <a:sym typeface="Century Schoolbook"/>
              </a:rPr>
              <a:t>FAKE NEWS DETECTION USING AI</a:t>
            </a:r>
            <a:endParaRPr sz="5800">
              <a:latin typeface="Century Schoolbook"/>
              <a:ea typeface="Century Schoolbook"/>
              <a:cs typeface="Century Schoolbook"/>
              <a:sym typeface="Century Schoolbook"/>
            </a:endParaRPr>
          </a:p>
          <a:p>
            <a:pPr indent="0" lvl="0" marL="0" rtl="0" algn="r">
              <a:lnSpc>
                <a:spcPct val="90000"/>
              </a:lnSpc>
              <a:spcBef>
                <a:spcPts val="0"/>
              </a:spcBef>
              <a:spcAft>
                <a:spcPts val="0"/>
              </a:spcAft>
              <a:buClr>
                <a:schemeClr val="dk1"/>
              </a:buClr>
              <a:buSzPts val="5800"/>
              <a:buFont typeface="Century Schoolbook"/>
              <a:buNone/>
            </a:pPr>
            <a:r>
              <a:t/>
            </a:r>
            <a:endParaRPr sz="5800">
              <a:latin typeface="Century Schoolbook"/>
              <a:ea typeface="Century Schoolbook"/>
              <a:cs typeface="Century Schoolbook"/>
              <a:sym typeface="Century Schoolbook"/>
            </a:endParaRPr>
          </a:p>
          <a:p>
            <a:pPr indent="0" lvl="0" marL="0" rtl="0" algn="l">
              <a:lnSpc>
                <a:spcPct val="90000"/>
              </a:lnSpc>
              <a:spcBef>
                <a:spcPts val="0"/>
              </a:spcBef>
              <a:spcAft>
                <a:spcPts val="0"/>
              </a:spcAft>
              <a:buClr>
                <a:schemeClr val="dk1"/>
              </a:buClr>
              <a:buSzPts val="5800"/>
              <a:buFont typeface="Century Schoolbook"/>
              <a:buNone/>
            </a:pPr>
            <a:r>
              <a:rPr b="1" lang="en-US" sz="2650">
                <a:latin typeface="Century Schoolbook"/>
                <a:ea typeface="Century Schoolbook"/>
                <a:cs typeface="Century Schoolbook"/>
                <a:sym typeface="Century Schoolbook"/>
              </a:rPr>
              <a:t>Github Link: </a:t>
            </a:r>
            <a:r>
              <a:rPr lang="en-US" sz="2650" u="sng">
                <a:solidFill>
                  <a:schemeClr val="hlink"/>
                </a:solidFill>
                <a:latin typeface="Century Schoolbook"/>
                <a:ea typeface="Century Schoolbook"/>
                <a:cs typeface="Century Schoolbook"/>
                <a:sym typeface="Century Schoolbook"/>
                <a:hlinkClick r:id="rId3"/>
              </a:rPr>
              <a:t>https://github.com/pranjalg13/fake-news-detection</a:t>
            </a:r>
            <a:endParaRPr sz="2650">
              <a:latin typeface="Century Schoolbook"/>
              <a:ea typeface="Century Schoolbook"/>
              <a:cs typeface="Century Schoolbook"/>
              <a:sym typeface="Century Schoolbook"/>
            </a:endParaRPr>
          </a:p>
          <a:p>
            <a:pPr indent="0" lvl="0" marL="0" rtl="0" algn="l">
              <a:lnSpc>
                <a:spcPct val="90000"/>
              </a:lnSpc>
              <a:spcBef>
                <a:spcPts val="0"/>
              </a:spcBef>
              <a:spcAft>
                <a:spcPts val="0"/>
              </a:spcAft>
              <a:buClr>
                <a:schemeClr val="dk1"/>
              </a:buClr>
              <a:buSzPts val="5800"/>
              <a:buFont typeface="Century Schoolbook"/>
              <a:buNone/>
            </a:pPr>
            <a:r>
              <a:t/>
            </a:r>
            <a:endParaRPr sz="2650">
              <a:latin typeface="Century Schoolbook"/>
              <a:ea typeface="Century Schoolbook"/>
              <a:cs typeface="Century Schoolbook"/>
              <a:sym typeface="Century Schoolbook"/>
            </a:endParaRPr>
          </a:p>
        </p:txBody>
      </p:sp>
      <p:cxnSp>
        <p:nvCxnSpPr>
          <p:cNvPr id="35" name="Google Shape;35;p4"/>
          <p:cNvCxnSpPr/>
          <p:nvPr/>
        </p:nvCxnSpPr>
        <p:spPr>
          <a:xfrm>
            <a:off x="7397108" y="1923563"/>
            <a:ext cx="0" cy="3017520"/>
          </a:xfrm>
          <a:prstGeom prst="straightConnector1">
            <a:avLst/>
          </a:prstGeom>
          <a:noFill/>
          <a:ln cap="flat" cmpd="sng" w="15875">
            <a:solidFill>
              <a:schemeClr val="dk1"/>
            </a:solidFill>
            <a:prstDash val="solid"/>
            <a:round/>
            <a:headEnd len="sm" w="sm" type="none"/>
            <a:tailEnd len="sm" w="sm" type="none"/>
          </a:ln>
        </p:spPr>
      </p:cxnSp>
      <p:sp>
        <p:nvSpPr>
          <p:cNvPr id="36" name="Google Shape;36;p4"/>
          <p:cNvSpPr txBox="1"/>
          <p:nvPr>
            <p:ph idx="1" type="subTitle"/>
          </p:nvPr>
        </p:nvSpPr>
        <p:spPr>
          <a:xfrm>
            <a:off x="7683675" y="1015825"/>
            <a:ext cx="3514200" cy="5222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900"/>
              <a:buNone/>
            </a:pPr>
            <a:r>
              <a:rPr b="1" lang="en-US" sz="1900" u="sng">
                <a:latin typeface="Century Schoolbook"/>
                <a:ea typeface="Century Schoolbook"/>
                <a:cs typeface="Century Schoolbook"/>
                <a:sym typeface="Century Schoolbook"/>
              </a:rPr>
              <a:t>TEAM MEMBERS:</a:t>
            </a:r>
            <a:endParaRPr/>
          </a:p>
          <a:p>
            <a:pPr indent="0" lvl="0" marL="0" rtl="0" algn="l">
              <a:lnSpc>
                <a:spcPct val="90000"/>
              </a:lnSpc>
              <a:spcBef>
                <a:spcPts val="1000"/>
              </a:spcBef>
              <a:spcAft>
                <a:spcPts val="0"/>
              </a:spcAft>
              <a:buClr>
                <a:schemeClr val="dk1"/>
              </a:buClr>
              <a:buSzPts val="1900"/>
              <a:buNone/>
            </a:pPr>
            <a:r>
              <a:rPr lang="en-US" sz="1900">
                <a:latin typeface="Century Schoolbook"/>
                <a:ea typeface="Century Schoolbook"/>
                <a:cs typeface="Century Schoolbook"/>
                <a:sym typeface="Century Schoolbook"/>
              </a:rPr>
              <a:t>Pranjal Goyal (18BCP082)</a:t>
            </a:r>
            <a:endParaRPr/>
          </a:p>
          <a:p>
            <a:pPr indent="0" lvl="0" marL="0" rtl="0" algn="l">
              <a:lnSpc>
                <a:spcPct val="90000"/>
              </a:lnSpc>
              <a:spcBef>
                <a:spcPts val="1000"/>
              </a:spcBef>
              <a:spcAft>
                <a:spcPts val="0"/>
              </a:spcAft>
              <a:buClr>
                <a:schemeClr val="dk1"/>
              </a:buClr>
              <a:buSzPts val="1900"/>
              <a:buNone/>
            </a:pPr>
            <a:r>
              <a:rPr lang="en-US" sz="1900">
                <a:latin typeface="Century Schoolbook"/>
                <a:ea typeface="Century Schoolbook"/>
                <a:cs typeface="Century Schoolbook"/>
                <a:sym typeface="Century Schoolbook"/>
              </a:rPr>
              <a:t>Priyank Shah (18BCP086)</a:t>
            </a:r>
            <a:endParaRPr/>
          </a:p>
          <a:p>
            <a:pPr indent="0" lvl="0" marL="0" rtl="0" algn="l">
              <a:lnSpc>
                <a:spcPct val="90000"/>
              </a:lnSpc>
              <a:spcBef>
                <a:spcPts val="1000"/>
              </a:spcBef>
              <a:spcAft>
                <a:spcPts val="0"/>
              </a:spcAft>
              <a:buClr>
                <a:schemeClr val="dk1"/>
              </a:buClr>
              <a:buSzPts val="1900"/>
              <a:buNone/>
            </a:pPr>
            <a:r>
              <a:rPr lang="en-US" sz="1900">
                <a:latin typeface="Century Schoolbook"/>
                <a:ea typeface="Century Schoolbook"/>
                <a:cs typeface="Century Schoolbook"/>
                <a:sym typeface="Century Schoolbook"/>
              </a:rPr>
              <a:t>Priya Patel (18BCP085)</a:t>
            </a:r>
            <a:endParaRPr/>
          </a:p>
          <a:p>
            <a:pPr indent="0" lvl="0" marL="0" rtl="0" algn="l">
              <a:lnSpc>
                <a:spcPct val="90000"/>
              </a:lnSpc>
              <a:spcBef>
                <a:spcPts val="1000"/>
              </a:spcBef>
              <a:spcAft>
                <a:spcPts val="0"/>
              </a:spcAft>
              <a:buClr>
                <a:schemeClr val="dk1"/>
              </a:buClr>
              <a:buSzPts val="1900"/>
              <a:buNone/>
            </a:pPr>
            <a:r>
              <a:rPr lang="en-US" sz="1900">
                <a:latin typeface="Century Schoolbook"/>
                <a:ea typeface="Century Schoolbook"/>
                <a:cs typeface="Century Schoolbook"/>
                <a:sym typeface="Century Schoolbook"/>
              </a:rPr>
              <a:t>Priyanka Yadav (18BCP087)</a:t>
            </a:r>
            <a:endParaRPr/>
          </a:p>
          <a:p>
            <a:pPr indent="0" lvl="0" marL="0" rtl="0" algn="l">
              <a:lnSpc>
                <a:spcPct val="90000"/>
              </a:lnSpc>
              <a:spcBef>
                <a:spcPts val="1000"/>
              </a:spcBef>
              <a:spcAft>
                <a:spcPts val="0"/>
              </a:spcAft>
              <a:buClr>
                <a:schemeClr val="dk1"/>
              </a:buClr>
              <a:buSzPts val="1900"/>
              <a:buNone/>
            </a:pPr>
            <a:r>
              <a:rPr lang="en-US" sz="1900">
                <a:latin typeface="Century Schoolbook"/>
                <a:ea typeface="Century Schoolbook"/>
                <a:cs typeface="Century Schoolbook"/>
                <a:sym typeface="Century Schoolbook"/>
              </a:rPr>
              <a:t>Pratvi Shah (18BCP083)</a:t>
            </a:r>
            <a:endParaRPr/>
          </a:p>
          <a:p>
            <a:pPr indent="0" lvl="0" marL="0" rtl="0" algn="l">
              <a:lnSpc>
                <a:spcPct val="90000"/>
              </a:lnSpc>
              <a:spcBef>
                <a:spcPts val="1000"/>
              </a:spcBef>
              <a:spcAft>
                <a:spcPts val="0"/>
              </a:spcAft>
              <a:buClr>
                <a:schemeClr val="dk1"/>
              </a:buClr>
              <a:buSzPts val="2000"/>
              <a:buNone/>
            </a:pPr>
            <a:r>
              <a:t/>
            </a:r>
            <a:endParaRPr>
              <a:latin typeface="Century Schoolbook"/>
              <a:ea typeface="Century Schoolbook"/>
              <a:cs typeface="Century Schoolbook"/>
              <a:sym typeface="Century Schoolbook"/>
            </a:endParaRPr>
          </a:p>
        </p:txBody>
      </p:sp>
      <p:pic>
        <p:nvPicPr>
          <p:cNvPr id="37" name="Google Shape;37;p4"/>
          <p:cNvPicPr preferRelativeResize="0"/>
          <p:nvPr/>
        </p:nvPicPr>
        <p:blipFill rotWithShape="1">
          <a:blip r:embed="rId4">
            <a:alphaModFix/>
          </a:blip>
          <a:srcRect b="0" l="0" r="0" t="-534"/>
          <a:stretch/>
        </p:blipFill>
        <p:spPr>
          <a:xfrm rot="-5400000">
            <a:off x="7471599" y="2187577"/>
            <a:ext cx="6858000" cy="2482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12" scaled="0"/>
        </a:gradFill>
      </p:bgPr>
    </p:bg>
    <p:spTree>
      <p:nvGrpSpPr>
        <p:cNvPr id="114" name="Shape 114"/>
        <p:cNvGrpSpPr/>
        <p:nvPr/>
      </p:nvGrpSpPr>
      <p:grpSpPr>
        <a:xfrm>
          <a:off x="0" y="0"/>
          <a:ext cx="0" cy="0"/>
          <a:chOff x="0" y="0"/>
          <a:chExt cx="0" cy="0"/>
        </a:xfrm>
      </p:grpSpPr>
      <p:sp>
        <p:nvSpPr>
          <p:cNvPr id="115" name="Google Shape;115;p13"/>
          <p:cNvSpPr/>
          <p:nvPr/>
        </p:nvSpPr>
        <p:spPr>
          <a:xfrm>
            <a:off x="0" y="0"/>
            <a:ext cx="12192000" cy="6858000"/>
          </a:xfrm>
          <a:prstGeom prst="rect">
            <a:avLst/>
          </a:prstGeom>
          <a:gradFill>
            <a:gsLst>
              <a:gs pos="0">
                <a:schemeClr val="lt1"/>
              </a:gs>
              <a:gs pos="50000">
                <a:srgbClr val="FAFAFA"/>
              </a:gs>
              <a:gs pos="100000">
                <a:srgbClr val="CECECE"/>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16" name="Google Shape;116;p13"/>
          <p:cNvSpPr txBox="1"/>
          <p:nvPr>
            <p:ph type="title"/>
          </p:nvPr>
        </p:nvSpPr>
        <p:spPr>
          <a:xfrm>
            <a:off x="3404706" y="1"/>
            <a:ext cx="8787300" cy="1838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entury Schoolbook"/>
              <a:buNone/>
            </a:pPr>
            <a:r>
              <a:rPr lang="en-US">
                <a:latin typeface="Century Schoolbook"/>
                <a:ea typeface="Century Schoolbook"/>
                <a:cs typeface="Century Schoolbook"/>
                <a:sym typeface="Century Schoolbook"/>
              </a:rPr>
              <a:t>Models</a:t>
            </a:r>
            <a:endParaRPr>
              <a:latin typeface="Century Schoolbook"/>
              <a:ea typeface="Century Schoolbook"/>
              <a:cs typeface="Century Schoolbook"/>
              <a:sym typeface="Century Schoolbook"/>
            </a:endParaRPr>
          </a:p>
          <a:p>
            <a:pPr indent="0" lvl="0" marL="0" rtl="0" algn="ctr">
              <a:lnSpc>
                <a:spcPct val="90000"/>
              </a:lnSpc>
              <a:spcBef>
                <a:spcPts val="0"/>
              </a:spcBef>
              <a:spcAft>
                <a:spcPts val="0"/>
              </a:spcAft>
              <a:buClr>
                <a:schemeClr val="dk1"/>
              </a:buClr>
              <a:buSzPts val="4000"/>
              <a:buFont typeface="Century Schoolbook"/>
              <a:buNone/>
            </a:pPr>
            <a:r>
              <a:t/>
            </a:r>
            <a:endParaRPr>
              <a:latin typeface="Century Schoolbook"/>
              <a:ea typeface="Century Schoolbook"/>
              <a:cs typeface="Century Schoolbook"/>
              <a:sym typeface="Century Schoolbook"/>
            </a:endParaRPr>
          </a:p>
        </p:txBody>
      </p:sp>
      <p:sp>
        <p:nvSpPr>
          <p:cNvPr id="117" name="Google Shape;117;p13"/>
          <p:cNvSpPr txBox="1"/>
          <p:nvPr>
            <p:ph idx="1" type="body"/>
          </p:nvPr>
        </p:nvSpPr>
        <p:spPr>
          <a:xfrm>
            <a:off x="4259475" y="1016450"/>
            <a:ext cx="7623600" cy="54684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00000"/>
              </a:lnSpc>
              <a:spcBef>
                <a:spcPts val="0"/>
              </a:spcBef>
              <a:spcAft>
                <a:spcPts val="0"/>
              </a:spcAft>
              <a:buNone/>
            </a:pPr>
            <a:r>
              <a:rPr b="1" lang="en-US" sz="2548">
                <a:latin typeface="Century Schoolbook"/>
                <a:ea typeface="Century Schoolbook"/>
                <a:cs typeface="Century Schoolbook"/>
                <a:sym typeface="Century Schoolbook"/>
              </a:rPr>
              <a:t>Logistic Regression:</a:t>
            </a:r>
            <a:br>
              <a:rPr lang="en-US" sz="1770">
                <a:latin typeface="Century Schoolbook"/>
                <a:ea typeface="Century Schoolbook"/>
                <a:cs typeface="Century Schoolbook"/>
                <a:sym typeface="Century Schoolbook"/>
              </a:rPr>
            </a:br>
            <a:endParaRPr sz="1770">
              <a:latin typeface="Century Schoolbook"/>
              <a:ea typeface="Century Schoolbook"/>
              <a:cs typeface="Century Schoolbook"/>
              <a:sym typeface="Century Schoolbook"/>
            </a:endParaRPr>
          </a:p>
          <a:p>
            <a:pPr indent="-228600" lvl="0" marL="228600" rtl="0" algn="l">
              <a:lnSpc>
                <a:spcPct val="100000"/>
              </a:lnSpc>
              <a:spcBef>
                <a:spcPts val="0"/>
              </a:spcBef>
              <a:spcAft>
                <a:spcPts val="0"/>
              </a:spcAft>
              <a:buSzPts val="1800"/>
              <a:buFont typeface="Century Schoolbook"/>
              <a:buChar char="❑"/>
            </a:pPr>
            <a:r>
              <a:rPr lang="en-US">
                <a:latin typeface="Century Schoolbook"/>
                <a:ea typeface="Century Schoolbook"/>
                <a:cs typeface="Century Schoolbook"/>
                <a:sym typeface="Century Schoolbook"/>
              </a:rPr>
              <a:t>Logistic regression is a classification algorithm used to predict the probability of a target variable. It is a predictive analysis algorithm and based on the concept of probability.</a:t>
            </a:r>
            <a:endParaRPr>
              <a:latin typeface="Century Schoolbook"/>
              <a:ea typeface="Century Schoolbook"/>
              <a:cs typeface="Century Schoolbook"/>
              <a:sym typeface="Century Schoolbook"/>
            </a:endParaRPr>
          </a:p>
          <a:p>
            <a:pPr indent="0" lvl="0" marL="0" rtl="0" algn="l">
              <a:lnSpc>
                <a:spcPct val="100000"/>
              </a:lnSpc>
              <a:spcBef>
                <a:spcPts val="0"/>
              </a:spcBef>
              <a:spcAft>
                <a:spcPts val="0"/>
              </a:spcAft>
              <a:buNone/>
            </a:pPr>
            <a:r>
              <a:t/>
            </a:r>
            <a:endParaRPr>
              <a:latin typeface="Century Schoolbook"/>
              <a:ea typeface="Century Schoolbook"/>
              <a:cs typeface="Century Schoolbook"/>
              <a:sym typeface="Century Schoolbook"/>
            </a:endParaRPr>
          </a:p>
          <a:p>
            <a:pPr indent="-228600" lvl="0" marL="228600" rtl="0" algn="l">
              <a:lnSpc>
                <a:spcPct val="100000"/>
              </a:lnSpc>
              <a:spcBef>
                <a:spcPts val="0"/>
              </a:spcBef>
              <a:spcAft>
                <a:spcPts val="0"/>
              </a:spcAft>
              <a:buSzPts val="1800"/>
              <a:buFont typeface="Century Schoolbook"/>
              <a:buChar char="❑"/>
            </a:pPr>
            <a:r>
              <a:rPr lang="en-US">
                <a:latin typeface="Century Schoolbook"/>
                <a:ea typeface="Century Schoolbook"/>
                <a:cs typeface="Century Schoolbook"/>
                <a:sym typeface="Century Schoolbook"/>
              </a:rPr>
              <a:t>Logistic Regression uses a more complex cost function as compared to linear regression, this cost function can be defined as the ‘Sigmoid function’.</a:t>
            </a:r>
            <a:endParaRPr>
              <a:latin typeface="Century Schoolbook"/>
              <a:ea typeface="Century Schoolbook"/>
              <a:cs typeface="Century Schoolbook"/>
              <a:sym typeface="Century Schoolbook"/>
            </a:endParaRPr>
          </a:p>
          <a:p>
            <a:pPr indent="0" lvl="0" marL="0" rtl="0" algn="l">
              <a:lnSpc>
                <a:spcPct val="100000"/>
              </a:lnSpc>
              <a:spcBef>
                <a:spcPts val="0"/>
              </a:spcBef>
              <a:spcAft>
                <a:spcPts val="0"/>
              </a:spcAft>
              <a:buNone/>
            </a:pPr>
            <a:r>
              <a:t/>
            </a:r>
            <a:endParaRPr>
              <a:latin typeface="Century Schoolbook"/>
              <a:ea typeface="Century Schoolbook"/>
              <a:cs typeface="Century Schoolbook"/>
              <a:sym typeface="Century Schoolbook"/>
            </a:endParaRPr>
          </a:p>
          <a:p>
            <a:pPr indent="-228600" lvl="0" marL="228600" rtl="0" algn="l">
              <a:lnSpc>
                <a:spcPct val="100000"/>
              </a:lnSpc>
              <a:spcBef>
                <a:spcPts val="0"/>
              </a:spcBef>
              <a:spcAft>
                <a:spcPts val="0"/>
              </a:spcAft>
              <a:buSzPts val="1800"/>
              <a:buFont typeface="Century Schoolbook"/>
              <a:buChar char="❑"/>
            </a:pPr>
            <a:r>
              <a:rPr lang="en-US">
                <a:latin typeface="Century Schoolbook"/>
                <a:ea typeface="Century Schoolbook"/>
                <a:cs typeface="Century Schoolbook"/>
                <a:sym typeface="Century Schoolbook"/>
              </a:rPr>
              <a:t>The sigmoid function maps any real value into another value between 0 and 1. In ML, sigmoid function is used to map predictions to probabilities.The hypothesis of logistic regression tends it to limit the cost function between 0 and 1.</a:t>
            </a:r>
            <a:endParaRPr>
              <a:latin typeface="Century Schoolbook"/>
              <a:ea typeface="Century Schoolbook"/>
              <a:cs typeface="Century Schoolbook"/>
              <a:sym typeface="Century Schoolbook"/>
            </a:endParaRPr>
          </a:p>
          <a:p>
            <a:pPr indent="0" lvl="0" marL="0" rtl="0" algn="l">
              <a:lnSpc>
                <a:spcPct val="100000"/>
              </a:lnSpc>
              <a:spcBef>
                <a:spcPts val="0"/>
              </a:spcBef>
              <a:spcAft>
                <a:spcPts val="0"/>
              </a:spcAft>
              <a:buNone/>
            </a:pPr>
            <a:r>
              <a:t/>
            </a:r>
            <a:endParaRPr>
              <a:latin typeface="Century Schoolbook"/>
              <a:ea typeface="Century Schoolbook"/>
              <a:cs typeface="Century Schoolbook"/>
              <a:sym typeface="Century Schoolbook"/>
            </a:endParaRPr>
          </a:p>
          <a:p>
            <a:pPr indent="-228600" lvl="0" marL="228600" rtl="0" algn="l">
              <a:lnSpc>
                <a:spcPct val="100000"/>
              </a:lnSpc>
              <a:spcBef>
                <a:spcPts val="0"/>
              </a:spcBef>
              <a:spcAft>
                <a:spcPts val="0"/>
              </a:spcAft>
              <a:buSzPts val="1800"/>
              <a:buFont typeface="Century Schoolbook"/>
              <a:buChar char="❑"/>
            </a:pPr>
            <a:r>
              <a:rPr lang="en-US">
                <a:latin typeface="Century Schoolbook"/>
                <a:ea typeface="Century Schoolbook"/>
                <a:cs typeface="Century Schoolbook"/>
                <a:sym typeface="Century Schoolbook"/>
              </a:rPr>
              <a:t>Hypothesis representation of Logistic Regression :</a:t>
            </a:r>
            <a:endParaRPr>
              <a:latin typeface="Century Schoolbook"/>
              <a:ea typeface="Century Schoolbook"/>
              <a:cs typeface="Century Schoolbook"/>
              <a:sym typeface="Century Schoolbook"/>
            </a:endParaRPr>
          </a:p>
          <a:p>
            <a:pPr indent="0" lvl="0" marL="228600" rtl="0" algn="l">
              <a:lnSpc>
                <a:spcPct val="100000"/>
              </a:lnSpc>
              <a:spcBef>
                <a:spcPts val="0"/>
              </a:spcBef>
              <a:spcAft>
                <a:spcPts val="0"/>
              </a:spcAft>
              <a:buNone/>
            </a:pPr>
            <a:r>
              <a:rPr b="1" lang="en-US">
                <a:latin typeface="Century Schoolbook"/>
                <a:ea typeface="Century Schoolbook"/>
                <a:cs typeface="Century Schoolbook"/>
                <a:sym typeface="Century Schoolbook"/>
              </a:rPr>
              <a:t>hΘ(x) = 1/(1 + e^-(β₀ + β₁X).</a:t>
            </a:r>
            <a:endParaRPr b="1">
              <a:latin typeface="Century Schoolbook"/>
              <a:ea typeface="Century Schoolbook"/>
              <a:cs typeface="Century Schoolbook"/>
              <a:sym typeface="Century Schoolbook"/>
            </a:endParaRPr>
          </a:p>
        </p:txBody>
      </p:sp>
      <p:sp>
        <p:nvSpPr>
          <p:cNvPr id="118" name="Google Shape;118;p13"/>
          <p:cNvSpPr txBox="1"/>
          <p:nvPr/>
        </p:nvSpPr>
        <p:spPr>
          <a:xfrm>
            <a:off x="673550" y="1432825"/>
            <a:ext cx="311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entury Gothic"/>
                <a:ea typeface="Century Gothic"/>
                <a:cs typeface="Century Gothic"/>
                <a:sym typeface="Century Gothic"/>
              </a:rPr>
              <a:t>\</a:t>
            </a:r>
            <a:endParaRPr>
              <a:latin typeface="Century Gothic"/>
              <a:ea typeface="Century Gothic"/>
              <a:cs typeface="Century Gothic"/>
              <a:sym typeface="Century Gothic"/>
            </a:endParaRPr>
          </a:p>
        </p:txBody>
      </p:sp>
      <p:sp>
        <p:nvSpPr>
          <p:cNvPr id="119" name="Google Shape;119;p13"/>
          <p:cNvSpPr/>
          <p:nvPr/>
        </p:nvSpPr>
        <p:spPr>
          <a:xfrm>
            <a:off x="0" y="0"/>
            <a:ext cx="3406500" cy="6858000"/>
          </a:xfrm>
          <a:prstGeom prst="rect">
            <a:avLst/>
          </a:prstGeom>
          <a:solidFill>
            <a:srgbClr val="FEFEFE"/>
          </a:solidFill>
          <a:ln>
            <a:noFill/>
          </a:ln>
          <a:effectLst>
            <a:outerShdw blurRad="635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120" name="Google Shape;120;p13"/>
          <p:cNvPicPr preferRelativeResize="0"/>
          <p:nvPr/>
        </p:nvPicPr>
        <p:blipFill rotWithShape="1">
          <a:blip r:embed="rId3">
            <a:alphaModFix/>
          </a:blip>
          <a:srcRect b="0" l="0" r="0" t="-532"/>
          <a:stretch/>
        </p:blipFill>
        <p:spPr>
          <a:xfrm rot="-5400000">
            <a:off x="-1265720" y="2187574"/>
            <a:ext cx="6858000" cy="2482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12" scaled="0"/>
        </a:gradFill>
      </p:bgPr>
    </p:bg>
    <p:spTree>
      <p:nvGrpSpPr>
        <p:cNvPr id="124" name="Shape 124"/>
        <p:cNvGrpSpPr/>
        <p:nvPr/>
      </p:nvGrpSpPr>
      <p:grpSpPr>
        <a:xfrm>
          <a:off x="0" y="0"/>
          <a:ext cx="0" cy="0"/>
          <a:chOff x="0" y="0"/>
          <a:chExt cx="0" cy="0"/>
        </a:xfrm>
      </p:grpSpPr>
      <p:sp>
        <p:nvSpPr>
          <p:cNvPr id="125" name="Google Shape;125;p14"/>
          <p:cNvSpPr/>
          <p:nvPr/>
        </p:nvSpPr>
        <p:spPr>
          <a:xfrm>
            <a:off x="0" y="0"/>
            <a:ext cx="12192000" cy="6858000"/>
          </a:xfrm>
          <a:prstGeom prst="rect">
            <a:avLst/>
          </a:prstGeom>
          <a:gradFill>
            <a:gsLst>
              <a:gs pos="0">
                <a:schemeClr val="lt1"/>
              </a:gs>
              <a:gs pos="50000">
                <a:srgbClr val="FAFAFA"/>
              </a:gs>
              <a:gs pos="100000">
                <a:srgbClr val="CECECE"/>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26" name="Google Shape;126;p14"/>
          <p:cNvSpPr txBox="1"/>
          <p:nvPr>
            <p:ph type="title"/>
          </p:nvPr>
        </p:nvSpPr>
        <p:spPr>
          <a:xfrm>
            <a:off x="3404706" y="1"/>
            <a:ext cx="8787300" cy="1838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entury Schoolbook"/>
              <a:buNone/>
            </a:pPr>
            <a:r>
              <a:rPr lang="en-US">
                <a:latin typeface="Century Schoolbook"/>
                <a:ea typeface="Century Schoolbook"/>
                <a:cs typeface="Century Schoolbook"/>
                <a:sym typeface="Century Schoolbook"/>
              </a:rPr>
              <a:t>Models</a:t>
            </a:r>
            <a:endParaRPr>
              <a:latin typeface="Century Schoolbook"/>
              <a:ea typeface="Century Schoolbook"/>
              <a:cs typeface="Century Schoolbook"/>
              <a:sym typeface="Century Schoolbook"/>
            </a:endParaRPr>
          </a:p>
          <a:p>
            <a:pPr indent="0" lvl="0" marL="0" rtl="0" algn="ctr">
              <a:lnSpc>
                <a:spcPct val="90000"/>
              </a:lnSpc>
              <a:spcBef>
                <a:spcPts val="0"/>
              </a:spcBef>
              <a:spcAft>
                <a:spcPts val="0"/>
              </a:spcAft>
              <a:buClr>
                <a:schemeClr val="dk1"/>
              </a:buClr>
              <a:buSzPts val="4000"/>
              <a:buFont typeface="Century Schoolbook"/>
              <a:buNone/>
            </a:pPr>
            <a:r>
              <a:t/>
            </a:r>
            <a:endParaRPr>
              <a:latin typeface="Century Schoolbook"/>
              <a:ea typeface="Century Schoolbook"/>
              <a:cs typeface="Century Schoolbook"/>
              <a:sym typeface="Century Schoolbook"/>
            </a:endParaRPr>
          </a:p>
        </p:txBody>
      </p:sp>
      <p:sp>
        <p:nvSpPr>
          <p:cNvPr id="127" name="Google Shape;127;p14"/>
          <p:cNvSpPr txBox="1"/>
          <p:nvPr>
            <p:ph idx="1" type="body"/>
          </p:nvPr>
        </p:nvSpPr>
        <p:spPr>
          <a:xfrm>
            <a:off x="4259475" y="1016450"/>
            <a:ext cx="7932600" cy="54684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00000"/>
              </a:lnSpc>
              <a:spcBef>
                <a:spcPts val="0"/>
              </a:spcBef>
              <a:spcAft>
                <a:spcPts val="0"/>
              </a:spcAft>
              <a:buNone/>
            </a:pPr>
            <a:r>
              <a:rPr b="1" lang="en-US" sz="2848">
                <a:latin typeface="Century Schoolbook"/>
                <a:ea typeface="Century Schoolbook"/>
                <a:cs typeface="Century Schoolbook"/>
                <a:sym typeface="Century Schoolbook"/>
              </a:rPr>
              <a:t>Random Forest:</a:t>
            </a:r>
            <a:endParaRPr b="1" sz="2848">
              <a:latin typeface="Century Schoolbook"/>
              <a:ea typeface="Century Schoolbook"/>
              <a:cs typeface="Century Schoolbook"/>
              <a:sym typeface="Century Schoolbook"/>
            </a:endParaRPr>
          </a:p>
          <a:p>
            <a:pPr indent="0" lvl="0" marL="0" rtl="0" algn="l">
              <a:lnSpc>
                <a:spcPct val="100000"/>
              </a:lnSpc>
              <a:spcBef>
                <a:spcPts val="0"/>
              </a:spcBef>
              <a:spcAft>
                <a:spcPts val="0"/>
              </a:spcAft>
              <a:buNone/>
            </a:pPr>
            <a:r>
              <a:t/>
            </a:r>
            <a:endParaRPr b="1" sz="2848">
              <a:latin typeface="Century Schoolbook"/>
              <a:ea typeface="Century Schoolbook"/>
              <a:cs typeface="Century Schoolbook"/>
              <a:sym typeface="Century Schoolbook"/>
            </a:endParaRPr>
          </a:p>
          <a:p>
            <a:pPr indent="-202882" lvl="0" marL="228600" rtl="0" algn="l">
              <a:lnSpc>
                <a:spcPct val="100000"/>
              </a:lnSpc>
              <a:spcBef>
                <a:spcPts val="0"/>
              </a:spcBef>
              <a:spcAft>
                <a:spcPts val="0"/>
              </a:spcAft>
              <a:buSzPct val="81818"/>
              <a:buFont typeface="Century Schoolbook"/>
              <a:buChar char="❑"/>
            </a:pPr>
            <a:r>
              <a:rPr lang="en-US">
                <a:latin typeface="Century Schoolbook"/>
                <a:ea typeface="Century Schoolbook"/>
                <a:cs typeface="Century Schoolbook"/>
                <a:sym typeface="Century Schoolbook"/>
              </a:rPr>
              <a:t>Random forest is a supervised learning algorithm.Random forest can be used for both classification and regression problems, which form the majority of current machine learning systems.</a:t>
            </a:r>
            <a:br>
              <a:rPr lang="en-US">
                <a:latin typeface="Century Schoolbook"/>
                <a:ea typeface="Century Schoolbook"/>
                <a:cs typeface="Century Schoolbook"/>
                <a:sym typeface="Century Schoolbook"/>
              </a:rPr>
            </a:br>
            <a:endParaRPr>
              <a:latin typeface="Century Schoolbook"/>
              <a:ea typeface="Century Schoolbook"/>
              <a:cs typeface="Century Schoolbook"/>
              <a:sym typeface="Century Schoolbook"/>
            </a:endParaRPr>
          </a:p>
          <a:p>
            <a:pPr indent="-202882" lvl="0" marL="228600" rtl="0" algn="l">
              <a:lnSpc>
                <a:spcPct val="100000"/>
              </a:lnSpc>
              <a:spcBef>
                <a:spcPts val="0"/>
              </a:spcBef>
              <a:spcAft>
                <a:spcPts val="0"/>
              </a:spcAft>
              <a:buSzPct val="81818"/>
              <a:buFont typeface="Century Schoolbook"/>
              <a:buChar char="❑"/>
            </a:pPr>
            <a:r>
              <a:rPr lang="en-US">
                <a:latin typeface="Century Schoolbook"/>
                <a:ea typeface="Century Schoolbook"/>
                <a:cs typeface="Century Schoolbook"/>
                <a:sym typeface="Century Schoolbook"/>
              </a:rPr>
              <a:t>Random forests (RF) are basically a bag containing n Decision Trees (DT) having a different set of hyper-parameters and trained on different subsets of data.</a:t>
            </a:r>
            <a:endParaRPr>
              <a:latin typeface="Century Schoolbook"/>
              <a:ea typeface="Century Schoolbook"/>
              <a:cs typeface="Century Schoolbook"/>
              <a:sym typeface="Century Schoolbook"/>
            </a:endParaRPr>
          </a:p>
          <a:p>
            <a:pPr indent="0" lvl="0" marL="0" rtl="0" algn="l">
              <a:lnSpc>
                <a:spcPct val="100000"/>
              </a:lnSpc>
              <a:spcBef>
                <a:spcPts val="0"/>
              </a:spcBef>
              <a:spcAft>
                <a:spcPts val="0"/>
              </a:spcAft>
              <a:buNone/>
            </a:pPr>
            <a:r>
              <a:t/>
            </a:r>
            <a:endParaRPr>
              <a:latin typeface="Century Schoolbook"/>
              <a:ea typeface="Century Schoolbook"/>
              <a:cs typeface="Century Schoolbook"/>
              <a:sym typeface="Century Schoolbook"/>
            </a:endParaRPr>
          </a:p>
          <a:p>
            <a:pPr indent="-202882" lvl="0" marL="228600" rtl="0" algn="l">
              <a:lnSpc>
                <a:spcPct val="100000"/>
              </a:lnSpc>
              <a:spcBef>
                <a:spcPts val="0"/>
              </a:spcBef>
              <a:spcAft>
                <a:spcPts val="0"/>
              </a:spcAft>
              <a:buSzPct val="81818"/>
              <a:buFont typeface="Century Schoolbook"/>
              <a:buChar char="❑"/>
            </a:pPr>
            <a:r>
              <a:rPr lang="en-US">
                <a:latin typeface="Century Schoolbook"/>
                <a:ea typeface="Century Schoolbook"/>
                <a:cs typeface="Century Schoolbook"/>
                <a:sym typeface="Century Schoolbook"/>
              </a:rPr>
              <a:t>Instead of relying on one decision tree, random forest builds multiple decision trees and merges them together to get a more accurate and stable prediction.</a:t>
            </a:r>
            <a:endParaRPr>
              <a:latin typeface="Century Schoolbook"/>
              <a:ea typeface="Century Schoolbook"/>
              <a:cs typeface="Century Schoolbook"/>
              <a:sym typeface="Century Schoolbook"/>
            </a:endParaRPr>
          </a:p>
          <a:p>
            <a:pPr indent="0" lvl="0" marL="0" rtl="0" algn="l">
              <a:lnSpc>
                <a:spcPct val="100000"/>
              </a:lnSpc>
              <a:spcBef>
                <a:spcPts val="0"/>
              </a:spcBef>
              <a:spcAft>
                <a:spcPts val="0"/>
              </a:spcAft>
              <a:buNone/>
            </a:pPr>
            <a:r>
              <a:t/>
            </a:r>
            <a:endParaRPr>
              <a:latin typeface="Century Schoolbook"/>
              <a:ea typeface="Century Schoolbook"/>
              <a:cs typeface="Century Schoolbook"/>
              <a:sym typeface="Century Schoolbook"/>
            </a:endParaRPr>
          </a:p>
          <a:p>
            <a:pPr indent="-202882" lvl="0" marL="228600" rtl="0" algn="l">
              <a:lnSpc>
                <a:spcPct val="100000"/>
              </a:lnSpc>
              <a:spcBef>
                <a:spcPts val="0"/>
              </a:spcBef>
              <a:spcAft>
                <a:spcPts val="0"/>
              </a:spcAft>
              <a:buSzPct val="81818"/>
              <a:buFont typeface="Century Schoolbook"/>
              <a:buChar char="❑"/>
            </a:pPr>
            <a:r>
              <a:rPr lang="en-US">
                <a:latin typeface="Century Schoolbook"/>
                <a:ea typeface="Century Schoolbook"/>
                <a:cs typeface="Century Schoolbook"/>
                <a:sym typeface="Century Schoolbook"/>
              </a:rPr>
              <a:t>The detailed Working of Random Forest can be described as below:</a:t>
            </a:r>
            <a:endParaRPr>
              <a:latin typeface="Century Schoolbook"/>
              <a:ea typeface="Century Schoolbook"/>
              <a:cs typeface="Century Schoolbook"/>
              <a:sym typeface="Century Schoolbook"/>
            </a:endParaRPr>
          </a:p>
          <a:p>
            <a:pPr indent="0" lvl="0" marL="228600" rtl="0" algn="l">
              <a:lnSpc>
                <a:spcPct val="100000"/>
              </a:lnSpc>
              <a:spcBef>
                <a:spcPts val="0"/>
              </a:spcBef>
              <a:spcAft>
                <a:spcPts val="0"/>
              </a:spcAft>
              <a:buNone/>
            </a:pPr>
            <a:r>
              <a:rPr lang="en-US">
                <a:latin typeface="Century Schoolbook"/>
                <a:ea typeface="Century Schoolbook"/>
                <a:cs typeface="Century Schoolbook"/>
                <a:sym typeface="Century Schoolbook"/>
              </a:rPr>
              <a:t>--&gt; First, select random samples from a given dataset.</a:t>
            </a:r>
            <a:endParaRPr>
              <a:latin typeface="Century Schoolbook"/>
              <a:ea typeface="Century Schoolbook"/>
              <a:cs typeface="Century Schoolbook"/>
              <a:sym typeface="Century Schoolbook"/>
            </a:endParaRPr>
          </a:p>
          <a:p>
            <a:pPr indent="0" lvl="0" marL="228600" rtl="0" algn="l">
              <a:lnSpc>
                <a:spcPct val="100000"/>
              </a:lnSpc>
              <a:spcBef>
                <a:spcPts val="0"/>
              </a:spcBef>
              <a:spcAft>
                <a:spcPts val="0"/>
              </a:spcAft>
              <a:buNone/>
            </a:pPr>
            <a:r>
              <a:rPr lang="en-US">
                <a:latin typeface="Century Schoolbook"/>
                <a:ea typeface="Century Schoolbook"/>
                <a:cs typeface="Century Schoolbook"/>
                <a:sym typeface="Century Schoolbook"/>
              </a:rPr>
              <a:t>--&gt; Then this algorithm will construct a decision tree for every sample. Then it will get the prediction result from every decision tree.</a:t>
            </a:r>
            <a:endParaRPr>
              <a:latin typeface="Century Schoolbook"/>
              <a:ea typeface="Century Schoolbook"/>
              <a:cs typeface="Century Schoolbook"/>
              <a:sym typeface="Century Schoolbook"/>
            </a:endParaRPr>
          </a:p>
          <a:p>
            <a:pPr indent="0" lvl="0" marL="228600" rtl="0" algn="l">
              <a:lnSpc>
                <a:spcPct val="100000"/>
              </a:lnSpc>
              <a:spcBef>
                <a:spcPts val="0"/>
              </a:spcBef>
              <a:spcAft>
                <a:spcPts val="0"/>
              </a:spcAft>
              <a:buNone/>
            </a:pPr>
            <a:r>
              <a:rPr lang="en-US">
                <a:latin typeface="Century Schoolbook"/>
                <a:ea typeface="Century Schoolbook"/>
                <a:cs typeface="Century Schoolbook"/>
                <a:sym typeface="Century Schoolbook"/>
              </a:rPr>
              <a:t>--&gt; In the next step, voting will be performed for every predicted result.</a:t>
            </a:r>
            <a:endParaRPr>
              <a:latin typeface="Century Schoolbook"/>
              <a:ea typeface="Century Schoolbook"/>
              <a:cs typeface="Century Schoolbook"/>
              <a:sym typeface="Century Schoolbook"/>
            </a:endParaRPr>
          </a:p>
          <a:p>
            <a:pPr indent="0" lvl="0" marL="228600" rtl="0" algn="l">
              <a:lnSpc>
                <a:spcPct val="100000"/>
              </a:lnSpc>
              <a:spcBef>
                <a:spcPts val="0"/>
              </a:spcBef>
              <a:spcAft>
                <a:spcPts val="0"/>
              </a:spcAft>
              <a:buNone/>
            </a:pPr>
            <a:r>
              <a:rPr lang="en-US">
                <a:latin typeface="Century Schoolbook"/>
                <a:ea typeface="Century Schoolbook"/>
                <a:cs typeface="Century Schoolbook"/>
                <a:sym typeface="Century Schoolbook"/>
              </a:rPr>
              <a:t>--&gt; At last, select the most voted prediction result as the final prediction result.</a:t>
            </a:r>
            <a:endParaRPr>
              <a:latin typeface="Century Schoolbook"/>
              <a:ea typeface="Century Schoolbook"/>
              <a:cs typeface="Century Schoolbook"/>
              <a:sym typeface="Century Schoolbook"/>
            </a:endParaRPr>
          </a:p>
          <a:p>
            <a:pPr indent="0" lvl="0" marL="228600" rtl="0" algn="l">
              <a:lnSpc>
                <a:spcPct val="100000"/>
              </a:lnSpc>
              <a:spcBef>
                <a:spcPts val="0"/>
              </a:spcBef>
              <a:spcAft>
                <a:spcPts val="0"/>
              </a:spcAft>
              <a:buNone/>
            </a:pPr>
            <a:r>
              <a:t/>
            </a:r>
            <a:endParaRPr>
              <a:latin typeface="Century Schoolbook"/>
              <a:ea typeface="Century Schoolbook"/>
              <a:cs typeface="Century Schoolbook"/>
              <a:sym typeface="Century Schoolbook"/>
            </a:endParaRPr>
          </a:p>
          <a:p>
            <a:pPr indent="-202882" lvl="0" marL="228600" rtl="0" algn="l">
              <a:lnSpc>
                <a:spcPct val="100000"/>
              </a:lnSpc>
              <a:spcBef>
                <a:spcPts val="0"/>
              </a:spcBef>
              <a:spcAft>
                <a:spcPts val="0"/>
              </a:spcAft>
              <a:buSzPct val="81818"/>
              <a:buFont typeface="Century Schoolbook"/>
              <a:buChar char="❑"/>
            </a:pPr>
            <a:r>
              <a:rPr lang="en-US">
                <a:latin typeface="Century Schoolbook"/>
                <a:ea typeface="Century Schoolbook"/>
                <a:cs typeface="Century Schoolbook"/>
                <a:sym typeface="Century Schoolbook"/>
              </a:rPr>
              <a:t>The greater number of trees in the forest leads to higher accuracy and prevents the problem of overfitting.</a:t>
            </a:r>
            <a:endParaRPr>
              <a:latin typeface="Century Schoolbook"/>
              <a:ea typeface="Century Schoolbook"/>
              <a:cs typeface="Century Schoolbook"/>
              <a:sym typeface="Century Schoolbook"/>
            </a:endParaRPr>
          </a:p>
        </p:txBody>
      </p:sp>
      <p:sp>
        <p:nvSpPr>
          <p:cNvPr id="128" name="Google Shape;128;p14"/>
          <p:cNvSpPr txBox="1"/>
          <p:nvPr/>
        </p:nvSpPr>
        <p:spPr>
          <a:xfrm>
            <a:off x="673550" y="1432825"/>
            <a:ext cx="311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entury Gothic"/>
                <a:ea typeface="Century Gothic"/>
                <a:cs typeface="Century Gothic"/>
                <a:sym typeface="Century Gothic"/>
              </a:rPr>
              <a:t>\</a:t>
            </a:r>
            <a:endParaRPr>
              <a:latin typeface="Century Gothic"/>
              <a:ea typeface="Century Gothic"/>
              <a:cs typeface="Century Gothic"/>
              <a:sym typeface="Century Gothic"/>
            </a:endParaRPr>
          </a:p>
        </p:txBody>
      </p:sp>
      <p:sp>
        <p:nvSpPr>
          <p:cNvPr id="129" name="Google Shape;129;p14"/>
          <p:cNvSpPr/>
          <p:nvPr/>
        </p:nvSpPr>
        <p:spPr>
          <a:xfrm>
            <a:off x="0" y="0"/>
            <a:ext cx="3406500" cy="6858000"/>
          </a:xfrm>
          <a:prstGeom prst="rect">
            <a:avLst/>
          </a:prstGeom>
          <a:solidFill>
            <a:srgbClr val="FEFEFE"/>
          </a:solidFill>
          <a:ln>
            <a:noFill/>
          </a:ln>
          <a:effectLst>
            <a:outerShdw blurRad="635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130" name="Google Shape;130;p14"/>
          <p:cNvPicPr preferRelativeResize="0"/>
          <p:nvPr/>
        </p:nvPicPr>
        <p:blipFill rotWithShape="1">
          <a:blip r:embed="rId3">
            <a:alphaModFix/>
          </a:blip>
          <a:srcRect b="0" l="0" r="0" t="-532"/>
          <a:stretch/>
        </p:blipFill>
        <p:spPr>
          <a:xfrm rot="-5400000">
            <a:off x="-1265720" y="2187574"/>
            <a:ext cx="6858000" cy="2482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12" scaled="0"/>
        </a:gradFill>
      </p:bgPr>
    </p:bg>
    <p:spTree>
      <p:nvGrpSpPr>
        <p:cNvPr id="134" name="Shape 134"/>
        <p:cNvGrpSpPr/>
        <p:nvPr/>
      </p:nvGrpSpPr>
      <p:grpSpPr>
        <a:xfrm>
          <a:off x="0" y="0"/>
          <a:ext cx="0" cy="0"/>
          <a:chOff x="0" y="0"/>
          <a:chExt cx="0" cy="0"/>
        </a:xfrm>
      </p:grpSpPr>
      <p:sp>
        <p:nvSpPr>
          <p:cNvPr id="135" name="Google Shape;135;p15"/>
          <p:cNvSpPr/>
          <p:nvPr/>
        </p:nvSpPr>
        <p:spPr>
          <a:xfrm>
            <a:off x="0" y="0"/>
            <a:ext cx="12192000" cy="6858000"/>
          </a:xfrm>
          <a:prstGeom prst="rect">
            <a:avLst/>
          </a:prstGeom>
          <a:gradFill>
            <a:gsLst>
              <a:gs pos="0">
                <a:schemeClr val="lt1"/>
              </a:gs>
              <a:gs pos="50000">
                <a:srgbClr val="FAFAFA"/>
              </a:gs>
              <a:gs pos="100000">
                <a:srgbClr val="CECECE"/>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36" name="Google Shape;136;p15"/>
          <p:cNvSpPr txBox="1"/>
          <p:nvPr>
            <p:ph type="title"/>
          </p:nvPr>
        </p:nvSpPr>
        <p:spPr>
          <a:xfrm>
            <a:off x="3404706" y="1"/>
            <a:ext cx="8787300" cy="1838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entury Schoolbook"/>
              <a:buNone/>
            </a:pPr>
            <a:r>
              <a:rPr lang="en-US">
                <a:latin typeface="Century Schoolbook"/>
                <a:ea typeface="Century Schoolbook"/>
                <a:cs typeface="Century Schoolbook"/>
                <a:sym typeface="Century Schoolbook"/>
              </a:rPr>
              <a:t>Models</a:t>
            </a:r>
            <a:endParaRPr>
              <a:latin typeface="Century Schoolbook"/>
              <a:ea typeface="Century Schoolbook"/>
              <a:cs typeface="Century Schoolbook"/>
              <a:sym typeface="Century Schoolbook"/>
            </a:endParaRPr>
          </a:p>
          <a:p>
            <a:pPr indent="0" lvl="0" marL="0" rtl="0" algn="ctr">
              <a:lnSpc>
                <a:spcPct val="90000"/>
              </a:lnSpc>
              <a:spcBef>
                <a:spcPts val="0"/>
              </a:spcBef>
              <a:spcAft>
                <a:spcPts val="0"/>
              </a:spcAft>
              <a:buClr>
                <a:schemeClr val="dk1"/>
              </a:buClr>
              <a:buSzPts val="4000"/>
              <a:buFont typeface="Century Schoolbook"/>
              <a:buNone/>
            </a:pPr>
            <a:r>
              <a:t/>
            </a:r>
            <a:endParaRPr>
              <a:latin typeface="Century Schoolbook"/>
              <a:ea typeface="Century Schoolbook"/>
              <a:cs typeface="Century Schoolbook"/>
              <a:sym typeface="Century Schoolbook"/>
            </a:endParaRPr>
          </a:p>
        </p:txBody>
      </p:sp>
      <p:sp>
        <p:nvSpPr>
          <p:cNvPr id="137" name="Google Shape;137;p15"/>
          <p:cNvSpPr txBox="1"/>
          <p:nvPr>
            <p:ph idx="1" type="body"/>
          </p:nvPr>
        </p:nvSpPr>
        <p:spPr>
          <a:xfrm>
            <a:off x="4259475" y="1016450"/>
            <a:ext cx="7932600" cy="57804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00000"/>
              </a:lnSpc>
              <a:spcBef>
                <a:spcPts val="0"/>
              </a:spcBef>
              <a:spcAft>
                <a:spcPts val="0"/>
              </a:spcAft>
              <a:buNone/>
            </a:pPr>
            <a:r>
              <a:rPr b="1" lang="en-US" sz="2848">
                <a:latin typeface="Century Schoolbook"/>
                <a:ea typeface="Century Schoolbook"/>
                <a:cs typeface="Century Schoolbook"/>
                <a:sym typeface="Century Schoolbook"/>
              </a:rPr>
              <a:t>Passive Aggressive:</a:t>
            </a:r>
            <a:br>
              <a:rPr b="1" lang="en-US" sz="2848">
                <a:latin typeface="Century Schoolbook"/>
                <a:ea typeface="Century Schoolbook"/>
                <a:cs typeface="Century Schoolbook"/>
                <a:sym typeface="Century Schoolbook"/>
              </a:rPr>
            </a:br>
            <a:endParaRPr b="1" sz="2848">
              <a:latin typeface="Century Schoolbook"/>
              <a:ea typeface="Century Schoolbook"/>
              <a:cs typeface="Century Schoolbook"/>
              <a:sym typeface="Century Schoolbook"/>
            </a:endParaRPr>
          </a:p>
          <a:p>
            <a:pPr indent="-211455" lvl="0" marL="228600" rtl="0" algn="l">
              <a:lnSpc>
                <a:spcPct val="100000"/>
              </a:lnSpc>
              <a:spcBef>
                <a:spcPts val="0"/>
              </a:spcBef>
              <a:spcAft>
                <a:spcPts val="0"/>
              </a:spcAft>
              <a:buSzPct val="81818"/>
              <a:buFont typeface="Century Schoolbook"/>
              <a:buChar char="❑"/>
            </a:pPr>
            <a:r>
              <a:rPr lang="en-US">
                <a:latin typeface="Century Schoolbook"/>
                <a:ea typeface="Century Schoolbook"/>
                <a:cs typeface="Century Schoolbook"/>
                <a:sym typeface="Century Schoolbook"/>
              </a:rPr>
              <a:t>Passive-Aggressive Algorithms are generally used for large-scale learning. It's one among the few 'online-learning algorithms'. It works by responding as passive for proper classifications and responding as aggressive for any miscalculation.</a:t>
            </a:r>
            <a:br>
              <a:rPr lang="en-US">
                <a:latin typeface="Century Schoolbook"/>
                <a:ea typeface="Century Schoolbook"/>
                <a:cs typeface="Century Schoolbook"/>
                <a:sym typeface="Century Schoolbook"/>
              </a:rPr>
            </a:br>
            <a:endParaRPr>
              <a:latin typeface="Century Schoolbook"/>
              <a:ea typeface="Century Schoolbook"/>
              <a:cs typeface="Century Schoolbook"/>
              <a:sym typeface="Century Schoolbook"/>
            </a:endParaRPr>
          </a:p>
          <a:p>
            <a:pPr indent="-211455" lvl="0" marL="228600" rtl="0" algn="l">
              <a:lnSpc>
                <a:spcPct val="100000"/>
              </a:lnSpc>
              <a:spcBef>
                <a:spcPts val="0"/>
              </a:spcBef>
              <a:spcAft>
                <a:spcPts val="0"/>
              </a:spcAft>
              <a:buSzPct val="81818"/>
              <a:buFont typeface="Century Schoolbook"/>
              <a:buChar char="❑"/>
            </a:pPr>
            <a:r>
              <a:rPr lang="en-US">
                <a:latin typeface="Century Schoolbook"/>
                <a:ea typeface="Century Schoolbook"/>
                <a:cs typeface="Century Schoolbook"/>
                <a:sym typeface="Century Schoolbook"/>
              </a:rPr>
              <a:t>Passive-Aggressive Algorithms are somewhat almost like a Perceptron model, within the sense that they are doing not require a learning rate. However, they are doing include a regularization parameter.</a:t>
            </a:r>
            <a:br>
              <a:rPr lang="en-US">
                <a:latin typeface="Century Schoolbook"/>
                <a:ea typeface="Century Schoolbook"/>
                <a:cs typeface="Century Schoolbook"/>
                <a:sym typeface="Century Schoolbook"/>
              </a:rPr>
            </a:br>
            <a:endParaRPr>
              <a:latin typeface="Century Schoolbook"/>
              <a:ea typeface="Century Schoolbook"/>
              <a:cs typeface="Century Schoolbook"/>
              <a:sym typeface="Century Schoolbook"/>
            </a:endParaRPr>
          </a:p>
          <a:p>
            <a:pPr indent="-211455" lvl="0" marL="228600" rtl="0" algn="l">
              <a:lnSpc>
                <a:spcPct val="100000"/>
              </a:lnSpc>
              <a:spcBef>
                <a:spcPts val="0"/>
              </a:spcBef>
              <a:spcAft>
                <a:spcPts val="0"/>
              </a:spcAft>
              <a:buSzPct val="81818"/>
              <a:buFont typeface="Century Schoolbook"/>
              <a:buChar char="❑"/>
            </a:pPr>
            <a:r>
              <a:rPr lang="en-US">
                <a:latin typeface="Century Schoolbook"/>
                <a:ea typeface="Century Schoolbook"/>
                <a:cs typeface="Century Schoolbook"/>
                <a:sym typeface="Century Schoolbook"/>
              </a:rPr>
              <a:t>Passive Aggressive Classifier is where you'll train a system incrementally by feeding it instances sequentially, individually, or in small groups called mini-batches and thus, it ​is best for systems that receive data during a continuous stream.</a:t>
            </a:r>
            <a:br>
              <a:rPr lang="en-US">
                <a:latin typeface="Century Schoolbook"/>
                <a:ea typeface="Century Schoolbook"/>
                <a:cs typeface="Century Schoolbook"/>
                <a:sym typeface="Century Schoolbook"/>
              </a:rPr>
            </a:br>
            <a:endParaRPr>
              <a:latin typeface="Century Schoolbook"/>
              <a:ea typeface="Century Schoolbook"/>
              <a:cs typeface="Century Schoolbook"/>
              <a:sym typeface="Century Schoolbook"/>
            </a:endParaRPr>
          </a:p>
          <a:p>
            <a:pPr indent="-211455" lvl="0" marL="228600" rtl="0" algn="l">
              <a:lnSpc>
                <a:spcPct val="100000"/>
              </a:lnSpc>
              <a:spcBef>
                <a:spcPts val="0"/>
              </a:spcBef>
              <a:spcAft>
                <a:spcPts val="0"/>
              </a:spcAft>
              <a:buSzPct val="81818"/>
              <a:buFont typeface="Century Schoolbook"/>
              <a:buChar char="❑"/>
            </a:pPr>
            <a:r>
              <a:rPr lang="en-US">
                <a:latin typeface="Century Schoolbook"/>
                <a:ea typeface="Century Schoolbook"/>
                <a:cs typeface="Century Schoolbook"/>
                <a:sym typeface="Century Schoolbook"/>
              </a:rPr>
              <a:t>Passive-Aggressive Algorithms are called so because:-</a:t>
            </a:r>
            <a:endParaRPr>
              <a:latin typeface="Century Schoolbook"/>
              <a:ea typeface="Century Schoolbook"/>
              <a:cs typeface="Century Schoolbook"/>
              <a:sym typeface="Century Schoolbook"/>
            </a:endParaRPr>
          </a:p>
          <a:p>
            <a:pPr indent="0" lvl="0" marL="228600" rtl="0" algn="l">
              <a:lnSpc>
                <a:spcPct val="100000"/>
              </a:lnSpc>
              <a:spcBef>
                <a:spcPts val="0"/>
              </a:spcBef>
              <a:spcAft>
                <a:spcPts val="0"/>
              </a:spcAft>
              <a:buNone/>
            </a:pPr>
            <a:r>
              <a:rPr lang="en-US">
                <a:latin typeface="Century Schoolbook"/>
                <a:ea typeface="Century Schoolbook"/>
                <a:cs typeface="Century Schoolbook"/>
                <a:sym typeface="Century Schoolbook"/>
              </a:rPr>
              <a:t>--&gt; Passive: If the prediction is correct, keep the model and don't make any changes. i.e., the data within the example isn't enough to cause any changes within the model.</a:t>
            </a:r>
            <a:br>
              <a:rPr lang="en-US">
                <a:latin typeface="Century Schoolbook"/>
                <a:ea typeface="Century Schoolbook"/>
                <a:cs typeface="Century Schoolbook"/>
                <a:sym typeface="Century Schoolbook"/>
              </a:rPr>
            </a:br>
            <a:endParaRPr>
              <a:latin typeface="Century Schoolbook"/>
              <a:ea typeface="Century Schoolbook"/>
              <a:cs typeface="Century Schoolbook"/>
              <a:sym typeface="Century Schoolbook"/>
            </a:endParaRPr>
          </a:p>
          <a:p>
            <a:pPr indent="0" lvl="0" marL="228600" rtl="0" algn="l">
              <a:lnSpc>
                <a:spcPct val="100000"/>
              </a:lnSpc>
              <a:spcBef>
                <a:spcPts val="0"/>
              </a:spcBef>
              <a:spcAft>
                <a:spcPts val="0"/>
              </a:spcAft>
              <a:buNone/>
            </a:pPr>
            <a:r>
              <a:rPr lang="en-US">
                <a:latin typeface="Century Schoolbook"/>
                <a:ea typeface="Century Schoolbook"/>
                <a:cs typeface="Century Schoolbook"/>
                <a:sym typeface="Century Schoolbook"/>
              </a:rPr>
              <a:t>--&gt; Aggressive: If the prediction is wrong/incorrect, make changes to the model. i.e., some change to the model may correct it.</a:t>
            </a:r>
            <a:endParaRPr>
              <a:latin typeface="Century Schoolbook"/>
              <a:ea typeface="Century Schoolbook"/>
              <a:cs typeface="Century Schoolbook"/>
              <a:sym typeface="Century Schoolbook"/>
            </a:endParaRPr>
          </a:p>
        </p:txBody>
      </p:sp>
      <p:sp>
        <p:nvSpPr>
          <p:cNvPr id="138" name="Google Shape;138;p15"/>
          <p:cNvSpPr txBox="1"/>
          <p:nvPr/>
        </p:nvSpPr>
        <p:spPr>
          <a:xfrm>
            <a:off x="673550" y="1432825"/>
            <a:ext cx="311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entury Gothic"/>
                <a:ea typeface="Century Gothic"/>
                <a:cs typeface="Century Gothic"/>
                <a:sym typeface="Century Gothic"/>
              </a:rPr>
              <a:t>\</a:t>
            </a:r>
            <a:endParaRPr>
              <a:latin typeface="Century Gothic"/>
              <a:ea typeface="Century Gothic"/>
              <a:cs typeface="Century Gothic"/>
              <a:sym typeface="Century Gothic"/>
            </a:endParaRPr>
          </a:p>
        </p:txBody>
      </p:sp>
      <p:sp>
        <p:nvSpPr>
          <p:cNvPr id="139" name="Google Shape;139;p15"/>
          <p:cNvSpPr/>
          <p:nvPr/>
        </p:nvSpPr>
        <p:spPr>
          <a:xfrm>
            <a:off x="0" y="0"/>
            <a:ext cx="3406500" cy="6858000"/>
          </a:xfrm>
          <a:prstGeom prst="rect">
            <a:avLst/>
          </a:prstGeom>
          <a:solidFill>
            <a:srgbClr val="FEFEFE"/>
          </a:solidFill>
          <a:ln>
            <a:noFill/>
          </a:ln>
          <a:effectLst>
            <a:outerShdw blurRad="635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140" name="Google Shape;140;p15"/>
          <p:cNvPicPr preferRelativeResize="0"/>
          <p:nvPr/>
        </p:nvPicPr>
        <p:blipFill rotWithShape="1">
          <a:blip r:embed="rId3">
            <a:alphaModFix/>
          </a:blip>
          <a:srcRect b="0" l="0" r="0" t="-532"/>
          <a:stretch/>
        </p:blipFill>
        <p:spPr>
          <a:xfrm rot="-5400000">
            <a:off x="-1265720" y="2187574"/>
            <a:ext cx="6858000" cy="2482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12" scaled="0"/>
        </a:gradFill>
      </p:bgPr>
    </p:bg>
    <p:spTree>
      <p:nvGrpSpPr>
        <p:cNvPr id="144" name="Shape 144"/>
        <p:cNvGrpSpPr/>
        <p:nvPr/>
      </p:nvGrpSpPr>
      <p:grpSpPr>
        <a:xfrm>
          <a:off x="0" y="0"/>
          <a:ext cx="0" cy="0"/>
          <a:chOff x="0" y="0"/>
          <a:chExt cx="0" cy="0"/>
        </a:xfrm>
      </p:grpSpPr>
      <p:sp>
        <p:nvSpPr>
          <p:cNvPr id="145" name="Google Shape;145;p16"/>
          <p:cNvSpPr/>
          <p:nvPr/>
        </p:nvSpPr>
        <p:spPr>
          <a:xfrm>
            <a:off x="0" y="0"/>
            <a:ext cx="12192000" cy="6858000"/>
          </a:xfrm>
          <a:prstGeom prst="rect">
            <a:avLst/>
          </a:prstGeom>
          <a:gradFill>
            <a:gsLst>
              <a:gs pos="0">
                <a:schemeClr val="lt1"/>
              </a:gs>
              <a:gs pos="50000">
                <a:srgbClr val="FAFAFA"/>
              </a:gs>
              <a:gs pos="100000">
                <a:srgbClr val="CECECE"/>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46" name="Google Shape;146;p16"/>
          <p:cNvSpPr/>
          <p:nvPr/>
        </p:nvSpPr>
        <p:spPr>
          <a:xfrm>
            <a:off x="0" y="0"/>
            <a:ext cx="2266800" cy="6858000"/>
          </a:xfrm>
          <a:prstGeom prst="rect">
            <a:avLst/>
          </a:prstGeom>
          <a:solidFill>
            <a:srgbClr val="FEFEFE"/>
          </a:solidFill>
          <a:ln>
            <a:noFill/>
          </a:ln>
          <a:effectLst>
            <a:outerShdw blurRad="635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147" name="Google Shape;147;p16"/>
          <p:cNvPicPr preferRelativeResize="0"/>
          <p:nvPr/>
        </p:nvPicPr>
        <p:blipFill rotWithShape="1">
          <a:blip r:embed="rId3">
            <a:alphaModFix/>
          </a:blip>
          <a:srcRect b="0" l="0" r="0" t="-532"/>
          <a:stretch/>
        </p:blipFill>
        <p:spPr>
          <a:xfrm rot="-5400000">
            <a:off x="-2295600" y="2278325"/>
            <a:ext cx="6858000" cy="2301350"/>
          </a:xfrm>
          <a:prstGeom prst="rect">
            <a:avLst/>
          </a:prstGeom>
          <a:noFill/>
          <a:ln>
            <a:noFill/>
          </a:ln>
        </p:spPr>
      </p:pic>
      <p:sp>
        <p:nvSpPr>
          <p:cNvPr id="148" name="Google Shape;148;p16"/>
          <p:cNvSpPr txBox="1"/>
          <p:nvPr>
            <p:ph type="title"/>
          </p:nvPr>
        </p:nvSpPr>
        <p:spPr>
          <a:xfrm>
            <a:off x="2588575" y="208551"/>
            <a:ext cx="8787300" cy="1838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entury Schoolbook"/>
              <a:buNone/>
            </a:pPr>
            <a:r>
              <a:rPr lang="en-US">
                <a:latin typeface="Century Schoolbook"/>
                <a:ea typeface="Century Schoolbook"/>
                <a:cs typeface="Century Schoolbook"/>
                <a:sym typeface="Century Schoolbook"/>
              </a:rPr>
              <a:t>Literature Survey</a:t>
            </a:r>
            <a:endParaRPr/>
          </a:p>
        </p:txBody>
      </p:sp>
      <p:sp>
        <p:nvSpPr>
          <p:cNvPr id="149" name="Google Shape;149;p16"/>
          <p:cNvSpPr txBox="1"/>
          <p:nvPr>
            <p:ph idx="1" type="body"/>
          </p:nvPr>
        </p:nvSpPr>
        <p:spPr>
          <a:xfrm>
            <a:off x="2895475" y="1767675"/>
            <a:ext cx="8787300" cy="4582800"/>
          </a:xfrm>
          <a:prstGeom prst="rect">
            <a:avLst/>
          </a:prstGeom>
          <a:noFill/>
          <a:ln>
            <a:noFill/>
          </a:ln>
        </p:spPr>
        <p:txBody>
          <a:bodyPr anchorCtr="0" anchor="t" bIns="45700" lIns="91425" spcFirstLastPara="1" rIns="91425" wrap="square" tIns="45700">
            <a:normAutofit fontScale="85000" lnSpcReduction="20000"/>
          </a:bodyPr>
          <a:lstStyle/>
          <a:p>
            <a:pPr indent="-209550" lvl="0" marL="228600" rtl="0" algn="l">
              <a:lnSpc>
                <a:spcPct val="100000"/>
              </a:lnSpc>
              <a:spcBef>
                <a:spcPts val="1000"/>
              </a:spcBef>
              <a:spcAft>
                <a:spcPts val="0"/>
              </a:spcAft>
              <a:buClr>
                <a:schemeClr val="dk1"/>
              </a:buClr>
              <a:buSzPct val="100000"/>
              <a:buFont typeface="Noto Sans Symbols"/>
              <a:buChar char="❑"/>
            </a:pPr>
            <a:r>
              <a:rPr lang="en-US" sz="2000">
                <a:latin typeface="Century Schoolbook"/>
                <a:ea typeface="Century Schoolbook"/>
                <a:cs typeface="Century Schoolbook"/>
                <a:sym typeface="Century Schoolbook"/>
              </a:rPr>
              <a:t>Fake News:</a:t>
            </a:r>
            <a:endParaRPr>
              <a:latin typeface="Century Schoolbook"/>
              <a:ea typeface="Century Schoolbook"/>
              <a:cs typeface="Century Schoolbook"/>
              <a:sym typeface="Century Schoolbook"/>
            </a:endParaRPr>
          </a:p>
          <a:p>
            <a:pPr indent="-222250" lvl="1" marL="685800" rtl="0" algn="l">
              <a:lnSpc>
                <a:spcPct val="100000"/>
              </a:lnSpc>
              <a:spcBef>
                <a:spcPts val="1000"/>
              </a:spcBef>
              <a:spcAft>
                <a:spcPts val="0"/>
              </a:spcAft>
              <a:buSzPct val="100000"/>
              <a:buFont typeface="Century Schoolbook"/>
              <a:buChar char="•"/>
            </a:pPr>
            <a:r>
              <a:rPr b="1" lang="en-US">
                <a:latin typeface="Century Schoolbook"/>
                <a:ea typeface="Century Schoolbook"/>
                <a:cs typeface="Century Schoolbook"/>
                <a:sym typeface="Century Schoolbook"/>
              </a:rPr>
              <a:t>1) Kumar, A., Singh, S., &amp; Kaur, G. (2019). Fake News Detection of Indian and United States Election Data using Machine Learning Algorithm. International Journal of Innovative Technology and Exploring Engineering (IJITEE), 8(11), 1559-1563.</a:t>
            </a:r>
            <a:r>
              <a:rPr lang="en-US">
                <a:latin typeface="Century Schoolbook"/>
                <a:ea typeface="Century Schoolbook"/>
                <a:cs typeface="Century Schoolbook"/>
                <a:sym typeface="Century Schoolbook"/>
              </a:rPr>
              <a:t> </a:t>
            </a:r>
            <a:br>
              <a:rPr lang="en-US">
                <a:latin typeface="Century Schoolbook"/>
                <a:ea typeface="Century Schoolbook"/>
                <a:cs typeface="Century Schoolbook"/>
                <a:sym typeface="Century Schoolbook"/>
              </a:rPr>
            </a:br>
            <a:endParaRPr>
              <a:latin typeface="Century Schoolbook"/>
              <a:ea typeface="Century Schoolbook"/>
              <a:cs typeface="Century Schoolbook"/>
              <a:sym typeface="Century Schoolbook"/>
            </a:endParaRPr>
          </a:p>
          <a:p>
            <a:pPr indent="-211455" lvl="1" marL="685800" rtl="0" algn="l">
              <a:lnSpc>
                <a:spcPct val="100000"/>
              </a:lnSpc>
              <a:spcBef>
                <a:spcPts val="1000"/>
              </a:spcBef>
              <a:spcAft>
                <a:spcPts val="0"/>
              </a:spcAft>
              <a:buSzPct val="90000"/>
              <a:buFont typeface="Century Schoolbook"/>
              <a:buChar char="•"/>
            </a:pPr>
            <a:r>
              <a:rPr lang="en-US">
                <a:latin typeface="Century Schoolbook"/>
                <a:ea typeface="Century Schoolbook"/>
                <a:cs typeface="Century Schoolbook"/>
                <a:sym typeface="Century Schoolbook"/>
              </a:rPr>
              <a:t>The results of Linear Regression performed by Training with US dataset. The Precision, Recall, F1-score can be seen which gave the accuracy score of 59 % according to the IJITEE.</a:t>
            </a:r>
            <a:br>
              <a:rPr lang="en-US">
                <a:latin typeface="Century Schoolbook"/>
                <a:ea typeface="Century Schoolbook"/>
                <a:cs typeface="Century Schoolbook"/>
                <a:sym typeface="Century Schoolbook"/>
              </a:rPr>
            </a:br>
            <a:endParaRPr>
              <a:latin typeface="Century Schoolbook"/>
              <a:ea typeface="Century Schoolbook"/>
              <a:cs typeface="Century Schoolbook"/>
              <a:sym typeface="Century Schoolbook"/>
            </a:endParaRPr>
          </a:p>
          <a:p>
            <a:pPr indent="-211455" lvl="1" marL="685800" rtl="0" algn="l">
              <a:lnSpc>
                <a:spcPct val="100000"/>
              </a:lnSpc>
              <a:spcBef>
                <a:spcPts val="1000"/>
              </a:spcBef>
              <a:spcAft>
                <a:spcPts val="0"/>
              </a:spcAft>
              <a:buSzPct val="90000"/>
              <a:buFont typeface="Century Schoolbook"/>
              <a:buChar char="•"/>
            </a:pPr>
            <a:r>
              <a:rPr lang="en-US">
                <a:latin typeface="Century Schoolbook"/>
                <a:ea typeface="Century Schoolbook"/>
                <a:cs typeface="Century Schoolbook"/>
                <a:sym typeface="Century Schoolbook"/>
              </a:rPr>
              <a:t>The dataset used by IJITEE , the first data has been collected from kaggle repository which focuses on US-based presidential election.. In this research include (6335 X 3), which means 6335 rows and three columns.</a:t>
            </a:r>
            <a:endParaRPr>
              <a:latin typeface="Century Schoolbook"/>
              <a:ea typeface="Century Schoolbook"/>
              <a:cs typeface="Century Schoolbook"/>
              <a:sym typeface="Century Schoolbook"/>
            </a:endParaRPr>
          </a:p>
          <a:p>
            <a:pPr indent="-211455" lvl="1" marL="685800" rtl="0" algn="l">
              <a:lnSpc>
                <a:spcPct val="100000"/>
              </a:lnSpc>
              <a:spcBef>
                <a:spcPts val="1000"/>
              </a:spcBef>
              <a:spcAft>
                <a:spcPts val="0"/>
              </a:spcAft>
              <a:buSzPct val="90000"/>
              <a:buFont typeface="Century Schoolbook"/>
              <a:buChar char="•"/>
            </a:pPr>
            <a:r>
              <a:rPr lang="en-US">
                <a:latin typeface="Century Schoolbook"/>
                <a:ea typeface="Century Schoolbook"/>
                <a:cs typeface="Century Schoolbook"/>
                <a:sym typeface="Century Schoolbook"/>
              </a:rPr>
              <a:t>The classification report is as follows:</a:t>
            </a:r>
            <a:endParaRPr>
              <a:latin typeface="Century Schoolbook"/>
              <a:ea typeface="Century Schoolbook"/>
              <a:cs typeface="Century Schoolbook"/>
              <a:sym typeface="Century Schoolbook"/>
            </a:endParaRPr>
          </a:p>
          <a:p>
            <a:pPr indent="0" lvl="0" marL="685800" rtl="0" algn="l">
              <a:lnSpc>
                <a:spcPct val="100000"/>
              </a:lnSpc>
              <a:spcBef>
                <a:spcPts val="1000"/>
              </a:spcBef>
              <a:spcAft>
                <a:spcPts val="0"/>
              </a:spcAft>
              <a:buNone/>
            </a:pPr>
            <a:r>
              <a:t/>
            </a:r>
            <a:endParaRPr>
              <a:latin typeface="Century Schoolbook"/>
              <a:ea typeface="Century Schoolbook"/>
              <a:cs typeface="Century Schoolbook"/>
              <a:sym typeface="Century Schoolbook"/>
            </a:endParaRPr>
          </a:p>
          <a:p>
            <a:pPr indent="0" lvl="0" marL="685800" rtl="0" algn="l">
              <a:lnSpc>
                <a:spcPct val="100000"/>
              </a:lnSpc>
              <a:spcBef>
                <a:spcPts val="1000"/>
              </a:spcBef>
              <a:spcAft>
                <a:spcPts val="0"/>
              </a:spcAft>
              <a:buNone/>
            </a:pPr>
            <a:br>
              <a:rPr lang="en-US" sz="2000">
                <a:latin typeface="Century Schoolbook"/>
                <a:ea typeface="Century Schoolbook"/>
                <a:cs typeface="Century Schoolbook"/>
                <a:sym typeface="Century Schoolbook"/>
              </a:rPr>
            </a:br>
            <a:endParaRPr sz="2000">
              <a:latin typeface="Century Schoolbook"/>
              <a:ea typeface="Century Schoolbook"/>
              <a:cs typeface="Century Schoolbook"/>
              <a:sym typeface="Century Schoolbook"/>
            </a:endParaRPr>
          </a:p>
        </p:txBody>
      </p:sp>
      <p:pic>
        <p:nvPicPr>
          <p:cNvPr id="150" name="Google Shape;150;p16"/>
          <p:cNvPicPr preferRelativeResize="0"/>
          <p:nvPr/>
        </p:nvPicPr>
        <p:blipFill rotWithShape="1">
          <a:blip r:embed="rId4">
            <a:alphaModFix/>
          </a:blip>
          <a:srcRect b="12610" l="0" r="0" t="0"/>
          <a:stretch/>
        </p:blipFill>
        <p:spPr>
          <a:xfrm>
            <a:off x="5284100" y="5391000"/>
            <a:ext cx="4542975" cy="1217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12" scaled="0"/>
        </a:gradFill>
      </p:bgPr>
    </p:bg>
    <p:spTree>
      <p:nvGrpSpPr>
        <p:cNvPr id="154" name="Shape 154"/>
        <p:cNvGrpSpPr/>
        <p:nvPr/>
      </p:nvGrpSpPr>
      <p:grpSpPr>
        <a:xfrm>
          <a:off x="0" y="0"/>
          <a:ext cx="0" cy="0"/>
          <a:chOff x="0" y="0"/>
          <a:chExt cx="0" cy="0"/>
        </a:xfrm>
      </p:grpSpPr>
      <p:sp>
        <p:nvSpPr>
          <p:cNvPr id="155" name="Google Shape;155;p17"/>
          <p:cNvSpPr/>
          <p:nvPr/>
        </p:nvSpPr>
        <p:spPr>
          <a:xfrm>
            <a:off x="0" y="0"/>
            <a:ext cx="12192000" cy="6858000"/>
          </a:xfrm>
          <a:prstGeom prst="rect">
            <a:avLst/>
          </a:prstGeom>
          <a:gradFill>
            <a:gsLst>
              <a:gs pos="0">
                <a:schemeClr val="lt1"/>
              </a:gs>
              <a:gs pos="50000">
                <a:srgbClr val="FAFAFA"/>
              </a:gs>
              <a:gs pos="100000">
                <a:srgbClr val="CECECE"/>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56" name="Google Shape;156;p17"/>
          <p:cNvSpPr/>
          <p:nvPr/>
        </p:nvSpPr>
        <p:spPr>
          <a:xfrm>
            <a:off x="0" y="0"/>
            <a:ext cx="2266800" cy="6858000"/>
          </a:xfrm>
          <a:prstGeom prst="rect">
            <a:avLst/>
          </a:prstGeom>
          <a:solidFill>
            <a:srgbClr val="FEFEFE"/>
          </a:solidFill>
          <a:ln>
            <a:noFill/>
          </a:ln>
          <a:effectLst>
            <a:outerShdw blurRad="635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157" name="Google Shape;157;p17"/>
          <p:cNvPicPr preferRelativeResize="0"/>
          <p:nvPr/>
        </p:nvPicPr>
        <p:blipFill rotWithShape="1">
          <a:blip r:embed="rId3">
            <a:alphaModFix/>
          </a:blip>
          <a:srcRect b="0" l="0" r="0" t="-532"/>
          <a:stretch/>
        </p:blipFill>
        <p:spPr>
          <a:xfrm rot="-5400000">
            <a:off x="-2295600" y="2278325"/>
            <a:ext cx="6858000" cy="2301350"/>
          </a:xfrm>
          <a:prstGeom prst="rect">
            <a:avLst/>
          </a:prstGeom>
          <a:noFill/>
          <a:ln>
            <a:noFill/>
          </a:ln>
        </p:spPr>
      </p:pic>
      <p:sp>
        <p:nvSpPr>
          <p:cNvPr id="158" name="Google Shape;158;p17"/>
          <p:cNvSpPr txBox="1"/>
          <p:nvPr>
            <p:ph type="title"/>
          </p:nvPr>
        </p:nvSpPr>
        <p:spPr>
          <a:xfrm>
            <a:off x="2588575" y="208551"/>
            <a:ext cx="8787300" cy="1838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entury Schoolbook"/>
              <a:buNone/>
            </a:pPr>
            <a:r>
              <a:rPr lang="en-US">
                <a:latin typeface="Century Schoolbook"/>
                <a:ea typeface="Century Schoolbook"/>
                <a:cs typeface="Century Schoolbook"/>
                <a:sym typeface="Century Schoolbook"/>
              </a:rPr>
              <a:t>Literature Survey</a:t>
            </a:r>
            <a:endParaRPr/>
          </a:p>
        </p:txBody>
      </p:sp>
      <p:sp>
        <p:nvSpPr>
          <p:cNvPr id="159" name="Google Shape;159;p17"/>
          <p:cNvSpPr txBox="1"/>
          <p:nvPr>
            <p:ph idx="1" type="body"/>
          </p:nvPr>
        </p:nvSpPr>
        <p:spPr>
          <a:xfrm>
            <a:off x="2895475" y="1767675"/>
            <a:ext cx="8787300" cy="4582800"/>
          </a:xfrm>
          <a:prstGeom prst="rect">
            <a:avLst/>
          </a:prstGeom>
          <a:noFill/>
          <a:ln>
            <a:noFill/>
          </a:ln>
        </p:spPr>
        <p:txBody>
          <a:bodyPr anchorCtr="0" anchor="t" bIns="45700" lIns="91425" spcFirstLastPara="1" rIns="91425" wrap="square" tIns="45700">
            <a:normAutofit fontScale="85000" lnSpcReduction="20000"/>
          </a:bodyPr>
          <a:lstStyle/>
          <a:p>
            <a:pPr indent="-209550" lvl="0" marL="228600" rtl="0" algn="l">
              <a:lnSpc>
                <a:spcPct val="100000"/>
              </a:lnSpc>
              <a:spcBef>
                <a:spcPts val="1000"/>
              </a:spcBef>
              <a:spcAft>
                <a:spcPts val="0"/>
              </a:spcAft>
              <a:buClr>
                <a:schemeClr val="dk1"/>
              </a:buClr>
              <a:buSzPct val="100000"/>
              <a:buFont typeface="Noto Sans Symbols"/>
              <a:buChar char="❑"/>
            </a:pPr>
            <a:r>
              <a:rPr lang="en-US" sz="2000">
                <a:latin typeface="Century Schoolbook"/>
                <a:ea typeface="Century Schoolbook"/>
                <a:cs typeface="Century Schoolbook"/>
                <a:sym typeface="Century Schoolbook"/>
              </a:rPr>
              <a:t>Fake News:</a:t>
            </a:r>
            <a:endParaRPr sz="2000">
              <a:latin typeface="Century Schoolbook"/>
              <a:ea typeface="Century Schoolbook"/>
              <a:cs typeface="Century Schoolbook"/>
              <a:sym typeface="Century Schoolbook"/>
            </a:endParaRPr>
          </a:p>
          <a:p>
            <a:pPr indent="-222250" lvl="1" marL="685800" rtl="0" algn="l">
              <a:lnSpc>
                <a:spcPct val="100000"/>
              </a:lnSpc>
              <a:spcBef>
                <a:spcPts val="1000"/>
              </a:spcBef>
              <a:spcAft>
                <a:spcPts val="0"/>
              </a:spcAft>
              <a:buSzPct val="100000"/>
              <a:buFont typeface="Century Schoolbook"/>
              <a:buChar char="•"/>
            </a:pPr>
            <a:r>
              <a:rPr b="1" lang="en-US">
                <a:latin typeface="Century Schoolbook"/>
                <a:ea typeface="Century Schoolbook"/>
                <a:cs typeface="Century Schoolbook"/>
                <a:sym typeface="Century Schoolbook"/>
              </a:rPr>
              <a:t>2) Shu, K., Wang, S., &amp; Liu, H. (2017). Exploiting Tri-Relationship for Fake News Detection. arXiv preprint arXiv:1712.07709.</a:t>
            </a:r>
            <a:endParaRPr b="1">
              <a:latin typeface="Century Schoolbook"/>
              <a:ea typeface="Century Schoolbook"/>
              <a:cs typeface="Century Schoolbook"/>
              <a:sym typeface="Century Schoolbook"/>
            </a:endParaRPr>
          </a:p>
          <a:p>
            <a:pPr indent="-222250" lvl="1" marL="685800" rtl="0" algn="l">
              <a:lnSpc>
                <a:spcPct val="100000"/>
              </a:lnSpc>
              <a:spcBef>
                <a:spcPts val="1000"/>
              </a:spcBef>
              <a:spcAft>
                <a:spcPts val="0"/>
              </a:spcAft>
              <a:buSzPct val="100000"/>
              <a:buFont typeface="Century Schoolbook"/>
              <a:buChar char="•"/>
            </a:pPr>
            <a:r>
              <a:rPr lang="en-US">
                <a:latin typeface="Century Schoolbook"/>
                <a:ea typeface="Century Schoolbook"/>
                <a:cs typeface="Century Schoolbook"/>
                <a:sym typeface="Century Schoolbook"/>
              </a:rPr>
              <a:t>This paper explored the correlations of publisher bias, news stance, and relevant user engagements simultaneously, and propose a Tri-Relationship Fake News detection framework (TriFN).</a:t>
            </a:r>
            <a:endParaRPr>
              <a:latin typeface="Century Schoolbook"/>
              <a:ea typeface="Century Schoolbook"/>
              <a:cs typeface="Century Schoolbook"/>
              <a:sym typeface="Century Schoolbook"/>
            </a:endParaRPr>
          </a:p>
          <a:p>
            <a:pPr indent="-211455" lvl="1" marL="685800" rtl="0" algn="l">
              <a:lnSpc>
                <a:spcPct val="100000"/>
              </a:lnSpc>
              <a:spcBef>
                <a:spcPts val="1000"/>
              </a:spcBef>
              <a:spcAft>
                <a:spcPts val="0"/>
              </a:spcAft>
              <a:buSzPct val="90000"/>
              <a:buFont typeface="Century Schoolbook"/>
              <a:buChar char="•"/>
            </a:pPr>
            <a:r>
              <a:rPr lang="en-US">
                <a:latin typeface="Century Schoolbook"/>
                <a:ea typeface="Century Schoolbook"/>
                <a:cs typeface="Century Schoolbook"/>
                <a:sym typeface="Century Schoolbook"/>
              </a:rPr>
              <a:t>To evaluate the performance of fake news detection algorithms, we use the following metrics, which are commonly used to evaluate classifiers in related areas.</a:t>
            </a:r>
            <a:endParaRPr>
              <a:latin typeface="Century Schoolbook"/>
              <a:ea typeface="Century Schoolbook"/>
              <a:cs typeface="Century Schoolbook"/>
              <a:sym typeface="Century Schoolbook"/>
            </a:endParaRPr>
          </a:p>
          <a:p>
            <a:pPr indent="-211455" lvl="1" marL="685800" rtl="0" algn="l">
              <a:lnSpc>
                <a:spcPct val="100000"/>
              </a:lnSpc>
              <a:spcBef>
                <a:spcPts val="1000"/>
              </a:spcBef>
              <a:spcAft>
                <a:spcPts val="0"/>
              </a:spcAft>
              <a:buSzPct val="90000"/>
              <a:buFont typeface="Century Schoolbook"/>
              <a:buChar char="•"/>
            </a:pPr>
            <a:r>
              <a:rPr lang="en-US">
                <a:latin typeface="Century Schoolbook"/>
                <a:ea typeface="Century Schoolbook"/>
                <a:cs typeface="Century Schoolbook"/>
                <a:sym typeface="Century Schoolbook"/>
              </a:rPr>
              <a:t>TriFN achieves average relative improvement of 9.23%, 8.48% on BuzzFeed and 6.94%, 8.24% on PolitiFact, comparing with LIWC+Castillo in terms of Accuracy and F1 score.</a:t>
            </a:r>
            <a:endParaRPr>
              <a:latin typeface="Century Schoolbook"/>
              <a:ea typeface="Century Schoolbook"/>
              <a:cs typeface="Century Schoolbook"/>
              <a:sym typeface="Century Schoolbook"/>
            </a:endParaRPr>
          </a:p>
          <a:p>
            <a:pPr indent="0" lvl="0" marL="0" rtl="0" algn="l">
              <a:lnSpc>
                <a:spcPct val="100000"/>
              </a:lnSpc>
              <a:spcBef>
                <a:spcPts val="1000"/>
              </a:spcBef>
              <a:spcAft>
                <a:spcPts val="0"/>
              </a:spcAft>
              <a:buNone/>
            </a:pPr>
            <a:r>
              <a:t/>
            </a:r>
            <a:endParaRPr>
              <a:latin typeface="Century Schoolbook"/>
              <a:ea typeface="Century Schoolbook"/>
              <a:cs typeface="Century Schoolbook"/>
              <a:sym typeface="Century Schoolbook"/>
            </a:endParaRPr>
          </a:p>
          <a:p>
            <a:pPr indent="0" lvl="0" marL="0" rtl="0" algn="l">
              <a:lnSpc>
                <a:spcPct val="100000"/>
              </a:lnSpc>
              <a:spcBef>
                <a:spcPts val="1000"/>
              </a:spcBef>
              <a:spcAft>
                <a:spcPts val="0"/>
              </a:spcAft>
              <a:buNone/>
            </a:pPr>
            <a:r>
              <a:t/>
            </a:r>
            <a:endParaRPr>
              <a:latin typeface="Century Schoolbook"/>
              <a:ea typeface="Century Schoolbook"/>
              <a:cs typeface="Century Schoolbook"/>
              <a:sym typeface="Century Schoolbook"/>
            </a:endParaRPr>
          </a:p>
          <a:p>
            <a:pPr indent="0" lvl="0" marL="0" rtl="0" algn="l">
              <a:lnSpc>
                <a:spcPct val="100000"/>
              </a:lnSpc>
              <a:spcBef>
                <a:spcPts val="1000"/>
              </a:spcBef>
              <a:spcAft>
                <a:spcPts val="0"/>
              </a:spcAft>
              <a:buNone/>
            </a:pPr>
            <a:r>
              <a:t/>
            </a:r>
            <a:endParaRPr>
              <a:latin typeface="Century Schoolbook"/>
              <a:ea typeface="Century Schoolbook"/>
              <a:cs typeface="Century Schoolbook"/>
              <a:sym typeface="Century Schoolbook"/>
            </a:endParaRPr>
          </a:p>
          <a:p>
            <a:pPr indent="0" lvl="0" marL="0" rtl="0" algn="l">
              <a:lnSpc>
                <a:spcPct val="100000"/>
              </a:lnSpc>
              <a:spcBef>
                <a:spcPts val="1000"/>
              </a:spcBef>
              <a:spcAft>
                <a:spcPts val="0"/>
              </a:spcAft>
              <a:buNone/>
            </a:pPr>
            <a:r>
              <a:t/>
            </a:r>
            <a:endParaRPr>
              <a:latin typeface="Century Schoolbook"/>
              <a:ea typeface="Century Schoolbook"/>
              <a:cs typeface="Century Schoolbook"/>
              <a:sym typeface="Century Schoolbook"/>
            </a:endParaRPr>
          </a:p>
        </p:txBody>
      </p:sp>
      <p:pic>
        <p:nvPicPr>
          <p:cNvPr id="160" name="Google Shape;160;p17"/>
          <p:cNvPicPr preferRelativeResize="0"/>
          <p:nvPr/>
        </p:nvPicPr>
        <p:blipFill>
          <a:blip r:embed="rId4">
            <a:alphaModFix/>
          </a:blip>
          <a:stretch>
            <a:fillRect/>
          </a:stretch>
        </p:blipFill>
        <p:spPr>
          <a:xfrm>
            <a:off x="4332763" y="4960175"/>
            <a:ext cx="5912725" cy="1568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12" scaled="0"/>
        </a:gradFill>
      </p:bgPr>
    </p:bg>
    <p:spTree>
      <p:nvGrpSpPr>
        <p:cNvPr id="164" name="Shape 164"/>
        <p:cNvGrpSpPr/>
        <p:nvPr/>
      </p:nvGrpSpPr>
      <p:grpSpPr>
        <a:xfrm>
          <a:off x="0" y="0"/>
          <a:ext cx="0" cy="0"/>
          <a:chOff x="0" y="0"/>
          <a:chExt cx="0" cy="0"/>
        </a:xfrm>
      </p:grpSpPr>
      <p:sp>
        <p:nvSpPr>
          <p:cNvPr id="165" name="Google Shape;165;p18"/>
          <p:cNvSpPr/>
          <p:nvPr/>
        </p:nvSpPr>
        <p:spPr>
          <a:xfrm>
            <a:off x="0" y="0"/>
            <a:ext cx="12192000" cy="6858000"/>
          </a:xfrm>
          <a:prstGeom prst="rect">
            <a:avLst/>
          </a:prstGeom>
          <a:gradFill>
            <a:gsLst>
              <a:gs pos="0">
                <a:schemeClr val="lt1"/>
              </a:gs>
              <a:gs pos="50000">
                <a:srgbClr val="FAFAFA"/>
              </a:gs>
              <a:gs pos="100000">
                <a:srgbClr val="CECECE"/>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66" name="Google Shape;166;p18"/>
          <p:cNvSpPr/>
          <p:nvPr/>
        </p:nvSpPr>
        <p:spPr>
          <a:xfrm>
            <a:off x="0" y="0"/>
            <a:ext cx="2266800" cy="6858000"/>
          </a:xfrm>
          <a:prstGeom prst="rect">
            <a:avLst/>
          </a:prstGeom>
          <a:solidFill>
            <a:srgbClr val="FEFEFE"/>
          </a:solidFill>
          <a:ln>
            <a:noFill/>
          </a:ln>
          <a:effectLst>
            <a:outerShdw blurRad="635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167" name="Google Shape;167;p18"/>
          <p:cNvPicPr preferRelativeResize="0"/>
          <p:nvPr/>
        </p:nvPicPr>
        <p:blipFill rotWithShape="1">
          <a:blip r:embed="rId3">
            <a:alphaModFix/>
          </a:blip>
          <a:srcRect b="0" l="0" r="0" t="-532"/>
          <a:stretch/>
        </p:blipFill>
        <p:spPr>
          <a:xfrm rot="-5400000">
            <a:off x="-2295600" y="2278325"/>
            <a:ext cx="6858000" cy="2301350"/>
          </a:xfrm>
          <a:prstGeom prst="rect">
            <a:avLst/>
          </a:prstGeom>
          <a:noFill/>
          <a:ln>
            <a:noFill/>
          </a:ln>
        </p:spPr>
      </p:pic>
      <p:sp>
        <p:nvSpPr>
          <p:cNvPr id="168" name="Google Shape;168;p18"/>
          <p:cNvSpPr txBox="1"/>
          <p:nvPr>
            <p:ph type="title"/>
          </p:nvPr>
        </p:nvSpPr>
        <p:spPr>
          <a:xfrm>
            <a:off x="2588575" y="0"/>
            <a:ext cx="8787300" cy="1268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entury Schoolbook"/>
              <a:buNone/>
            </a:pPr>
            <a:r>
              <a:rPr lang="en-US">
                <a:latin typeface="Century Schoolbook"/>
                <a:ea typeface="Century Schoolbook"/>
                <a:cs typeface="Century Schoolbook"/>
                <a:sym typeface="Century Schoolbook"/>
              </a:rPr>
              <a:t>Literature Survey</a:t>
            </a:r>
            <a:endParaRPr/>
          </a:p>
        </p:txBody>
      </p:sp>
      <p:sp>
        <p:nvSpPr>
          <p:cNvPr id="169" name="Google Shape;169;p18"/>
          <p:cNvSpPr txBox="1"/>
          <p:nvPr>
            <p:ph idx="1" type="body"/>
          </p:nvPr>
        </p:nvSpPr>
        <p:spPr>
          <a:xfrm>
            <a:off x="2588575" y="931550"/>
            <a:ext cx="9331500" cy="5268000"/>
          </a:xfrm>
          <a:prstGeom prst="rect">
            <a:avLst/>
          </a:prstGeom>
          <a:noFill/>
          <a:ln>
            <a:noFill/>
          </a:ln>
        </p:spPr>
        <p:txBody>
          <a:bodyPr anchorCtr="0" anchor="t" bIns="45700" lIns="91425" spcFirstLastPara="1" rIns="91425" wrap="square" tIns="45700">
            <a:noAutofit/>
          </a:bodyPr>
          <a:lstStyle/>
          <a:p>
            <a:pPr indent="-219075" lvl="0" marL="228600" rtl="0" algn="l">
              <a:lnSpc>
                <a:spcPct val="100000"/>
              </a:lnSpc>
              <a:spcBef>
                <a:spcPts val="1000"/>
              </a:spcBef>
              <a:spcAft>
                <a:spcPts val="0"/>
              </a:spcAft>
              <a:buClr>
                <a:schemeClr val="dk1"/>
              </a:buClr>
              <a:buSzPts val="1850"/>
              <a:buFont typeface="Noto Sans Symbols"/>
              <a:buChar char="❑"/>
            </a:pPr>
            <a:r>
              <a:rPr lang="en-US" sz="1850">
                <a:latin typeface="Century Schoolbook"/>
                <a:ea typeface="Century Schoolbook"/>
                <a:cs typeface="Century Schoolbook"/>
                <a:sym typeface="Century Schoolbook"/>
              </a:rPr>
              <a:t>ClickBait</a:t>
            </a:r>
            <a:r>
              <a:rPr lang="en-US" sz="1850">
                <a:latin typeface="Century Schoolbook"/>
                <a:ea typeface="Century Schoolbook"/>
                <a:cs typeface="Century Schoolbook"/>
                <a:sym typeface="Century Schoolbook"/>
              </a:rPr>
              <a:t>:</a:t>
            </a:r>
            <a:endParaRPr sz="1850">
              <a:latin typeface="Century Schoolbook"/>
              <a:ea typeface="Century Schoolbook"/>
              <a:cs typeface="Century Schoolbook"/>
              <a:sym typeface="Century Schoolbook"/>
            </a:endParaRPr>
          </a:p>
          <a:p>
            <a:pPr indent="-231775" lvl="1" marL="685800" rtl="0" algn="l">
              <a:lnSpc>
                <a:spcPct val="100000"/>
              </a:lnSpc>
              <a:spcBef>
                <a:spcPts val="1000"/>
              </a:spcBef>
              <a:spcAft>
                <a:spcPts val="0"/>
              </a:spcAft>
              <a:buSzPts val="1850"/>
              <a:buFont typeface="Century Schoolbook"/>
              <a:buChar char="•"/>
            </a:pPr>
            <a:r>
              <a:rPr b="1" lang="en-US" sz="1850">
                <a:latin typeface="Century Schoolbook"/>
                <a:ea typeface="Century Schoolbook"/>
                <a:cs typeface="Century Schoolbook"/>
                <a:sym typeface="Century Schoolbook"/>
              </a:rPr>
              <a:t>1) Potthast, M., Köpsel, S., Stein, B., &amp; Hagen, M. (2016). Clickbait Detection. Advances in Information Retrieval, 810–817. doi:10.1007/978-3-319-30671-1_72 </a:t>
            </a:r>
            <a:endParaRPr b="1" sz="1850">
              <a:latin typeface="Century Schoolbook"/>
              <a:ea typeface="Century Schoolbook"/>
              <a:cs typeface="Century Schoolbook"/>
              <a:sym typeface="Century Schoolbook"/>
            </a:endParaRPr>
          </a:p>
          <a:p>
            <a:pPr indent="-231775" lvl="1" marL="685800" rtl="0" algn="l">
              <a:lnSpc>
                <a:spcPct val="100000"/>
              </a:lnSpc>
              <a:spcBef>
                <a:spcPts val="0"/>
              </a:spcBef>
              <a:spcAft>
                <a:spcPts val="0"/>
              </a:spcAft>
              <a:buSzPts val="1850"/>
              <a:buFont typeface="Century Schoolbook"/>
              <a:buChar char="•"/>
            </a:pPr>
            <a:r>
              <a:rPr lang="en-US" sz="1850">
                <a:latin typeface="Century Schoolbook"/>
                <a:ea typeface="Century Schoolbook"/>
                <a:cs typeface="Century Schoolbook"/>
                <a:sym typeface="Century Schoolbook"/>
              </a:rPr>
              <a:t>Potthast at el. split their own sample Twitter corpus into datasets for training and testing at a 2:1 training-test ratio.</a:t>
            </a:r>
            <a:endParaRPr sz="1850">
              <a:latin typeface="Century Schoolbook"/>
              <a:ea typeface="Century Schoolbook"/>
              <a:cs typeface="Century Schoolbook"/>
              <a:sym typeface="Century Schoolbook"/>
            </a:endParaRPr>
          </a:p>
          <a:p>
            <a:pPr indent="-231775" lvl="1" marL="685800" rtl="0" algn="l">
              <a:lnSpc>
                <a:spcPct val="100000"/>
              </a:lnSpc>
              <a:spcBef>
                <a:spcPts val="1000"/>
              </a:spcBef>
              <a:spcAft>
                <a:spcPts val="0"/>
              </a:spcAft>
              <a:buSzPts val="1850"/>
              <a:buFont typeface="Century Schoolbook"/>
              <a:buChar char="•"/>
            </a:pPr>
            <a:r>
              <a:rPr lang="en-US" sz="1850">
                <a:latin typeface="Century Schoolbook"/>
                <a:ea typeface="Century Schoolbook"/>
                <a:cs typeface="Century Schoolbook"/>
                <a:sym typeface="Century Schoolbook"/>
              </a:rPr>
              <a:t>Their clickbait detection model is based on 215 features, and those features are divided into three categories pertaining to (1) the teaser message, (2) the linked web page, and (3) meta information.</a:t>
            </a:r>
            <a:endParaRPr sz="1850">
              <a:latin typeface="Century Schoolbook"/>
              <a:ea typeface="Century Schoolbook"/>
              <a:cs typeface="Century Schoolbook"/>
              <a:sym typeface="Century Schoolbook"/>
            </a:endParaRPr>
          </a:p>
          <a:p>
            <a:pPr indent="-231775" lvl="1" marL="685800" rtl="0" algn="l">
              <a:lnSpc>
                <a:spcPct val="100000"/>
              </a:lnSpc>
              <a:spcBef>
                <a:spcPts val="1000"/>
              </a:spcBef>
              <a:spcAft>
                <a:spcPts val="0"/>
              </a:spcAft>
              <a:buSzPts val="1850"/>
              <a:buFont typeface="Century Schoolbook"/>
              <a:buChar char="•"/>
            </a:pPr>
            <a:r>
              <a:rPr lang="en-US" sz="1850">
                <a:latin typeface="Century Schoolbook"/>
                <a:ea typeface="Century Schoolbook"/>
                <a:cs typeface="Century Schoolbook"/>
                <a:sym typeface="Century Schoolbook"/>
              </a:rPr>
              <a:t>They apply and compare the three well-known learning algorithms logistic regression, naive Bayes, and random forest using default parameters. </a:t>
            </a:r>
            <a:endParaRPr sz="1850">
              <a:latin typeface="Century Schoolbook"/>
              <a:ea typeface="Century Schoolbook"/>
              <a:cs typeface="Century Schoolbook"/>
              <a:sym typeface="Century Schoolbook"/>
            </a:endParaRPr>
          </a:p>
          <a:p>
            <a:pPr indent="-231775" lvl="1" marL="685800" rtl="0" algn="l">
              <a:lnSpc>
                <a:spcPct val="100000"/>
              </a:lnSpc>
              <a:spcBef>
                <a:spcPts val="1000"/>
              </a:spcBef>
              <a:spcAft>
                <a:spcPts val="0"/>
              </a:spcAft>
              <a:buSzPts val="1850"/>
              <a:buFont typeface="Century Schoolbook"/>
              <a:buChar char="•"/>
            </a:pPr>
            <a:r>
              <a:rPr lang="en-US" sz="1850">
                <a:latin typeface="Century Schoolbook"/>
                <a:ea typeface="Century Schoolbook"/>
                <a:cs typeface="Century Schoolbook"/>
                <a:sym typeface="Century Schoolbook"/>
              </a:rPr>
              <a:t>After comparison, they developed a clickbait model based on 215 features that enables a random forest classifier to achieve 0.76 precision and 0.76 recall.</a:t>
            </a:r>
            <a:endParaRPr sz="1850">
              <a:latin typeface="Century Schoolbook"/>
              <a:ea typeface="Century Schoolbook"/>
              <a:cs typeface="Century Schoolbook"/>
              <a:sym typeface="Century Schoolbook"/>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12" scaled="0"/>
        </a:gradFill>
      </p:bgPr>
    </p:bg>
    <p:spTree>
      <p:nvGrpSpPr>
        <p:cNvPr id="173" name="Shape 173"/>
        <p:cNvGrpSpPr/>
        <p:nvPr/>
      </p:nvGrpSpPr>
      <p:grpSpPr>
        <a:xfrm>
          <a:off x="0" y="0"/>
          <a:ext cx="0" cy="0"/>
          <a:chOff x="0" y="0"/>
          <a:chExt cx="0" cy="0"/>
        </a:xfrm>
      </p:grpSpPr>
      <p:sp>
        <p:nvSpPr>
          <p:cNvPr id="174" name="Google Shape;174;p19"/>
          <p:cNvSpPr/>
          <p:nvPr/>
        </p:nvSpPr>
        <p:spPr>
          <a:xfrm>
            <a:off x="0" y="0"/>
            <a:ext cx="12192000" cy="6858000"/>
          </a:xfrm>
          <a:prstGeom prst="rect">
            <a:avLst/>
          </a:prstGeom>
          <a:gradFill>
            <a:gsLst>
              <a:gs pos="0">
                <a:schemeClr val="lt1"/>
              </a:gs>
              <a:gs pos="50000">
                <a:srgbClr val="FAFAFA"/>
              </a:gs>
              <a:gs pos="100000">
                <a:srgbClr val="CECECE"/>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75" name="Google Shape;175;p19"/>
          <p:cNvSpPr/>
          <p:nvPr/>
        </p:nvSpPr>
        <p:spPr>
          <a:xfrm>
            <a:off x="0" y="0"/>
            <a:ext cx="2266800" cy="6858000"/>
          </a:xfrm>
          <a:prstGeom prst="rect">
            <a:avLst/>
          </a:prstGeom>
          <a:solidFill>
            <a:srgbClr val="FEFEFE"/>
          </a:solidFill>
          <a:ln>
            <a:noFill/>
          </a:ln>
          <a:effectLst>
            <a:outerShdw blurRad="635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176" name="Google Shape;176;p19"/>
          <p:cNvPicPr preferRelativeResize="0"/>
          <p:nvPr/>
        </p:nvPicPr>
        <p:blipFill rotWithShape="1">
          <a:blip r:embed="rId3">
            <a:alphaModFix/>
          </a:blip>
          <a:srcRect b="0" l="0" r="0" t="-532"/>
          <a:stretch/>
        </p:blipFill>
        <p:spPr>
          <a:xfrm rot="-5400000">
            <a:off x="-2295600" y="2278325"/>
            <a:ext cx="6858000" cy="2301350"/>
          </a:xfrm>
          <a:prstGeom prst="rect">
            <a:avLst/>
          </a:prstGeom>
          <a:noFill/>
          <a:ln>
            <a:noFill/>
          </a:ln>
        </p:spPr>
      </p:pic>
      <p:sp>
        <p:nvSpPr>
          <p:cNvPr id="177" name="Google Shape;177;p19"/>
          <p:cNvSpPr txBox="1"/>
          <p:nvPr>
            <p:ph type="title"/>
          </p:nvPr>
        </p:nvSpPr>
        <p:spPr>
          <a:xfrm>
            <a:off x="2588575" y="-178600"/>
            <a:ext cx="8787300" cy="1158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entury Schoolbook"/>
              <a:buNone/>
            </a:pPr>
            <a:r>
              <a:rPr lang="en-US">
                <a:latin typeface="Century Schoolbook"/>
                <a:ea typeface="Century Schoolbook"/>
                <a:cs typeface="Century Schoolbook"/>
                <a:sym typeface="Century Schoolbook"/>
              </a:rPr>
              <a:t>Literature Survey</a:t>
            </a:r>
            <a:endParaRPr/>
          </a:p>
        </p:txBody>
      </p:sp>
      <p:sp>
        <p:nvSpPr>
          <p:cNvPr id="178" name="Google Shape;178;p19"/>
          <p:cNvSpPr txBox="1"/>
          <p:nvPr>
            <p:ph idx="1" type="body"/>
          </p:nvPr>
        </p:nvSpPr>
        <p:spPr>
          <a:xfrm>
            <a:off x="2588575" y="650450"/>
            <a:ext cx="9521400" cy="6079200"/>
          </a:xfrm>
          <a:prstGeom prst="rect">
            <a:avLst/>
          </a:prstGeom>
          <a:noFill/>
          <a:ln>
            <a:noFill/>
          </a:ln>
        </p:spPr>
        <p:txBody>
          <a:bodyPr anchorCtr="0" anchor="t" bIns="45700" lIns="91425" spcFirstLastPara="1" rIns="91425" wrap="square" tIns="45700">
            <a:noAutofit/>
          </a:bodyPr>
          <a:lstStyle/>
          <a:p>
            <a:pPr indent="-219075" lvl="0" marL="228600" rtl="0" algn="l">
              <a:lnSpc>
                <a:spcPct val="100000"/>
              </a:lnSpc>
              <a:spcBef>
                <a:spcPts val="1000"/>
              </a:spcBef>
              <a:spcAft>
                <a:spcPts val="0"/>
              </a:spcAft>
              <a:buClr>
                <a:schemeClr val="dk1"/>
              </a:buClr>
              <a:buSzPts val="1850"/>
              <a:buFont typeface="Noto Sans Symbols"/>
              <a:buChar char="❑"/>
            </a:pPr>
            <a:r>
              <a:rPr lang="en-US" sz="1850">
                <a:latin typeface="Century Schoolbook"/>
                <a:ea typeface="Century Schoolbook"/>
                <a:cs typeface="Century Schoolbook"/>
                <a:sym typeface="Century Schoolbook"/>
              </a:rPr>
              <a:t>ClickBait:</a:t>
            </a:r>
            <a:endParaRPr sz="1850">
              <a:latin typeface="Century Schoolbook"/>
              <a:ea typeface="Century Schoolbook"/>
              <a:cs typeface="Century Schoolbook"/>
              <a:sym typeface="Century Schoolbook"/>
            </a:endParaRPr>
          </a:p>
          <a:p>
            <a:pPr indent="-231775" lvl="1" marL="685800" rtl="0" algn="l">
              <a:lnSpc>
                <a:spcPct val="100000"/>
              </a:lnSpc>
              <a:spcBef>
                <a:spcPts val="1000"/>
              </a:spcBef>
              <a:spcAft>
                <a:spcPts val="0"/>
              </a:spcAft>
              <a:buSzPts val="1850"/>
              <a:buFont typeface="Century Schoolbook"/>
              <a:buChar char="•"/>
            </a:pPr>
            <a:r>
              <a:rPr b="1" lang="en-US" sz="1850">
                <a:latin typeface="Century Schoolbook"/>
                <a:ea typeface="Century Schoolbook"/>
                <a:cs typeface="Century Schoolbook"/>
                <a:sym typeface="Century Schoolbook"/>
              </a:rPr>
              <a:t>2</a:t>
            </a:r>
            <a:r>
              <a:rPr b="1" lang="en-US" sz="1850">
                <a:latin typeface="Century Schoolbook"/>
                <a:ea typeface="Century Schoolbook"/>
                <a:cs typeface="Century Schoolbook"/>
                <a:sym typeface="Century Schoolbook"/>
              </a:rPr>
              <a:t>) Zuhroh, N. A., Rakhmawati, N. A.(2019). Clickbait detection: A literature review of the methods used. Scientific Journal of Information System Technology, 6(1), 1-10. </a:t>
            </a:r>
            <a:r>
              <a:rPr b="1" lang="en-US" sz="1850">
                <a:latin typeface="Century Schoolbook"/>
                <a:ea typeface="Century Schoolbook"/>
                <a:cs typeface="Century Schoolbook"/>
                <a:sym typeface="Century Schoolbook"/>
              </a:rPr>
              <a:t>DOI:10.26594/register.v6i1.1561 </a:t>
            </a:r>
            <a:endParaRPr b="1" sz="1850">
              <a:latin typeface="Century Schoolbook"/>
              <a:ea typeface="Century Schoolbook"/>
              <a:cs typeface="Century Schoolbook"/>
              <a:sym typeface="Century Schoolbook"/>
            </a:endParaRPr>
          </a:p>
          <a:p>
            <a:pPr indent="-231775" lvl="1" marL="685800" rtl="0" algn="l">
              <a:lnSpc>
                <a:spcPct val="100000"/>
              </a:lnSpc>
              <a:spcBef>
                <a:spcPts val="1000"/>
              </a:spcBef>
              <a:spcAft>
                <a:spcPts val="0"/>
              </a:spcAft>
              <a:buSzPts val="1850"/>
              <a:buFont typeface="Century Schoolbook"/>
              <a:buChar char="•"/>
            </a:pPr>
            <a:r>
              <a:rPr lang="en-US" sz="1850">
                <a:latin typeface="Century Schoolbook"/>
                <a:ea typeface="Century Schoolbook"/>
                <a:cs typeface="Century Schoolbook"/>
                <a:sym typeface="Century Schoolbook"/>
              </a:rPr>
              <a:t>There is a need for a literature review to determine various previous methods and approaches. Therefore, this literature review 1) provides a summary of the earlier methods used, and 2) analyzes several methods and previous research.</a:t>
            </a:r>
            <a:endParaRPr sz="1850">
              <a:latin typeface="Century Schoolbook"/>
              <a:ea typeface="Century Schoolbook"/>
              <a:cs typeface="Century Schoolbook"/>
              <a:sym typeface="Century Schoolbook"/>
            </a:endParaRPr>
          </a:p>
          <a:p>
            <a:pPr indent="-231775" lvl="1" marL="685800" rtl="0" algn="l">
              <a:lnSpc>
                <a:spcPct val="100000"/>
              </a:lnSpc>
              <a:spcBef>
                <a:spcPts val="1000"/>
              </a:spcBef>
              <a:spcAft>
                <a:spcPts val="0"/>
              </a:spcAft>
              <a:buSzPts val="1850"/>
              <a:buFont typeface="Century Schoolbook"/>
              <a:buChar char="•"/>
            </a:pPr>
            <a:r>
              <a:rPr lang="en-US" sz="1850">
                <a:latin typeface="Century Schoolbook"/>
                <a:ea typeface="Century Schoolbook"/>
                <a:cs typeface="Century Schoolbook"/>
                <a:sym typeface="Century Schoolbook"/>
              </a:rPr>
              <a:t>The researcher identified several detection steps from the literature. These include (1) Collection of clickbait and non-clickbait news articles from several social media and sites, with labeling initially carried out manually by several volunteers. (2) Data preprocessing in the form of cleaning. (3) Analysis of feature selection. (4) Its classification, which explains the techniques used in clickbait detection. </a:t>
            </a:r>
            <a:endParaRPr sz="1850">
              <a:latin typeface="Century Schoolbook"/>
              <a:ea typeface="Century Schoolbook"/>
              <a:cs typeface="Century Schoolbook"/>
              <a:sym typeface="Century Schoolbook"/>
            </a:endParaRPr>
          </a:p>
          <a:p>
            <a:pPr indent="-231775" lvl="1" marL="685800" rtl="0" algn="l">
              <a:lnSpc>
                <a:spcPct val="100000"/>
              </a:lnSpc>
              <a:spcBef>
                <a:spcPts val="1000"/>
              </a:spcBef>
              <a:spcAft>
                <a:spcPts val="0"/>
              </a:spcAft>
              <a:buSzPts val="1850"/>
              <a:buFont typeface="Century Schoolbook"/>
              <a:buChar char="•"/>
            </a:pPr>
            <a:r>
              <a:rPr lang="en-US" sz="1850">
                <a:latin typeface="Century Schoolbook"/>
                <a:ea typeface="Century Schoolbook"/>
                <a:cs typeface="Century Schoolbook"/>
                <a:sym typeface="Century Schoolbook"/>
              </a:rPr>
              <a:t>The 21 literature studies showed that clickbait is detected using a machine learning classification algorithm with deep learning and neural network approaches. Therefore, machine learning-based research often uses the Random Forest algorithm, while deep and neural network makes use of CNN, BiLSTM, BiGRU, and Multilayer Perceptron. </a:t>
            </a:r>
            <a:endParaRPr sz="1850">
              <a:latin typeface="Century Schoolbook"/>
              <a:ea typeface="Century Schoolbook"/>
              <a:cs typeface="Century Schoolbook"/>
              <a:sym typeface="Century Schoolbook"/>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12" scaled="0"/>
        </a:gradFill>
      </p:bgPr>
    </p:bg>
    <p:spTree>
      <p:nvGrpSpPr>
        <p:cNvPr id="182" name="Shape 182"/>
        <p:cNvGrpSpPr/>
        <p:nvPr/>
      </p:nvGrpSpPr>
      <p:grpSpPr>
        <a:xfrm>
          <a:off x="0" y="0"/>
          <a:ext cx="0" cy="0"/>
          <a:chOff x="0" y="0"/>
          <a:chExt cx="0" cy="0"/>
        </a:xfrm>
      </p:grpSpPr>
      <p:sp>
        <p:nvSpPr>
          <p:cNvPr id="183" name="Google Shape;183;p20"/>
          <p:cNvSpPr/>
          <p:nvPr/>
        </p:nvSpPr>
        <p:spPr>
          <a:xfrm>
            <a:off x="0" y="0"/>
            <a:ext cx="12192000" cy="6858000"/>
          </a:xfrm>
          <a:prstGeom prst="rect">
            <a:avLst/>
          </a:prstGeom>
          <a:gradFill>
            <a:gsLst>
              <a:gs pos="0">
                <a:schemeClr val="lt1"/>
              </a:gs>
              <a:gs pos="50000">
                <a:srgbClr val="FAFAFA"/>
              </a:gs>
              <a:gs pos="100000">
                <a:srgbClr val="CECECE"/>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84" name="Google Shape;184;p20"/>
          <p:cNvSpPr/>
          <p:nvPr/>
        </p:nvSpPr>
        <p:spPr>
          <a:xfrm>
            <a:off x="0" y="0"/>
            <a:ext cx="3406500" cy="6858000"/>
          </a:xfrm>
          <a:prstGeom prst="rect">
            <a:avLst/>
          </a:prstGeom>
          <a:solidFill>
            <a:srgbClr val="FEFEFE"/>
          </a:solidFill>
          <a:ln>
            <a:noFill/>
          </a:ln>
          <a:effectLst>
            <a:outerShdw blurRad="635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185" name="Google Shape;185;p20"/>
          <p:cNvPicPr preferRelativeResize="0"/>
          <p:nvPr/>
        </p:nvPicPr>
        <p:blipFill rotWithShape="1">
          <a:blip r:embed="rId3">
            <a:alphaModFix/>
          </a:blip>
          <a:srcRect b="0" l="0" r="0" t="-532"/>
          <a:stretch/>
        </p:blipFill>
        <p:spPr>
          <a:xfrm rot="-5400000">
            <a:off x="-1265720" y="2187574"/>
            <a:ext cx="6858000" cy="2482850"/>
          </a:xfrm>
          <a:prstGeom prst="rect">
            <a:avLst/>
          </a:prstGeom>
          <a:noFill/>
          <a:ln>
            <a:noFill/>
          </a:ln>
        </p:spPr>
      </p:pic>
      <p:sp>
        <p:nvSpPr>
          <p:cNvPr id="186" name="Google Shape;186;p20"/>
          <p:cNvSpPr txBox="1"/>
          <p:nvPr>
            <p:ph type="title"/>
          </p:nvPr>
        </p:nvSpPr>
        <p:spPr>
          <a:xfrm>
            <a:off x="3405550" y="369651"/>
            <a:ext cx="8787300" cy="1838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entury Schoolbook"/>
              <a:buNone/>
            </a:pPr>
            <a:r>
              <a:rPr lang="en-US">
                <a:latin typeface="Century Schoolbook"/>
                <a:ea typeface="Century Schoolbook"/>
                <a:cs typeface="Century Schoolbook"/>
                <a:sym typeface="Century Schoolbook"/>
              </a:rPr>
              <a:t>Proposed Methodology</a:t>
            </a:r>
            <a:endParaRPr/>
          </a:p>
        </p:txBody>
      </p:sp>
      <p:sp>
        <p:nvSpPr>
          <p:cNvPr id="187" name="Google Shape;187;p20"/>
          <p:cNvSpPr txBox="1"/>
          <p:nvPr>
            <p:ph idx="1" type="body"/>
          </p:nvPr>
        </p:nvSpPr>
        <p:spPr>
          <a:xfrm>
            <a:off x="3728175" y="1726000"/>
            <a:ext cx="7931700" cy="4866600"/>
          </a:xfrm>
          <a:prstGeom prst="rect">
            <a:avLst/>
          </a:prstGeom>
          <a:noFill/>
          <a:ln>
            <a:noFill/>
          </a:ln>
        </p:spPr>
        <p:txBody>
          <a:bodyPr anchorCtr="0" anchor="t" bIns="45700" lIns="91425" spcFirstLastPara="1" rIns="91425" wrap="square" tIns="45700">
            <a:normAutofit fontScale="85000" lnSpcReduction="20000"/>
          </a:bodyPr>
          <a:lstStyle/>
          <a:p>
            <a:pPr indent="-209550" lvl="0" marL="228600" rtl="0" algn="l">
              <a:lnSpc>
                <a:spcPct val="100000"/>
              </a:lnSpc>
              <a:spcBef>
                <a:spcPts val="1000"/>
              </a:spcBef>
              <a:spcAft>
                <a:spcPts val="0"/>
              </a:spcAft>
              <a:buClr>
                <a:schemeClr val="dk1"/>
              </a:buClr>
              <a:buSzPct val="100000"/>
              <a:buFont typeface="Noto Sans Symbols"/>
              <a:buChar char="❑"/>
            </a:pPr>
            <a:r>
              <a:rPr lang="en-US" sz="2000">
                <a:latin typeface="Century Schoolbook"/>
                <a:ea typeface="Century Schoolbook"/>
                <a:cs typeface="Century Schoolbook"/>
                <a:sym typeface="Century Schoolbook"/>
              </a:rPr>
              <a:t>Fake News </a:t>
            </a:r>
            <a:r>
              <a:rPr lang="en-US" sz="2000">
                <a:latin typeface="Century Schoolbook"/>
                <a:ea typeface="Century Schoolbook"/>
                <a:cs typeface="Century Schoolbook"/>
                <a:sym typeface="Century Schoolbook"/>
              </a:rPr>
              <a:t>Detection</a:t>
            </a:r>
            <a:r>
              <a:rPr lang="en-US" sz="2000">
                <a:latin typeface="Century Schoolbook"/>
                <a:ea typeface="Century Schoolbook"/>
                <a:cs typeface="Century Schoolbook"/>
                <a:sym typeface="Century Schoolbook"/>
              </a:rPr>
              <a:t>:</a:t>
            </a:r>
            <a:endParaRPr sz="2000">
              <a:latin typeface="Century Schoolbook"/>
              <a:ea typeface="Century Schoolbook"/>
              <a:cs typeface="Century Schoolbook"/>
              <a:sym typeface="Century Schoolbook"/>
            </a:endParaRPr>
          </a:p>
          <a:p>
            <a:pPr indent="-222250" lvl="1" marL="685800" rtl="0" algn="l">
              <a:lnSpc>
                <a:spcPct val="100000"/>
              </a:lnSpc>
              <a:spcBef>
                <a:spcPts val="1000"/>
              </a:spcBef>
              <a:spcAft>
                <a:spcPts val="0"/>
              </a:spcAft>
              <a:buSzPct val="100000"/>
              <a:buFont typeface="Century Schoolbook"/>
              <a:buChar char="•"/>
            </a:pPr>
            <a:r>
              <a:rPr lang="en-US">
                <a:latin typeface="Century Schoolbook"/>
                <a:ea typeface="Century Schoolbook"/>
                <a:cs typeface="Century Schoolbook"/>
                <a:sym typeface="Century Schoolbook"/>
              </a:rPr>
              <a:t>LSTM(Long short-term memory): It is a type of recurrent neural network capable of learning order dependence in sequence prediction problems.</a:t>
            </a:r>
            <a:endParaRPr>
              <a:latin typeface="Century Schoolbook"/>
              <a:ea typeface="Century Schoolbook"/>
              <a:cs typeface="Century Schoolbook"/>
              <a:sym typeface="Century Schoolbook"/>
            </a:endParaRPr>
          </a:p>
          <a:p>
            <a:pPr indent="-222250" lvl="1" marL="685800" rtl="0" algn="l">
              <a:lnSpc>
                <a:spcPct val="100000"/>
              </a:lnSpc>
              <a:spcBef>
                <a:spcPts val="1000"/>
              </a:spcBef>
              <a:spcAft>
                <a:spcPts val="0"/>
              </a:spcAft>
              <a:buSzPct val="100000"/>
              <a:buFont typeface="Century Schoolbook"/>
              <a:buChar char="•"/>
            </a:pPr>
            <a:r>
              <a:rPr lang="en-US">
                <a:latin typeface="Century Schoolbook"/>
                <a:ea typeface="Century Schoolbook"/>
                <a:cs typeface="Century Schoolbook"/>
                <a:sym typeface="Century Schoolbook"/>
              </a:rPr>
              <a:t>For the corpus part the input text was cleaned and pre-processed and then it was converted to one hot encoding and after that we applied padding sequences so that inputs that have the same shape and size.</a:t>
            </a:r>
            <a:endParaRPr>
              <a:latin typeface="Century Schoolbook"/>
              <a:ea typeface="Century Schoolbook"/>
              <a:cs typeface="Century Schoolbook"/>
              <a:sym typeface="Century Schoolbook"/>
            </a:endParaRPr>
          </a:p>
          <a:p>
            <a:pPr indent="-211455" lvl="1" marL="685800" rtl="0" algn="l">
              <a:lnSpc>
                <a:spcPct val="100000"/>
              </a:lnSpc>
              <a:spcBef>
                <a:spcPts val="1000"/>
              </a:spcBef>
              <a:spcAft>
                <a:spcPts val="0"/>
              </a:spcAft>
              <a:buSzPct val="90000"/>
              <a:buFont typeface="Century Schoolbook"/>
              <a:buChar char="•"/>
            </a:pPr>
            <a:r>
              <a:rPr lang="en-US">
                <a:latin typeface="Century Schoolbook"/>
                <a:ea typeface="Century Schoolbook"/>
                <a:cs typeface="Century Schoolbook"/>
                <a:sym typeface="Century Schoolbook"/>
              </a:rPr>
              <a:t>The train-test split was 70:30. </a:t>
            </a:r>
            <a:endParaRPr>
              <a:latin typeface="Century Schoolbook"/>
              <a:ea typeface="Century Schoolbook"/>
              <a:cs typeface="Century Schoolbook"/>
              <a:sym typeface="Century Schoolbook"/>
            </a:endParaRPr>
          </a:p>
          <a:p>
            <a:pPr indent="0" lvl="0" marL="685800" rtl="0" algn="l">
              <a:lnSpc>
                <a:spcPct val="100000"/>
              </a:lnSpc>
              <a:spcBef>
                <a:spcPts val="1000"/>
              </a:spcBef>
              <a:spcAft>
                <a:spcPts val="0"/>
              </a:spcAft>
              <a:buNone/>
            </a:pPr>
            <a:r>
              <a:t/>
            </a:r>
            <a:endParaRPr>
              <a:latin typeface="Century Schoolbook"/>
              <a:ea typeface="Century Schoolbook"/>
              <a:cs typeface="Century Schoolbook"/>
              <a:sym typeface="Century Schoolbook"/>
            </a:endParaRPr>
          </a:p>
          <a:p>
            <a:pPr indent="-209550" lvl="0" marL="228600" rtl="0" algn="l">
              <a:lnSpc>
                <a:spcPct val="100000"/>
              </a:lnSpc>
              <a:spcBef>
                <a:spcPts val="1000"/>
              </a:spcBef>
              <a:spcAft>
                <a:spcPts val="0"/>
              </a:spcAft>
              <a:buSzPct val="100000"/>
              <a:buFont typeface="Noto Sans Symbols"/>
              <a:buChar char="❑"/>
            </a:pPr>
            <a:r>
              <a:rPr lang="en-US" sz="2000">
                <a:latin typeface="Century Schoolbook"/>
                <a:ea typeface="Century Schoolbook"/>
                <a:cs typeface="Century Schoolbook"/>
                <a:sym typeface="Century Schoolbook"/>
              </a:rPr>
              <a:t>Clickbait Detection : </a:t>
            </a:r>
            <a:endParaRPr sz="2000">
              <a:latin typeface="Century Schoolbook"/>
              <a:ea typeface="Century Schoolbook"/>
              <a:cs typeface="Century Schoolbook"/>
              <a:sym typeface="Century Schoolbook"/>
            </a:endParaRPr>
          </a:p>
          <a:p>
            <a:pPr indent="-287972" lvl="0" marL="914400" rtl="0" algn="l">
              <a:lnSpc>
                <a:spcPct val="100000"/>
              </a:lnSpc>
              <a:spcBef>
                <a:spcPts val="0"/>
              </a:spcBef>
              <a:spcAft>
                <a:spcPts val="0"/>
              </a:spcAft>
              <a:buSzPct val="55000"/>
              <a:buFont typeface="Century Schoolbook"/>
              <a:buChar char="●"/>
            </a:pPr>
            <a:r>
              <a:rPr lang="en-US" sz="2000">
                <a:latin typeface="Century Schoolbook"/>
                <a:ea typeface="Century Schoolbook"/>
                <a:cs typeface="Century Schoolbook"/>
                <a:sym typeface="Century Schoolbook"/>
              </a:rPr>
              <a:t>Firstly cleaning and pre-processing of the dataset was done by removing stop words,punctuation marks and null rows.</a:t>
            </a:r>
            <a:br>
              <a:rPr lang="en-US" sz="2000">
                <a:latin typeface="Century Schoolbook"/>
                <a:ea typeface="Century Schoolbook"/>
                <a:cs typeface="Century Schoolbook"/>
                <a:sym typeface="Century Schoolbook"/>
              </a:rPr>
            </a:br>
            <a:endParaRPr sz="2000">
              <a:latin typeface="Century Schoolbook"/>
              <a:ea typeface="Century Schoolbook"/>
              <a:cs typeface="Century Schoolbook"/>
              <a:sym typeface="Century Schoolbook"/>
            </a:endParaRPr>
          </a:p>
          <a:p>
            <a:pPr indent="-287972" lvl="0" marL="914400" rtl="0" algn="l">
              <a:lnSpc>
                <a:spcPct val="100000"/>
              </a:lnSpc>
              <a:spcBef>
                <a:spcPts val="0"/>
              </a:spcBef>
              <a:spcAft>
                <a:spcPts val="0"/>
              </a:spcAft>
              <a:buSzPct val="55000"/>
              <a:buFont typeface="Century Schoolbook"/>
              <a:buChar char="●"/>
            </a:pPr>
            <a:r>
              <a:rPr lang="en-US" sz="2000">
                <a:latin typeface="Century Schoolbook"/>
                <a:ea typeface="Century Schoolbook"/>
                <a:cs typeface="Century Schoolbook"/>
                <a:sym typeface="Century Schoolbook"/>
              </a:rPr>
              <a:t>Multinomial NB, Logistic Regression, Random Forest and Passive Aggressive models were used with TF-IDF Vectorizer and the best performing model, Multinomial NB was used for the website.</a:t>
            </a:r>
            <a:br>
              <a:rPr lang="en-US" sz="2000">
                <a:latin typeface="Century Schoolbook"/>
                <a:ea typeface="Century Schoolbook"/>
                <a:cs typeface="Century Schoolbook"/>
                <a:sym typeface="Century Schoolbook"/>
              </a:rPr>
            </a:br>
            <a:endParaRPr sz="2000">
              <a:latin typeface="Century Schoolbook"/>
              <a:ea typeface="Century Schoolbook"/>
              <a:cs typeface="Century Schoolbook"/>
              <a:sym typeface="Century Schoolbook"/>
            </a:endParaRPr>
          </a:p>
          <a:p>
            <a:pPr indent="-287972" lvl="0" marL="914400" rtl="0" algn="l">
              <a:lnSpc>
                <a:spcPct val="100000"/>
              </a:lnSpc>
              <a:spcBef>
                <a:spcPts val="0"/>
              </a:spcBef>
              <a:spcAft>
                <a:spcPts val="0"/>
              </a:spcAft>
              <a:buSzPct val="55000"/>
              <a:buFont typeface="Century Schoolbook"/>
              <a:buChar char="●"/>
            </a:pPr>
            <a:r>
              <a:rPr lang="en-US" sz="2000">
                <a:latin typeface="Century Schoolbook"/>
                <a:ea typeface="Century Schoolbook"/>
                <a:cs typeface="Century Schoolbook"/>
                <a:sym typeface="Century Schoolbook"/>
              </a:rPr>
              <a:t>The train-test split was 80:20.</a:t>
            </a:r>
            <a:endParaRPr sz="2000">
              <a:latin typeface="Century Schoolbook"/>
              <a:ea typeface="Century Schoolbook"/>
              <a:cs typeface="Century Schoolbook"/>
              <a:sym typeface="Century Schoolbook"/>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12" scaled="0"/>
        </a:gradFill>
      </p:bgPr>
    </p:bg>
    <p:spTree>
      <p:nvGrpSpPr>
        <p:cNvPr id="191" name="Shape 191"/>
        <p:cNvGrpSpPr/>
        <p:nvPr/>
      </p:nvGrpSpPr>
      <p:grpSpPr>
        <a:xfrm>
          <a:off x="0" y="0"/>
          <a:ext cx="0" cy="0"/>
          <a:chOff x="0" y="0"/>
          <a:chExt cx="0" cy="0"/>
        </a:xfrm>
      </p:grpSpPr>
      <p:sp>
        <p:nvSpPr>
          <p:cNvPr id="192" name="Google Shape;192;p21"/>
          <p:cNvSpPr/>
          <p:nvPr/>
        </p:nvSpPr>
        <p:spPr>
          <a:xfrm>
            <a:off x="0" y="0"/>
            <a:ext cx="12192000" cy="6858000"/>
          </a:xfrm>
          <a:prstGeom prst="rect">
            <a:avLst/>
          </a:prstGeom>
          <a:gradFill>
            <a:gsLst>
              <a:gs pos="0">
                <a:schemeClr val="lt1"/>
              </a:gs>
              <a:gs pos="50000">
                <a:srgbClr val="FAFAFA"/>
              </a:gs>
              <a:gs pos="100000">
                <a:srgbClr val="CECECE"/>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93" name="Google Shape;193;p21"/>
          <p:cNvSpPr/>
          <p:nvPr/>
        </p:nvSpPr>
        <p:spPr>
          <a:xfrm>
            <a:off x="0" y="0"/>
            <a:ext cx="3406500" cy="6858000"/>
          </a:xfrm>
          <a:prstGeom prst="rect">
            <a:avLst/>
          </a:prstGeom>
          <a:solidFill>
            <a:srgbClr val="FEFEFE"/>
          </a:solidFill>
          <a:ln>
            <a:noFill/>
          </a:ln>
          <a:effectLst>
            <a:outerShdw blurRad="635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194" name="Google Shape;194;p21"/>
          <p:cNvPicPr preferRelativeResize="0"/>
          <p:nvPr/>
        </p:nvPicPr>
        <p:blipFill rotWithShape="1">
          <a:blip r:embed="rId3">
            <a:alphaModFix/>
          </a:blip>
          <a:srcRect b="0" l="0" r="0" t="-532"/>
          <a:stretch/>
        </p:blipFill>
        <p:spPr>
          <a:xfrm rot="-5400000">
            <a:off x="-1265720" y="2187574"/>
            <a:ext cx="6858000" cy="2482850"/>
          </a:xfrm>
          <a:prstGeom prst="rect">
            <a:avLst/>
          </a:prstGeom>
          <a:noFill/>
          <a:ln>
            <a:noFill/>
          </a:ln>
        </p:spPr>
      </p:pic>
      <p:sp>
        <p:nvSpPr>
          <p:cNvPr id="195" name="Google Shape;195;p21"/>
          <p:cNvSpPr txBox="1"/>
          <p:nvPr>
            <p:ph type="title"/>
          </p:nvPr>
        </p:nvSpPr>
        <p:spPr>
          <a:xfrm>
            <a:off x="3406500" y="0"/>
            <a:ext cx="8787300" cy="1715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entury Schoolbook"/>
              <a:buNone/>
            </a:pPr>
            <a:r>
              <a:rPr lang="en-US">
                <a:latin typeface="Century Schoolbook"/>
                <a:ea typeface="Century Schoolbook"/>
                <a:cs typeface="Century Schoolbook"/>
                <a:sym typeface="Century Schoolbook"/>
              </a:rPr>
              <a:t>Results</a:t>
            </a:r>
            <a:endParaRPr/>
          </a:p>
        </p:txBody>
      </p:sp>
      <p:sp>
        <p:nvSpPr>
          <p:cNvPr id="196" name="Google Shape;196;p21"/>
          <p:cNvSpPr txBox="1"/>
          <p:nvPr>
            <p:ph idx="1" type="body"/>
          </p:nvPr>
        </p:nvSpPr>
        <p:spPr>
          <a:xfrm>
            <a:off x="3875775" y="1715400"/>
            <a:ext cx="7965300" cy="49650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1000"/>
              </a:spcBef>
              <a:spcAft>
                <a:spcPts val="0"/>
              </a:spcAft>
              <a:buClr>
                <a:schemeClr val="dk1"/>
              </a:buClr>
              <a:buSzPts val="2000"/>
              <a:buFont typeface="Noto Sans Symbols"/>
              <a:buChar char="❑"/>
            </a:pPr>
            <a:r>
              <a:rPr lang="en-US" sz="2000">
                <a:latin typeface="Century Schoolbook"/>
                <a:ea typeface="Century Schoolbook"/>
                <a:cs typeface="Century Schoolbook"/>
                <a:sym typeface="Century Schoolbook"/>
              </a:rPr>
              <a:t>The LSTM model used for prediction of Fake news have an accuracy of 92.7%.</a:t>
            </a:r>
            <a:endParaRPr sz="2000">
              <a:latin typeface="Century Schoolbook"/>
              <a:ea typeface="Century Schoolbook"/>
              <a:cs typeface="Century Schoolbook"/>
              <a:sym typeface="Century Schoolbook"/>
            </a:endParaRPr>
          </a:p>
          <a:p>
            <a:pPr indent="-228600" lvl="0" marL="228600" rtl="0" algn="l">
              <a:lnSpc>
                <a:spcPct val="100000"/>
              </a:lnSpc>
              <a:spcBef>
                <a:spcPts val="1000"/>
              </a:spcBef>
              <a:spcAft>
                <a:spcPts val="0"/>
              </a:spcAft>
              <a:buSzPts val="2000"/>
              <a:buFont typeface="Century Schoolbook"/>
              <a:buChar char="❑"/>
            </a:pPr>
            <a:r>
              <a:rPr lang="en-US" sz="2000">
                <a:latin typeface="Century Schoolbook"/>
                <a:ea typeface="Century Schoolbook"/>
                <a:cs typeface="Century Schoolbook"/>
                <a:sym typeface="Century Schoolbook"/>
              </a:rPr>
              <a:t>Multinomial NB model with TF IDF Vectorizer used for prediction of Clickbait has an accuracy of 96.7%. Other models (with TF IDF) were with accuracy:</a:t>
            </a:r>
            <a:endParaRPr sz="2000">
              <a:latin typeface="Century Schoolbook"/>
              <a:ea typeface="Century Schoolbook"/>
              <a:cs typeface="Century Schoolbook"/>
              <a:sym typeface="Century Schoolbook"/>
            </a:endParaRPr>
          </a:p>
        </p:txBody>
      </p:sp>
      <p:graphicFrame>
        <p:nvGraphicFramePr>
          <p:cNvPr id="197" name="Google Shape;197;p21"/>
          <p:cNvGraphicFramePr/>
          <p:nvPr/>
        </p:nvGraphicFramePr>
        <p:xfrm>
          <a:off x="4010775" y="3902300"/>
          <a:ext cx="3000000" cy="3000000"/>
        </p:xfrm>
        <a:graphic>
          <a:graphicData uri="http://schemas.openxmlformats.org/drawingml/2006/table">
            <a:tbl>
              <a:tblPr>
                <a:noFill/>
                <a:tableStyleId>{DFC6D41C-9260-480A-98F7-074D5A516DB0}</a:tableStyleId>
              </a:tblPr>
              <a:tblGrid>
                <a:gridCol w="3607225"/>
                <a:gridCol w="3607225"/>
              </a:tblGrid>
              <a:tr h="459425">
                <a:tc>
                  <a:txBody>
                    <a:bodyPr/>
                    <a:lstStyle/>
                    <a:p>
                      <a:pPr indent="0" lvl="0" marL="228600" rtl="0" algn="ctr">
                        <a:spcBef>
                          <a:spcPts val="1000"/>
                        </a:spcBef>
                        <a:spcAft>
                          <a:spcPts val="0"/>
                        </a:spcAft>
                        <a:buClr>
                          <a:schemeClr val="dk1"/>
                        </a:buClr>
                        <a:buSzPts val="1100"/>
                        <a:buFont typeface="Arial"/>
                        <a:buNone/>
                      </a:pPr>
                      <a:r>
                        <a:rPr b="1" lang="en-US" sz="2200">
                          <a:solidFill>
                            <a:schemeClr val="dk1"/>
                          </a:solidFill>
                          <a:latin typeface="Century Schoolbook"/>
                          <a:ea typeface="Century Schoolbook"/>
                          <a:cs typeface="Century Schoolbook"/>
                          <a:sym typeface="Century Schoolbook"/>
                        </a:rPr>
                        <a:t>Model</a:t>
                      </a:r>
                      <a:endParaRPr b="1" sz="1600"/>
                    </a:p>
                  </a:txBody>
                  <a:tcPr marT="91425" marB="91425" marR="91425" marL="91425"/>
                </a:tc>
                <a:tc>
                  <a:txBody>
                    <a:bodyPr/>
                    <a:lstStyle/>
                    <a:p>
                      <a:pPr indent="0" lvl="0" marL="228600" rtl="0" algn="ctr">
                        <a:spcBef>
                          <a:spcPts val="1000"/>
                        </a:spcBef>
                        <a:spcAft>
                          <a:spcPts val="0"/>
                        </a:spcAft>
                        <a:buClr>
                          <a:schemeClr val="dk1"/>
                        </a:buClr>
                        <a:buSzPts val="1100"/>
                        <a:buFont typeface="Arial"/>
                        <a:buNone/>
                      </a:pPr>
                      <a:r>
                        <a:rPr b="1" lang="en-US" sz="2200">
                          <a:solidFill>
                            <a:schemeClr val="dk1"/>
                          </a:solidFill>
                          <a:latin typeface="Century Schoolbook"/>
                          <a:ea typeface="Century Schoolbook"/>
                          <a:cs typeface="Century Schoolbook"/>
                          <a:sym typeface="Century Schoolbook"/>
                        </a:rPr>
                        <a:t>Accuracy</a:t>
                      </a:r>
                      <a:endParaRPr b="1" sz="1600"/>
                    </a:p>
                  </a:txBody>
                  <a:tcPr marT="91425" marB="91425" marR="91425" marL="91425"/>
                </a:tc>
              </a:tr>
              <a:tr h="459425">
                <a:tc>
                  <a:txBody>
                    <a:bodyPr/>
                    <a:lstStyle/>
                    <a:p>
                      <a:pPr indent="0" lvl="0" marL="228600" rtl="0" algn="ctr">
                        <a:spcBef>
                          <a:spcPts val="1000"/>
                        </a:spcBef>
                        <a:spcAft>
                          <a:spcPts val="0"/>
                        </a:spcAft>
                        <a:buNone/>
                      </a:pPr>
                      <a:r>
                        <a:rPr lang="en-US" sz="2000">
                          <a:solidFill>
                            <a:schemeClr val="dk1"/>
                          </a:solidFill>
                          <a:latin typeface="Century Schoolbook"/>
                          <a:ea typeface="Century Schoolbook"/>
                          <a:cs typeface="Century Schoolbook"/>
                          <a:sym typeface="Century Schoolbook"/>
                        </a:rPr>
                        <a:t>Multinomial NB model</a:t>
                      </a:r>
                      <a:endParaRPr/>
                    </a:p>
                  </a:txBody>
                  <a:tcPr marT="91425" marB="91425" marR="91425" marL="91425"/>
                </a:tc>
                <a:tc>
                  <a:txBody>
                    <a:bodyPr/>
                    <a:lstStyle/>
                    <a:p>
                      <a:pPr indent="0" lvl="0" marL="228600" rtl="0" algn="ctr">
                        <a:spcBef>
                          <a:spcPts val="1000"/>
                        </a:spcBef>
                        <a:spcAft>
                          <a:spcPts val="0"/>
                        </a:spcAft>
                        <a:buNone/>
                      </a:pPr>
                      <a:r>
                        <a:rPr lang="en-US" sz="2000">
                          <a:solidFill>
                            <a:schemeClr val="dk1"/>
                          </a:solidFill>
                          <a:latin typeface="Century Schoolbook"/>
                          <a:ea typeface="Century Schoolbook"/>
                          <a:cs typeface="Century Schoolbook"/>
                          <a:sym typeface="Century Schoolbook"/>
                        </a:rPr>
                        <a:t>96.7%</a:t>
                      </a:r>
                      <a:endParaRPr/>
                    </a:p>
                  </a:txBody>
                  <a:tcPr marT="91425" marB="91425" marR="91425" marL="91425"/>
                </a:tc>
              </a:tr>
              <a:tr h="459425">
                <a:tc>
                  <a:txBody>
                    <a:bodyPr/>
                    <a:lstStyle/>
                    <a:p>
                      <a:pPr indent="0" lvl="0" marL="0" rtl="0" algn="ctr">
                        <a:spcBef>
                          <a:spcPts val="0"/>
                        </a:spcBef>
                        <a:spcAft>
                          <a:spcPts val="0"/>
                        </a:spcAft>
                        <a:buNone/>
                      </a:pPr>
                      <a:r>
                        <a:rPr lang="en-US"/>
                        <a:t>   </a:t>
                      </a:r>
                      <a:r>
                        <a:rPr lang="en-US" sz="1700">
                          <a:latin typeface="Century Schoolbook"/>
                          <a:ea typeface="Century Schoolbook"/>
                          <a:cs typeface="Century Schoolbook"/>
                          <a:sym typeface="Century Schoolbook"/>
                        </a:rPr>
                        <a:t> </a:t>
                      </a:r>
                      <a:r>
                        <a:rPr lang="en-US" sz="2000">
                          <a:latin typeface="Century Schoolbook"/>
                          <a:ea typeface="Century Schoolbook"/>
                          <a:cs typeface="Century Schoolbook"/>
                          <a:sym typeface="Century Schoolbook"/>
                        </a:rPr>
                        <a:t>Logistic Regression model</a:t>
                      </a:r>
                      <a:endParaRPr sz="2000">
                        <a:latin typeface="Century Schoolbook"/>
                        <a:ea typeface="Century Schoolbook"/>
                        <a:cs typeface="Century Schoolbook"/>
                        <a:sym typeface="Century Schoolbook"/>
                      </a:endParaRPr>
                    </a:p>
                  </a:txBody>
                  <a:tcPr marT="91425" marB="91425" marR="91425" marL="91425"/>
                </a:tc>
                <a:tc>
                  <a:txBody>
                    <a:bodyPr/>
                    <a:lstStyle/>
                    <a:p>
                      <a:pPr indent="0" lvl="0" marL="0" rtl="0" algn="ctr">
                        <a:spcBef>
                          <a:spcPts val="0"/>
                        </a:spcBef>
                        <a:spcAft>
                          <a:spcPts val="0"/>
                        </a:spcAft>
                        <a:buNone/>
                      </a:pPr>
                      <a:r>
                        <a:rPr lang="en-US" sz="2000">
                          <a:latin typeface="Century Schoolbook"/>
                          <a:ea typeface="Century Schoolbook"/>
                          <a:cs typeface="Century Schoolbook"/>
                          <a:sym typeface="Century Schoolbook"/>
                        </a:rPr>
                        <a:t>   </a:t>
                      </a:r>
                      <a:r>
                        <a:rPr lang="en-US" sz="2000">
                          <a:latin typeface="Century Schoolbook"/>
                          <a:ea typeface="Century Schoolbook"/>
                          <a:cs typeface="Century Schoolbook"/>
                          <a:sym typeface="Century Schoolbook"/>
                        </a:rPr>
                        <a:t>94.9%</a:t>
                      </a:r>
                      <a:endParaRPr sz="2000">
                        <a:latin typeface="Century Schoolbook"/>
                        <a:ea typeface="Century Schoolbook"/>
                        <a:cs typeface="Century Schoolbook"/>
                        <a:sym typeface="Century Schoolbook"/>
                      </a:endParaRPr>
                    </a:p>
                  </a:txBody>
                  <a:tcPr marT="91425" marB="91425" marR="91425" marL="91425"/>
                </a:tc>
              </a:tr>
              <a:tr h="459425">
                <a:tc>
                  <a:txBody>
                    <a:bodyPr/>
                    <a:lstStyle/>
                    <a:p>
                      <a:pPr indent="0" lvl="0" marL="0" rtl="0" algn="ctr">
                        <a:spcBef>
                          <a:spcPts val="0"/>
                        </a:spcBef>
                        <a:spcAft>
                          <a:spcPts val="0"/>
                        </a:spcAft>
                        <a:buNone/>
                      </a:pPr>
                      <a:r>
                        <a:rPr lang="en-US" sz="2000">
                          <a:latin typeface="Century Schoolbook"/>
                          <a:ea typeface="Century Schoolbook"/>
                          <a:cs typeface="Century Schoolbook"/>
                          <a:sym typeface="Century Schoolbook"/>
                        </a:rPr>
                        <a:t>   </a:t>
                      </a:r>
                      <a:r>
                        <a:rPr lang="en-US" sz="2000">
                          <a:latin typeface="Century Schoolbook"/>
                          <a:ea typeface="Century Schoolbook"/>
                          <a:cs typeface="Century Schoolbook"/>
                          <a:sym typeface="Century Schoolbook"/>
                        </a:rPr>
                        <a:t>Random Forest model</a:t>
                      </a:r>
                      <a:endParaRPr sz="2000">
                        <a:latin typeface="Century Schoolbook"/>
                        <a:ea typeface="Century Schoolbook"/>
                        <a:cs typeface="Century Schoolbook"/>
                        <a:sym typeface="Century Schoolbook"/>
                      </a:endParaRPr>
                    </a:p>
                  </a:txBody>
                  <a:tcPr marT="91425" marB="91425" marR="91425" marL="91425"/>
                </a:tc>
                <a:tc>
                  <a:txBody>
                    <a:bodyPr/>
                    <a:lstStyle/>
                    <a:p>
                      <a:pPr indent="0" lvl="0" marL="0" rtl="0" algn="ctr">
                        <a:spcBef>
                          <a:spcPts val="0"/>
                        </a:spcBef>
                        <a:spcAft>
                          <a:spcPts val="0"/>
                        </a:spcAft>
                        <a:buNone/>
                      </a:pPr>
                      <a:r>
                        <a:rPr lang="en-US"/>
                        <a:t>     </a:t>
                      </a:r>
                      <a:r>
                        <a:rPr lang="en-US" sz="2000">
                          <a:latin typeface="Century Schoolbook"/>
                          <a:ea typeface="Century Schoolbook"/>
                          <a:cs typeface="Century Schoolbook"/>
                          <a:sym typeface="Century Schoolbook"/>
                        </a:rPr>
                        <a:t>92.1%</a:t>
                      </a:r>
                      <a:endParaRPr sz="2000">
                        <a:latin typeface="Century Schoolbook"/>
                        <a:ea typeface="Century Schoolbook"/>
                        <a:cs typeface="Century Schoolbook"/>
                        <a:sym typeface="Century Schoolbook"/>
                      </a:endParaRPr>
                    </a:p>
                  </a:txBody>
                  <a:tcPr marT="91425" marB="91425" marR="91425" marL="91425"/>
                </a:tc>
              </a:tr>
              <a:tr h="459425">
                <a:tc>
                  <a:txBody>
                    <a:bodyPr/>
                    <a:lstStyle/>
                    <a:p>
                      <a:pPr indent="0" lvl="0" marL="0" rtl="0" algn="ctr">
                        <a:spcBef>
                          <a:spcPts val="0"/>
                        </a:spcBef>
                        <a:spcAft>
                          <a:spcPts val="0"/>
                        </a:spcAft>
                        <a:buNone/>
                      </a:pPr>
                      <a:r>
                        <a:rPr lang="en-US" sz="2000">
                          <a:latin typeface="Century Schoolbook"/>
                          <a:ea typeface="Century Schoolbook"/>
                          <a:cs typeface="Century Schoolbook"/>
                          <a:sym typeface="Century Schoolbook"/>
                        </a:rPr>
                        <a:t>Passive Aggressive model</a:t>
                      </a:r>
                      <a:endParaRPr sz="2000">
                        <a:latin typeface="Century Schoolbook"/>
                        <a:ea typeface="Century Schoolbook"/>
                        <a:cs typeface="Century Schoolbook"/>
                        <a:sym typeface="Century Schoolbook"/>
                      </a:endParaRPr>
                    </a:p>
                  </a:txBody>
                  <a:tcPr marT="91425" marB="91425" marR="91425" marL="91425"/>
                </a:tc>
                <a:tc>
                  <a:txBody>
                    <a:bodyPr/>
                    <a:lstStyle/>
                    <a:p>
                      <a:pPr indent="0" lvl="0" marL="0" rtl="0" algn="ctr">
                        <a:spcBef>
                          <a:spcPts val="0"/>
                        </a:spcBef>
                        <a:spcAft>
                          <a:spcPts val="0"/>
                        </a:spcAft>
                        <a:buNone/>
                      </a:pPr>
                      <a:r>
                        <a:rPr lang="en-US" sz="2000">
                          <a:latin typeface="Century Schoolbook"/>
                          <a:ea typeface="Century Schoolbook"/>
                          <a:cs typeface="Century Schoolbook"/>
                          <a:sym typeface="Century Schoolbook"/>
                        </a:rPr>
                        <a:t>   </a:t>
                      </a:r>
                      <a:r>
                        <a:rPr lang="en-US" sz="2000">
                          <a:latin typeface="Century Schoolbook"/>
                          <a:ea typeface="Century Schoolbook"/>
                          <a:cs typeface="Century Schoolbook"/>
                          <a:sym typeface="Century Schoolbook"/>
                        </a:rPr>
                        <a:t>96.1%</a:t>
                      </a:r>
                      <a:endParaRPr sz="2000">
                        <a:latin typeface="Century Schoolbook"/>
                        <a:ea typeface="Century Schoolbook"/>
                        <a:cs typeface="Century Schoolbook"/>
                        <a:sym typeface="Century Schoolbook"/>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12" scaled="0"/>
        </a:gradFill>
      </p:bgPr>
    </p:bg>
    <p:spTree>
      <p:nvGrpSpPr>
        <p:cNvPr id="201" name="Shape 201"/>
        <p:cNvGrpSpPr/>
        <p:nvPr/>
      </p:nvGrpSpPr>
      <p:grpSpPr>
        <a:xfrm>
          <a:off x="0" y="0"/>
          <a:ext cx="0" cy="0"/>
          <a:chOff x="0" y="0"/>
          <a:chExt cx="0" cy="0"/>
        </a:xfrm>
      </p:grpSpPr>
      <p:sp>
        <p:nvSpPr>
          <p:cNvPr id="202" name="Google Shape;202;p22"/>
          <p:cNvSpPr/>
          <p:nvPr/>
        </p:nvSpPr>
        <p:spPr>
          <a:xfrm>
            <a:off x="0" y="0"/>
            <a:ext cx="12192000" cy="6858000"/>
          </a:xfrm>
          <a:prstGeom prst="rect">
            <a:avLst/>
          </a:prstGeom>
          <a:gradFill>
            <a:gsLst>
              <a:gs pos="0">
                <a:schemeClr val="lt1"/>
              </a:gs>
              <a:gs pos="50000">
                <a:srgbClr val="FAFAFA"/>
              </a:gs>
              <a:gs pos="100000">
                <a:srgbClr val="CECECE"/>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03" name="Google Shape;203;p22"/>
          <p:cNvSpPr/>
          <p:nvPr/>
        </p:nvSpPr>
        <p:spPr>
          <a:xfrm>
            <a:off x="0" y="0"/>
            <a:ext cx="3406500" cy="6858000"/>
          </a:xfrm>
          <a:prstGeom prst="rect">
            <a:avLst/>
          </a:prstGeom>
          <a:solidFill>
            <a:srgbClr val="FEFEFE"/>
          </a:solidFill>
          <a:ln>
            <a:noFill/>
          </a:ln>
          <a:effectLst>
            <a:outerShdw blurRad="635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204" name="Google Shape;204;p22"/>
          <p:cNvPicPr preferRelativeResize="0"/>
          <p:nvPr/>
        </p:nvPicPr>
        <p:blipFill rotWithShape="1">
          <a:blip r:embed="rId3">
            <a:alphaModFix/>
          </a:blip>
          <a:srcRect b="0" l="0" r="0" t="-532"/>
          <a:stretch/>
        </p:blipFill>
        <p:spPr>
          <a:xfrm rot="-5400000">
            <a:off x="-1265720" y="2187574"/>
            <a:ext cx="6858000" cy="2482850"/>
          </a:xfrm>
          <a:prstGeom prst="rect">
            <a:avLst/>
          </a:prstGeom>
          <a:noFill/>
          <a:ln>
            <a:noFill/>
          </a:ln>
        </p:spPr>
      </p:pic>
      <p:sp>
        <p:nvSpPr>
          <p:cNvPr id="205" name="Google Shape;205;p22"/>
          <p:cNvSpPr txBox="1"/>
          <p:nvPr>
            <p:ph type="title"/>
          </p:nvPr>
        </p:nvSpPr>
        <p:spPr>
          <a:xfrm>
            <a:off x="3406500" y="0"/>
            <a:ext cx="8787300" cy="1715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entury Schoolbook"/>
              <a:buNone/>
            </a:pPr>
            <a:r>
              <a:rPr lang="en-US">
                <a:latin typeface="Century Schoolbook"/>
                <a:ea typeface="Century Schoolbook"/>
                <a:cs typeface="Century Schoolbook"/>
                <a:sym typeface="Century Schoolbook"/>
              </a:rPr>
              <a:t>Website Implementation</a:t>
            </a:r>
            <a:endParaRPr/>
          </a:p>
        </p:txBody>
      </p:sp>
      <p:sp>
        <p:nvSpPr>
          <p:cNvPr id="206" name="Google Shape;206;p22"/>
          <p:cNvSpPr txBox="1"/>
          <p:nvPr>
            <p:ph idx="1" type="body"/>
          </p:nvPr>
        </p:nvSpPr>
        <p:spPr>
          <a:xfrm>
            <a:off x="3875775" y="1715400"/>
            <a:ext cx="7965300" cy="4965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1000"/>
              </a:spcBef>
              <a:spcAft>
                <a:spcPts val="0"/>
              </a:spcAft>
              <a:buNone/>
            </a:pPr>
            <a:r>
              <a:rPr b="1" lang="en-US" sz="2000">
                <a:latin typeface="Century Schoolbook"/>
                <a:ea typeface="Century Schoolbook"/>
                <a:cs typeface="Century Schoolbook"/>
                <a:sym typeface="Century Schoolbook"/>
              </a:rPr>
              <a:t>HomePage:</a:t>
            </a:r>
            <a:endParaRPr b="1" sz="2000">
              <a:latin typeface="Century Schoolbook"/>
              <a:ea typeface="Century Schoolbook"/>
              <a:cs typeface="Century Schoolbook"/>
              <a:sym typeface="Century Schoolbook"/>
            </a:endParaRPr>
          </a:p>
        </p:txBody>
      </p:sp>
      <p:pic>
        <p:nvPicPr>
          <p:cNvPr id="207" name="Google Shape;207;p22"/>
          <p:cNvPicPr preferRelativeResize="0"/>
          <p:nvPr/>
        </p:nvPicPr>
        <p:blipFill>
          <a:blip r:embed="rId4">
            <a:alphaModFix/>
          </a:blip>
          <a:stretch>
            <a:fillRect/>
          </a:stretch>
        </p:blipFill>
        <p:spPr>
          <a:xfrm>
            <a:off x="3971213" y="2439944"/>
            <a:ext cx="7774426" cy="37286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00" scaled="0"/>
        </a:gradFill>
      </p:bgPr>
    </p:bg>
    <p:spTree>
      <p:nvGrpSpPr>
        <p:cNvPr id="41" name="Shape 41"/>
        <p:cNvGrpSpPr/>
        <p:nvPr/>
      </p:nvGrpSpPr>
      <p:grpSpPr>
        <a:xfrm>
          <a:off x="0" y="0"/>
          <a:ext cx="0" cy="0"/>
          <a:chOff x="0" y="0"/>
          <a:chExt cx="0" cy="0"/>
        </a:xfrm>
      </p:grpSpPr>
      <p:sp>
        <p:nvSpPr>
          <p:cNvPr id="42" name="Google Shape;42;p5"/>
          <p:cNvSpPr/>
          <p:nvPr/>
        </p:nvSpPr>
        <p:spPr>
          <a:xfrm>
            <a:off x="0" y="0"/>
            <a:ext cx="12192000" cy="6858000"/>
          </a:xfrm>
          <a:prstGeom prst="rect">
            <a:avLst/>
          </a:prstGeom>
          <a:gradFill>
            <a:gsLst>
              <a:gs pos="0">
                <a:schemeClr val="lt1"/>
              </a:gs>
              <a:gs pos="50000">
                <a:srgbClr val="FAFAFA"/>
              </a:gs>
              <a:gs pos="100000">
                <a:srgbClr val="CECEC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3" name="Google Shape;43;p5"/>
          <p:cNvSpPr/>
          <p:nvPr/>
        </p:nvSpPr>
        <p:spPr>
          <a:xfrm>
            <a:off x="0" y="0"/>
            <a:ext cx="3406393" cy="6858000"/>
          </a:xfrm>
          <a:prstGeom prst="rect">
            <a:avLst/>
          </a:prstGeom>
          <a:solidFill>
            <a:srgbClr val="FEFEFE"/>
          </a:solidFill>
          <a:ln>
            <a:noFill/>
          </a:ln>
          <a:effectLst>
            <a:outerShdw blurRad="635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44" name="Google Shape;44;p5"/>
          <p:cNvPicPr preferRelativeResize="0"/>
          <p:nvPr/>
        </p:nvPicPr>
        <p:blipFill rotWithShape="1">
          <a:blip r:embed="rId3">
            <a:alphaModFix/>
          </a:blip>
          <a:srcRect b="0" l="0" r="0" t="-534"/>
          <a:stretch/>
        </p:blipFill>
        <p:spPr>
          <a:xfrm rot="-5400000">
            <a:off x="-1265719" y="2187575"/>
            <a:ext cx="6857999" cy="2482850"/>
          </a:xfrm>
          <a:prstGeom prst="rect">
            <a:avLst/>
          </a:prstGeom>
          <a:noFill/>
          <a:ln>
            <a:noFill/>
          </a:ln>
        </p:spPr>
      </p:pic>
      <p:sp>
        <p:nvSpPr>
          <p:cNvPr id="45" name="Google Shape;45;p5"/>
          <p:cNvSpPr txBox="1"/>
          <p:nvPr>
            <p:ph type="title"/>
          </p:nvPr>
        </p:nvSpPr>
        <p:spPr>
          <a:xfrm>
            <a:off x="3404706" y="1"/>
            <a:ext cx="8787294" cy="183852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entury Schoolbook"/>
              <a:buNone/>
            </a:pPr>
            <a:r>
              <a:rPr lang="en-US">
                <a:latin typeface="Century Schoolbook"/>
                <a:ea typeface="Century Schoolbook"/>
                <a:cs typeface="Century Schoolbook"/>
                <a:sym typeface="Century Schoolbook"/>
              </a:rPr>
              <a:t>INTRODUCTION TO THE PROBLEM STATEMENT</a:t>
            </a:r>
            <a:endParaRPr/>
          </a:p>
        </p:txBody>
      </p:sp>
      <p:sp>
        <p:nvSpPr>
          <p:cNvPr id="46" name="Google Shape;46;p5"/>
          <p:cNvSpPr txBox="1"/>
          <p:nvPr>
            <p:ph idx="1" type="body"/>
          </p:nvPr>
        </p:nvSpPr>
        <p:spPr>
          <a:xfrm>
            <a:off x="4326561" y="2158186"/>
            <a:ext cx="7342235" cy="4380156"/>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000"/>
              <a:buFont typeface="Noto Sans Symbols"/>
              <a:buChar char="❑"/>
            </a:pPr>
            <a:r>
              <a:rPr lang="en-US" sz="2000">
                <a:latin typeface="Century Schoolbook"/>
                <a:ea typeface="Century Schoolbook"/>
                <a:cs typeface="Century Schoolbook"/>
                <a:sym typeface="Century Schoolbook"/>
              </a:rPr>
              <a:t>Fake news is fake or misleading information presented as news or say Fake News may be a spread of disinformation and hoaxes through any news platform. It often has the aim of damaging the reputation of an individual or entity or making money through advertising revenue. </a:t>
            </a:r>
            <a:endParaRPr/>
          </a:p>
          <a:p>
            <a:pPr indent="0" lvl="0" marL="0" rtl="0" algn="l">
              <a:lnSpc>
                <a:spcPct val="100000"/>
              </a:lnSpc>
              <a:spcBef>
                <a:spcPts val="1000"/>
              </a:spcBef>
              <a:spcAft>
                <a:spcPts val="0"/>
              </a:spcAft>
              <a:buClr>
                <a:schemeClr val="dk1"/>
              </a:buClr>
              <a:buSzPts val="2000"/>
              <a:buNone/>
            </a:pPr>
            <a:r>
              <a:t/>
            </a:r>
            <a:endParaRPr sz="2000">
              <a:latin typeface="Century Schoolbook"/>
              <a:ea typeface="Century Schoolbook"/>
              <a:cs typeface="Century Schoolbook"/>
              <a:sym typeface="Century Schoolbook"/>
            </a:endParaRPr>
          </a:p>
          <a:p>
            <a:pPr indent="-228600" lvl="0" marL="228600" rtl="0" algn="l">
              <a:lnSpc>
                <a:spcPct val="100000"/>
              </a:lnSpc>
              <a:spcBef>
                <a:spcPts val="1000"/>
              </a:spcBef>
              <a:spcAft>
                <a:spcPts val="0"/>
              </a:spcAft>
              <a:buClr>
                <a:schemeClr val="dk1"/>
              </a:buClr>
              <a:buSzPts val="2000"/>
              <a:buFont typeface="Noto Sans Symbols"/>
              <a:buChar char="❑"/>
            </a:pPr>
            <a:r>
              <a:rPr lang="en-US" sz="2000">
                <a:latin typeface="Century Schoolbook"/>
                <a:ea typeface="Century Schoolbook"/>
                <a:cs typeface="Century Schoolbook"/>
                <a:sym typeface="Century Schoolbook"/>
              </a:rPr>
              <a:t>The approaching threat of such widespread misinformation is clear and hence we'll check out ways during which such Fake News are often identified with the assistance of AI. Fake News Detection and analysis is an open challenge in the field of AI!</a:t>
            </a:r>
            <a:endParaRPr sz="2000">
              <a:latin typeface="Century Schoolbook"/>
              <a:ea typeface="Century Schoolbook"/>
              <a:cs typeface="Century Schoolbook"/>
              <a:sym typeface="Century Schoolbook"/>
            </a:endParaRPr>
          </a:p>
          <a:p>
            <a:pPr indent="0" lvl="0" marL="0" rtl="0" algn="l">
              <a:lnSpc>
                <a:spcPct val="100000"/>
              </a:lnSpc>
              <a:spcBef>
                <a:spcPts val="1000"/>
              </a:spcBef>
              <a:spcAft>
                <a:spcPts val="0"/>
              </a:spcAft>
              <a:buNone/>
            </a:pPr>
            <a:r>
              <a:t/>
            </a:r>
            <a:endParaRPr sz="2000">
              <a:latin typeface="Century Schoolbook"/>
              <a:ea typeface="Century Schoolbook"/>
              <a:cs typeface="Century Schoolbook"/>
              <a:sym typeface="Century Schoolbook"/>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12" scaled="0"/>
        </a:gradFill>
      </p:bgPr>
    </p:bg>
    <p:spTree>
      <p:nvGrpSpPr>
        <p:cNvPr id="211" name="Shape 211"/>
        <p:cNvGrpSpPr/>
        <p:nvPr/>
      </p:nvGrpSpPr>
      <p:grpSpPr>
        <a:xfrm>
          <a:off x="0" y="0"/>
          <a:ext cx="0" cy="0"/>
          <a:chOff x="0" y="0"/>
          <a:chExt cx="0" cy="0"/>
        </a:xfrm>
      </p:grpSpPr>
      <p:sp>
        <p:nvSpPr>
          <p:cNvPr id="212" name="Google Shape;212;p23"/>
          <p:cNvSpPr/>
          <p:nvPr/>
        </p:nvSpPr>
        <p:spPr>
          <a:xfrm>
            <a:off x="0" y="0"/>
            <a:ext cx="12192000" cy="6858000"/>
          </a:xfrm>
          <a:prstGeom prst="rect">
            <a:avLst/>
          </a:prstGeom>
          <a:gradFill>
            <a:gsLst>
              <a:gs pos="0">
                <a:schemeClr val="lt1"/>
              </a:gs>
              <a:gs pos="50000">
                <a:srgbClr val="FAFAFA"/>
              </a:gs>
              <a:gs pos="100000">
                <a:srgbClr val="CECECE"/>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13" name="Google Shape;213;p23"/>
          <p:cNvSpPr/>
          <p:nvPr/>
        </p:nvSpPr>
        <p:spPr>
          <a:xfrm>
            <a:off x="0" y="0"/>
            <a:ext cx="3406500" cy="6858000"/>
          </a:xfrm>
          <a:prstGeom prst="rect">
            <a:avLst/>
          </a:prstGeom>
          <a:solidFill>
            <a:srgbClr val="FEFEFE"/>
          </a:solidFill>
          <a:ln>
            <a:noFill/>
          </a:ln>
          <a:effectLst>
            <a:outerShdw blurRad="635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214" name="Google Shape;214;p23"/>
          <p:cNvPicPr preferRelativeResize="0"/>
          <p:nvPr/>
        </p:nvPicPr>
        <p:blipFill rotWithShape="1">
          <a:blip r:embed="rId3">
            <a:alphaModFix/>
          </a:blip>
          <a:srcRect b="0" l="0" r="0" t="-532"/>
          <a:stretch/>
        </p:blipFill>
        <p:spPr>
          <a:xfrm rot="-5400000">
            <a:off x="-1265720" y="2187574"/>
            <a:ext cx="6858000" cy="2482850"/>
          </a:xfrm>
          <a:prstGeom prst="rect">
            <a:avLst/>
          </a:prstGeom>
          <a:noFill/>
          <a:ln>
            <a:noFill/>
          </a:ln>
        </p:spPr>
      </p:pic>
      <p:sp>
        <p:nvSpPr>
          <p:cNvPr id="215" name="Google Shape;215;p23"/>
          <p:cNvSpPr txBox="1"/>
          <p:nvPr>
            <p:ph type="title"/>
          </p:nvPr>
        </p:nvSpPr>
        <p:spPr>
          <a:xfrm>
            <a:off x="3404700" y="1"/>
            <a:ext cx="8787300" cy="1838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entury Schoolbook"/>
              <a:buNone/>
            </a:pPr>
            <a:r>
              <a:rPr lang="en-US">
                <a:latin typeface="Century Schoolbook"/>
                <a:ea typeface="Century Schoolbook"/>
                <a:cs typeface="Century Schoolbook"/>
                <a:sym typeface="Century Schoolbook"/>
              </a:rPr>
              <a:t>FUTURE SCOPE</a:t>
            </a:r>
            <a:endParaRPr/>
          </a:p>
        </p:txBody>
      </p:sp>
      <p:sp>
        <p:nvSpPr>
          <p:cNvPr id="216" name="Google Shape;216;p23"/>
          <p:cNvSpPr txBox="1"/>
          <p:nvPr>
            <p:ph idx="1" type="body"/>
          </p:nvPr>
        </p:nvSpPr>
        <p:spPr>
          <a:xfrm>
            <a:off x="3804350" y="1838400"/>
            <a:ext cx="8143800" cy="50196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000"/>
              <a:buFont typeface="Noto Sans Symbols"/>
              <a:buChar char="❑"/>
            </a:pPr>
            <a:r>
              <a:rPr lang="en-US" sz="2000">
                <a:latin typeface="Century Schoolbook"/>
                <a:ea typeface="Century Schoolbook"/>
                <a:cs typeface="Century Schoolbook"/>
                <a:sym typeface="Century Schoolbook"/>
              </a:rPr>
              <a:t>Here, in our project, we are mainly focusing on the type “Fake News Article” but in near future if there is a need to expand this project then we can work on types of fake news like “Political Fake News.” Since Dataset of Indian Political Fake News is not available currently.</a:t>
            </a:r>
            <a:br>
              <a:rPr lang="en-US" sz="2000">
                <a:latin typeface="Century Schoolbook"/>
                <a:ea typeface="Century Schoolbook"/>
                <a:cs typeface="Century Schoolbook"/>
                <a:sym typeface="Century Schoolbook"/>
              </a:rPr>
            </a:br>
            <a:endParaRPr sz="2000">
              <a:latin typeface="Century Schoolbook"/>
              <a:ea typeface="Century Schoolbook"/>
              <a:cs typeface="Century Schoolbook"/>
              <a:sym typeface="Century Schoolbook"/>
            </a:endParaRPr>
          </a:p>
          <a:p>
            <a:pPr indent="-241300" lvl="0" marL="228600" rtl="0" algn="l">
              <a:lnSpc>
                <a:spcPct val="100000"/>
              </a:lnSpc>
              <a:spcBef>
                <a:spcPts val="1000"/>
              </a:spcBef>
              <a:spcAft>
                <a:spcPts val="0"/>
              </a:spcAft>
              <a:buSzPts val="2000"/>
              <a:buFont typeface="Century Schoolbook"/>
              <a:buChar char="❑"/>
            </a:pPr>
            <a:r>
              <a:rPr lang="en-US" sz="2000">
                <a:latin typeface="Century Schoolbook"/>
                <a:ea typeface="Century Schoolbook"/>
                <a:cs typeface="Century Schoolbook"/>
                <a:sym typeface="Century Schoolbook"/>
              </a:rPr>
              <a:t>The model can be further optimized by using Bi-directional LSTM model for the Fake News Detection. </a:t>
            </a:r>
            <a:endParaRPr sz="2000">
              <a:latin typeface="Century Schoolbook"/>
              <a:ea typeface="Century Schoolbook"/>
              <a:cs typeface="Century Schoolbook"/>
              <a:sym typeface="Century Schoolbook"/>
            </a:endParaRPr>
          </a:p>
          <a:p>
            <a:pPr indent="0" lvl="0" marL="228600" rtl="0" algn="l">
              <a:lnSpc>
                <a:spcPct val="100000"/>
              </a:lnSpc>
              <a:spcBef>
                <a:spcPts val="0"/>
              </a:spcBef>
              <a:spcAft>
                <a:spcPts val="0"/>
              </a:spcAft>
              <a:buNone/>
            </a:pPr>
            <a:r>
              <a:t/>
            </a:r>
            <a:endParaRPr sz="2000">
              <a:latin typeface="Century Schoolbook"/>
              <a:ea typeface="Century Schoolbook"/>
              <a:cs typeface="Century Schoolbook"/>
              <a:sym typeface="Century Schoolbook"/>
            </a:endParaRPr>
          </a:p>
          <a:p>
            <a:pPr indent="-241300" lvl="0" marL="228600" rtl="0" algn="l">
              <a:lnSpc>
                <a:spcPct val="100000"/>
              </a:lnSpc>
              <a:spcBef>
                <a:spcPts val="1000"/>
              </a:spcBef>
              <a:spcAft>
                <a:spcPts val="0"/>
              </a:spcAft>
              <a:buSzPts val="2000"/>
              <a:buFont typeface="Century Schoolbook"/>
              <a:buChar char="❑"/>
            </a:pPr>
            <a:r>
              <a:rPr lang="en-US" sz="2000">
                <a:latin typeface="Century Schoolbook"/>
                <a:ea typeface="Century Schoolbook"/>
                <a:cs typeface="Century Schoolbook"/>
                <a:sym typeface="Century Schoolbook"/>
              </a:rPr>
              <a:t>Also, further this project can be extended by using the datasets of fake news from WhatsApp or twitter or other sources. This would a sort of Plugin we can install in whatsapp and other social media platforms.</a:t>
            </a:r>
            <a:endParaRPr sz="2000">
              <a:latin typeface="Century Schoolbook"/>
              <a:ea typeface="Century Schoolbook"/>
              <a:cs typeface="Century Schoolbook"/>
              <a:sym typeface="Century Schoolbook"/>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12" scaled="0"/>
        </a:gradFill>
      </p:bgPr>
    </p:bg>
    <p:spTree>
      <p:nvGrpSpPr>
        <p:cNvPr id="220" name="Shape 220"/>
        <p:cNvGrpSpPr/>
        <p:nvPr/>
      </p:nvGrpSpPr>
      <p:grpSpPr>
        <a:xfrm>
          <a:off x="0" y="0"/>
          <a:ext cx="0" cy="0"/>
          <a:chOff x="0" y="0"/>
          <a:chExt cx="0" cy="0"/>
        </a:xfrm>
      </p:grpSpPr>
      <p:sp>
        <p:nvSpPr>
          <p:cNvPr id="221" name="Google Shape;221;p24"/>
          <p:cNvSpPr/>
          <p:nvPr/>
        </p:nvSpPr>
        <p:spPr>
          <a:xfrm>
            <a:off x="0" y="0"/>
            <a:ext cx="12192000" cy="6858000"/>
          </a:xfrm>
          <a:prstGeom prst="rect">
            <a:avLst/>
          </a:prstGeom>
          <a:gradFill>
            <a:gsLst>
              <a:gs pos="0">
                <a:schemeClr val="lt1"/>
              </a:gs>
              <a:gs pos="50000">
                <a:srgbClr val="FAFAFA"/>
              </a:gs>
              <a:gs pos="100000">
                <a:srgbClr val="CECECE"/>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22" name="Google Shape;222;p24"/>
          <p:cNvSpPr/>
          <p:nvPr/>
        </p:nvSpPr>
        <p:spPr>
          <a:xfrm>
            <a:off x="0" y="0"/>
            <a:ext cx="3406500" cy="6858000"/>
          </a:xfrm>
          <a:prstGeom prst="rect">
            <a:avLst/>
          </a:prstGeom>
          <a:solidFill>
            <a:srgbClr val="FEFEFE"/>
          </a:solidFill>
          <a:ln>
            <a:noFill/>
          </a:ln>
          <a:effectLst>
            <a:outerShdw blurRad="635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223" name="Google Shape;223;p24"/>
          <p:cNvPicPr preferRelativeResize="0"/>
          <p:nvPr/>
        </p:nvPicPr>
        <p:blipFill rotWithShape="1">
          <a:blip r:embed="rId3">
            <a:alphaModFix/>
          </a:blip>
          <a:srcRect b="0" l="0" r="0" t="-532"/>
          <a:stretch/>
        </p:blipFill>
        <p:spPr>
          <a:xfrm rot="-5400000">
            <a:off x="-1265720" y="2187574"/>
            <a:ext cx="6858000" cy="2482850"/>
          </a:xfrm>
          <a:prstGeom prst="rect">
            <a:avLst/>
          </a:prstGeom>
          <a:noFill/>
          <a:ln>
            <a:noFill/>
          </a:ln>
        </p:spPr>
      </p:pic>
      <p:sp>
        <p:nvSpPr>
          <p:cNvPr id="224" name="Google Shape;224;p24"/>
          <p:cNvSpPr txBox="1"/>
          <p:nvPr>
            <p:ph type="title"/>
          </p:nvPr>
        </p:nvSpPr>
        <p:spPr>
          <a:xfrm>
            <a:off x="3405550" y="369651"/>
            <a:ext cx="8787300" cy="1838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entury Schoolbook"/>
              <a:buNone/>
            </a:pPr>
            <a:r>
              <a:rPr lang="en-US">
                <a:latin typeface="Century Schoolbook"/>
                <a:ea typeface="Century Schoolbook"/>
                <a:cs typeface="Century Schoolbook"/>
                <a:sym typeface="Century Schoolbook"/>
              </a:rPr>
              <a:t>References:</a:t>
            </a:r>
            <a:endParaRPr/>
          </a:p>
        </p:txBody>
      </p:sp>
      <p:sp>
        <p:nvSpPr>
          <p:cNvPr id="225" name="Google Shape;225;p24"/>
          <p:cNvSpPr txBox="1"/>
          <p:nvPr>
            <p:ph idx="1" type="body"/>
          </p:nvPr>
        </p:nvSpPr>
        <p:spPr>
          <a:xfrm>
            <a:off x="3831725" y="1841075"/>
            <a:ext cx="8165700" cy="4840200"/>
          </a:xfrm>
          <a:prstGeom prst="rect">
            <a:avLst/>
          </a:prstGeom>
          <a:noFill/>
          <a:ln>
            <a:noFill/>
          </a:ln>
        </p:spPr>
        <p:txBody>
          <a:bodyPr anchorCtr="0" anchor="t" bIns="45700" lIns="91425" spcFirstLastPara="1" rIns="91425" wrap="square" tIns="45700">
            <a:normAutofit fontScale="92500" lnSpcReduction="20000"/>
          </a:bodyPr>
          <a:lstStyle/>
          <a:p>
            <a:pPr indent="-219075" lvl="0" marL="228600" rtl="0" algn="l">
              <a:lnSpc>
                <a:spcPct val="100000"/>
              </a:lnSpc>
              <a:spcBef>
                <a:spcPts val="0"/>
              </a:spcBef>
              <a:spcAft>
                <a:spcPts val="0"/>
              </a:spcAft>
              <a:buClr>
                <a:schemeClr val="dk1"/>
              </a:buClr>
              <a:buSzPct val="100000"/>
              <a:buFont typeface="Noto Sans Symbols"/>
              <a:buChar char="❑"/>
            </a:pPr>
            <a:r>
              <a:rPr lang="en-US" sz="2000">
                <a:latin typeface="Century Schoolbook"/>
                <a:ea typeface="Century Schoolbook"/>
                <a:cs typeface="Century Schoolbook"/>
                <a:sym typeface="Century Schoolbook"/>
              </a:rPr>
              <a:t>Fake News DataSet:</a:t>
            </a:r>
            <a:endParaRPr sz="2000">
              <a:latin typeface="Century Schoolbook"/>
              <a:ea typeface="Century Schoolbook"/>
              <a:cs typeface="Century Schoolbook"/>
              <a:sym typeface="Century Schoolbook"/>
            </a:endParaRPr>
          </a:p>
          <a:p>
            <a:pPr indent="0" lvl="0" marL="228600" rtl="0" algn="l">
              <a:lnSpc>
                <a:spcPct val="100000"/>
              </a:lnSpc>
              <a:spcBef>
                <a:spcPts val="0"/>
              </a:spcBef>
              <a:spcAft>
                <a:spcPts val="0"/>
              </a:spcAft>
              <a:buNone/>
            </a:pPr>
            <a:r>
              <a:rPr lang="en-US" sz="2000">
                <a:latin typeface="Century Schoolbook"/>
                <a:ea typeface="Century Schoolbook"/>
                <a:cs typeface="Century Schoolbook"/>
                <a:sym typeface="Century Schoolbook"/>
              </a:rPr>
              <a:t>(</a:t>
            </a:r>
            <a:r>
              <a:rPr lang="en-US" sz="2000" u="sng">
                <a:solidFill>
                  <a:schemeClr val="hlink"/>
                </a:solidFill>
                <a:latin typeface="Century Schoolbook"/>
                <a:ea typeface="Century Schoolbook"/>
                <a:cs typeface="Century Schoolbook"/>
                <a:sym typeface="Century Schoolbook"/>
                <a:hlinkClick r:id="rId4"/>
              </a:rPr>
              <a:t>https://www.kaggle.com/c/fake-news/data?select=train.csv</a:t>
            </a:r>
            <a:r>
              <a:rPr lang="en-US" sz="2000">
                <a:latin typeface="Century Schoolbook"/>
                <a:ea typeface="Century Schoolbook"/>
                <a:cs typeface="Century Schoolbook"/>
                <a:sym typeface="Century Schoolbook"/>
              </a:rPr>
              <a:t>)</a:t>
            </a:r>
            <a:endParaRPr sz="2000">
              <a:latin typeface="Century Schoolbook"/>
              <a:ea typeface="Century Schoolbook"/>
              <a:cs typeface="Century Schoolbook"/>
              <a:sym typeface="Century Schoolbook"/>
            </a:endParaRPr>
          </a:p>
          <a:p>
            <a:pPr indent="0" lvl="0" marL="0" rtl="0" algn="l">
              <a:lnSpc>
                <a:spcPct val="100000"/>
              </a:lnSpc>
              <a:spcBef>
                <a:spcPts val="0"/>
              </a:spcBef>
              <a:spcAft>
                <a:spcPts val="0"/>
              </a:spcAft>
              <a:buNone/>
            </a:pPr>
            <a:r>
              <a:t/>
            </a:r>
            <a:endParaRPr sz="2000">
              <a:latin typeface="Century Schoolbook"/>
              <a:ea typeface="Century Schoolbook"/>
              <a:cs typeface="Century Schoolbook"/>
              <a:sym typeface="Century Schoolbook"/>
            </a:endParaRPr>
          </a:p>
          <a:p>
            <a:pPr indent="-219075" lvl="0" marL="228600" rtl="0" algn="l">
              <a:lnSpc>
                <a:spcPct val="100000"/>
              </a:lnSpc>
              <a:spcBef>
                <a:spcPts val="1000"/>
              </a:spcBef>
              <a:spcAft>
                <a:spcPts val="0"/>
              </a:spcAft>
              <a:buClr>
                <a:schemeClr val="dk1"/>
              </a:buClr>
              <a:buSzPct val="100000"/>
              <a:buFont typeface="Noto Sans Symbols"/>
              <a:buChar char="❑"/>
            </a:pPr>
            <a:r>
              <a:rPr lang="en-US" sz="2000">
                <a:latin typeface="Century Schoolbook"/>
                <a:ea typeface="Century Schoolbook"/>
                <a:cs typeface="Century Schoolbook"/>
                <a:sym typeface="Century Schoolbook"/>
              </a:rPr>
              <a:t>ClickBait Dataset: </a:t>
            </a:r>
            <a:endParaRPr sz="2000">
              <a:latin typeface="Century Schoolbook"/>
              <a:ea typeface="Century Schoolbook"/>
              <a:cs typeface="Century Schoolbook"/>
              <a:sym typeface="Century Schoolbook"/>
            </a:endParaRPr>
          </a:p>
          <a:p>
            <a:pPr indent="0" lvl="0" marL="228600" rtl="0" algn="l">
              <a:lnSpc>
                <a:spcPct val="100000"/>
              </a:lnSpc>
              <a:spcBef>
                <a:spcPts val="1000"/>
              </a:spcBef>
              <a:spcAft>
                <a:spcPts val="0"/>
              </a:spcAft>
              <a:buNone/>
            </a:pPr>
            <a:r>
              <a:rPr lang="en-US" sz="2000">
                <a:latin typeface="Century Schoolbook"/>
                <a:ea typeface="Century Schoolbook"/>
                <a:cs typeface="Century Schoolbook"/>
                <a:sym typeface="Century Schoolbook"/>
              </a:rPr>
              <a:t>(</a:t>
            </a:r>
            <a:r>
              <a:rPr lang="en-US" sz="2000" u="sng">
                <a:solidFill>
                  <a:schemeClr val="hlink"/>
                </a:solidFill>
                <a:latin typeface="Century Schoolbook"/>
                <a:ea typeface="Century Schoolbook"/>
                <a:cs typeface="Century Schoolbook"/>
                <a:sym typeface="Century Schoolbook"/>
                <a:hlinkClick r:id="rId5"/>
              </a:rPr>
              <a:t>https://www.kaggle.com/amananandrai/clickbait-dataset</a:t>
            </a:r>
            <a:r>
              <a:rPr lang="en-US" sz="2000">
                <a:latin typeface="Century Schoolbook"/>
                <a:ea typeface="Century Schoolbook"/>
                <a:cs typeface="Century Schoolbook"/>
                <a:sym typeface="Century Schoolbook"/>
              </a:rPr>
              <a:t>)</a:t>
            </a:r>
            <a:endParaRPr sz="2000">
              <a:latin typeface="Century Schoolbook"/>
              <a:ea typeface="Century Schoolbook"/>
              <a:cs typeface="Century Schoolbook"/>
              <a:sym typeface="Century Schoolbook"/>
            </a:endParaRPr>
          </a:p>
          <a:p>
            <a:pPr indent="0" lvl="0" marL="228600" rtl="0" algn="l">
              <a:lnSpc>
                <a:spcPct val="100000"/>
              </a:lnSpc>
              <a:spcBef>
                <a:spcPts val="1000"/>
              </a:spcBef>
              <a:spcAft>
                <a:spcPts val="0"/>
              </a:spcAft>
              <a:buNone/>
            </a:pPr>
            <a:r>
              <a:t/>
            </a:r>
            <a:endParaRPr sz="2000">
              <a:latin typeface="Century Schoolbook"/>
              <a:ea typeface="Century Schoolbook"/>
              <a:cs typeface="Century Schoolbook"/>
              <a:sym typeface="Century Schoolbook"/>
            </a:endParaRPr>
          </a:p>
          <a:p>
            <a:pPr indent="-219075" lvl="0" marL="228600" rtl="0" algn="l">
              <a:lnSpc>
                <a:spcPct val="100000"/>
              </a:lnSpc>
              <a:spcBef>
                <a:spcPts val="1000"/>
              </a:spcBef>
              <a:spcAft>
                <a:spcPts val="0"/>
              </a:spcAft>
              <a:buSzPct val="100000"/>
              <a:buFont typeface="Century Schoolbook"/>
              <a:buChar char="❑"/>
            </a:pPr>
            <a:r>
              <a:rPr lang="en-US" sz="2000">
                <a:latin typeface="Century Schoolbook"/>
                <a:ea typeface="Century Schoolbook"/>
                <a:cs typeface="Century Schoolbook"/>
                <a:sym typeface="Century Schoolbook"/>
              </a:rPr>
              <a:t>Research Paper: </a:t>
            </a:r>
            <a:endParaRPr sz="2000">
              <a:latin typeface="Century Schoolbook"/>
              <a:ea typeface="Century Schoolbook"/>
              <a:cs typeface="Century Schoolbook"/>
              <a:sym typeface="Century Schoolbook"/>
            </a:endParaRPr>
          </a:p>
          <a:p>
            <a:pPr indent="-231775" lvl="1" marL="685800" rtl="0" algn="l">
              <a:lnSpc>
                <a:spcPct val="100000"/>
              </a:lnSpc>
              <a:spcBef>
                <a:spcPts val="1000"/>
              </a:spcBef>
              <a:spcAft>
                <a:spcPts val="0"/>
              </a:spcAft>
              <a:buSzPct val="100000"/>
              <a:buFont typeface="Century Schoolbook"/>
              <a:buChar char="•"/>
            </a:pPr>
            <a:r>
              <a:rPr lang="en-US" sz="2000">
                <a:latin typeface="Century Schoolbook"/>
                <a:ea typeface="Century Schoolbook"/>
                <a:cs typeface="Century Schoolbook"/>
                <a:sym typeface="Century Schoolbook"/>
              </a:rPr>
              <a:t>Fake News :</a:t>
            </a:r>
            <a:endParaRPr sz="2000">
              <a:latin typeface="Century Schoolbook"/>
              <a:ea typeface="Century Schoolbook"/>
              <a:cs typeface="Century Schoolbook"/>
              <a:sym typeface="Century Schoolbook"/>
            </a:endParaRPr>
          </a:p>
          <a:p>
            <a:pPr indent="0" lvl="0" marL="0" rtl="0" algn="l">
              <a:lnSpc>
                <a:spcPct val="100000"/>
              </a:lnSpc>
              <a:spcBef>
                <a:spcPts val="1000"/>
              </a:spcBef>
              <a:spcAft>
                <a:spcPts val="0"/>
              </a:spcAft>
              <a:buNone/>
            </a:pPr>
            <a:r>
              <a:rPr lang="en-US" sz="1800">
                <a:latin typeface="Century Schoolbook"/>
                <a:ea typeface="Century Schoolbook"/>
                <a:cs typeface="Century Schoolbook"/>
                <a:sym typeface="Century Schoolbook"/>
              </a:rPr>
              <a:t>            </a:t>
            </a:r>
            <a:r>
              <a:rPr lang="en-US" sz="1800" u="sng">
                <a:solidFill>
                  <a:schemeClr val="hlink"/>
                </a:solidFill>
                <a:latin typeface="Century Schoolbook"/>
                <a:ea typeface="Century Schoolbook"/>
                <a:cs typeface="Century Schoolbook"/>
                <a:sym typeface="Century Schoolbook"/>
                <a:hlinkClick r:id="rId6"/>
              </a:rPr>
              <a:t>https://www.ijitee.org/wp-content/uploads/papers/v8i11/K18290981119.pdf</a:t>
            </a:r>
            <a:endParaRPr>
              <a:latin typeface="Century Schoolbook"/>
              <a:ea typeface="Century Schoolbook"/>
              <a:cs typeface="Century Schoolbook"/>
              <a:sym typeface="Century Schoolbook"/>
            </a:endParaRPr>
          </a:p>
          <a:p>
            <a:pPr indent="0" lvl="0" marL="685800" rtl="0" algn="l">
              <a:lnSpc>
                <a:spcPct val="100000"/>
              </a:lnSpc>
              <a:spcBef>
                <a:spcPts val="1000"/>
              </a:spcBef>
              <a:spcAft>
                <a:spcPts val="0"/>
              </a:spcAft>
              <a:buNone/>
            </a:pPr>
            <a:r>
              <a:rPr lang="en-US" sz="1800" u="sng">
                <a:solidFill>
                  <a:schemeClr val="hlink"/>
                </a:solidFill>
                <a:latin typeface="Century Schoolbook"/>
                <a:ea typeface="Century Schoolbook"/>
                <a:cs typeface="Century Schoolbook"/>
                <a:sym typeface="Century Schoolbook"/>
                <a:hlinkClick r:id="rId7"/>
              </a:rPr>
              <a:t>https://link.springer.com/chapter/10.1007%2F978-981-15-8354-4_26</a:t>
            </a:r>
            <a:endParaRPr sz="1800">
              <a:latin typeface="Century Schoolbook"/>
              <a:ea typeface="Century Schoolbook"/>
              <a:cs typeface="Century Schoolbook"/>
              <a:sym typeface="Century Schoolbook"/>
            </a:endParaRPr>
          </a:p>
          <a:p>
            <a:pPr indent="0" lvl="0" marL="0" rtl="0" algn="l">
              <a:lnSpc>
                <a:spcPct val="100000"/>
              </a:lnSpc>
              <a:spcBef>
                <a:spcPts val="1000"/>
              </a:spcBef>
              <a:spcAft>
                <a:spcPts val="0"/>
              </a:spcAft>
              <a:buNone/>
            </a:pPr>
            <a:r>
              <a:rPr lang="en-US" sz="1800">
                <a:latin typeface="Century Schoolbook"/>
                <a:ea typeface="Century Schoolbook"/>
                <a:cs typeface="Century Schoolbook"/>
                <a:sym typeface="Century Schoolbook"/>
              </a:rPr>
              <a:t>            </a:t>
            </a:r>
            <a:r>
              <a:rPr lang="en-US" sz="1800" u="sng">
                <a:solidFill>
                  <a:schemeClr val="hlink"/>
                </a:solidFill>
                <a:latin typeface="Century Schoolbook"/>
                <a:ea typeface="Century Schoolbook"/>
                <a:cs typeface="Century Schoolbook"/>
                <a:sym typeface="Century Schoolbook"/>
                <a:hlinkClick r:id="rId8"/>
              </a:rPr>
              <a:t>https://cutt.ly/Fbdhm1J</a:t>
            </a:r>
            <a:endParaRPr sz="1800">
              <a:latin typeface="Century Schoolbook"/>
              <a:ea typeface="Century Schoolbook"/>
              <a:cs typeface="Century Schoolbook"/>
              <a:sym typeface="Century Schoolbook"/>
            </a:endParaRPr>
          </a:p>
          <a:p>
            <a:pPr indent="-231775" lvl="1" marL="685800" rtl="0" algn="l">
              <a:lnSpc>
                <a:spcPct val="100000"/>
              </a:lnSpc>
              <a:spcBef>
                <a:spcPts val="1000"/>
              </a:spcBef>
              <a:spcAft>
                <a:spcPts val="0"/>
              </a:spcAft>
              <a:buSzPct val="100000"/>
              <a:buFont typeface="Century Schoolbook"/>
              <a:buChar char="•"/>
            </a:pPr>
            <a:r>
              <a:rPr lang="en-US">
                <a:latin typeface="Century Schoolbook"/>
                <a:ea typeface="Century Schoolbook"/>
                <a:cs typeface="Century Schoolbook"/>
                <a:sym typeface="Century Schoolbook"/>
              </a:rPr>
              <a:t>Clickbait:</a:t>
            </a:r>
            <a:endParaRPr>
              <a:latin typeface="Century Schoolbook"/>
              <a:ea typeface="Century Schoolbook"/>
              <a:cs typeface="Century Schoolbook"/>
              <a:sym typeface="Century Schoolbook"/>
            </a:endParaRPr>
          </a:p>
          <a:p>
            <a:pPr indent="0" lvl="0" marL="685800" rtl="0" algn="l">
              <a:lnSpc>
                <a:spcPct val="100000"/>
              </a:lnSpc>
              <a:spcBef>
                <a:spcPts val="1000"/>
              </a:spcBef>
              <a:spcAft>
                <a:spcPts val="0"/>
              </a:spcAft>
              <a:buNone/>
            </a:pPr>
            <a:r>
              <a:rPr lang="en-US" sz="1858" u="sng">
                <a:solidFill>
                  <a:schemeClr val="hlink"/>
                </a:solidFill>
                <a:latin typeface="Century Schoolbook"/>
                <a:ea typeface="Century Schoolbook"/>
                <a:cs typeface="Century Schoolbook"/>
                <a:sym typeface="Century Schoolbook"/>
                <a:hlinkClick r:id="rId9"/>
              </a:rPr>
              <a:t>https://link.springer.com/chapter/10.1007/978-3-319-30671-1_72</a:t>
            </a:r>
            <a:endParaRPr sz="1858">
              <a:latin typeface="Century Schoolbook"/>
              <a:ea typeface="Century Schoolbook"/>
              <a:cs typeface="Century Schoolbook"/>
              <a:sym typeface="Century Schoolbook"/>
            </a:endParaRPr>
          </a:p>
          <a:p>
            <a:pPr indent="0" lvl="0" marL="685800" rtl="0" algn="l">
              <a:lnSpc>
                <a:spcPct val="100000"/>
              </a:lnSpc>
              <a:spcBef>
                <a:spcPts val="1000"/>
              </a:spcBef>
              <a:spcAft>
                <a:spcPts val="0"/>
              </a:spcAft>
              <a:buNone/>
            </a:pPr>
            <a:r>
              <a:rPr lang="en-US" sz="1858" u="sng">
                <a:solidFill>
                  <a:schemeClr val="hlink"/>
                </a:solidFill>
                <a:latin typeface="Century Schoolbook"/>
                <a:ea typeface="Century Schoolbook"/>
                <a:cs typeface="Century Schoolbook"/>
                <a:sym typeface="Century Schoolbook"/>
                <a:hlinkClick r:id="rId10"/>
              </a:rPr>
              <a:t>https://cutt.ly/2bdhA9p</a:t>
            </a:r>
            <a:endParaRPr sz="1858">
              <a:latin typeface="Century Schoolbook"/>
              <a:ea typeface="Century Schoolbook"/>
              <a:cs typeface="Century Schoolbook"/>
              <a:sym typeface="Century Schoolbook"/>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00" scaled="0"/>
        </a:gradFill>
      </p:bgPr>
    </p:bg>
    <p:spTree>
      <p:nvGrpSpPr>
        <p:cNvPr id="229" name="Shape 229"/>
        <p:cNvGrpSpPr/>
        <p:nvPr/>
      </p:nvGrpSpPr>
      <p:grpSpPr>
        <a:xfrm>
          <a:off x="0" y="0"/>
          <a:ext cx="0" cy="0"/>
          <a:chOff x="0" y="0"/>
          <a:chExt cx="0" cy="0"/>
        </a:xfrm>
      </p:grpSpPr>
      <p:sp>
        <p:nvSpPr>
          <p:cNvPr id="230" name="Google Shape;230;p25"/>
          <p:cNvSpPr/>
          <p:nvPr/>
        </p:nvSpPr>
        <p:spPr>
          <a:xfrm>
            <a:off x="0" y="0"/>
            <a:ext cx="12192000" cy="6858002"/>
          </a:xfrm>
          <a:prstGeom prst="rect">
            <a:avLst/>
          </a:prstGeom>
          <a:gradFill>
            <a:gsLst>
              <a:gs pos="0">
                <a:schemeClr val="lt1"/>
              </a:gs>
              <a:gs pos="50000">
                <a:srgbClr val="FAFAFA"/>
              </a:gs>
              <a:gs pos="100000">
                <a:srgbClr val="CECEC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https://docs.google.com/presentation/d/1Dg91dsjLGi5x-FYmf-SwO9Q49WNAHhOOb3Ddf3jBHsI/edit?usp=sharing</a:t>
            </a:r>
            <a:endParaRPr b="0" i="0" sz="1800" u="none" cap="none" strike="noStrike">
              <a:solidFill>
                <a:schemeClr val="lt1"/>
              </a:solidFill>
              <a:latin typeface="Century Gothic"/>
              <a:ea typeface="Century Gothic"/>
              <a:cs typeface="Century Gothic"/>
              <a:sym typeface="Century Gothic"/>
            </a:endParaRPr>
          </a:p>
        </p:txBody>
      </p:sp>
      <p:sp>
        <p:nvSpPr>
          <p:cNvPr id="231" name="Google Shape;231;p25"/>
          <p:cNvSpPr txBox="1"/>
          <p:nvPr>
            <p:ph type="ctrTitle"/>
          </p:nvPr>
        </p:nvSpPr>
        <p:spPr>
          <a:xfrm>
            <a:off x="792483" y="821265"/>
            <a:ext cx="6098705" cy="5222117"/>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8000"/>
              <a:buFont typeface="Century Schoolbook"/>
              <a:buNone/>
            </a:pPr>
            <a:r>
              <a:rPr lang="en-US" sz="8000" cap="none">
                <a:latin typeface="Century Schoolbook"/>
                <a:ea typeface="Century Schoolbook"/>
                <a:cs typeface="Century Schoolbook"/>
                <a:sym typeface="Century Schoolbook"/>
              </a:rPr>
              <a:t>Thank You!</a:t>
            </a:r>
            <a:endParaRPr/>
          </a:p>
        </p:txBody>
      </p:sp>
      <p:cxnSp>
        <p:nvCxnSpPr>
          <p:cNvPr id="232" name="Google Shape;232;p25"/>
          <p:cNvCxnSpPr/>
          <p:nvPr/>
        </p:nvCxnSpPr>
        <p:spPr>
          <a:xfrm>
            <a:off x="7397108" y="1923563"/>
            <a:ext cx="0" cy="3017520"/>
          </a:xfrm>
          <a:prstGeom prst="straightConnector1">
            <a:avLst/>
          </a:prstGeom>
          <a:noFill/>
          <a:ln cap="flat" cmpd="sng" w="15875">
            <a:solidFill>
              <a:schemeClr val="dk1"/>
            </a:solidFill>
            <a:prstDash val="solid"/>
            <a:round/>
            <a:headEnd len="sm" w="sm" type="none"/>
            <a:tailEnd len="sm" w="sm" type="none"/>
          </a:ln>
        </p:spPr>
      </p:cxnSp>
      <p:pic>
        <p:nvPicPr>
          <p:cNvPr id="233" name="Google Shape;233;p25"/>
          <p:cNvPicPr preferRelativeResize="0"/>
          <p:nvPr/>
        </p:nvPicPr>
        <p:blipFill rotWithShape="1">
          <a:blip r:embed="rId3">
            <a:alphaModFix/>
          </a:blip>
          <a:srcRect b="0" l="0" r="0" t="-534"/>
          <a:stretch/>
        </p:blipFill>
        <p:spPr>
          <a:xfrm rot="-5400000">
            <a:off x="7545075" y="2187578"/>
            <a:ext cx="6857999" cy="2482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00" scaled="0"/>
        </a:gradFill>
      </p:bgPr>
    </p:bg>
    <p:spTree>
      <p:nvGrpSpPr>
        <p:cNvPr id="50" name="Shape 50"/>
        <p:cNvGrpSpPr/>
        <p:nvPr/>
      </p:nvGrpSpPr>
      <p:grpSpPr>
        <a:xfrm>
          <a:off x="0" y="0"/>
          <a:ext cx="0" cy="0"/>
          <a:chOff x="0" y="0"/>
          <a:chExt cx="0" cy="0"/>
        </a:xfrm>
      </p:grpSpPr>
      <p:sp>
        <p:nvSpPr>
          <p:cNvPr id="51" name="Google Shape;51;p6"/>
          <p:cNvSpPr/>
          <p:nvPr/>
        </p:nvSpPr>
        <p:spPr>
          <a:xfrm>
            <a:off x="0" y="0"/>
            <a:ext cx="12192000" cy="6858002"/>
          </a:xfrm>
          <a:prstGeom prst="rect">
            <a:avLst/>
          </a:prstGeom>
          <a:gradFill>
            <a:gsLst>
              <a:gs pos="0">
                <a:schemeClr val="lt1"/>
              </a:gs>
              <a:gs pos="50000">
                <a:srgbClr val="FAFAFA"/>
              </a:gs>
              <a:gs pos="100000">
                <a:srgbClr val="CECEC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52" name="Google Shape;52;p6"/>
          <p:cNvSpPr txBox="1"/>
          <p:nvPr>
            <p:ph type="ctrTitle"/>
          </p:nvPr>
        </p:nvSpPr>
        <p:spPr>
          <a:xfrm>
            <a:off x="792483" y="821265"/>
            <a:ext cx="6098705" cy="5222117"/>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5800"/>
              <a:buFont typeface="Century Schoolbook"/>
              <a:buNone/>
            </a:pPr>
            <a:r>
              <a:rPr lang="en-US" sz="5800">
                <a:latin typeface="Century Schoolbook"/>
                <a:ea typeface="Century Schoolbook"/>
                <a:cs typeface="Century Schoolbook"/>
                <a:sym typeface="Century Schoolbook"/>
              </a:rPr>
              <a:t>TYPES OF FAKE NEWS</a:t>
            </a:r>
            <a:endParaRPr/>
          </a:p>
        </p:txBody>
      </p:sp>
      <p:cxnSp>
        <p:nvCxnSpPr>
          <p:cNvPr id="53" name="Google Shape;53;p6"/>
          <p:cNvCxnSpPr/>
          <p:nvPr/>
        </p:nvCxnSpPr>
        <p:spPr>
          <a:xfrm>
            <a:off x="7397108" y="1923563"/>
            <a:ext cx="0" cy="3017520"/>
          </a:xfrm>
          <a:prstGeom prst="straightConnector1">
            <a:avLst/>
          </a:prstGeom>
          <a:noFill/>
          <a:ln cap="flat" cmpd="sng" w="15875">
            <a:solidFill>
              <a:schemeClr val="dk1"/>
            </a:solidFill>
            <a:prstDash val="solid"/>
            <a:round/>
            <a:headEnd len="sm" w="sm" type="none"/>
            <a:tailEnd len="sm" w="sm" type="none"/>
          </a:ln>
        </p:spPr>
      </p:cxnSp>
      <p:sp>
        <p:nvSpPr>
          <p:cNvPr id="54" name="Google Shape;54;p6"/>
          <p:cNvSpPr txBox="1"/>
          <p:nvPr>
            <p:ph idx="1" type="subTitle"/>
          </p:nvPr>
        </p:nvSpPr>
        <p:spPr>
          <a:xfrm>
            <a:off x="7607034" y="1923564"/>
            <a:ext cx="3531121" cy="3017520"/>
          </a:xfrm>
          <a:prstGeom prst="rect">
            <a:avLst/>
          </a:prstGeom>
          <a:noFill/>
          <a:ln>
            <a:noFill/>
          </a:ln>
        </p:spPr>
        <p:txBody>
          <a:bodyPr anchorCtr="0" anchor="ctr"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2000"/>
              <a:buFont typeface="Century Gothic"/>
              <a:buAutoNum type="arabicPeriod"/>
            </a:pPr>
            <a:r>
              <a:rPr lang="en-US">
                <a:latin typeface="Century Schoolbook"/>
                <a:ea typeface="Century Schoolbook"/>
                <a:cs typeface="Century Schoolbook"/>
                <a:sym typeface="Century Schoolbook"/>
              </a:rPr>
              <a:t>FAKE NEWS ARTICLE</a:t>
            </a:r>
            <a:endParaRPr/>
          </a:p>
          <a:p>
            <a:pPr indent="-457200" lvl="0" marL="457200" rtl="0" algn="l">
              <a:lnSpc>
                <a:spcPct val="90000"/>
              </a:lnSpc>
              <a:spcBef>
                <a:spcPts val="1000"/>
              </a:spcBef>
              <a:spcAft>
                <a:spcPts val="0"/>
              </a:spcAft>
              <a:buClr>
                <a:schemeClr val="dk1"/>
              </a:buClr>
              <a:buSzPts val="2000"/>
              <a:buFont typeface="Century Gothic"/>
              <a:buAutoNum type="arabicPeriod"/>
            </a:pPr>
            <a:r>
              <a:rPr lang="en-US">
                <a:latin typeface="Century Schoolbook"/>
                <a:ea typeface="Century Schoolbook"/>
                <a:cs typeface="Century Schoolbook"/>
                <a:sym typeface="Century Schoolbook"/>
              </a:rPr>
              <a:t>CLICKBAIT</a:t>
            </a:r>
            <a:endParaRPr/>
          </a:p>
        </p:txBody>
      </p:sp>
      <p:pic>
        <p:nvPicPr>
          <p:cNvPr id="55" name="Google Shape;55;p6"/>
          <p:cNvPicPr preferRelativeResize="0"/>
          <p:nvPr/>
        </p:nvPicPr>
        <p:blipFill rotWithShape="1">
          <a:blip r:embed="rId3">
            <a:alphaModFix/>
          </a:blip>
          <a:srcRect b="0" l="0" r="0" t="-534"/>
          <a:stretch/>
        </p:blipFill>
        <p:spPr>
          <a:xfrm rot="-5400000">
            <a:off x="7545075" y="2187578"/>
            <a:ext cx="6857999" cy="2482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00" scaled="0"/>
        </a:gradFill>
      </p:bgPr>
    </p:bg>
    <p:spTree>
      <p:nvGrpSpPr>
        <p:cNvPr id="59" name="Shape 59"/>
        <p:cNvGrpSpPr/>
        <p:nvPr/>
      </p:nvGrpSpPr>
      <p:grpSpPr>
        <a:xfrm>
          <a:off x="0" y="0"/>
          <a:ext cx="0" cy="0"/>
          <a:chOff x="0" y="0"/>
          <a:chExt cx="0" cy="0"/>
        </a:xfrm>
      </p:grpSpPr>
      <p:sp>
        <p:nvSpPr>
          <p:cNvPr id="60" name="Google Shape;60;p7"/>
          <p:cNvSpPr/>
          <p:nvPr/>
        </p:nvSpPr>
        <p:spPr>
          <a:xfrm>
            <a:off x="0" y="0"/>
            <a:ext cx="12192000" cy="6858000"/>
          </a:xfrm>
          <a:prstGeom prst="rect">
            <a:avLst/>
          </a:prstGeom>
          <a:gradFill>
            <a:gsLst>
              <a:gs pos="0">
                <a:schemeClr val="lt1"/>
              </a:gs>
              <a:gs pos="50000">
                <a:srgbClr val="FAFAFA"/>
              </a:gs>
              <a:gs pos="100000">
                <a:srgbClr val="CECEC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61" name="Google Shape;61;p7"/>
          <p:cNvSpPr/>
          <p:nvPr/>
        </p:nvSpPr>
        <p:spPr>
          <a:xfrm>
            <a:off x="0" y="0"/>
            <a:ext cx="3406393" cy="6858000"/>
          </a:xfrm>
          <a:prstGeom prst="rect">
            <a:avLst/>
          </a:prstGeom>
          <a:solidFill>
            <a:srgbClr val="FEFEFE"/>
          </a:solidFill>
          <a:ln>
            <a:noFill/>
          </a:ln>
          <a:effectLst>
            <a:outerShdw blurRad="635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62" name="Google Shape;62;p7"/>
          <p:cNvPicPr preferRelativeResize="0"/>
          <p:nvPr/>
        </p:nvPicPr>
        <p:blipFill rotWithShape="1">
          <a:blip r:embed="rId3">
            <a:alphaModFix/>
          </a:blip>
          <a:srcRect b="0" l="0" r="0" t="-534"/>
          <a:stretch/>
        </p:blipFill>
        <p:spPr>
          <a:xfrm rot="-5400000">
            <a:off x="-1265719" y="2187575"/>
            <a:ext cx="6857999" cy="2482850"/>
          </a:xfrm>
          <a:prstGeom prst="rect">
            <a:avLst/>
          </a:prstGeom>
          <a:noFill/>
          <a:ln>
            <a:noFill/>
          </a:ln>
        </p:spPr>
      </p:pic>
      <p:sp>
        <p:nvSpPr>
          <p:cNvPr id="63" name="Google Shape;63;p7"/>
          <p:cNvSpPr txBox="1"/>
          <p:nvPr>
            <p:ph type="title"/>
          </p:nvPr>
        </p:nvSpPr>
        <p:spPr>
          <a:xfrm>
            <a:off x="3403863" y="309930"/>
            <a:ext cx="8787294" cy="183852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entury Schoolbook"/>
              <a:buNone/>
            </a:pPr>
            <a:r>
              <a:rPr lang="en-US">
                <a:latin typeface="Century Schoolbook"/>
                <a:ea typeface="Century Schoolbook"/>
                <a:cs typeface="Century Schoolbook"/>
                <a:sym typeface="Century Schoolbook"/>
              </a:rPr>
              <a:t>FAKE NEWS ARTICLE</a:t>
            </a:r>
            <a:endParaRPr/>
          </a:p>
        </p:txBody>
      </p:sp>
      <p:sp>
        <p:nvSpPr>
          <p:cNvPr id="64" name="Google Shape;64;p7"/>
          <p:cNvSpPr txBox="1"/>
          <p:nvPr>
            <p:ph idx="1" type="body"/>
          </p:nvPr>
        </p:nvSpPr>
        <p:spPr>
          <a:xfrm>
            <a:off x="4395202" y="2662669"/>
            <a:ext cx="6937099" cy="3485211"/>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000"/>
              <a:buFont typeface="Noto Sans Symbols"/>
              <a:buChar char="❑"/>
            </a:pPr>
            <a:r>
              <a:rPr lang="en-US" sz="2000">
                <a:latin typeface="Century Schoolbook"/>
                <a:ea typeface="Century Schoolbook"/>
                <a:cs typeface="Century Schoolbook"/>
                <a:sym typeface="Century Schoolbook"/>
              </a:rPr>
              <a:t>We are defining “Fake News Article” as those news stories/articles that are false: the story/article itself is fabricated, with no verifiable facts, sources or quotes.</a:t>
            </a:r>
            <a:endParaRPr/>
          </a:p>
          <a:p>
            <a:pPr indent="-101600" lvl="0" marL="228600" rtl="0" algn="l">
              <a:lnSpc>
                <a:spcPct val="100000"/>
              </a:lnSpc>
              <a:spcBef>
                <a:spcPts val="1000"/>
              </a:spcBef>
              <a:spcAft>
                <a:spcPts val="0"/>
              </a:spcAft>
              <a:buClr>
                <a:schemeClr val="dk1"/>
              </a:buClr>
              <a:buSzPts val="2000"/>
              <a:buFont typeface="Noto Sans Symbols"/>
              <a:buNone/>
            </a:pPr>
            <a:r>
              <a:t/>
            </a:r>
            <a:endParaRPr sz="2000">
              <a:latin typeface="Century Schoolbook"/>
              <a:ea typeface="Century Schoolbook"/>
              <a:cs typeface="Century Schoolbook"/>
              <a:sym typeface="Century Schoolbook"/>
            </a:endParaRPr>
          </a:p>
          <a:p>
            <a:pPr indent="-228600" lvl="0" marL="228600" rtl="0" algn="l">
              <a:lnSpc>
                <a:spcPct val="100000"/>
              </a:lnSpc>
              <a:spcBef>
                <a:spcPts val="1000"/>
              </a:spcBef>
              <a:spcAft>
                <a:spcPts val="0"/>
              </a:spcAft>
              <a:buClr>
                <a:schemeClr val="dk1"/>
              </a:buClr>
              <a:buSzPts val="2000"/>
              <a:buFont typeface="Noto Sans Symbols"/>
              <a:buChar char="❑"/>
            </a:pPr>
            <a:r>
              <a:rPr lang="en-US" sz="2000">
                <a:latin typeface="Century Schoolbook"/>
                <a:ea typeface="Century Schoolbook"/>
                <a:cs typeface="Century Schoolbook"/>
                <a:sym typeface="Century Schoolbook"/>
              </a:rPr>
              <a:t>Some fake articles have relatively frequent use of terms seemingly intended to inspire outrage and the present writing skill in such articles is generally considerably lesser than in standard news.</a:t>
            </a:r>
            <a:endParaRPr/>
          </a:p>
          <a:p>
            <a:pPr indent="0" lvl="0" marL="0" rtl="0" algn="l">
              <a:lnSpc>
                <a:spcPct val="100000"/>
              </a:lnSpc>
              <a:spcBef>
                <a:spcPts val="1000"/>
              </a:spcBef>
              <a:spcAft>
                <a:spcPts val="0"/>
              </a:spcAft>
              <a:buClr>
                <a:schemeClr val="dk1"/>
              </a:buClr>
              <a:buSzPts val="2000"/>
              <a:buNone/>
            </a:pPr>
            <a:r>
              <a:t/>
            </a:r>
            <a:endParaRPr sz="2000">
              <a:latin typeface="Century Schoolbook"/>
              <a:ea typeface="Century Schoolbook"/>
              <a:cs typeface="Century Schoolbook"/>
              <a:sym typeface="Century Schoolboo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00" scaled="0"/>
        </a:gradFill>
      </p:bgPr>
    </p:bg>
    <p:spTree>
      <p:nvGrpSpPr>
        <p:cNvPr id="68" name="Shape 68"/>
        <p:cNvGrpSpPr/>
        <p:nvPr/>
      </p:nvGrpSpPr>
      <p:grpSpPr>
        <a:xfrm>
          <a:off x="0" y="0"/>
          <a:ext cx="0" cy="0"/>
          <a:chOff x="0" y="0"/>
          <a:chExt cx="0" cy="0"/>
        </a:xfrm>
      </p:grpSpPr>
      <p:sp>
        <p:nvSpPr>
          <p:cNvPr id="69" name="Google Shape;69;p8"/>
          <p:cNvSpPr/>
          <p:nvPr/>
        </p:nvSpPr>
        <p:spPr>
          <a:xfrm>
            <a:off x="0" y="0"/>
            <a:ext cx="12192000" cy="6858000"/>
          </a:xfrm>
          <a:prstGeom prst="rect">
            <a:avLst/>
          </a:prstGeom>
          <a:gradFill>
            <a:gsLst>
              <a:gs pos="0">
                <a:schemeClr val="lt1"/>
              </a:gs>
              <a:gs pos="50000">
                <a:srgbClr val="FAFAFA"/>
              </a:gs>
              <a:gs pos="100000">
                <a:srgbClr val="CECEC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70" name="Google Shape;70;p8"/>
          <p:cNvSpPr/>
          <p:nvPr/>
        </p:nvSpPr>
        <p:spPr>
          <a:xfrm>
            <a:off x="0" y="0"/>
            <a:ext cx="3406393" cy="6858000"/>
          </a:xfrm>
          <a:prstGeom prst="rect">
            <a:avLst/>
          </a:prstGeom>
          <a:solidFill>
            <a:srgbClr val="FEFEFE"/>
          </a:solidFill>
          <a:ln>
            <a:noFill/>
          </a:ln>
          <a:effectLst>
            <a:outerShdw blurRad="635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71" name="Google Shape;71;p8"/>
          <p:cNvPicPr preferRelativeResize="0"/>
          <p:nvPr/>
        </p:nvPicPr>
        <p:blipFill rotWithShape="1">
          <a:blip r:embed="rId3">
            <a:alphaModFix/>
          </a:blip>
          <a:srcRect b="0" l="0" r="0" t="-534"/>
          <a:stretch/>
        </p:blipFill>
        <p:spPr>
          <a:xfrm rot="-5400000">
            <a:off x="-1265719" y="2187575"/>
            <a:ext cx="6857999" cy="2482850"/>
          </a:xfrm>
          <a:prstGeom prst="rect">
            <a:avLst/>
          </a:prstGeom>
          <a:noFill/>
          <a:ln>
            <a:noFill/>
          </a:ln>
        </p:spPr>
      </p:pic>
      <p:sp>
        <p:nvSpPr>
          <p:cNvPr id="72" name="Google Shape;72;p8"/>
          <p:cNvSpPr txBox="1"/>
          <p:nvPr>
            <p:ph type="title"/>
          </p:nvPr>
        </p:nvSpPr>
        <p:spPr>
          <a:xfrm>
            <a:off x="3403863" y="423153"/>
            <a:ext cx="8787294" cy="183852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entury Schoolbook"/>
              <a:buNone/>
            </a:pPr>
            <a:r>
              <a:rPr lang="en-US">
                <a:latin typeface="Century Schoolbook"/>
                <a:ea typeface="Century Schoolbook"/>
                <a:cs typeface="Century Schoolbook"/>
                <a:sym typeface="Century Schoolbook"/>
              </a:rPr>
              <a:t>CLICKBAIT</a:t>
            </a:r>
            <a:endParaRPr/>
          </a:p>
        </p:txBody>
      </p:sp>
      <p:sp>
        <p:nvSpPr>
          <p:cNvPr id="73" name="Google Shape;73;p8"/>
          <p:cNvSpPr txBox="1"/>
          <p:nvPr>
            <p:ph idx="1" type="body"/>
          </p:nvPr>
        </p:nvSpPr>
        <p:spPr>
          <a:xfrm>
            <a:off x="4497827" y="2390158"/>
            <a:ext cx="6984600" cy="37500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000"/>
              <a:buFont typeface="Noto Sans Symbols"/>
              <a:buChar char="❑"/>
            </a:pPr>
            <a:r>
              <a:rPr lang="en-US" sz="2000">
                <a:latin typeface="Century Schoolbook"/>
                <a:ea typeface="Century Schoolbook"/>
                <a:cs typeface="Century Schoolbook"/>
                <a:sym typeface="Century Schoolbook"/>
              </a:rPr>
              <a:t>Clickbait is defined as content whose main purpose is to draw attention and encourage visitors to click on a link to a specific website. </a:t>
            </a:r>
            <a:endParaRPr/>
          </a:p>
          <a:p>
            <a:pPr indent="-101600" lvl="0" marL="228600" rtl="0" algn="l">
              <a:lnSpc>
                <a:spcPct val="100000"/>
              </a:lnSpc>
              <a:spcBef>
                <a:spcPts val="1000"/>
              </a:spcBef>
              <a:spcAft>
                <a:spcPts val="0"/>
              </a:spcAft>
              <a:buClr>
                <a:schemeClr val="dk1"/>
              </a:buClr>
              <a:buSzPts val="2000"/>
              <a:buFont typeface="Noto Sans Symbols"/>
              <a:buNone/>
            </a:pPr>
            <a:r>
              <a:t/>
            </a:r>
            <a:endParaRPr sz="2000">
              <a:latin typeface="Century Schoolbook"/>
              <a:ea typeface="Century Schoolbook"/>
              <a:cs typeface="Century Schoolbook"/>
              <a:sym typeface="Century Schoolbook"/>
            </a:endParaRPr>
          </a:p>
          <a:p>
            <a:pPr indent="-228600" lvl="0" marL="228600" rtl="0" algn="l">
              <a:lnSpc>
                <a:spcPct val="100000"/>
              </a:lnSpc>
              <a:spcBef>
                <a:spcPts val="1000"/>
              </a:spcBef>
              <a:spcAft>
                <a:spcPts val="0"/>
              </a:spcAft>
              <a:buClr>
                <a:schemeClr val="dk1"/>
              </a:buClr>
              <a:buSzPts val="2000"/>
              <a:buFont typeface="Noto Sans Symbols"/>
              <a:buChar char="❑"/>
            </a:pPr>
            <a:r>
              <a:rPr lang="en-US" sz="2000">
                <a:latin typeface="Century Schoolbook"/>
                <a:ea typeface="Century Schoolbook"/>
                <a:cs typeface="Century Schoolbook"/>
                <a:sym typeface="Century Schoolbook"/>
              </a:rPr>
              <a:t>Clickbait may be a text or a thumbnail link that's designed to draw in attention and to entice users to follow that link and skim, view, or hear the linked piece of online content, with a defining characteristic of being deceptive, typically sensationalized, or misleading.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00" scaled="0"/>
        </a:gradFill>
      </p:bgPr>
    </p:bg>
    <p:spTree>
      <p:nvGrpSpPr>
        <p:cNvPr id="77" name="Shape 77"/>
        <p:cNvGrpSpPr/>
        <p:nvPr/>
      </p:nvGrpSpPr>
      <p:grpSpPr>
        <a:xfrm>
          <a:off x="0" y="0"/>
          <a:ext cx="0" cy="0"/>
          <a:chOff x="0" y="0"/>
          <a:chExt cx="0" cy="0"/>
        </a:xfrm>
      </p:grpSpPr>
      <p:sp>
        <p:nvSpPr>
          <p:cNvPr id="78" name="Google Shape;78;p9"/>
          <p:cNvSpPr/>
          <p:nvPr/>
        </p:nvSpPr>
        <p:spPr>
          <a:xfrm>
            <a:off x="0" y="0"/>
            <a:ext cx="12192000" cy="6858000"/>
          </a:xfrm>
          <a:prstGeom prst="rect">
            <a:avLst/>
          </a:prstGeom>
          <a:gradFill>
            <a:gsLst>
              <a:gs pos="0">
                <a:schemeClr val="lt1"/>
              </a:gs>
              <a:gs pos="50000">
                <a:srgbClr val="FAFAFA"/>
              </a:gs>
              <a:gs pos="100000">
                <a:srgbClr val="CECEC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79" name="Google Shape;79;p9"/>
          <p:cNvSpPr/>
          <p:nvPr/>
        </p:nvSpPr>
        <p:spPr>
          <a:xfrm>
            <a:off x="0" y="0"/>
            <a:ext cx="3406393" cy="6858000"/>
          </a:xfrm>
          <a:prstGeom prst="rect">
            <a:avLst/>
          </a:prstGeom>
          <a:solidFill>
            <a:srgbClr val="FEFEFE"/>
          </a:solidFill>
          <a:ln>
            <a:noFill/>
          </a:ln>
          <a:effectLst>
            <a:outerShdw blurRad="635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80" name="Google Shape;80;p9"/>
          <p:cNvPicPr preferRelativeResize="0"/>
          <p:nvPr/>
        </p:nvPicPr>
        <p:blipFill rotWithShape="1">
          <a:blip r:embed="rId3">
            <a:alphaModFix/>
          </a:blip>
          <a:srcRect b="0" l="0" r="0" t="-534"/>
          <a:stretch/>
        </p:blipFill>
        <p:spPr>
          <a:xfrm rot="-5400000">
            <a:off x="-1265719" y="2187575"/>
            <a:ext cx="6857999" cy="2482850"/>
          </a:xfrm>
          <a:prstGeom prst="rect">
            <a:avLst/>
          </a:prstGeom>
          <a:noFill/>
          <a:ln>
            <a:noFill/>
          </a:ln>
        </p:spPr>
      </p:pic>
      <p:sp>
        <p:nvSpPr>
          <p:cNvPr id="81" name="Google Shape;81;p9"/>
          <p:cNvSpPr txBox="1"/>
          <p:nvPr>
            <p:ph type="title"/>
          </p:nvPr>
        </p:nvSpPr>
        <p:spPr>
          <a:xfrm>
            <a:off x="3404706" y="1"/>
            <a:ext cx="8787294" cy="183852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entury Schoolbook"/>
              <a:buNone/>
            </a:pPr>
            <a:r>
              <a:rPr lang="en-US">
                <a:latin typeface="Century Schoolbook"/>
                <a:ea typeface="Century Schoolbook"/>
                <a:cs typeface="Century Schoolbook"/>
                <a:sym typeface="Century Schoolbook"/>
              </a:rPr>
              <a:t>DATASET</a:t>
            </a:r>
            <a:endParaRPr/>
          </a:p>
        </p:txBody>
      </p:sp>
      <p:sp>
        <p:nvSpPr>
          <p:cNvPr id="82" name="Google Shape;82;p9"/>
          <p:cNvSpPr txBox="1"/>
          <p:nvPr>
            <p:ph idx="1" type="body"/>
          </p:nvPr>
        </p:nvSpPr>
        <p:spPr>
          <a:xfrm>
            <a:off x="4494179" y="1964987"/>
            <a:ext cx="7174617" cy="4573355"/>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000"/>
              <a:buFont typeface="Noto Sans Symbols"/>
              <a:buChar char="❑"/>
            </a:pPr>
            <a:r>
              <a:rPr lang="en-US" sz="2000">
                <a:latin typeface="Century Schoolbook"/>
                <a:ea typeface="Century Schoolbook"/>
                <a:cs typeface="Century Schoolbook"/>
                <a:sym typeface="Century Schoolbook"/>
              </a:rPr>
              <a:t>Here, in our project, we are mainly using 2 datasets each for “Fake News Article” and “Clickbait”. Data is collected by scraping the websites of popular news publishing sources. (Kaggle)</a:t>
            </a:r>
            <a:endParaRPr/>
          </a:p>
          <a:p>
            <a:pPr indent="0" lvl="0" marL="0" rtl="0" algn="l">
              <a:lnSpc>
                <a:spcPct val="100000"/>
              </a:lnSpc>
              <a:spcBef>
                <a:spcPts val="1000"/>
              </a:spcBef>
              <a:spcAft>
                <a:spcPts val="0"/>
              </a:spcAft>
              <a:buClr>
                <a:schemeClr val="dk1"/>
              </a:buClr>
              <a:buSzPts val="2000"/>
              <a:buNone/>
            </a:pPr>
            <a:br>
              <a:rPr lang="en-US" sz="2000">
                <a:latin typeface="Century Schoolbook"/>
                <a:ea typeface="Century Schoolbook"/>
                <a:cs typeface="Century Schoolbook"/>
                <a:sym typeface="Century Schoolbook"/>
              </a:rPr>
            </a:br>
            <a:endParaRPr sz="2000">
              <a:latin typeface="Century Schoolbook"/>
              <a:ea typeface="Century Schoolbook"/>
              <a:cs typeface="Century Schoolbook"/>
              <a:sym typeface="Century Schoolbook"/>
            </a:endParaRPr>
          </a:p>
          <a:p>
            <a:pPr indent="-228600" lvl="0" marL="228600" rtl="0" algn="l">
              <a:lnSpc>
                <a:spcPct val="100000"/>
              </a:lnSpc>
              <a:spcBef>
                <a:spcPts val="1000"/>
              </a:spcBef>
              <a:spcAft>
                <a:spcPts val="0"/>
              </a:spcAft>
              <a:buClr>
                <a:schemeClr val="dk1"/>
              </a:buClr>
              <a:buSzPts val="2000"/>
              <a:buFont typeface="Noto Sans Symbols"/>
              <a:buChar char="❑"/>
            </a:pPr>
            <a:r>
              <a:rPr lang="en-US" sz="2000">
                <a:latin typeface="Century Schoolbook"/>
                <a:ea typeface="Century Schoolbook"/>
                <a:cs typeface="Century Schoolbook"/>
                <a:sym typeface="Century Schoolbook"/>
              </a:rPr>
              <a:t>The collected news articles are judged using the score, quality, bias as metrics collected from PolitiFact and Media Charts.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12" scaled="0"/>
        </a:gradFill>
      </p:bgPr>
    </p:bg>
    <p:spTree>
      <p:nvGrpSpPr>
        <p:cNvPr id="86" name="Shape 86"/>
        <p:cNvGrpSpPr/>
        <p:nvPr/>
      </p:nvGrpSpPr>
      <p:grpSpPr>
        <a:xfrm>
          <a:off x="0" y="0"/>
          <a:ext cx="0" cy="0"/>
          <a:chOff x="0" y="0"/>
          <a:chExt cx="0" cy="0"/>
        </a:xfrm>
      </p:grpSpPr>
      <p:sp>
        <p:nvSpPr>
          <p:cNvPr id="87" name="Google Shape;87;p10"/>
          <p:cNvSpPr/>
          <p:nvPr/>
        </p:nvSpPr>
        <p:spPr>
          <a:xfrm>
            <a:off x="0" y="0"/>
            <a:ext cx="12192000" cy="6858000"/>
          </a:xfrm>
          <a:prstGeom prst="rect">
            <a:avLst/>
          </a:prstGeom>
          <a:gradFill>
            <a:gsLst>
              <a:gs pos="0">
                <a:schemeClr val="lt1"/>
              </a:gs>
              <a:gs pos="50000">
                <a:srgbClr val="FAFAFA"/>
              </a:gs>
              <a:gs pos="100000">
                <a:srgbClr val="CECECE"/>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8" name="Google Shape;88;p10"/>
          <p:cNvSpPr/>
          <p:nvPr/>
        </p:nvSpPr>
        <p:spPr>
          <a:xfrm>
            <a:off x="0" y="0"/>
            <a:ext cx="3406500" cy="6858000"/>
          </a:xfrm>
          <a:prstGeom prst="rect">
            <a:avLst/>
          </a:prstGeom>
          <a:solidFill>
            <a:srgbClr val="FEFEFE"/>
          </a:solidFill>
          <a:ln>
            <a:noFill/>
          </a:ln>
          <a:effectLst>
            <a:outerShdw blurRad="635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89" name="Google Shape;89;p10"/>
          <p:cNvPicPr preferRelativeResize="0"/>
          <p:nvPr/>
        </p:nvPicPr>
        <p:blipFill rotWithShape="1">
          <a:blip r:embed="rId3">
            <a:alphaModFix/>
          </a:blip>
          <a:srcRect b="0" l="0" r="0" t="-532"/>
          <a:stretch/>
        </p:blipFill>
        <p:spPr>
          <a:xfrm rot="-5400000">
            <a:off x="-1265720" y="2187574"/>
            <a:ext cx="6858000" cy="2482850"/>
          </a:xfrm>
          <a:prstGeom prst="rect">
            <a:avLst/>
          </a:prstGeom>
          <a:noFill/>
          <a:ln>
            <a:noFill/>
          </a:ln>
        </p:spPr>
      </p:pic>
      <p:sp>
        <p:nvSpPr>
          <p:cNvPr id="90" name="Google Shape;90;p10"/>
          <p:cNvSpPr txBox="1"/>
          <p:nvPr>
            <p:ph type="title"/>
          </p:nvPr>
        </p:nvSpPr>
        <p:spPr>
          <a:xfrm>
            <a:off x="3404706" y="1"/>
            <a:ext cx="8787300" cy="1838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entury Schoolbook"/>
              <a:buNone/>
            </a:pPr>
            <a:r>
              <a:rPr lang="en-US">
                <a:latin typeface="Century Schoolbook"/>
                <a:ea typeface="Century Schoolbook"/>
                <a:cs typeface="Century Schoolbook"/>
                <a:sym typeface="Century Schoolbook"/>
              </a:rPr>
              <a:t>DATASET ATTRIBUTES</a:t>
            </a:r>
            <a:endParaRPr>
              <a:latin typeface="Century Schoolbook"/>
              <a:ea typeface="Century Schoolbook"/>
              <a:cs typeface="Century Schoolbook"/>
              <a:sym typeface="Century Schoolbook"/>
            </a:endParaRPr>
          </a:p>
          <a:p>
            <a:pPr indent="0" lvl="0" marL="0" rtl="0" algn="ctr">
              <a:lnSpc>
                <a:spcPct val="90000"/>
              </a:lnSpc>
              <a:spcBef>
                <a:spcPts val="0"/>
              </a:spcBef>
              <a:spcAft>
                <a:spcPts val="0"/>
              </a:spcAft>
              <a:buClr>
                <a:schemeClr val="dk1"/>
              </a:buClr>
              <a:buSzPts val="4000"/>
              <a:buFont typeface="Century Schoolbook"/>
              <a:buNone/>
            </a:pPr>
            <a:r>
              <a:t/>
            </a:r>
            <a:endParaRPr>
              <a:latin typeface="Century Schoolbook"/>
              <a:ea typeface="Century Schoolbook"/>
              <a:cs typeface="Century Schoolbook"/>
              <a:sym typeface="Century Schoolbook"/>
            </a:endParaRPr>
          </a:p>
        </p:txBody>
      </p:sp>
      <p:sp>
        <p:nvSpPr>
          <p:cNvPr id="91" name="Google Shape;91;p10"/>
          <p:cNvSpPr txBox="1"/>
          <p:nvPr>
            <p:ph idx="1" type="body"/>
          </p:nvPr>
        </p:nvSpPr>
        <p:spPr>
          <a:xfrm>
            <a:off x="4259475" y="1433224"/>
            <a:ext cx="7623600" cy="5051700"/>
          </a:xfrm>
          <a:prstGeom prst="rect">
            <a:avLst/>
          </a:prstGeom>
          <a:noFill/>
          <a:ln>
            <a:noFill/>
          </a:ln>
        </p:spPr>
        <p:txBody>
          <a:bodyPr anchorCtr="0" anchor="t" bIns="45700" lIns="91425" spcFirstLastPara="1" rIns="91425" wrap="square" tIns="45700">
            <a:normAutofit/>
          </a:bodyPr>
          <a:lstStyle/>
          <a:p>
            <a:pPr indent="-241300" lvl="0" marL="228600" rtl="0" algn="l">
              <a:lnSpc>
                <a:spcPct val="100000"/>
              </a:lnSpc>
              <a:spcBef>
                <a:spcPts val="0"/>
              </a:spcBef>
              <a:spcAft>
                <a:spcPts val="0"/>
              </a:spcAft>
              <a:buClr>
                <a:schemeClr val="dk1"/>
              </a:buClr>
              <a:buSzPts val="2200"/>
              <a:buFont typeface="Noto Sans Symbols"/>
              <a:buChar char="❑"/>
            </a:pPr>
            <a:r>
              <a:rPr lang="en-US">
                <a:latin typeface="Century Schoolbook"/>
                <a:ea typeface="Century Schoolbook"/>
                <a:cs typeface="Century Schoolbook"/>
                <a:sym typeface="Century Schoolbook"/>
              </a:rPr>
              <a:t>The clickbait dataset contains, only two </a:t>
            </a:r>
            <a:r>
              <a:rPr lang="en-US">
                <a:latin typeface="Century Schoolbook"/>
                <a:ea typeface="Century Schoolbook"/>
                <a:cs typeface="Century Schoolbook"/>
                <a:sym typeface="Century Schoolbook"/>
              </a:rPr>
              <a:t>attributes:</a:t>
            </a:r>
            <a:endParaRPr>
              <a:latin typeface="Century Schoolbook"/>
              <a:ea typeface="Century Schoolbook"/>
              <a:cs typeface="Century Schoolbook"/>
              <a:sym typeface="Century Schoolbook"/>
            </a:endParaRPr>
          </a:p>
          <a:p>
            <a:pPr indent="-254000" lvl="1" marL="685800" rtl="0" algn="l">
              <a:lnSpc>
                <a:spcPct val="100000"/>
              </a:lnSpc>
              <a:spcBef>
                <a:spcPts val="0"/>
              </a:spcBef>
              <a:spcAft>
                <a:spcPts val="0"/>
              </a:spcAft>
              <a:buSzPts val="2200"/>
              <a:buFont typeface="Century Schoolbook"/>
              <a:buChar char="•"/>
            </a:pPr>
            <a:r>
              <a:rPr lang="en-US" sz="2200">
                <a:latin typeface="Century Schoolbook"/>
                <a:ea typeface="Century Schoolbook"/>
                <a:cs typeface="Century Schoolbook"/>
                <a:sym typeface="Century Schoolbook"/>
              </a:rPr>
              <a:t>Tagline: The main heading of the content</a:t>
            </a:r>
            <a:endParaRPr sz="2200">
              <a:latin typeface="Century Schoolbook"/>
              <a:ea typeface="Century Schoolbook"/>
              <a:cs typeface="Century Schoolbook"/>
              <a:sym typeface="Century Schoolbook"/>
            </a:endParaRPr>
          </a:p>
          <a:p>
            <a:pPr indent="-241300" lvl="1" marL="685800" rtl="0" algn="l">
              <a:lnSpc>
                <a:spcPct val="100000"/>
              </a:lnSpc>
              <a:spcBef>
                <a:spcPts val="0"/>
              </a:spcBef>
              <a:spcAft>
                <a:spcPts val="0"/>
              </a:spcAft>
              <a:buSzPts val="2000"/>
              <a:buFont typeface="Century Schoolbook"/>
              <a:buChar char="•"/>
            </a:pPr>
            <a:r>
              <a:rPr lang="en-US" sz="2200">
                <a:latin typeface="Century Schoolbook"/>
                <a:ea typeface="Century Schoolbook"/>
                <a:cs typeface="Century Schoolbook"/>
                <a:sym typeface="Century Schoolbook"/>
              </a:rPr>
              <a:t>ClickBait: (0 or 1) weather the given news in clickbaited or not.</a:t>
            </a:r>
            <a:endParaRPr sz="2200">
              <a:latin typeface="Century Schoolbook"/>
              <a:ea typeface="Century Schoolbook"/>
              <a:cs typeface="Century Schoolbook"/>
              <a:sym typeface="Century Schoolbook"/>
            </a:endParaRPr>
          </a:p>
          <a:p>
            <a:pPr indent="0" lvl="0" marL="685800" rtl="0" algn="l">
              <a:lnSpc>
                <a:spcPct val="100000"/>
              </a:lnSpc>
              <a:spcBef>
                <a:spcPts val="0"/>
              </a:spcBef>
              <a:spcAft>
                <a:spcPts val="0"/>
              </a:spcAft>
              <a:buNone/>
            </a:pPr>
            <a:r>
              <a:t/>
            </a:r>
            <a:endParaRPr>
              <a:latin typeface="Century Schoolbook"/>
              <a:ea typeface="Century Schoolbook"/>
              <a:cs typeface="Century Schoolbook"/>
              <a:sym typeface="Century Schoolbook"/>
            </a:endParaRPr>
          </a:p>
          <a:p>
            <a:pPr indent="0" lvl="0" marL="685800" rtl="0" algn="l">
              <a:lnSpc>
                <a:spcPct val="100000"/>
              </a:lnSpc>
              <a:spcBef>
                <a:spcPts val="0"/>
              </a:spcBef>
              <a:spcAft>
                <a:spcPts val="0"/>
              </a:spcAft>
              <a:buNone/>
            </a:pPr>
            <a:br>
              <a:rPr lang="en-US">
                <a:latin typeface="Century Schoolbook"/>
                <a:ea typeface="Century Schoolbook"/>
                <a:cs typeface="Century Schoolbook"/>
                <a:sym typeface="Century Schoolbook"/>
              </a:rPr>
            </a:br>
            <a:endParaRPr>
              <a:latin typeface="Century Schoolbook"/>
              <a:ea typeface="Century Schoolbook"/>
              <a:cs typeface="Century Schoolbook"/>
              <a:sym typeface="Century Schoolbook"/>
            </a:endParaRPr>
          </a:p>
          <a:p>
            <a:pPr indent="-228600" lvl="0" marL="228600" rtl="0" algn="l">
              <a:lnSpc>
                <a:spcPct val="100000"/>
              </a:lnSpc>
              <a:spcBef>
                <a:spcPts val="0"/>
              </a:spcBef>
              <a:spcAft>
                <a:spcPts val="0"/>
              </a:spcAft>
              <a:buSzPts val="1800"/>
              <a:buFont typeface="Century Schoolbook"/>
              <a:buChar char="❑"/>
            </a:pPr>
            <a:r>
              <a:rPr lang="en-US">
                <a:latin typeface="Century Schoolbook"/>
                <a:ea typeface="Century Schoolbook"/>
                <a:cs typeface="Century Schoolbook"/>
                <a:sym typeface="Century Schoolbook"/>
              </a:rPr>
              <a:t>The Fake news articles contains 6 attributes, the main attributes are:</a:t>
            </a:r>
            <a:endParaRPr>
              <a:latin typeface="Century Schoolbook"/>
              <a:ea typeface="Century Schoolbook"/>
              <a:cs typeface="Century Schoolbook"/>
              <a:sym typeface="Century Schoolbook"/>
            </a:endParaRPr>
          </a:p>
          <a:p>
            <a:pPr indent="-228600" lvl="1" marL="685800" rtl="0" algn="l">
              <a:lnSpc>
                <a:spcPct val="100000"/>
              </a:lnSpc>
              <a:spcBef>
                <a:spcPts val="0"/>
              </a:spcBef>
              <a:spcAft>
                <a:spcPts val="0"/>
              </a:spcAft>
              <a:buSzPts val="1800"/>
              <a:buFont typeface="Century Schoolbook"/>
              <a:buChar char="•"/>
            </a:pPr>
            <a:r>
              <a:rPr lang="en-US">
                <a:latin typeface="Century Schoolbook"/>
                <a:ea typeface="Century Schoolbook"/>
                <a:cs typeface="Century Schoolbook"/>
                <a:sym typeface="Century Schoolbook"/>
              </a:rPr>
              <a:t>Title: Title of the article.</a:t>
            </a:r>
            <a:endParaRPr>
              <a:latin typeface="Century Schoolbook"/>
              <a:ea typeface="Century Schoolbook"/>
              <a:cs typeface="Century Schoolbook"/>
              <a:sym typeface="Century Schoolbook"/>
            </a:endParaRPr>
          </a:p>
          <a:p>
            <a:pPr indent="-228600" lvl="1" marL="685800" rtl="0" algn="l">
              <a:lnSpc>
                <a:spcPct val="100000"/>
              </a:lnSpc>
              <a:spcBef>
                <a:spcPts val="0"/>
              </a:spcBef>
              <a:spcAft>
                <a:spcPts val="0"/>
              </a:spcAft>
              <a:buSzPts val="1800"/>
              <a:buFont typeface="Century Schoolbook"/>
              <a:buChar char="•"/>
            </a:pPr>
            <a:r>
              <a:rPr lang="en-US">
                <a:latin typeface="Century Schoolbook"/>
                <a:ea typeface="Century Schoolbook"/>
                <a:cs typeface="Century Schoolbook"/>
                <a:sym typeface="Century Schoolbook"/>
              </a:rPr>
              <a:t>Text: Content of the news article</a:t>
            </a:r>
            <a:endParaRPr>
              <a:latin typeface="Century Schoolbook"/>
              <a:ea typeface="Century Schoolbook"/>
              <a:cs typeface="Century Schoolbook"/>
              <a:sym typeface="Century Schoolbook"/>
            </a:endParaRPr>
          </a:p>
          <a:p>
            <a:pPr indent="-228600" lvl="1" marL="685800" rtl="0" algn="l">
              <a:lnSpc>
                <a:spcPct val="100000"/>
              </a:lnSpc>
              <a:spcBef>
                <a:spcPts val="0"/>
              </a:spcBef>
              <a:spcAft>
                <a:spcPts val="0"/>
              </a:spcAft>
              <a:buSzPts val="1800"/>
              <a:buFont typeface="Century Schoolbook"/>
              <a:buChar char="•"/>
            </a:pPr>
            <a:r>
              <a:rPr lang="en-US">
                <a:latin typeface="Century Schoolbook"/>
                <a:ea typeface="Century Schoolbook"/>
                <a:cs typeface="Century Schoolbook"/>
                <a:sym typeface="Century Schoolbook"/>
              </a:rPr>
              <a:t>Label: Indicates news article is fake or not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12" scaled="0"/>
        </a:gradFill>
      </p:bgPr>
    </p:bg>
    <p:spTree>
      <p:nvGrpSpPr>
        <p:cNvPr id="95" name="Shape 95"/>
        <p:cNvGrpSpPr/>
        <p:nvPr/>
      </p:nvGrpSpPr>
      <p:grpSpPr>
        <a:xfrm>
          <a:off x="0" y="0"/>
          <a:ext cx="0" cy="0"/>
          <a:chOff x="0" y="0"/>
          <a:chExt cx="0" cy="0"/>
        </a:xfrm>
      </p:grpSpPr>
      <p:sp>
        <p:nvSpPr>
          <p:cNvPr id="96" name="Google Shape;96;p11"/>
          <p:cNvSpPr/>
          <p:nvPr/>
        </p:nvSpPr>
        <p:spPr>
          <a:xfrm>
            <a:off x="0" y="0"/>
            <a:ext cx="12192000" cy="6858000"/>
          </a:xfrm>
          <a:prstGeom prst="rect">
            <a:avLst/>
          </a:prstGeom>
          <a:gradFill>
            <a:gsLst>
              <a:gs pos="0">
                <a:schemeClr val="lt1"/>
              </a:gs>
              <a:gs pos="50000">
                <a:srgbClr val="FAFAFA"/>
              </a:gs>
              <a:gs pos="100000">
                <a:srgbClr val="CECECE"/>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7" name="Google Shape;97;p11"/>
          <p:cNvSpPr txBox="1"/>
          <p:nvPr>
            <p:ph type="title"/>
          </p:nvPr>
        </p:nvSpPr>
        <p:spPr>
          <a:xfrm>
            <a:off x="3404706" y="1"/>
            <a:ext cx="8787300" cy="1838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entury Schoolbook"/>
              <a:buNone/>
            </a:pPr>
            <a:r>
              <a:rPr lang="en-US">
                <a:latin typeface="Century Schoolbook"/>
                <a:ea typeface="Century Schoolbook"/>
                <a:cs typeface="Century Schoolbook"/>
                <a:sym typeface="Century Schoolbook"/>
              </a:rPr>
              <a:t>Models</a:t>
            </a:r>
            <a:endParaRPr>
              <a:latin typeface="Century Schoolbook"/>
              <a:ea typeface="Century Schoolbook"/>
              <a:cs typeface="Century Schoolbook"/>
              <a:sym typeface="Century Schoolbook"/>
            </a:endParaRPr>
          </a:p>
          <a:p>
            <a:pPr indent="0" lvl="0" marL="0" rtl="0" algn="ctr">
              <a:lnSpc>
                <a:spcPct val="90000"/>
              </a:lnSpc>
              <a:spcBef>
                <a:spcPts val="0"/>
              </a:spcBef>
              <a:spcAft>
                <a:spcPts val="0"/>
              </a:spcAft>
              <a:buClr>
                <a:schemeClr val="dk1"/>
              </a:buClr>
              <a:buSzPts val="4000"/>
              <a:buFont typeface="Century Schoolbook"/>
              <a:buNone/>
            </a:pPr>
            <a:r>
              <a:t/>
            </a:r>
            <a:endParaRPr>
              <a:latin typeface="Century Schoolbook"/>
              <a:ea typeface="Century Schoolbook"/>
              <a:cs typeface="Century Schoolbook"/>
              <a:sym typeface="Century Schoolbook"/>
            </a:endParaRPr>
          </a:p>
        </p:txBody>
      </p:sp>
      <p:sp>
        <p:nvSpPr>
          <p:cNvPr id="98" name="Google Shape;98;p11"/>
          <p:cNvSpPr txBox="1"/>
          <p:nvPr>
            <p:ph idx="1" type="body"/>
          </p:nvPr>
        </p:nvSpPr>
        <p:spPr>
          <a:xfrm>
            <a:off x="4259475" y="1016450"/>
            <a:ext cx="7623600" cy="54684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00000"/>
              </a:lnSpc>
              <a:spcBef>
                <a:spcPts val="0"/>
              </a:spcBef>
              <a:spcAft>
                <a:spcPts val="0"/>
              </a:spcAft>
              <a:buNone/>
            </a:pPr>
            <a:r>
              <a:rPr b="1" lang="en-US" sz="2848">
                <a:latin typeface="Century Schoolbook"/>
                <a:ea typeface="Century Schoolbook"/>
                <a:cs typeface="Century Schoolbook"/>
                <a:sym typeface="Century Schoolbook"/>
              </a:rPr>
              <a:t>LSTM:                                      </a:t>
            </a:r>
            <a:r>
              <a:rPr lang="en-US" sz="2848" u="sng">
                <a:latin typeface="Century Schoolbook"/>
                <a:ea typeface="Century Schoolbook"/>
                <a:cs typeface="Century Schoolbook"/>
                <a:sym typeface="Century Schoolbook"/>
              </a:rPr>
              <a:t>Fake-News</a:t>
            </a:r>
            <a:br>
              <a:rPr i="1" lang="en-US" u="sng">
                <a:latin typeface="Century Schoolbook"/>
                <a:ea typeface="Century Schoolbook"/>
                <a:cs typeface="Century Schoolbook"/>
                <a:sym typeface="Century Schoolbook"/>
              </a:rPr>
            </a:br>
            <a:endParaRPr i="1" u="sng">
              <a:latin typeface="Century Schoolbook"/>
              <a:ea typeface="Century Schoolbook"/>
              <a:cs typeface="Century Schoolbook"/>
              <a:sym typeface="Century Schoolbook"/>
            </a:endParaRPr>
          </a:p>
          <a:p>
            <a:pPr indent="-228600" lvl="0" marL="228600" rtl="0" algn="l">
              <a:lnSpc>
                <a:spcPct val="100000"/>
              </a:lnSpc>
              <a:spcBef>
                <a:spcPts val="0"/>
              </a:spcBef>
              <a:spcAft>
                <a:spcPts val="0"/>
              </a:spcAft>
              <a:buSzPts val="1800"/>
              <a:buFont typeface="Century Schoolbook"/>
              <a:buChar char="❑"/>
            </a:pPr>
            <a:r>
              <a:rPr lang="en-US">
                <a:latin typeface="Century Schoolbook"/>
                <a:ea typeface="Century Schoolbook"/>
                <a:cs typeface="Century Schoolbook"/>
                <a:sym typeface="Century Schoolbook"/>
              </a:rPr>
              <a:t>LSTM is a variant of Recurrent Neural Network (RNN) which has a memory cell. It performs better than vanilla RNN on long sequential data. LSTM was designed to overcome the vanishing gradient problem in RNN.</a:t>
            </a:r>
            <a:br>
              <a:rPr lang="en-US">
                <a:latin typeface="Century Schoolbook"/>
                <a:ea typeface="Century Schoolbook"/>
                <a:cs typeface="Century Schoolbook"/>
                <a:sym typeface="Century Schoolbook"/>
              </a:rPr>
            </a:br>
            <a:endParaRPr>
              <a:latin typeface="Century Schoolbook"/>
              <a:ea typeface="Century Schoolbook"/>
              <a:cs typeface="Century Schoolbook"/>
              <a:sym typeface="Century Schoolbook"/>
            </a:endParaRPr>
          </a:p>
          <a:p>
            <a:pPr indent="-228600" lvl="0" marL="228600" rtl="0" algn="l">
              <a:lnSpc>
                <a:spcPct val="100000"/>
              </a:lnSpc>
              <a:spcBef>
                <a:spcPts val="0"/>
              </a:spcBef>
              <a:spcAft>
                <a:spcPts val="0"/>
              </a:spcAft>
              <a:buSzPts val="1800"/>
              <a:buFont typeface="Century Schoolbook"/>
              <a:buChar char="❑"/>
            </a:pPr>
            <a:r>
              <a:rPr lang="en-US">
                <a:latin typeface="Century Schoolbook"/>
                <a:ea typeface="Century Schoolbook"/>
                <a:cs typeface="Century Schoolbook"/>
                <a:sym typeface="Century Schoolbook"/>
              </a:rPr>
              <a:t>All recurrent neural networks have the form of a chain of repeating modules of neural network.</a:t>
            </a:r>
            <a:endParaRPr>
              <a:latin typeface="Century Schoolbook"/>
              <a:ea typeface="Century Schoolbook"/>
              <a:cs typeface="Century Schoolbook"/>
              <a:sym typeface="Century Schoolbook"/>
            </a:endParaRPr>
          </a:p>
          <a:p>
            <a:pPr indent="0" lvl="0" marL="228600" rtl="0" algn="l">
              <a:lnSpc>
                <a:spcPct val="100000"/>
              </a:lnSpc>
              <a:spcBef>
                <a:spcPts val="0"/>
              </a:spcBef>
              <a:spcAft>
                <a:spcPts val="0"/>
              </a:spcAft>
              <a:buNone/>
            </a:pPr>
            <a:r>
              <a:t/>
            </a:r>
            <a:endParaRPr>
              <a:latin typeface="Century Schoolbook"/>
              <a:ea typeface="Century Schoolbook"/>
              <a:cs typeface="Century Schoolbook"/>
              <a:sym typeface="Century Schoolbook"/>
            </a:endParaRPr>
          </a:p>
          <a:p>
            <a:pPr indent="-228600" lvl="0" marL="228600" rtl="0" algn="l">
              <a:lnSpc>
                <a:spcPct val="100000"/>
              </a:lnSpc>
              <a:spcBef>
                <a:spcPts val="0"/>
              </a:spcBef>
              <a:spcAft>
                <a:spcPts val="0"/>
              </a:spcAft>
              <a:buSzPts val="1800"/>
              <a:buFont typeface="Century Schoolbook"/>
              <a:buChar char="❑"/>
            </a:pPr>
            <a:r>
              <a:rPr lang="en-US">
                <a:latin typeface="Century Schoolbook"/>
                <a:ea typeface="Century Schoolbook"/>
                <a:cs typeface="Century Schoolbook"/>
                <a:sym typeface="Century Schoolbook"/>
              </a:rPr>
              <a:t>LSTM cells are composed of several gates like input, output and forget gates to preserve memory to a certain extent. At each timestep, LSTM cell can choose to read, write or reset the cell by using an explicit gating mechanism.</a:t>
            </a:r>
            <a:br>
              <a:rPr lang="en-US">
                <a:latin typeface="Century Schoolbook"/>
                <a:ea typeface="Century Schoolbook"/>
                <a:cs typeface="Century Schoolbook"/>
                <a:sym typeface="Century Schoolbook"/>
              </a:rPr>
            </a:br>
            <a:endParaRPr>
              <a:latin typeface="Century Schoolbook"/>
              <a:ea typeface="Century Schoolbook"/>
              <a:cs typeface="Century Schoolbook"/>
              <a:sym typeface="Century Schoolbook"/>
            </a:endParaRPr>
          </a:p>
          <a:p>
            <a:pPr indent="-228600" lvl="0" marL="228600" rtl="0" algn="l">
              <a:lnSpc>
                <a:spcPct val="100000"/>
              </a:lnSpc>
              <a:spcBef>
                <a:spcPts val="0"/>
              </a:spcBef>
              <a:spcAft>
                <a:spcPts val="0"/>
              </a:spcAft>
              <a:buSzPts val="1800"/>
              <a:buFont typeface="Century Schoolbook"/>
              <a:buChar char="❑"/>
            </a:pPr>
            <a:r>
              <a:rPr lang="en-US">
                <a:latin typeface="Century Schoolbook"/>
                <a:ea typeface="Century Schoolbook"/>
                <a:cs typeface="Century Schoolbook"/>
                <a:sym typeface="Century Schoolbook"/>
              </a:rPr>
              <a:t>We’ve trained our simple LSTM model on a fake news dataset and got an accuracy of 92.7%.</a:t>
            </a:r>
            <a:endParaRPr>
              <a:latin typeface="Century Schoolbook"/>
              <a:ea typeface="Century Schoolbook"/>
              <a:cs typeface="Century Schoolbook"/>
              <a:sym typeface="Century Schoolbook"/>
            </a:endParaRPr>
          </a:p>
        </p:txBody>
      </p:sp>
      <p:pic>
        <p:nvPicPr>
          <p:cNvPr id="99" name="Google Shape;99;p11"/>
          <p:cNvPicPr preferRelativeResize="0"/>
          <p:nvPr/>
        </p:nvPicPr>
        <p:blipFill>
          <a:blip r:embed="rId3">
            <a:alphaModFix/>
          </a:blip>
          <a:stretch>
            <a:fillRect/>
          </a:stretch>
        </p:blipFill>
        <p:spPr>
          <a:xfrm>
            <a:off x="146950" y="2448850"/>
            <a:ext cx="4016825" cy="2450150"/>
          </a:xfrm>
          <a:prstGeom prst="rect">
            <a:avLst/>
          </a:prstGeom>
          <a:noFill/>
          <a:ln>
            <a:noFill/>
          </a:ln>
        </p:spPr>
      </p:pic>
      <p:sp>
        <p:nvSpPr>
          <p:cNvPr id="100" name="Google Shape;100;p11"/>
          <p:cNvSpPr txBox="1"/>
          <p:nvPr/>
        </p:nvSpPr>
        <p:spPr>
          <a:xfrm>
            <a:off x="673550" y="1432825"/>
            <a:ext cx="311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entury Gothic"/>
                <a:ea typeface="Century Gothic"/>
                <a:cs typeface="Century Gothic"/>
                <a:sym typeface="Century Gothic"/>
              </a:rPr>
              <a:t>\</a:t>
            </a:r>
            <a:endParaRPr>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12" scaled="0"/>
        </a:gradFill>
      </p:bgPr>
    </p:bg>
    <p:spTree>
      <p:nvGrpSpPr>
        <p:cNvPr id="104" name="Shape 104"/>
        <p:cNvGrpSpPr/>
        <p:nvPr/>
      </p:nvGrpSpPr>
      <p:grpSpPr>
        <a:xfrm>
          <a:off x="0" y="0"/>
          <a:ext cx="0" cy="0"/>
          <a:chOff x="0" y="0"/>
          <a:chExt cx="0" cy="0"/>
        </a:xfrm>
      </p:grpSpPr>
      <p:sp>
        <p:nvSpPr>
          <p:cNvPr id="105" name="Google Shape;105;p12"/>
          <p:cNvSpPr/>
          <p:nvPr/>
        </p:nvSpPr>
        <p:spPr>
          <a:xfrm>
            <a:off x="0" y="0"/>
            <a:ext cx="12192000" cy="6858000"/>
          </a:xfrm>
          <a:prstGeom prst="rect">
            <a:avLst/>
          </a:prstGeom>
          <a:gradFill>
            <a:gsLst>
              <a:gs pos="0">
                <a:schemeClr val="lt1"/>
              </a:gs>
              <a:gs pos="50000">
                <a:srgbClr val="FAFAFA"/>
              </a:gs>
              <a:gs pos="100000">
                <a:srgbClr val="CECECE"/>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06" name="Google Shape;106;p12"/>
          <p:cNvSpPr txBox="1"/>
          <p:nvPr>
            <p:ph type="title"/>
          </p:nvPr>
        </p:nvSpPr>
        <p:spPr>
          <a:xfrm>
            <a:off x="3404706" y="1"/>
            <a:ext cx="8787300" cy="1838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entury Schoolbook"/>
              <a:buNone/>
            </a:pPr>
            <a:r>
              <a:rPr lang="en-US">
                <a:latin typeface="Century Schoolbook"/>
                <a:ea typeface="Century Schoolbook"/>
                <a:cs typeface="Century Schoolbook"/>
                <a:sym typeface="Century Schoolbook"/>
              </a:rPr>
              <a:t>Models</a:t>
            </a:r>
            <a:endParaRPr>
              <a:latin typeface="Century Schoolbook"/>
              <a:ea typeface="Century Schoolbook"/>
              <a:cs typeface="Century Schoolbook"/>
              <a:sym typeface="Century Schoolbook"/>
            </a:endParaRPr>
          </a:p>
          <a:p>
            <a:pPr indent="0" lvl="0" marL="0" rtl="0" algn="ctr">
              <a:lnSpc>
                <a:spcPct val="90000"/>
              </a:lnSpc>
              <a:spcBef>
                <a:spcPts val="0"/>
              </a:spcBef>
              <a:spcAft>
                <a:spcPts val="0"/>
              </a:spcAft>
              <a:buClr>
                <a:schemeClr val="dk1"/>
              </a:buClr>
              <a:buSzPts val="4000"/>
              <a:buFont typeface="Century Schoolbook"/>
              <a:buNone/>
            </a:pPr>
            <a:r>
              <a:t/>
            </a:r>
            <a:endParaRPr>
              <a:latin typeface="Century Schoolbook"/>
              <a:ea typeface="Century Schoolbook"/>
              <a:cs typeface="Century Schoolbook"/>
              <a:sym typeface="Century Schoolbook"/>
            </a:endParaRPr>
          </a:p>
        </p:txBody>
      </p:sp>
      <p:sp>
        <p:nvSpPr>
          <p:cNvPr id="107" name="Google Shape;107;p12"/>
          <p:cNvSpPr txBox="1"/>
          <p:nvPr>
            <p:ph idx="1" type="body"/>
          </p:nvPr>
        </p:nvSpPr>
        <p:spPr>
          <a:xfrm>
            <a:off x="4259475" y="1016450"/>
            <a:ext cx="7623600" cy="5468400"/>
          </a:xfrm>
          <a:prstGeom prst="rect">
            <a:avLst/>
          </a:prstGeom>
          <a:noFill/>
          <a:ln>
            <a:noFill/>
          </a:ln>
        </p:spPr>
        <p:txBody>
          <a:bodyPr anchorCtr="0" anchor="t" bIns="45700" lIns="91425" spcFirstLastPara="1" rIns="91425" wrap="square" tIns="45700">
            <a:normAutofit fontScale="77500" lnSpcReduction="10000"/>
          </a:bodyPr>
          <a:lstStyle/>
          <a:p>
            <a:pPr indent="0" lvl="0" marL="0" rtl="0" algn="l">
              <a:lnSpc>
                <a:spcPct val="100000"/>
              </a:lnSpc>
              <a:spcBef>
                <a:spcPts val="0"/>
              </a:spcBef>
              <a:spcAft>
                <a:spcPts val="0"/>
              </a:spcAft>
              <a:buNone/>
            </a:pPr>
            <a:r>
              <a:rPr b="1" lang="en-US" sz="3364">
                <a:latin typeface="Century Schoolbook"/>
                <a:ea typeface="Century Schoolbook"/>
                <a:cs typeface="Century Schoolbook"/>
                <a:sym typeface="Century Schoolbook"/>
              </a:rPr>
              <a:t>Multinomial Naive Bayes: </a:t>
            </a:r>
            <a:r>
              <a:rPr b="1" lang="en-US" sz="2848">
                <a:latin typeface="Century Schoolbook"/>
                <a:ea typeface="Century Schoolbook"/>
                <a:cs typeface="Century Schoolbook"/>
                <a:sym typeface="Century Schoolbook"/>
              </a:rPr>
              <a:t>                </a:t>
            </a:r>
            <a:r>
              <a:rPr b="1" lang="en-US" sz="2719">
                <a:latin typeface="Century Schoolbook"/>
                <a:ea typeface="Century Schoolbook"/>
                <a:cs typeface="Century Schoolbook"/>
                <a:sym typeface="Century Schoolbook"/>
              </a:rPr>
              <a:t>Clickbait-models</a:t>
            </a:r>
            <a:br>
              <a:rPr lang="en-US" sz="2070">
                <a:latin typeface="Century Schoolbook"/>
                <a:ea typeface="Century Schoolbook"/>
                <a:cs typeface="Century Schoolbook"/>
                <a:sym typeface="Century Schoolbook"/>
              </a:rPr>
            </a:br>
            <a:endParaRPr sz="2070">
              <a:latin typeface="Century Schoolbook"/>
              <a:ea typeface="Century Schoolbook"/>
              <a:cs typeface="Century Schoolbook"/>
              <a:sym typeface="Century Schoolbook"/>
            </a:endParaRPr>
          </a:p>
          <a:p>
            <a:pPr indent="-202882" lvl="0" marL="228600" rtl="0" algn="l">
              <a:lnSpc>
                <a:spcPct val="100000"/>
              </a:lnSpc>
              <a:spcBef>
                <a:spcPts val="0"/>
              </a:spcBef>
              <a:spcAft>
                <a:spcPts val="0"/>
              </a:spcAft>
              <a:buSzPct val="81818"/>
              <a:buFont typeface="Century Schoolbook"/>
              <a:buChar char="❑"/>
            </a:pPr>
            <a:r>
              <a:rPr lang="en-US">
                <a:latin typeface="Century Schoolbook"/>
                <a:ea typeface="Century Schoolbook"/>
                <a:cs typeface="Century Schoolbook"/>
                <a:sym typeface="Century Schoolbook"/>
              </a:rPr>
              <a:t>Naïve Bayes, which is computationally very efficient and easy to implement, is a learning algorithm frequently used in text classification problems. Two event models are commonly used: 1.Multivariate Bernoulli Event Model 2.Multivariate Event Model.</a:t>
            </a:r>
            <a:br>
              <a:rPr lang="en-US">
                <a:latin typeface="Century Schoolbook"/>
                <a:ea typeface="Century Schoolbook"/>
                <a:cs typeface="Century Schoolbook"/>
                <a:sym typeface="Century Schoolbook"/>
              </a:rPr>
            </a:br>
            <a:endParaRPr>
              <a:latin typeface="Century Schoolbook"/>
              <a:ea typeface="Century Schoolbook"/>
              <a:cs typeface="Century Schoolbook"/>
              <a:sym typeface="Century Schoolbook"/>
            </a:endParaRPr>
          </a:p>
          <a:p>
            <a:pPr indent="-202882" lvl="0" marL="228600" rtl="0" algn="l">
              <a:lnSpc>
                <a:spcPct val="100000"/>
              </a:lnSpc>
              <a:spcBef>
                <a:spcPts val="0"/>
              </a:spcBef>
              <a:spcAft>
                <a:spcPts val="0"/>
              </a:spcAft>
              <a:buSzPct val="81818"/>
              <a:buFont typeface="Century Schoolbook"/>
              <a:buChar char="❑"/>
            </a:pPr>
            <a:r>
              <a:rPr lang="en-US">
                <a:latin typeface="Century Schoolbook"/>
                <a:ea typeface="Century Schoolbook"/>
                <a:cs typeface="Century Schoolbook"/>
                <a:sym typeface="Century Schoolbook"/>
              </a:rPr>
              <a:t>The Multivariate Event model is referred to as Multinomial Naive Bayes. Naive Bayes is based on Bayes’ theorem, where the adjective Naïve says that features in the dataset are mutually independent.Being relatively robust, easy to implement, fast, and accurate, it is used in many different fields.</a:t>
            </a:r>
            <a:endParaRPr>
              <a:latin typeface="Century Schoolbook"/>
              <a:ea typeface="Century Schoolbook"/>
              <a:cs typeface="Century Schoolbook"/>
              <a:sym typeface="Century Schoolbook"/>
            </a:endParaRPr>
          </a:p>
          <a:p>
            <a:pPr indent="0" lvl="0" marL="0" rtl="0" algn="l">
              <a:lnSpc>
                <a:spcPct val="100000"/>
              </a:lnSpc>
              <a:spcBef>
                <a:spcPts val="0"/>
              </a:spcBef>
              <a:spcAft>
                <a:spcPts val="0"/>
              </a:spcAft>
              <a:buNone/>
            </a:pPr>
            <a:r>
              <a:t/>
            </a:r>
            <a:endParaRPr>
              <a:latin typeface="Century Schoolbook"/>
              <a:ea typeface="Century Schoolbook"/>
              <a:cs typeface="Century Schoolbook"/>
              <a:sym typeface="Century Schoolbook"/>
            </a:endParaRPr>
          </a:p>
          <a:p>
            <a:pPr indent="-202882" lvl="0" marL="228600" rtl="0" algn="l">
              <a:lnSpc>
                <a:spcPct val="100000"/>
              </a:lnSpc>
              <a:spcBef>
                <a:spcPts val="0"/>
              </a:spcBef>
              <a:spcAft>
                <a:spcPts val="0"/>
              </a:spcAft>
              <a:buSzPct val="81818"/>
              <a:buFont typeface="Century Schoolbook"/>
              <a:buChar char="❑"/>
            </a:pPr>
            <a:r>
              <a:rPr lang="en-US">
                <a:latin typeface="Century Schoolbook"/>
                <a:ea typeface="Century Schoolbook"/>
                <a:cs typeface="Century Schoolbook"/>
                <a:sym typeface="Century Schoolbook"/>
              </a:rPr>
              <a:t>Multinomial Naïve Bayes consider a feature vector where a given term represents the number of times it appears or very often i.e. frequency.</a:t>
            </a:r>
            <a:endParaRPr>
              <a:latin typeface="Century Schoolbook"/>
              <a:ea typeface="Century Schoolbook"/>
              <a:cs typeface="Century Schoolbook"/>
              <a:sym typeface="Century Schoolbook"/>
            </a:endParaRPr>
          </a:p>
          <a:p>
            <a:pPr indent="0" lvl="0" marL="0" rtl="0" algn="l">
              <a:lnSpc>
                <a:spcPct val="100000"/>
              </a:lnSpc>
              <a:spcBef>
                <a:spcPts val="0"/>
              </a:spcBef>
              <a:spcAft>
                <a:spcPts val="0"/>
              </a:spcAft>
              <a:buNone/>
            </a:pPr>
            <a:r>
              <a:t/>
            </a:r>
            <a:endParaRPr>
              <a:latin typeface="Century Schoolbook"/>
              <a:ea typeface="Century Schoolbook"/>
              <a:cs typeface="Century Schoolbook"/>
              <a:sym typeface="Century Schoolbook"/>
            </a:endParaRPr>
          </a:p>
          <a:p>
            <a:pPr indent="-202882" lvl="0" marL="228600" rtl="0" algn="l">
              <a:lnSpc>
                <a:spcPct val="100000"/>
              </a:lnSpc>
              <a:spcBef>
                <a:spcPts val="0"/>
              </a:spcBef>
              <a:spcAft>
                <a:spcPts val="0"/>
              </a:spcAft>
              <a:buSzPct val="81818"/>
              <a:buFont typeface="Century Schoolbook"/>
              <a:buChar char="❑"/>
            </a:pPr>
            <a:r>
              <a:rPr lang="en-US">
                <a:latin typeface="Century Schoolbook"/>
                <a:ea typeface="Century Schoolbook"/>
                <a:cs typeface="Century Schoolbook"/>
                <a:sym typeface="Century Schoolbook"/>
              </a:rPr>
              <a:t>The main advantages are:</a:t>
            </a:r>
            <a:endParaRPr>
              <a:latin typeface="Century Schoolbook"/>
              <a:ea typeface="Century Schoolbook"/>
              <a:cs typeface="Century Schoolbook"/>
              <a:sym typeface="Century Schoolbook"/>
            </a:endParaRPr>
          </a:p>
          <a:p>
            <a:pPr indent="0" lvl="0" marL="228600" rtl="0" algn="l">
              <a:lnSpc>
                <a:spcPct val="100000"/>
              </a:lnSpc>
              <a:spcBef>
                <a:spcPts val="0"/>
              </a:spcBef>
              <a:spcAft>
                <a:spcPts val="0"/>
              </a:spcAft>
              <a:buNone/>
            </a:pPr>
            <a:r>
              <a:rPr lang="en-US">
                <a:latin typeface="Century Schoolbook"/>
                <a:ea typeface="Century Schoolbook"/>
                <a:cs typeface="Century Schoolbook"/>
                <a:sym typeface="Century Schoolbook"/>
              </a:rPr>
              <a:t>-&gt; Low computation cost.</a:t>
            </a:r>
            <a:endParaRPr>
              <a:latin typeface="Century Schoolbook"/>
              <a:ea typeface="Century Schoolbook"/>
              <a:cs typeface="Century Schoolbook"/>
              <a:sym typeface="Century Schoolbook"/>
            </a:endParaRPr>
          </a:p>
          <a:p>
            <a:pPr indent="0" lvl="0" marL="228600" rtl="0" algn="l">
              <a:lnSpc>
                <a:spcPct val="100000"/>
              </a:lnSpc>
              <a:spcBef>
                <a:spcPts val="0"/>
              </a:spcBef>
              <a:spcAft>
                <a:spcPts val="0"/>
              </a:spcAft>
              <a:buNone/>
            </a:pPr>
            <a:r>
              <a:rPr lang="en-US">
                <a:latin typeface="Century Schoolbook"/>
                <a:ea typeface="Century Schoolbook"/>
                <a:cs typeface="Century Schoolbook"/>
                <a:sym typeface="Century Schoolbook"/>
              </a:rPr>
              <a:t>-&gt; It can effectively work with large datasets.</a:t>
            </a:r>
            <a:endParaRPr>
              <a:latin typeface="Century Schoolbook"/>
              <a:ea typeface="Century Schoolbook"/>
              <a:cs typeface="Century Schoolbook"/>
              <a:sym typeface="Century Schoolbook"/>
            </a:endParaRPr>
          </a:p>
          <a:p>
            <a:pPr indent="0" lvl="0" marL="228600" rtl="0" algn="l">
              <a:lnSpc>
                <a:spcPct val="100000"/>
              </a:lnSpc>
              <a:spcBef>
                <a:spcPts val="0"/>
              </a:spcBef>
              <a:spcAft>
                <a:spcPts val="0"/>
              </a:spcAft>
              <a:buNone/>
            </a:pPr>
            <a:r>
              <a:rPr lang="en-US">
                <a:latin typeface="Century Schoolbook"/>
                <a:ea typeface="Century Schoolbook"/>
                <a:cs typeface="Century Schoolbook"/>
                <a:sym typeface="Century Schoolbook"/>
              </a:rPr>
              <a:t>-&gt; For small sample sizes, Naive Bayes can outperform the most powerful alternatives.</a:t>
            </a:r>
            <a:endParaRPr>
              <a:latin typeface="Century Schoolbook"/>
              <a:ea typeface="Century Schoolbook"/>
              <a:cs typeface="Century Schoolbook"/>
              <a:sym typeface="Century Schoolbook"/>
            </a:endParaRPr>
          </a:p>
        </p:txBody>
      </p:sp>
      <p:sp>
        <p:nvSpPr>
          <p:cNvPr id="108" name="Google Shape;108;p12"/>
          <p:cNvSpPr txBox="1"/>
          <p:nvPr/>
        </p:nvSpPr>
        <p:spPr>
          <a:xfrm>
            <a:off x="673550" y="1432825"/>
            <a:ext cx="311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entury Gothic"/>
                <a:ea typeface="Century Gothic"/>
                <a:cs typeface="Century Gothic"/>
                <a:sym typeface="Century Gothic"/>
              </a:rPr>
              <a:t>\</a:t>
            </a:r>
            <a:endParaRPr>
              <a:latin typeface="Century Gothic"/>
              <a:ea typeface="Century Gothic"/>
              <a:cs typeface="Century Gothic"/>
              <a:sym typeface="Century Gothic"/>
            </a:endParaRPr>
          </a:p>
        </p:txBody>
      </p:sp>
      <p:sp>
        <p:nvSpPr>
          <p:cNvPr id="109" name="Google Shape;109;p12"/>
          <p:cNvSpPr/>
          <p:nvPr/>
        </p:nvSpPr>
        <p:spPr>
          <a:xfrm>
            <a:off x="0" y="0"/>
            <a:ext cx="3406500" cy="6858000"/>
          </a:xfrm>
          <a:prstGeom prst="rect">
            <a:avLst/>
          </a:prstGeom>
          <a:solidFill>
            <a:srgbClr val="FEFEFE"/>
          </a:solidFill>
          <a:ln>
            <a:noFill/>
          </a:ln>
          <a:effectLst>
            <a:outerShdw blurRad="635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110" name="Google Shape;110;p12"/>
          <p:cNvPicPr preferRelativeResize="0"/>
          <p:nvPr/>
        </p:nvPicPr>
        <p:blipFill rotWithShape="1">
          <a:blip r:embed="rId3">
            <a:alphaModFix/>
          </a:blip>
          <a:srcRect b="0" l="0" r="0" t="-532"/>
          <a:stretch/>
        </p:blipFill>
        <p:spPr>
          <a:xfrm rot="-5400000">
            <a:off x="-1265720" y="2187574"/>
            <a:ext cx="6858000" cy="2482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