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Century Schoolbook"/>
      <p:regular r:id="rId23"/>
      <p:bold r:id="rId24"/>
      <p:italic r:id="rId25"/>
      <p:boldItalic r:id="rId26"/>
    </p:embeddedFont>
    <p:embeddedFont>
      <p:font typeface="Century Gothic"/>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0FA507-7A08-46A7-9DE6-0203DCCA5E65}">
  <a:tblStyle styleId="{3C0FA507-7A08-46A7-9DE6-0203DCCA5E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enturySchoolbook-bold.fntdata"/><Relationship Id="rId23" Type="http://schemas.openxmlformats.org/officeDocument/2006/relationships/font" Target="fonts/CenturySchoolboo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Schoolbook-boldItalic.fntdata"/><Relationship Id="rId25" Type="http://schemas.openxmlformats.org/officeDocument/2006/relationships/font" Target="fonts/CenturySchoolbook-italic.fntdata"/><Relationship Id="rId28" Type="http://schemas.openxmlformats.org/officeDocument/2006/relationships/font" Target="fonts/CenturyGothic-bold.fntdata"/><Relationship Id="rId27" Type="http://schemas.openxmlformats.org/officeDocument/2006/relationships/font" Target="fonts/Century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db9b393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d5db9b393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5db9b393d_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d5db9b393d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5c5760b31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d5c5760b3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5c5760b3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d5c5760b3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5db9b393d_7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d5db9b393d_7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41c64928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c41c64928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ebe03095e_4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bebe03095e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c41c649287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c41c64928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5c5760b31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d5c5760b3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5db9b393d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d5db9b393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C0-HD-BTM.png" id="17" name="Google Shape;17;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8" name="Google Shape;18;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C0-HD-TOP.png" id="10" name="Google Shape;10;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11" name="Google Shape;11;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05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05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05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05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05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05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05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05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hyperlink" Target="https://www.kaggle.com/c/fake-news/data?select=train.csv" TargetMode="External"/><Relationship Id="rId10" Type="http://schemas.openxmlformats.org/officeDocument/2006/relationships/hyperlink" Target="https://cutt.ly/2bdhA9p" TargetMode="External"/><Relationship Id="rId9" Type="http://schemas.openxmlformats.org/officeDocument/2006/relationships/hyperlink" Target="https://link.springer.com/chapter/10.1007/978-3-319-30671-1_72" TargetMode="External"/><Relationship Id="rId5" Type="http://schemas.openxmlformats.org/officeDocument/2006/relationships/hyperlink" Target="https://www.kaggle.com/amananandrai/clickbait-dataset" TargetMode="External"/><Relationship Id="rId6" Type="http://schemas.openxmlformats.org/officeDocument/2006/relationships/hyperlink" Target="https://www.ijitee.org/wp-content/uploads/papers/v8i11/K18290981119.pdf" TargetMode="External"/><Relationship Id="rId7" Type="http://schemas.openxmlformats.org/officeDocument/2006/relationships/hyperlink" Target="https://link.springer.com/chapter/10.1007%2F978-981-15-8354-4_26" TargetMode="External"/><Relationship Id="rId8" Type="http://schemas.openxmlformats.org/officeDocument/2006/relationships/hyperlink" Target="https://cutt.ly/Fbdhm1J"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32" name="Shape 32"/>
        <p:cNvGrpSpPr/>
        <p:nvPr/>
      </p:nvGrpSpPr>
      <p:grpSpPr>
        <a:xfrm>
          <a:off x="0" y="0"/>
          <a:ext cx="0" cy="0"/>
          <a:chOff x="0" y="0"/>
          <a:chExt cx="0" cy="0"/>
        </a:xfrm>
      </p:grpSpPr>
      <p:sp>
        <p:nvSpPr>
          <p:cNvPr id="33" name="Google Shape;33;p4"/>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4"/>
          <p:cNvSpPr txBox="1"/>
          <p:nvPr>
            <p:ph type="ctrTitle"/>
          </p:nvPr>
        </p:nvSpPr>
        <p:spPr>
          <a:xfrm>
            <a:off x="792483" y="821265"/>
            <a:ext cx="6098705" cy="522211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5800"/>
              <a:buFont typeface="Century Schoolbook"/>
              <a:buNone/>
            </a:pPr>
            <a:r>
              <a:rPr lang="en-US" sz="5800">
                <a:latin typeface="Century Schoolbook"/>
                <a:ea typeface="Century Schoolbook"/>
                <a:cs typeface="Century Schoolbook"/>
                <a:sym typeface="Century Schoolbook"/>
              </a:rPr>
              <a:t>FAKE NEWS DETECTION USING AI</a:t>
            </a:r>
            <a:endParaRPr/>
          </a:p>
        </p:txBody>
      </p:sp>
      <p:cxnSp>
        <p:nvCxnSpPr>
          <p:cNvPr id="35" name="Google Shape;35;p4"/>
          <p:cNvCxnSpPr/>
          <p:nvPr/>
        </p:nvCxnSpPr>
        <p:spPr>
          <a:xfrm>
            <a:off x="7397108" y="1923563"/>
            <a:ext cx="0" cy="3017520"/>
          </a:xfrm>
          <a:prstGeom prst="straightConnector1">
            <a:avLst/>
          </a:prstGeom>
          <a:noFill/>
          <a:ln cap="flat" cmpd="sng" w="15875">
            <a:solidFill>
              <a:schemeClr val="dk1"/>
            </a:solidFill>
            <a:prstDash val="solid"/>
            <a:round/>
            <a:headEnd len="sm" w="sm" type="none"/>
            <a:tailEnd len="sm" w="sm" type="none"/>
          </a:ln>
        </p:spPr>
      </p:cxnSp>
      <p:sp>
        <p:nvSpPr>
          <p:cNvPr id="36" name="Google Shape;36;p4"/>
          <p:cNvSpPr txBox="1"/>
          <p:nvPr>
            <p:ph idx="1" type="subTitle"/>
          </p:nvPr>
        </p:nvSpPr>
        <p:spPr>
          <a:xfrm>
            <a:off x="7683675" y="1015825"/>
            <a:ext cx="3514200" cy="5222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rPr b="1" lang="en-US" sz="1900" u="sng">
                <a:latin typeface="Century Schoolbook"/>
                <a:ea typeface="Century Schoolbook"/>
                <a:cs typeface="Century Schoolbook"/>
                <a:sym typeface="Century Schoolbook"/>
              </a:rPr>
              <a:t>TEAM MEMBERS:</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Pranjal Goyal (18BCP082)</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Priyank Shah (18BCP086)</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Priya Patel (18BCP085)</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Priyanka Yadav (18BCP087)</a:t>
            </a:r>
            <a:endParaRPr/>
          </a:p>
          <a:p>
            <a:pPr indent="0" lvl="0" marL="0" rtl="0" algn="l">
              <a:lnSpc>
                <a:spcPct val="90000"/>
              </a:lnSpc>
              <a:spcBef>
                <a:spcPts val="1000"/>
              </a:spcBef>
              <a:spcAft>
                <a:spcPts val="0"/>
              </a:spcAft>
              <a:buClr>
                <a:schemeClr val="dk1"/>
              </a:buClr>
              <a:buSzPts val="1900"/>
              <a:buNone/>
            </a:pPr>
            <a:r>
              <a:rPr lang="en-US" sz="1900">
                <a:latin typeface="Century Schoolbook"/>
                <a:ea typeface="Century Schoolbook"/>
                <a:cs typeface="Century Schoolbook"/>
                <a:sym typeface="Century Schoolbook"/>
              </a:rPr>
              <a:t>Pratvi Shah (18BCP083)</a:t>
            </a:r>
            <a:endParaRPr/>
          </a:p>
          <a:p>
            <a:pPr indent="0" lvl="0" marL="0" rtl="0" algn="l">
              <a:lnSpc>
                <a:spcPct val="90000"/>
              </a:lnSpc>
              <a:spcBef>
                <a:spcPts val="1000"/>
              </a:spcBef>
              <a:spcAft>
                <a:spcPts val="0"/>
              </a:spcAft>
              <a:buClr>
                <a:schemeClr val="dk1"/>
              </a:buClr>
              <a:buSzPts val="2000"/>
              <a:buNone/>
            </a:pPr>
            <a:r>
              <a:t/>
            </a:r>
            <a:endParaRPr>
              <a:latin typeface="Century Schoolbook"/>
              <a:ea typeface="Century Schoolbook"/>
              <a:cs typeface="Century Schoolbook"/>
              <a:sym typeface="Century Schoolbook"/>
            </a:endParaRPr>
          </a:p>
        </p:txBody>
      </p:sp>
      <p:pic>
        <p:nvPicPr>
          <p:cNvPr id="37" name="Google Shape;37;p4"/>
          <p:cNvPicPr preferRelativeResize="0"/>
          <p:nvPr/>
        </p:nvPicPr>
        <p:blipFill rotWithShape="1">
          <a:blip r:embed="rId3">
            <a:alphaModFix/>
          </a:blip>
          <a:srcRect b="0" l="0" r="0" t="-534"/>
          <a:stretch/>
        </p:blipFill>
        <p:spPr>
          <a:xfrm rot="-5400000">
            <a:off x="7545074" y="2187577"/>
            <a:ext cx="6858000" cy="2482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15" name="Shape 115"/>
        <p:cNvGrpSpPr/>
        <p:nvPr/>
      </p:nvGrpSpPr>
      <p:grpSpPr>
        <a:xfrm>
          <a:off x="0" y="0"/>
          <a:ext cx="0" cy="0"/>
          <a:chOff x="0" y="0"/>
          <a:chExt cx="0" cy="0"/>
        </a:xfrm>
      </p:grpSpPr>
      <p:sp>
        <p:nvSpPr>
          <p:cNvPr id="116" name="Google Shape;116;p13"/>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17" name="Google Shape;117;p13"/>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18" name="Google Shape;118;p13"/>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119" name="Google Shape;119;p13"/>
          <p:cNvSpPr txBox="1"/>
          <p:nvPr>
            <p:ph type="title"/>
          </p:nvPr>
        </p:nvSpPr>
        <p:spPr>
          <a:xfrm>
            <a:off x="2588575" y="0"/>
            <a:ext cx="8787300" cy="1268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20" name="Google Shape;120;p13"/>
          <p:cNvSpPr txBox="1"/>
          <p:nvPr>
            <p:ph idx="1" type="body"/>
          </p:nvPr>
        </p:nvSpPr>
        <p:spPr>
          <a:xfrm>
            <a:off x="2588575" y="931550"/>
            <a:ext cx="9331500" cy="5268000"/>
          </a:xfrm>
          <a:prstGeom prst="rect">
            <a:avLst/>
          </a:prstGeom>
          <a:noFill/>
          <a:ln>
            <a:noFill/>
          </a:ln>
        </p:spPr>
        <p:txBody>
          <a:bodyPr anchorCtr="0" anchor="t" bIns="45700" lIns="91425" spcFirstLastPara="1" rIns="91425" wrap="square" tIns="45700">
            <a:noAutofit/>
          </a:bodyPr>
          <a:lstStyle/>
          <a:p>
            <a:pPr indent="-219075" lvl="0" marL="228600" rtl="0" algn="l">
              <a:lnSpc>
                <a:spcPct val="100000"/>
              </a:lnSpc>
              <a:spcBef>
                <a:spcPts val="1000"/>
              </a:spcBef>
              <a:spcAft>
                <a:spcPts val="0"/>
              </a:spcAft>
              <a:buClr>
                <a:schemeClr val="dk1"/>
              </a:buClr>
              <a:buSzPts val="1850"/>
              <a:buFont typeface="Noto Sans Symbols"/>
              <a:buChar char="❑"/>
            </a:pPr>
            <a:r>
              <a:rPr lang="en-US" sz="1850">
                <a:latin typeface="Century Schoolbook"/>
                <a:ea typeface="Century Schoolbook"/>
                <a:cs typeface="Century Schoolbook"/>
                <a:sym typeface="Century Schoolbook"/>
              </a:rPr>
              <a:t>ClickBait</a:t>
            </a:r>
            <a:r>
              <a:rPr lang="en-US" sz="1850">
                <a:latin typeface="Century Schoolbook"/>
                <a:ea typeface="Century Schoolbook"/>
                <a:cs typeface="Century Schoolbook"/>
                <a:sym typeface="Century Schoolbook"/>
              </a:rPr>
              <a:t>:</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b="1" lang="en-US" sz="1850">
                <a:latin typeface="Century Schoolbook"/>
                <a:ea typeface="Century Schoolbook"/>
                <a:cs typeface="Century Schoolbook"/>
                <a:sym typeface="Century Schoolbook"/>
              </a:rPr>
              <a:t>1) Potthast, M., Köpsel, S., Stein, B., &amp; Hagen, M. (2016). Clickbait Detection. Advances in Information Retrieval, 810–817. doi:10.1007/978-3-319-30671-1_72 </a:t>
            </a:r>
            <a:endParaRPr b="1" sz="1850">
              <a:latin typeface="Century Schoolbook"/>
              <a:ea typeface="Century Schoolbook"/>
              <a:cs typeface="Century Schoolbook"/>
              <a:sym typeface="Century Schoolbook"/>
            </a:endParaRPr>
          </a:p>
          <a:p>
            <a:pPr indent="-231775" lvl="1" marL="685800" rtl="0" algn="l">
              <a:lnSpc>
                <a:spcPct val="100000"/>
              </a:lnSpc>
              <a:spcBef>
                <a:spcPts val="0"/>
              </a:spcBef>
              <a:spcAft>
                <a:spcPts val="0"/>
              </a:spcAft>
              <a:buSzPts val="1850"/>
              <a:buFont typeface="Century Schoolbook"/>
              <a:buChar char="•"/>
            </a:pPr>
            <a:r>
              <a:rPr lang="en-US" sz="1850">
                <a:latin typeface="Century Schoolbook"/>
                <a:ea typeface="Century Schoolbook"/>
                <a:cs typeface="Century Schoolbook"/>
                <a:sym typeface="Century Schoolbook"/>
              </a:rPr>
              <a:t>Potthast at el. split their own sample Twitter corpus into datasets for training and testing at a 2:1 training-test ratio.</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Their clickbait detection model is based on 215 features, and those features are divided into three categories pertaining to (1) the teaser message, (2) the linked web page, and (3) meta information.</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They apply and compare the three well-known learning algorithms logistic regression, naive Bayes, and random forest using default parameters. </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After comparison, they developed a clickbait model based on 215 features that enables a random forest classifier to achieve 0.76 precision and 0.76 recall.</a:t>
            </a:r>
            <a:endParaRPr sz="1850">
              <a:latin typeface="Century Schoolbook"/>
              <a:ea typeface="Century Schoolbook"/>
              <a:cs typeface="Century Schoolbook"/>
              <a:sym typeface="Century Schoolboo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24" name="Shape 124"/>
        <p:cNvGrpSpPr/>
        <p:nvPr/>
      </p:nvGrpSpPr>
      <p:grpSpPr>
        <a:xfrm>
          <a:off x="0" y="0"/>
          <a:ext cx="0" cy="0"/>
          <a:chOff x="0" y="0"/>
          <a:chExt cx="0" cy="0"/>
        </a:xfrm>
      </p:grpSpPr>
      <p:sp>
        <p:nvSpPr>
          <p:cNvPr id="125" name="Google Shape;125;p14"/>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26" name="Google Shape;126;p14"/>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27" name="Google Shape;127;p14"/>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128" name="Google Shape;128;p14"/>
          <p:cNvSpPr txBox="1"/>
          <p:nvPr>
            <p:ph type="title"/>
          </p:nvPr>
        </p:nvSpPr>
        <p:spPr>
          <a:xfrm>
            <a:off x="2588575" y="-178600"/>
            <a:ext cx="8787300" cy="1158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29" name="Google Shape;129;p14"/>
          <p:cNvSpPr txBox="1"/>
          <p:nvPr>
            <p:ph idx="1" type="body"/>
          </p:nvPr>
        </p:nvSpPr>
        <p:spPr>
          <a:xfrm>
            <a:off x="2588575" y="650450"/>
            <a:ext cx="9521400" cy="6079200"/>
          </a:xfrm>
          <a:prstGeom prst="rect">
            <a:avLst/>
          </a:prstGeom>
          <a:noFill/>
          <a:ln>
            <a:noFill/>
          </a:ln>
        </p:spPr>
        <p:txBody>
          <a:bodyPr anchorCtr="0" anchor="t" bIns="45700" lIns="91425" spcFirstLastPara="1" rIns="91425" wrap="square" tIns="45700">
            <a:noAutofit/>
          </a:bodyPr>
          <a:lstStyle/>
          <a:p>
            <a:pPr indent="-219075" lvl="0" marL="228600" rtl="0" algn="l">
              <a:lnSpc>
                <a:spcPct val="100000"/>
              </a:lnSpc>
              <a:spcBef>
                <a:spcPts val="1000"/>
              </a:spcBef>
              <a:spcAft>
                <a:spcPts val="0"/>
              </a:spcAft>
              <a:buClr>
                <a:schemeClr val="dk1"/>
              </a:buClr>
              <a:buSzPts val="1850"/>
              <a:buFont typeface="Noto Sans Symbols"/>
              <a:buChar char="❑"/>
            </a:pPr>
            <a:r>
              <a:rPr lang="en-US" sz="1850">
                <a:latin typeface="Century Schoolbook"/>
                <a:ea typeface="Century Schoolbook"/>
                <a:cs typeface="Century Schoolbook"/>
                <a:sym typeface="Century Schoolbook"/>
              </a:rPr>
              <a:t>ClickBait:</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b="1" lang="en-US" sz="1850">
                <a:latin typeface="Century Schoolbook"/>
                <a:ea typeface="Century Schoolbook"/>
                <a:cs typeface="Century Schoolbook"/>
                <a:sym typeface="Century Schoolbook"/>
              </a:rPr>
              <a:t>2</a:t>
            </a:r>
            <a:r>
              <a:rPr b="1" lang="en-US" sz="1850">
                <a:latin typeface="Century Schoolbook"/>
                <a:ea typeface="Century Schoolbook"/>
                <a:cs typeface="Century Schoolbook"/>
                <a:sym typeface="Century Schoolbook"/>
              </a:rPr>
              <a:t>) Zuhroh, N. A., Rakhmawati, N. A.(2019). Clickbait detection: A literature review of the methods used. Scientific Journal of Information System Technology, 6(1), 1-10. </a:t>
            </a:r>
            <a:r>
              <a:rPr b="1" lang="en-US" sz="1850">
                <a:latin typeface="Century Schoolbook"/>
                <a:ea typeface="Century Schoolbook"/>
                <a:cs typeface="Century Schoolbook"/>
                <a:sym typeface="Century Schoolbook"/>
              </a:rPr>
              <a:t>DOI:10.26594/register.v6i1.1561 </a:t>
            </a:r>
            <a:endParaRPr b="1"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There is a need for a literature review to determine various previous methods and approaches. Therefore, this literature review 1) provides a summary of the earlier methods used, and 2) analyzes several methods and previous research.</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 researcher identified several detection steps from the literature. These include (1) Collection of clickbait and non-clickbait news articles from several social media and sites, with labeling initially carried out manually by several volunteers. (2) Data preprocessing in the form of cleaning. (3) Analysis of feature selection. (4) Its classification, which explains the techniques used in clickbait detection. </a:t>
            </a:r>
            <a:endParaRPr sz="185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ts val="1850"/>
              <a:buFont typeface="Century Schoolbook"/>
              <a:buChar char="•"/>
            </a:pPr>
            <a:r>
              <a:rPr lang="en-US" sz="1850">
                <a:latin typeface="Century Schoolbook"/>
                <a:ea typeface="Century Schoolbook"/>
                <a:cs typeface="Century Schoolbook"/>
                <a:sym typeface="Century Schoolbook"/>
              </a:rPr>
              <a:t>The 21 literature studies showed that clickbait is detected using a machine learning classification algorithm with deep learning and neural network approaches. Therefore, machine learning-based research often uses the Random Forest algorithm, while deep and neural network makes use of CNN, BiLSTM, BiGRU, and Multilayer Perceptron. </a:t>
            </a:r>
            <a:endParaRPr sz="1850">
              <a:latin typeface="Century Schoolbook"/>
              <a:ea typeface="Century Schoolbook"/>
              <a:cs typeface="Century Schoolbook"/>
              <a:sym typeface="Century Schoolboo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33" name="Shape 133"/>
        <p:cNvGrpSpPr/>
        <p:nvPr/>
      </p:nvGrpSpPr>
      <p:grpSpPr>
        <a:xfrm>
          <a:off x="0" y="0"/>
          <a:ext cx="0" cy="0"/>
          <a:chOff x="0" y="0"/>
          <a:chExt cx="0" cy="0"/>
        </a:xfrm>
      </p:grpSpPr>
      <p:sp>
        <p:nvSpPr>
          <p:cNvPr id="134" name="Google Shape;134;p15"/>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5" name="Google Shape;135;p15"/>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36" name="Google Shape;136;p15"/>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137" name="Google Shape;137;p15"/>
          <p:cNvSpPr txBox="1"/>
          <p:nvPr>
            <p:ph type="title"/>
          </p:nvPr>
        </p:nvSpPr>
        <p:spPr>
          <a:xfrm>
            <a:off x="3405550" y="3696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Proposed Methodology</a:t>
            </a:r>
            <a:endParaRPr/>
          </a:p>
        </p:txBody>
      </p:sp>
      <p:sp>
        <p:nvSpPr>
          <p:cNvPr id="138" name="Google Shape;138;p15"/>
          <p:cNvSpPr txBox="1"/>
          <p:nvPr>
            <p:ph idx="1" type="body"/>
          </p:nvPr>
        </p:nvSpPr>
        <p:spPr>
          <a:xfrm>
            <a:off x="3728175" y="1726000"/>
            <a:ext cx="7931700" cy="4866600"/>
          </a:xfrm>
          <a:prstGeom prst="rect">
            <a:avLst/>
          </a:prstGeom>
          <a:noFill/>
          <a:ln>
            <a:noFill/>
          </a:ln>
        </p:spPr>
        <p:txBody>
          <a:bodyPr anchorCtr="0" anchor="t" bIns="45700" lIns="91425" spcFirstLastPara="1" rIns="91425" wrap="square" tIns="45700">
            <a:normAutofit fontScale="85000" lnSpcReduction="20000"/>
          </a:bodyPr>
          <a:lstStyle/>
          <a:p>
            <a:pPr indent="-209550"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 </a:t>
            </a:r>
            <a:r>
              <a:rPr lang="en-US" sz="2000">
                <a:latin typeface="Century Schoolbook"/>
                <a:ea typeface="Century Schoolbook"/>
                <a:cs typeface="Century Schoolbook"/>
                <a:sym typeface="Century Schoolbook"/>
              </a:rPr>
              <a:t>Detection</a:t>
            </a:r>
            <a:r>
              <a:rPr lang="en-US" sz="2000">
                <a:latin typeface="Century Schoolbook"/>
                <a:ea typeface="Century Schoolbook"/>
                <a:cs typeface="Century Schoolbook"/>
                <a:sym typeface="Century Schoolbook"/>
              </a:rPr>
              <a:t>:</a:t>
            </a:r>
            <a:endParaRPr sz="2000">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LSTM(Long short-term memory): It is a type of recurrent neural network capable of learning order dependence in sequence prediction problems.</a:t>
            </a:r>
            <a:endParaRPr>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For the corpus part the input text was cleaned and pre-processed and then it was converted to one hot encoding and after that we applied padding sequences so that inputs that have the same shape and size.</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train-test split was 70:30. </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209550" lvl="0" marL="228600" rtl="0" algn="l">
              <a:lnSpc>
                <a:spcPct val="100000"/>
              </a:lnSpc>
              <a:spcBef>
                <a:spcPts val="1000"/>
              </a:spcBef>
              <a:spcAft>
                <a:spcPts val="0"/>
              </a:spcAft>
              <a:buSzPct val="100000"/>
              <a:buFont typeface="Noto Sans Symbols"/>
              <a:buChar char="❑"/>
            </a:pPr>
            <a:r>
              <a:rPr lang="en-US" sz="2000">
                <a:latin typeface="Century Schoolbook"/>
                <a:ea typeface="Century Schoolbook"/>
                <a:cs typeface="Century Schoolbook"/>
                <a:sym typeface="Century Schoolbook"/>
              </a:rPr>
              <a:t>Clickbait Detection : </a:t>
            </a:r>
            <a:endParaRPr sz="2000">
              <a:latin typeface="Century Schoolbook"/>
              <a:ea typeface="Century Schoolbook"/>
              <a:cs typeface="Century Schoolbook"/>
              <a:sym typeface="Century Schoolbook"/>
            </a:endParaRPr>
          </a:p>
          <a:p>
            <a:pPr indent="-287972" lvl="0" marL="914400" rtl="0" algn="l">
              <a:lnSpc>
                <a:spcPct val="100000"/>
              </a:lnSpc>
              <a:spcBef>
                <a:spcPts val="0"/>
              </a:spcBef>
              <a:spcAft>
                <a:spcPts val="0"/>
              </a:spcAft>
              <a:buSzPct val="55000"/>
              <a:buFont typeface="Century Schoolbook"/>
              <a:buChar char="●"/>
            </a:pPr>
            <a:r>
              <a:rPr lang="en-US" sz="2000">
                <a:latin typeface="Century Schoolbook"/>
                <a:ea typeface="Century Schoolbook"/>
                <a:cs typeface="Century Schoolbook"/>
                <a:sym typeface="Century Schoolbook"/>
              </a:rPr>
              <a:t>Firstly cleaning and pre-processing of the dataset was done by removing stop words,punctuation marks and null rows.</a:t>
            </a: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87972" lvl="0" marL="914400" rtl="0" algn="l">
              <a:lnSpc>
                <a:spcPct val="100000"/>
              </a:lnSpc>
              <a:spcBef>
                <a:spcPts val="0"/>
              </a:spcBef>
              <a:spcAft>
                <a:spcPts val="0"/>
              </a:spcAft>
              <a:buSzPct val="55000"/>
              <a:buFont typeface="Century Schoolbook"/>
              <a:buChar char="●"/>
            </a:pPr>
            <a:r>
              <a:rPr lang="en-US" sz="2000">
                <a:latin typeface="Century Schoolbook"/>
                <a:ea typeface="Century Schoolbook"/>
                <a:cs typeface="Century Schoolbook"/>
                <a:sym typeface="Century Schoolbook"/>
              </a:rPr>
              <a:t>Multinomial NB, Logistic Regression, Random Forest and Passive Aggressive models were used with TF-IDF Vectorizer and the best performing model, Multinomial NB was used for the website.</a:t>
            </a: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87972" lvl="0" marL="914400" rtl="0" algn="l">
              <a:lnSpc>
                <a:spcPct val="100000"/>
              </a:lnSpc>
              <a:spcBef>
                <a:spcPts val="0"/>
              </a:spcBef>
              <a:spcAft>
                <a:spcPts val="0"/>
              </a:spcAft>
              <a:buSzPct val="55000"/>
              <a:buFont typeface="Century Schoolbook"/>
              <a:buChar char="●"/>
            </a:pPr>
            <a:r>
              <a:rPr lang="en-US" sz="2000">
                <a:latin typeface="Century Schoolbook"/>
                <a:ea typeface="Century Schoolbook"/>
                <a:cs typeface="Century Schoolbook"/>
                <a:sym typeface="Century Schoolbook"/>
              </a:rPr>
              <a:t>The train-test split was 80:20.</a:t>
            </a:r>
            <a:endParaRPr sz="2000">
              <a:latin typeface="Century Schoolbook"/>
              <a:ea typeface="Century Schoolbook"/>
              <a:cs typeface="Century Schoolbook"/>
              <a:sym typeface="Century Schoolboo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42" name="Shape 142"/>
        <p:cNvGrpSpPr/>
        <p:nvPr/>
      </p:nvGrpSpPr>
      <p:grpSpPr>
        <a:xfrm>
          <a:off x="0" y="0"/>
          <a:ext cx="0" cy="0"/>
          <a:chOff x="0" y="0"/>
          <a:chExt cx="0" cy="0"/>
        </a:xfrm>
      </p:grpSpPr>
      <p:sp>
        <p:nvSpPr>
          <p:cNvPr id="143" name="Google Shape;143;p16"/>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44" name="Google Shape;144;p16"/>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45" name="Google Shape;145;p16"/>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146" name="Google Shape;146;p16"/>
          <p:cNvSpPr txBox="1"/>
          <p:nvPr>
            <p:ph type="title"/>
          </p:nvPr>
        </p:nvSpPr>
        <p:spPr>
          <a:xfrm>
            <a:off x="3406500" y="0"/>
            <a:ext cx="8787300" cy="171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Results</a:t>
            </a:r>
            <a:endParaRPr/>
          </a:p>
        </p:txBody>
      </p:sp>
      <p:sp>
        <p:nvSpPr>
          <p:cNvPr id="147" name="Google Shape;147;p16"/>
          <p:cNvSpPr txBox="1"/>
          <p:nvPr>
            <p:ph idx="1" type="body"/>
          </p:nvPr>
        </p:nvSpPr>
        <p:spPr>
          <a:xfrm>
            <a:off x="3875775" y="1715400"/>
            <a:ext cx="7965300" cy="4965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The LSTM model used for prediction of Fake news have an accuracy of 92.7%.</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SzPts val="2000"/>
              <a:buFont typeface="Century Schoolbook"/>
              <a:buChar char="❑"/>
            </a:pPr>
            <a:r>
              <a:rPr lang="en-US" sz="2000">
                <a:latin typeface="Century Schoolbook"/>
                <a:ea typeface="Century Schoolbook"/>
                <a:cs typeface="Century Schoolbook"/>
                <a:sym typeface="Century Schoolbook"/>
              </a:rPr>
              <a:t>Multinomial NB model with TF IDF Vectorizer used for prediction of Clickbait has an accuracy of 96.7%. Other models (with TF IDF) were with accuracy:</a:t>
            </a:r>
            <a:endParaRPr sz="2000">
              <a:latin typeface="Century Schoolbook"/>
              <a:ea typeface="Century Schoolbook"/>
              <a:cs typeface="Century Schoolbook"/>
              <a:sym typeface="Century Schoolbook"/>
            </a:endParaRPr>
          </a:p>
        </p:txBody>
      </p:sp>
      <p:graphicFrame>
        <p:nvGraphicFramePr>
          <p:cNvPr id="148" name="Google Shape;148;p16"/>
          <p:cNvGraphicFramePr/>
          <p:nvPr/>
        </p:nvGraphicFramePr>
        <p:xfrm>
          <a:off x="4010775" y="3902300"/>
          <a:ext cx="3000000" cy="3000000"/>
        </p:xfrm>
        <a:graphic>
          <a:graphicData uri="http://schemas.openxmlformats.org/drawingml/2006/table">
            <a:tbl>
              <a:tblPr>
                <a:noFill/>
                <a:tableStyleId>{3C0FA507-7A08-46A7-9DE6-0203DCCA5E65}</a:tableStyleId>
              </a:tblPr>
              <a:tblGrid>
                <a:gridCol w="3607225"/>
                <a:gridCol w="3607225"/>
              </a:tblGrid>
              <a:tr h="459425">
                <a:tc>
                  <a:txBody>
                    <a:bodyPr/>
                    <a:lstStyle/>
                    <a:p>
                      <a:pPr indent="0" lvl="0" marL="228600" rtl="0" algn="ctr">
                        <a:spcBef>
                          <a:spcPts val="1000"/>
                        </a:spcBef>
                        <a:spcAft>
                          <a:spcPts val="0"/>
                        </a:spcAft>
                        <a:buClr>
                          <a:schemeClr val="dk1"/>
                        </a:buClr>
                        <a:buSzPts val="1100"/>
                        <a:buFont typeface="Arial"/>
                        <a:buNone/>
                      </a:pPr>
                      <a:r>
                        <a:rPr b="1" lang="en-US" sz="2200">
                          <a:solidFill>
                            <a:schemeClr val="dk1"/>
                          </a:solidFill>
                          <a:latin typeface="Century Schoolbook"/>
                          <a:ea typeface="Century Schoolbook"/>
                          <a:cs typeface="Century Schoolbook"/>
                          <a:sym typeface="Century Schoolbook"/>
                        </a:rPr>
                        <a:t>Model</a:t>
                      </a:r>
                      <a:endParaRPr b="1" sz="1600"/>
                    </a:p>
                  </a:txBody>
                  <a:tcPr marT="91425" marB="91425" marR="91425" marL="91425"/>
                </a:tc>
                <a:tc>
                  <a:txBody>
                    <a:bodyPr/>
                    <a:lstStyle/>
                    <a:p>
                      <a:pPr indent="0" lvl="0" marL="228600" rtl="0" algn="ctr">
                        <a:spcBef>
                          <a:spcPts val="1000"/>
                        </a:spcBef>
                        <a:spcAft>
                          <a:spcPts val="0"/>
                        </a:spcAft>
                        <a:buClr>
                          <a:schemeClr val="dk1"/>
                        </a:buClr>
                        <a:buSzPts val="1100"/>
                        <a:buFont typeface="Arial"/>
                        <a:buNone/>
                      </a:pPr>
                      <a:r>
                        <a:rPr b="1" lang="en-US" sz="2200">
                          <a:solidFill>
                            <a:schemeClr val="dk1"/>
                          </a:solidFill>
                          <a:latin typeface="Century Schoolbook"/>
                          <a:ea typeface="Century Schoolbook"/>
                          <a:cs typeface="Century Schoolbook"/>
                          <a:sym typeface="Century Schoolbook"/>
                        </a:rPr>
                        <a:t>Accuracy</a:t>
                      </a:r>
                      <a:endParaRPr b="1" sz="1600"/>
                    </a:p>
                  </a:txBody>
                  <a:tcPr marT="91425" marB="91425" marR="91425" marL="91425"/>
                </a:tc>
              </a:tr>
              <a:tr h="459425">
                <a:tc>
                  <a:txBody>
                    <a:bodyPr/>
                    <a:lstStyle/>
                    <a:p>
                      <a:pPr indent="0" lvl="0" marL="228600" rtl="0" algn="ctr">
                        <a:spcBef>
                          <a:spcPts val="1000"/>
                        </a:spcBef>
                        <a:spcAft>
                          <a:spcPts val="0"/>
                        </a:spcAft>
                        <a:buNone/>
                      </a:pPr>
                      <a:r>
                        <a:rPr lang="en-US" sz="2000">
                          <a:solidFill>
                            <a:schemeClr val="dk1"/>
                          </a:solidFill>
                          <a:latin typeface="Century Schoolbook"/>
                          <a:ea typeface="Century Schoolbook"/>
                          <a:cs typeface="Century Schoolbook"/>
                          <a:sym typeface="Century Schoolbook"/>
                        </a:rPr>
                        <a:t>Multinomial NB model</a:t>
                      </a:r>
                      <a:endParaRPr/>
                    </a:p>
                  </a:txBody>
                  <a:tcPr marT="91425" marB="91425" marR="91425" marL="91425"/>
                </a:tc>
                <a:tc>
                  <a:txBody>
                    <a:bodyPr/>
                    <a:lstStyle/>
                    <a:p>
                      <a:pPr indent="0" lvl="0" marL="228600" rtl="0" algn="ctr">
                        <a:spcBef>
                          <a:spcPts val="1000"/>
                        </a:spcBef>
                        <a:spcAft>
                          <a:spcPts val="0"/>
                        </a:spcAft>
                        <a:buNone/>
                      </a:pPr>
                      <a:r>
                        <a:rPr lang="en-US" sz="2000">
                          <a:solidFill>
                            <a:schemeClr val="dk1"/>
                          </a:solidFill>
                          <a:latin typeface="Century Schoolbook"/>
                          <a:ea typeface="Century Schoolbook"/>
                          <a:cs typeface="Century Schoolbook"/>
                          <a:sym typeface="Century Schoolbook"/>
                        </a:rPr>
                        <a:t>96.7%</a:t>
                      </a:r>
                      <a:endParaRPr/>
                    </a:p>
                  </a:txBody>
                  <a:tcPr marT="91425" marB="91425" marR="91425" marL="91425"/>
                </a:tc>
              </a:tr>
              <a:tr h="459425">
                <a:tc>
                  <a:txBody>
                    <a:bodyPr/>
                    <a:lstStyle/>
                    <a:p>
                      <a:pPr indent="0" lvl="0" marL="0" rtl="0" algn="ctr">
                        <a:spcBef>
                          <a:spcPts val="0"/>
                        </a:spcBef>
                        <a:spcAft>
                          <a:spcPts val="0"/>
                        </a:spcAft>
                        <a:buNone/>
                      </a:pPr>
                      <a:r>
                        <a:rPr lang="en-US"/>
                        <a:t>   </a:t>
                      </a:r>
                      <a:r>
                        <a:rPr lang="en-US" sz="17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Logistic Regression model</a:t>
                      </a:r>
                      <a:endParaRPr sz="2000">
                        <a:latin typeface="Century Schoolbook"/>
                        <a:ea typeface="Century Schoolbook"/>
                        <a:cs typeface="Century Schoolbook"/>
                        <a:sym typeface="Century Schoolbook"/>
                      </a:endParaRPr>
                    </a:p>
                  </a:txBody>
                  <a:tcPr marT="91425" marB="91425" marR="91425" marL="91425"/>
                </a:tc>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94.9%</a:t>
                      </a:r>
                      <a:endParaRPr sz="2000">
                        <a:latin typeface="Century Schoolbook"/>
                        <a:ea typeface="Century Schoolbook"/>
                        <a:cs typeface="Century Schoolbook"/>
                        <a:sym typeface="Century Schoolbook"/>
                      </a:endParaRPr>
                    </a:p>
                  </a:txBody>
                  <a:tcPr marT="91425" marB="91425" marR="91425" marL="91425"/>
                </a:tc>
              </a:tr>
              <a:tr h="459425">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Random Forest model</a:t>
                      </a:r>
                      <a:endParaRPr sz="2000">
                        <a:latin typeface="Century Schoolbook"/>
                        <a:ea typeface="Century Schoolbook"/>
                        <a:cs typeface="Century Schoolbook"/>
                        <a:sym typeface="Century Schoolbook"/>
                      </a:endParaRPr>
                    </a:p>
                  </a:txBody>
                  <a:tcPr marT="91425" marB="91425" marR="91425" marL="91425"/>
                </a:tc>
                <a:tc>
                  <a:txBody>
                    <a:bodyPr/>
                    <a:lstStyle/>
                    <a:p>
                      <a:pPr indent="0" lvl="0" marL="0" rtl="0" algn="ctr">
                        <a:spcBef>
                          <a:spcPts val="0"/>
                        </a:spcBef>
                        <a:spcAft>
                          <a:spcPts val="0"/>
                        </a:spcAft>
                        <a:buNone/>
                      </a:pPr>
                      <a:r>
                        <a:rPr lang="en-US"/>
                        <a:t>     </a:t>
                      </a:r>
                      <a:r>
                        <a:rPr lang="en-US" sz="2000">
                          <a:latin typeface="Century Schoolbook"/>
                          <a:ea typeface="Century Schoolbook"/>
                          <a:cs typeface="Century Schoolbook"/>
                          <a:sym typeface="Century Schoolbook"/>
                        </a:rPr>
                        <a:t>92.1%</a:t>
                      </a:r>
                      <a:endParaRPr sz="2000">
                        <a:latin typeface="Century Schoolbook"/>
                        <a:ea typeface="Century Schoolbook"/>
                        <a:cs typeface="Century Schoolbook"/>
                        <a:sym typeface="Century Schoolbook"/>
                      </a:endParaRPr>
                    </a:p>
                  </a:txBody>
                  <a:tcPr marT="91425" marB="91425" marR="91425" marL="91425"/>
                </a:tc>
              </a:tr>
              <a:tr h="459425">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Passive Aggressive model</a:t>
                      </a:r>
                      <a:endParaRPr sz="2000">
                        <a:latin typeface="Century Schoolbook"/>
                        <a:ea typeface="Century Schoolbook"/>
                        <a:cs typeface="Century Schoolbook"/>
                        <a:sym typeface="Century Schoolbook"/>
                      </a:endParaRPr>
                    </a:p>
                  </a:txBody>
                  <a:tcPr marT="91425" marB="91425" marR="91425" marL="91425"/>
                </a:tc>
                <a:tc>
                  <a:txBody>
                    <a:bodyPr/>
                    <a:lstStyle/>
                    <a:p>
                      <a:pPr indent="0" lvl="0" marL="0" rtl="0" algn="ctr">
                        <a:spcBef>
                          <a:spcPts val="0"/>
                        </a:spcBef>
                        <a:spcAft>
                          <a:spcPts val="0"/>
                        </a:spcAft>
                        <a:buNone/>
                      </a:pPr>
                      <a:r>
                        <a:rPr lang="en-US" sz="2000">
                          <a:latin typeface="Century Schoolbook"/>
                          <a:ea typeface="Century Schoolbook"/>
                          <a:cs typeface="Century Schoolbook"/>
                          <a:sym typeface="Century Schoolbook"/>
                        </a:rPr>
                        <a:t>   </a:t>
                      </a:r>
                      <a:r>
                        <a:rPr lang="en-US" sz="2000">
                          <a:latin typeface="Century Schoolbook"/>
                          <a:ea typeface="Century Schoolbook"/>
                          <a:cs typeface="Century Schoolbook"/>
                          <a:sym typeface="Century Schoolbook"/>
                        </a:rPr>
                        <a:t>96.1%</a:t>
                      </a:r>
                      <a:endParaRPr sz="2000">
                        <a:latin typeface="Century Schoolbook"/>
                        <a:ea typeface="Century Schoolbook"/>
                        <a:cs typeface="Century Schoolbook"/>
                        <a:sym typeface="Century Schoolbook"/>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52" name="Shape 152"/>
        <p:cNvGrpSpPr/>
        <p:nvPr/>
      </p:nvGrpSpPr>
      <p:grpSpPr>
        <a:xfrm>
          <a:off x="0" y="0"/>
          <a:ext cx="0" cy="0"/>
          <a:chOff x="0" y="0"/>
          <a:chExt cx="0" cy="0"/>
        </a:xfrm>
      </p:grpSpPr>
      <p:sp>
        <p:nvSpPr>
          <p:cNvPr id="153" name="Google Shape;153;p17"/>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54" name="Google Shape;154;p17"/>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55" name="Google Shape;155;p17"/>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156" name="Google Shape;156;p17"/>
          <p:cNvSpPr txBox="1"/>
          <p:nvPr>
            <p:ph type="title"/>
          </p:nvPr>
        </p:nvSpPr>
        <p:spPr>
          <a:xfrm>
            <a:off x="3406500" y="0"/>
            <a:ext cx="8787300" cy="1715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Website Implementation</a:t>
            </a:r>
            <a:endParaRPr/>
          </a:p>
        </p:txBody>
      </p:sp>
      <p:sp>
        <p:nvSpPr>
          <p:cNvPr id="157" name="Google Shape;157;p17"/>
          <p:cNvSpPr txBox="1"/>
          <p:nvPr>
            <p:ph idx="1" type="body"/>
          </p:nvPr>
        </p:nvSpPr>
        <p:spPr>
          <a:xfrm>
            <a:off x="3875775" y="1715400"/>
            <a:ext cx="7965300" cy="4965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None/>
            </a:pPr>
            <a:r>
              <a:rPr b="1" lang="en-US" sz="2000">
                <a:latin typeface="Century Schoolbook"/>
                <a:ea typeface="Century Schoolbook"/>
                <a:cs typeface="Century Schoolbook"/>
                <a:sym typeface="Century Schoolbook"/>
              </a:rPr>
              <a:t>HomePage:</a:t>
            </a:r>
            <a:endParaRPr b="1" sz="2000">
              <a:latin typeface="Century Schoolbook"/>
              <a:ea typeface="Century Schoolbook"/>
              <a:cs typeface="Century Schoolbook"/>
              <a:sym typeface="Century Schoolbook"/>
            </a:endParaRPr>
          </a:p>
        </p:txBody>
      </p:sp>
      <p:pic>
        <p:nvPicPr>
          <p:cNvPr id="158" name="Google Shape;158;p17"/>
          <p:cNvPicPr preferRelativeResize="0"/>
          <p:nvPr/>
        </p:nvPicPr>
        <p:blipFill>
          <a:blip r:embed="rId4">
            <a:alphaModFix/>
          </a:blip>
          <a:stretch>
            <a:fillRect/>
          </a:stretch>
        </p:blipFill>
        <p:spPr>
          <a:xfrm>
            <a:off x="3971213" y="2439944"/>
            <a:ext cx="7774426" cy="37286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62" name="Shape 162"/>
        <p:cNvGrpSpPr/>
        <p:nvPr/>
      </p:nvGrpSpPr>
      <p:grpSpPr>
        <a:xfrm>
          <a:off x="0" y="0"/>
          <a:ext cx="0" cy="0"/>
          <a:chOff x="0" y="0"/>
          <a:chExt cx="0" cy="0"/>
        </a:xfrm>
      </p:grpSpPr>
      <p:sp>
        <p:nvSpPr>
          <p:cNvPr id="163" name="Google Shape;163;p18"/>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64" name="Google Shape;164;p18"/>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65" name="Google Shape;165;p18"/>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166" name="Google Shape;166;p18"/>
          <p:cNvSpPr txBox="1"/>
          <p:nvPr>
            <p:ph type="title"/>
          </p:nvPr>
        </p:nvSpPr>
        <p:spPr>
          <a:xfrm>
            <a:off x="3404700"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FUTURE SCOPE</a:t>
            </a:r>
            <a:endParaRPr/>
          </a:p>
        </p:txBody>
      </p:sp>
      <p:sp>
        <p:nvSpPr>
          <p:cNvPr id="167" name="Google Shape;167;p18"/>
          <p:cNvSpPr txBox="1"/>
          <p:nvPr>
            <p:ph idx="1" type="body"/>
          </p:nvPr>
        </p:nvSpPr>
        <p:spPr>
          <a:xfrm>
            <a:off x="3804350" y="1838400"/>
            <a:ext cx="8143800" cy="50196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Here, in our project, we are mainly focusing on the type “Fake News Article” but in near future if there is a need to expand this project then we can work on types of fake news like “Political Fake News.” Since Dataset of Indian Political Fake News is not available currently.</a:t>
            </a: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41300" lvl="0" marL="228600" rtl="0" algn="l">
              <a:lnSpc>
                <a:spcPct val="100000"/>
              </a:lnSpc>
              <a:spcBef>
                <a:spcPts val="1000"/>
              </a:spcBef>
              <a:spcAft>
                <a:spcPts val="0"/>
              </a:spcAft>
              <a:buSzPts val="2000"/>
              <a:buFont typeface="Century Schoolbook"/>
              <a:buChar char="❑"/>
            </a:pPr>
            <a:r>
              <a:rPr lang="en-US" sz="2000">
                <a:latin typeface="Century Schoolbook"/>
                <a:ea typeface="Century Schoolbook"/>
                <a:cs typeface="Century Schoolbook"/>
                <a:sym typeface="Century Schoolbook"/>
              </a:rPr>
              <a:t>The model can be further optimized by using Bi-directional LSTM model for the Fake News Detection. </a:t>
            </a:r>
            <a:endParaRPr sz="2000">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t/>
            </a:r>
            <a:endParaRPr sz="2000">
              <a:latin typeface="Century Schoolbook"/>
              <a:ea typeface="Century Schoolbook"/>
              <a:cs typeface="Century Schoolbook"/>
              <a:sym typeface="Century Schoolbook"/>
            </a:endParaRPr>
          </a:p>
          <a:p>
            <a:pPr indent="-241300" lvl="0" marL="228600" rtl="0" algn="l">
              <a:lnSpc>
                <a:spcPct val="100000"/>
              </a:lnSpc>
              <a:spcBef>
                <a:spcPts val="1000"/>
              </a:spcBef>
              <a:spcAft>
                <a:spcPts val="0"/>
              </a:spcAft>
              <a:buSzPts val="2000"/>
              <a:buFont typeface="Century Schoolbook"/>
              <a:buChar char="❑"/>
            </a:pPr>
            <a:r>
              <a:rPr lang="en-US" sz="2000">
                <a:latin typeface="Century Schoolbook"/>
                <a:ea typeface="Century Schoolbook"/>
                <a:cs typeface="Century Schoolbook"/>
                <a:sym typeface="Century Schoolbook"/>
              </a:rPr>
              <a:t>Also, further this project can be extended by using the datasets of fake news from WhatsApp or twitter or other sources. This would a sort of Plugin we can install in whatsapp and other social media platforms.</a:t>
            </a:r>
            <a:endParaRPr sz="2000">
              <a:latin typeface="Century Schoolbook"/>
              <a:ea typeface="Century Schoolbook"/>
              <a:cs typeface="Century Schoolbook"/>
              <a:sym typeface="Century Schoolboo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71" name="Shape 171"/>
        <p:cNvGrpSpPr/>
        <p:nvPr/>
      </p:nvGrpSpPr>
      <p:grpSpPr>
        <a:xfrm>
          <a:off x="0" y="0"/>
          <a:ext cx="0" cy="0"/>
          <a:chOff x="0" y="0"/>
          <a:chExt cx="0" cy="0"/>
        </a:xfrm>
      </p:grpSpPr>
      <p:sp>
        <p:nvSpPr>
          <p:cNvPr id="172" name="Google Shape;172;p19"/>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73" name="Google Shape;173;p19"/>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74" name="Google Shape;174;p19"/>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175" name="Google Shape;175;p19"/>
          <p:cNvSpPr txBox="1"/>
          <p:nvPr>
            <p:ph type="title"/>
          </p:nvPr>
        </p:nvSpPr>
        <p:spPr>
          <a:xfrm>
            <a:off x="3405550" y="3696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References:</a:t>
            </a:r>
            <a:endParaRPr/>
          </a:p>
        </p:txBody>
      </p:sp>
      <p:sp>
        <p:nvSpPr>
          <p:cNvPr id="176" name="Google Shape;176;p19"/>
          <p:cNvSpPr txBox="1"/>
          <p:nvPr>
            <p:ph idx="1" type="body"/>
          </p:nvPr>
        </p:nvSpPr>
        <p:spPr>
          <a:xfrm>
            <a:off x="3831725" y="1841075"/>
            <a:ext cx="8165700" cy="4840200"/>
          </a:xfrm>
          <a:prstGeom prst="rect">
            <a:avLst/>
          </a:prstGeom>
          <a:noFill/>
          <a:ln>
            <a:noFill/>
          </a:ln>
        </p:spPr>
        <p:txBody>
          <a:bodyPr anchorCtr="0" anchor="t" bIns="45700" lIns="91425" spcFirstLastPara="1" rIns="91425" wrap="square" tIns="45700">
            <a:normAutofit fontScale="92500" lnSpcReduction="20000"/>
          </a:bodyPr>
          <a:lstStyle/>
          <a:p>
            <a:pPr indent="-219075" lvl="0" marL="228600" rtl="0" algn="l">
              <a:lnSpc>
                <a:spcPct val="100000"/>
              </a:lnSpc>
              <a:spcBef>
                <a:spcPts val="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 DataSet:</a:t>
            </a:r>
            <a:endParaRPr sz="2000">
              <a:latin typeface="Century Schoolbook"/>
              <a:ea typeface="Century Schoolbook"/>
              <a:cs typeface="Century Schoolbook"/>
              <a:sym typeface="Century Schoolbook"/>
            </a:endParaRPr>
          </a:p>
          <a:p>
            <a:pPr indent="0" lvl="0" marL="228600" rtl="0" algn="l">
              <a:lnSpc>
                <a:spcPct val="100000"/>
              </a:lnSpc>
              <a:spcBef>
                <a:spcPts val="0"/>
              </a:spcBef>
              <a:spcAft>
                <a:spcPts val="0"/>
              </a:spcAft>
              <a:buNone/>
            </a:pPr>
            <a:r>
              <a:rPr lang="en-US" sz="2000">
                <a:latin typeface="Century Schoolbook"/>
                <a:ea typeface="Century Schoolbook"/>
                <a:cs typeface="Century Schoolbook"/>
                <a:sym typeface="Century Schoolbook"/>
              </a:rPr>
              <a:t>(</a:t>
            </a:r>
            <a:r>
              <a:rPr lang="en-US" sz="2000" u="sng">
                <a:solidFill>
                  <a:schemeClr val="hlink"/>
                </a:solidFill>
                <a:latin typeface="Century Schoolbook"/>
                <a:ea typeface="Century Schoolbook"/>
                <a:cs typeface="Century Schoolbook"/>
                <a:sym typeface="Century Schoolbook"/>
                <a:hlinkClick r:id="rId4"/>
              </a:rPr>
              <a:t>https://www.kaggle.com/c/fake-news/data?select=train.csv</a:t>
            </a:r>
            <a:r>
              <a:rPr lang="en-US" sz="2000">
                <a:latin typeface="Century Schoolbook"/>
                <a:ea typeface="Century Schoolbook"/>
                <a:cs typeface="Century Schoolbook"/>
                <a:sym typeface="Century Schoolbook"/>
              </a:rPr>
              <a:t>)</a:t>
            </a:r>
            <a:endParaRPr sz="2000">
              <a:latin typeface="Century Schoolbook"/>
              <a:ea typeface="Century Schoolbook"/>
              <a:cs typeface="Century Schoolbook"/>
              <a:sym typeface="Century Schoolbook"/>
            </a:endParaRPr>
          </a:p>
          <a:p>
            <a:pPr indent="0" lvl="0" marL="0" rtl="0" algn="l">
              <a:lnSpc>
                <a:spcPct val="100000"/>
              </a:lnSpc>
              <a:spcBef>
                <a:spcPts val="0"/>
              </a:spcBef>
              <a:spcAft>
                <a:spcPts val="0"/>
              </a:spcAft>
              <a:buNone/>
            </a:pPr>
            <a:r>
              <a:t/>
            </a:r>
            <a:endParaRPr sz="2000">
              <a:latin typeface="Century Schoolbook"/>
              <a:ea typeface="Century Schoolbook"/>
              <a:cs typeface="Century Schoolbook"/>
              <a:sym typeface="Century Schoolbook"/>
            </a:endParaRPr>
          </a:p>
          <a:p>
            <a:pPr indent="-219075"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ClickBait Dataset: </a:t>
            </a:r>
            <a:endParaRPr sz="2000">
              <a:latin typeface="Century Schoolbook"/>
              <a:ea typeface="Century Schoolbook"/>
              <a:cs typeface="Century Schoolbook"/>
              <a:sym typeface="Century Schoolbook"/>
            </a:endParaRPr>
          </a:p>
          <a:p>
            <a:pPr indent="0" lvl="0" marL="228600" rtl="0" algn="l">
              <a:lnSpc>
                <a:spcPct val="100000"/>
              </a:lnSpc>
              <a:spcBef>
                <a:spcPts val="1000"/>
              </a:spcBef>
              <a:spcAft>
                <a:spcPts val="0"/>
              </a:spcAft>
              <a:buNone/>
            </a:pPr>
            <a:r>
              <a:rPr lang="en-US" sz="2000">
                <a:latin typeface="Century Schoolbook"/>
                <a:ea typeface="Century Schoolbook"/>
                <a:cs typeface="Century Schoolbook"/>
                <a:sym typeface="Century Schoolbook"/>
              </a:rPr>
              <a:t>(</a:t>
            </a:r>
            <a:r>
              <a:rPr lang="en-US" sz="2000" u="sng">
                <a:solidFill>
                  <a:schemeClr val="hlink"/>
                </a:solidFill>
                <a:latin typeface="Century Schoolbook"/>
                <a:ea typeface="Century Schoolbook"/>
                <a:cs typeface="Century Schoolbook"/>
                <a:sym typeface="Century Schoolbook"/>
                <a:hlinkClick r:id="rId5"/>
              </a:rPr>
              <a:t>https://www.kaggle.com/amananandrai/clickbait-dataset</a:t>
            </a:r>
            <a:r>
              <a:rPr lang="en-US" sz="2000">
                <a:latin typeface="Century Schoolbook"/>
                <a:ea typeface="Century Schoolbook"/>
                <a:cs typeface="Century Schoolbook"/>
                <a:sym typeface="Century Schoolbook"/>
              </a:rPr>
              <a:t>)</a:t>
            </a:r>
            <a:endParaRPr sz="2000">
              <a:latin typeface="Century Schoolbook"/>
              <a:ea typeface="Century Schoolbook"/>
              <a:cs typeface="Century Schoolbook"/>
              <a:sym typeface="Century Schoolbook"/>
            </a:endParaRPr>
          </a:p>
          <a:p>
            <a:pPr indent="0" lvl="0" marL="228600" rtl="0" algn="l">
              <a:lnSpc>
                <a:spcPct val="100000"/>
              </a:lnSpc>
              <a:spcBef>
                <a:spcPts val="1000"/>
              </a:spcBef>
              <a:spcAft>
                <a:spcPts val="0"/>
              </a:spcAft>
              <a:buNone/>
            </a:pPr>
            <a:r>
              <a:t/>
            </a:r>
            <a:endParaRPr sz="2000">
              <a:latin typeface="Century Schoolbook"/>
              <a:ea typeface="Century Schoolbook"/>
              <a:cs typeface="Century Schoolbook"/>
              <a:sym typeface="Century Schoolbook"/>
            </a:endParaRPr>
          </a:p>
          <a:p>
            <a:pPr indent="-219075" lvl="0" marL="228600" rtl="0" algn="l">
              <a:lnSpc>
                <a:spcPct val="100000"/>
              </a:lnSpc>
              <a:spcBef>
                <a:spcPts val="1000"/>
              </a:spcBef>
              <a:spcAft>
                <a:spcPts val="0"/>
              </a:spcAft>
              <a:buSzPct val="100000"/>
              <a:buFont typeface="Century Schoolbook"/>
              <a:buChar char="❑"/>
            </a:pPr>
            <a:r>
              <a:rPr lang="en-US" sz="2000">
                <a:latin typeface="Century Schoolbook"/>
                <a:ea typeface="Century Schoolbook"/>
                <a:cs typeface="Century Schoolbook"/>
                <a:sym typeface="Century Schoolbook"/>
              </a:rPr>
              <a:t>Research Paper: </a:t>
            </a:r>
            <a:endParaRPr sz="200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ct val="100000"/>
              <a:buFont typeface="Century Schoolbook"/>
              <a:buChar char="•"/>
            </a:pPr>
            <a:r>
              <a:rPr lang="en-US" sz="2000">
                <a:latin typeface="Century Schoolbook"/>
                <a:ea typeface="Century Schoolbook"/>
                <a:cs typeface="Century Schoolbook"/>
                <a:sym typeface="Century Schoolbook"/>
              </a:rPr>
              <a:t>Fake News :</a:t>
            </a:r>
            <a:endParaRPr sz="2000">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rPr lang="en-US" sz="1800">
                <a:latin typeface="Century Schoolbook"/>
                <a:ea typeface="Century Schoolbook"/>
                <a:cs typeface="Century Schoolbook"/>
                <a:sym typeface="Century Schoolbook"/>
              </a:rPr>
              <a:t>            </a:t>
            </a:r>
            <a:r>
              <a:rPr lang="en-US" sz="1800" u="sng">
                <a:solidFill>
                  <a:schemeClr val="hlink"/>
                </a:solidFill>
                <a:latin typeface="Century Schoolbook"/>
                <a:ea typeface="Century Schoolbook"/>
                <a:cs typeface="Century Schoolbook"/>
                <a:sym typeface="Century Schoolbook"/>
                <a:hlinkClick r:id="rId6"/>
              </a:rPr>
              <a:t>https://www.ijitee.org/wp-content/uploads/papers/v8i11/K18290981119.pdf</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rPr lang="en-US" sz="1800" u="sng">
                <a:solidFill>
                  <a:schemeClr val="hlink"/>
                </a:solidFill>
                <a:latin typeface="Century Schoolbook"/>
                <a:ea typeface="Century Schoolbook"/>
                <a:cs typeface="Century Schoolbook"/>
                <a:sym typeface="Century Schoolbook"/>
                <a:hlinkClick r:id="rId7"/>
              </a:rPr>
              <a:t>https://link.springer.com/chapter/10.1007%2F978-981-15-8354-4_26</a:t>
            </a:r>
            <a:endParaRPr sz="1800">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rPr lang="en-US" sz="1800">
                <a:latin typeface="Century Schoolbook"/>
                <a:ea typeface="Century Schoolbook"/>
                <a:cs typeface="Century Schoolbook"/>
                <a:sym typeface="Century Schoolbook"/>
              </a:rPr>
              <a:t>            </a:t>
            </a:r>
            <a:r>
              <a:rPr lang="en-US" sz="1800" u="sng">
                <a:solidFill>
                  <a:schemeClr val="hlink"/>
                </a:solidFill>
                <a:latin typeface="Century Schoolbook"/>
                <a:ea typeface="Century Schoolbook"/>
                <a:cs typeface="Century Schoolbook"/>
                <a:sym typeface="Century Schoolbook"/>
                <a:hlinkClick r:id="rId8"/>
              </a:rPr>
              <a:t>https://cutt.ly/Fbdhm1J</a:t>
            </a:r>
            <a:endParaRPr sz="1800">
              <a:latin typeface="Century Schoolbook"/>
              <a:ea typeface="Century Schoolbook"/>
              <a:cs typeface="Century Schoolbook"/>
              <a:sym typeface="Century Schoolbook"/>
            </a:endParaRPr>
          </a:p>
          <a:p>
            <a:pPr indent="-231775"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Clickbait:</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rPr lang="en-US" sz="1858" u="sng">
                <a:solidFill>
                  <a:schemeClr val="hlink"/>
                </a:solidFill>
                <a:latin typeface="Century Schoolbook"/>
                <a:ea typeface="Century Schoolbook"/>
                <a:cs typeface="Century Schoolbook"/>
                <a:sym typeface="Century Schoolbook"/>
                <a:hlinkClick r:id="rId9"/>
              </a:rPr>
              <a:t>https://link.springer.com/chapter/10.1007/978-3-319-30671-1_72</a:t>
            </a:r>
            <a:endParaRPr sz="1858">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rPr lang="en-US" sz="1858" u="sng">
                <a:solidFill>
                  <a:schemeClr val="hlink"/>
                </a:solidFill>
                <a:latin typeface="Century Schoolbook"/>
                <a:ea typeface="Century Schoolbook"/>
                <a:cs typeface="Century Schoolbook"/>
                <a:sym typeface="Century Schoolbook"/>
                <a:hlinkClick r:id="rId10"/>
              </a:rPr>
              <a:t>https://cutt.ly/2bdhA9p</a:t>
            </a:r>
            <a:endParaRPr sz="1858">
              <a:latin typeface="Century Schoolbook"/>
              <a:ea typeface="Century Schoolbook"/>
              <a:cs typeface="Century Schoolbook"/>
              <a:sym typeface="Century Schoolboo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180" name="Shape 180"/>
        <p:cNvGrpSpPr/>
        <p:nvPr/>
      </p:nvGrpSpPr>
      <p:grpSpPr>
        <a:xfrm>
          <a:off x="0" y="0"/>
          <a:ext cx="0" cy="0"/>
          <a:chOff x="0" y="0"/>
          <a:chExt cx="0" cy="0"/>
        </a:xfrm>
      </p:grpSpPr>
      <p:sp>
        <p:nvSpPr>
          <p:cNvPr id="181" name="Google Shape;181;p20"/>
          <p:cNvSpPr/>
          <p:nvPr/>
        </p:nvSpPr>
        <p:spPr>
          <a:xfrm>
            <a:off x="0" y="0"/>
            <a:ext cx="12192000" cy="6858002"/>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entury Gothic"/>
                <a:ea typeface="Century Gothic"/>
                <a:cs typeface="Century Gothic"/>
                <a:sym typeface="Century Gothic"/>
              </a:rPr>
              <a:t>https://docs.google.com/presentation/d/1Dg91dsjLGi5x-FYmf-SwO9Q49WNAHhOOb3Ddf3jBHsI/edit?usp=sharing</a:t>
            </a:r>
            <a:endParaRPr b="0" i="0" sz="1800" u="none" cap="none" strike="noStrike">
              <a:solidFill>
                <a:schemeClr val="lt1"/>
              </a:solidFill>
              <a:latin typeface="Century Gothic"/>
              <a:ea typeface="Century Gothic"/>
              <a:cs typeface="Century Gothic"/>
              <a:sym typeface="Century Gothic"/>
            </a:endParaRPr>
          </a:p>
        </p:txBody>
      </p:sp>
      <p:sp>
        <p:nvSpPr>
          <p:cNvPr id="182" name="Google Shape;182;p20"/>
          <p:cNvSpPr txBox="1"/>
          <p:nvPr>
            <p:ph type="ctrTitle"/>
          </p:nvPr>
        </p:nvSpPr>
        <p:spPr>
          <a:xfrm>
            <a:off x="792483" y="821265"/>
            <a:ext cx="6098705" cy="522211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8000"/>
              <a:buFont typeface="Century Schoolbook"/>
              <a:buNone/>
            </a:pPr>
            <a:r>
              <a:rPr lang="en-US" sz="8000" cap="none">
                <a:latin typeface="Century Schoolbook"/>
                <a:ea typeface="Century Schoolbook"/>
                <a:cs typeface="Century Schoolbook"/>
                <a:sym typeface="Century Schoolbook"/>
              </a:rPr>
              <a:t>Thank You!</a:t>
            </a:r>
            <a:endParaRPr/>
          </a:p>
        </p:txBody>
      </p:sp>
      <p:cxnSp>
        <p:nvCxnSpPr>
          <p:cNvPr id="183" name="Google Shape;183;p20"/>
          <p:cNvCxnSpPr/>
          <p:nvPr/>
        </p:nvCxnSpPr>
        <p:spPr>
          <a:xfrm>
            <a:off x="7397108" y="1923563"/>
            <a:ext cx="0" cy="3017520"/>
          </a:xfrm>
          <a:prstGeom prst="straightConnector1">
            <a:avLst/>
          </a:prstGeom>
          <a:noFill/>
          <a:ln cap="flat" cmpd="sng" w="15875">
            <a:solidFill>
              <a:schemeClr val="dk1"/>
            </a:solidFill>
            <a:prstDash val="solid"/>
            <a:round/>
            <a:headEnd len="sm" w="sm" type="none"/>
            <a:tailEnd len="sm" w="sm" type="none"/>
          </a:ln>
        </p:spPr>
      </p:cxnSp>
      <p:pic>
        <p:nvPicPr>
          <p:cNvPr id="184" name="Google Shape;184;p20"/>
          <p:cNvPicPr preferRelativeResize="0"/>
          <p:nvPr/>
        </p:nvPicPr>
        <p:blipFill rotWithShape="1">
          <a:blip r:embed="rId3">
            <a:alphaModFix/>
          </a:blip>
          <a:srcRect b="0" l="0" r="0" t="-534"/>
          <a:stretch/>
        </p:blipFill>
        <p:spPr>
          <a:xfrm rot="-5400000">
            <a:off x="7545075" y="2187578"/>
            <a:ext cx="6857999" cy="2482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41" name="Shape 41"/>
        <p:cNvGrpSpPr/>
        <p:nvPr/>
      </p:nvGrpSpPr>
      <p:grpSpPr>
        <a:xfrm>
          <a:off x="0" y="0"/>
          <a:ext cx="0" cy="0"/>
          <a:chOff x="0" y="0"/>
          <a:chExt cx="0" cy="0"/>
        </a:xfrm>
      </p:grpSpPr>
      <p:sp>
        <p:nvSpPr>
          <p:cNvPr id="42" name="Google Shape;42;p5"/>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3" name="Google Shape;43;p5"/>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44" name="Google Shape;44;p5"/>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45" name="Google Shape;45;p5"/>
          <p:cNvSpPr txBox="1"/>
          <p:nvPr>
            <p:ph type="title"/>
          </p:nvPr>
        </p:nvSpPr>
        <p:spPr>
          <a:xfrm>
            <a:off x="3404706" y="1"/>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INTRODUCTION TO THE PROBLEM STATEMENT</a:t>
            </a:r>
            <a:endParaRPr/>
          </a:p>
        </p:txBody>
      </p:sp>
      <p:sp>
        <p:nvSpPr>
          <p:cNvPr id="46" name="Google Shape;46;p5"/>
          <p:cNvSpPr txBox="1"/>
          <p:nvPr>
            <p:ph idx="1" type="body"/>
          </p:nvPr>
        </p:nvSpPr>
        <p:spPr>
          <a:xfrm>
            <a:off x="4326561" y="2158186"/>
            <a:ext cx="7342235" cy="4380156"/>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Fake news is fake or misleading information presented as news or say Fake News may be a spread of disinformation and hoaxes through any news platform. It often has the aim of damaging the reputation of an individual or entity or making money through advertising revenue. </a:t>
            </a:r>
            <a:endParaRPr/>
          </a:p>
          <a:p>
            <a:pPr indent="0" lvl="0" marL="0" rtl="0" algn="l">
              <a:lnSpc>
                <a:spcPct val="100000"/>
              </a:lnSpc>
              <a:spcBef>
                <a:spcPts val="1000"/>
              </a:spcBef>
              <a:spcAft>
                <a:spcPts val="0"/>
              </a:spcAft>
              <a:buClr>
                <a:schemeClr val="dk1"/>
              </a:buClr>
              <a:buSzPts val="2000"/>
              <a:buNone/>
            </a:pPr>
            <a:r>
              <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The approaching threat of such widespread misinformation is clear and hence we'll check out ways during which such Fake News are often identified with the assistance of AI. Fake News Detection and analysis is an open challenge in the field of AI!</a:t>
            </a:r>
            <a:endParaRPr sz="2000">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sz="2000">
              <a:latin typeface="Century Schoolbook"/>
              <a:ea typeface="Century Schoolbook"/>
              <a:cs typeface="Century Schoolbook"/>
              <a:sym typeface="Century Schoolboo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50" name="Shape 50"/>
        <p:cNvGrpSpPr/>
        <p:nvPr/>
      </p:nvGrpSpPr>
      <p:grpSpPr>
        <a:xfrm>
          <a:off x="0" y="0"/>
          <a:ext cx="0" cy="0"/>
          <a:chOff x="0" y="0"/>
          <a:chExt cx="0" cy="0"/>
        </a:xfrm>
      </p:grpSpPr>
      <p:sp>
        <p:nvSpPr>
          <p:cNvPr id="51" name="Google Shape;51;p6"/>
          <p:cNvSpPr/>
          <p:nvPr/>
        </p:nvSpPr>
        <p:spPr>
          <a:xfrm>
            <a:off x="0" y="0"/>
            <a:ext cx="12192000" cy="6858002"/>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52" name="Google Shape;52;p6"/>
          <p:cNvSpPr txBox="1"/>
          <p:nvPr>
            <p:ph type="ctrTitle"/>
          </p:nvPr>
        </p:nvSpPr>
        <p:spPr>
          <a:xfrm>
            <a:off x="792483" y="821265"/>
            <a:ext cx="6098705" cy="522211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5800"/>
              <a:buFont typeface="Century Schoolbook"/>
              <a:buNone/>
            </a:pPr>
            <a:r>
              <a:rPr lang="en-US" sz="5800">
                <a:latin typeface="Century Schoolbook"/>
                <a:ea typeface="Century Schoolbook"/>
                <a:cs typeface="Century Schoolbook"/>
                <a:sym typeface="Century Schoolbook"/>
              </a:rPr>
              <a:t>TYPES OF FAKE NEWS</a:t>
            </a:r>
            <a:endParaRPr/>
          </a:p>
        </p:txBody>
      </p:sp>
      <p:cxnSp>
        <p:nvCxnSpPr>
          <p:cNvPr id="53" name="Google Shape;53;p6"/>
          <p:cNvCxnSpPr/>
          <p:nvPr/>
        </p:nvCxnSpPr>
        <p:spPr>
          <a:xfrm>
            <a:off x="7397108" y="1923563"/>
            <a:ext cx="0" cy="3017520"/>
          </a:xfrm>
          <a:prstGeom prst="straightConnector1">
            <a:avLst/>
          </a:prstGeom>
          <a:noFill/>
          <a:ln cap="flat" cmpd="sng" w="15875">
            <a:solidFill>
              <a:schemeClr val="dk1"/>
            </a:solidFill>
            <a:prstDash val="solid"/>
            <a:round/>
            <a:headEnd len="sm" w="sm" type="none"/>
            <a:tailEnd len="sm" w="sm" type="none"/>
          </a:ln>
        </p:spPr>
      </p:cxnSp>
      <p:sp>
        <p:nvSpPr>
          <p:cNvPr id="54" name="Google Shape;54;p6"/>
          <p:cNvSpPr txBox="1"/>
          <p:nvPr>
            <p:ph idx="1" type="subTitle"/>
          </p:nvPr>
        </p:nvSpPr>
        <p:spPr>
          <a:xfrm>
            <a:off x="7607034" y="1923564"/>
            <a:ext cx="3531121" cy="3017520"/>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000"/>
              <a:buFont typeface="Century Gothic"/>
              <a:buAutoNum type="arabicPeriod"/>
            </a:pPr>
            <a:r>
              <a:rPr lang="en-US">
                <a:latin typeface="Century Schoolbook"/>
                <a:ea typeface="Century Schoolbook"/>
                <a:cs typeface="Century Schoolbook"/>
                <a:sym typeface="Century Schoolbook"/>
              </a:rPr>
              <a:t>FAKE NEWS ARTICLE</a:t>
            </a:r>
            <a:endParaRPr/>
          </a:p>
          <a:p>
            <a:pPr indent="-457200" lvl="0" marL="457200" rtl="0" algn="l">
              <a:lnSpc>
                <a:spcPct val="90000"/>
              </a:lnSpc>
              <a:spcBef>
                <a:spcPts val="1000"/>
              </a:spcBef>
              <a:spcAft>
                <a:spcPts val="0"/>
              </a:spcAft>
              <a:buClr>
                <a:schemeClr val="dk1"/>
              </a:buClr>
              <a:buSzPts val="2000"/>
              <a:buFont typeface="Century Gothic"/>
              <a:buAutoNum type="arabicPeriod"/>
            </a:pPr>
            <a:r>
              <a:rPr lang="en-US">
                <a:latin typeface="Century Schoolbook"/>
                <a:ea typeface="Century Schoolbook"/>
                <a:cs typeface="Century Schoolbook"/>
                <a:sym typeface="Century Schoolbook"/>
              </a:rPr>
              <a:t>CLICKBAIT</a:t>
            </a:r>
            <a:endParaRPr/>
          </a:p>
        </p:txBody>
      </p:sp>
      <p:pic>
        <p:nvPicPr>
          <p:cNvPr id="55" name="Google Shape;55;p6"/>
          <p:cNvPicPr preferRelativeResize="0"/>
          <p:nvPr/>
        </p:nvPicPr>
        <p:blipFill rotWithShape="1">
          <a:blip r:embed="rId3">
            <a:alphaModFix/>
          </a:blip>
          <a:srcRect b="0" l="0" r="0" t="-534"/>
          <a:stretch/>
        </p:blipFill>
        <p:spPr>
          <a:xfrm rot="-5400000">
            <a:off x="7545075" y="2187578"/>
            <a:ext cx="6857999" cy="2482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59" name="Shape 59"/>
        <p:cNvGrpSpPr/>
        <p:nvPr/>
      </p:nvGrpSpPr>
      <p:grpSpPr>
        <a:xfrm>
          <a:off x="0" y="0"/>
          <a:ext cx="0" cy="0"/>
          <a:chOff x="0" y="0"/>
          <a:chExt cx="0" cy="0"/>
        </a:xfrm>
      </p:grpSpPr>
      <p:sp>
        <p:nvSpPr>
          <p:cNvPr id="60" name="Google Shape;60;p7"/>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61" name="Google Shape;61;p7"/>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62" name="Google Shape;62;p7"/>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63" name="Google Shape;63;p7"/>
          <p:cNvSpPr txBox="1"/>
          <p:nvPr>
            <p:ph type="title"/>
          </p:nvPr>
        </p:nvSpPr>
        <p:spPr>
          <a:xfrm>
            <a:off x="3403863" y="309930"/>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FAKE NEWS ARTICLE</a:t>
            </a:r>
            <a:endParaRPr/>
          </a:p>
        </p:txBody>
      </p:sp>
      <p:sp>
        <p:nvSpPr>
          <p:cNvPr id="64" name="Google Shape;64;p7"/>
          <p:cNvSpPr txBox="1"/>
          <p:nvPr>
            <p:ph idx="1" type="body"/>
          </p:nvPr>
        </p:nvSpPr>
        <p:spPr>
          <a:xfrm>
            <a:off x="4395202" y="2662669"/>
            <a:ext cx="6937099" cy="3485211"/>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We are defining “Fake News Article” as those news stories/articles that are false: the story/article itself is fabricated, with no verifiable facts, sources or quotes.</a:t>
            </a:r>
            <a:endParaRPr/>
          </a:p>
          <a:p>
            <a:pPr indent="-101600" lvl="0" marL="228600" rtl="0" algn="l">
              <a:lnSpc>
                <a:spcPct val="100000"/>
              </a:lnSpc>
              <a:spcBef>
                <a:spcPts val="1000"/>
              </a:spcBef>
              <a:spcAft>
                <a:spcPts val="0"/>
              </a:spcAft>
              <a:buClr>
                <a:schemeClr val="dk1"/>
              </a:buClr>
              <a:buSzPts val="2000"/>
              <a:buFont typeface="Noto Sans Symbols"/>
              <a:buNone/>
            </a:pPr>
            <a:r>
              <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Some fake articles have relatively frequent use of terms seemingly intended to inspire outrage and the present writing skill in such articles is generally considerably lesser than in standard news.</a:t>
            </a:r>
            <a:endParaRPr/>
          </a:p>
          <a:p>
            <a:pPr indent="0" lvl="0" marL="0" rtl="0" algn="l">
              <a:lnSpc>
                <a:spcPct val="100000"/>
              </a:lnSpc>
              <a:spcBef>
                <a:spcPts val="1000"/>
              </a:spcBef>
              <a:spcAft>
                <a:spcPts val="0"/>
              </a:spcAft>
              <a:buClr>
                <a:schemeClr val="dk1"/>
              </a:buClr>
              <a:buSzPts val="2000"/>
              <a:buNone/>
            </a:pPr>
            <a:r>
              <a:t/>
            </a:r>
            <a:endParaRPr sz="2000">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68" name="Shape 68"/>
        <p:cNvGrpSpPr/>
        <p:nvPr/>
      </p:nvGrpSpPr>
      <p:grpSpPr>
        <a:xfrm>
          <a:off x="0" y="0"/>
          <a:ext cx="0" cy="0"/>
          <a:chOff x="0" y="0"/>
          <a:chExt cx="0" cy="0"/>
        </a:xfrm>
      </p:grpSpPr>
      <p:sp>
        <p:nvSpPr>
          <p:cNvPr id="69" name="Google Shape;69;p8"/>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0" name="Google Shape;70;p8"/>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71" name="Google Shape;71;p8"/>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72" name="Google Shape;72;p8"/>
          <p:cNvSpPr txBox="1"/>
          <p:nvPr>
            <p:ph type="title"/>
          </p:nvPr>
        </p:nvSpPr>
        <p:spPr>
          <a:xfrm>
            <a:off x="3403863" y="423153"/>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CLICKBAIT</a:t>
            </a:r>
            <a:endParaRPr/>
          </a:p>
        </p:txBody>
      </p:sp>
      <p:sp>
        <p:nvSpPr>
          <p:cNvPr id="73" name="Google Shape;73;p8"/>
          <p:cNvSpPr txBox="1"/>
          <p:nvPr>
            <p:ph idx="1" type="body"/>
          </p:nvPr>
        </p:nvSpPr>
        <p:spPr>
          <a:xfrm>
            <a:off x="4497827" y="2390158"/>
            <a:ext cx="6984600" cy="375000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Clickbait is defined as content whose main purpose is to draw attention and encourage visitors to click on a link to a specific website. </a:t>
            </a:r>
            <a:endParaRPr/>
          </a:p>
          <a:p>
            <a:pPr indent="-101600" lvl="0" marL="228600" rtl="0" algn="l">
              <a:lnSpc>
                <a:spcPct val="100000"/>
              </a:lnSpc>
              <a:spcBef>
                <a:spcPts val="1000"/>
              </a:spcBef>
              <a:spcAft>
                <a:spcPts val="0"/>
              </a:spcAft>
              <a:buClr>
                <a:schemeClr val="dk1"/>
              </a:buClr>
              <a:buSzPts val="2000"/>
              <a:buFont typeface="Noto Sans Symbols"/>
              <a:buNone/>
            </a:pPr>
            <a:r>
              <a:t/>
            </a: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Clickbait may be a text or a thumbnail link that's designed to draw in attention and to entice users to follow that link and skim, view, or hear the linked piece of online content, with a defining characteristic of being deceptive, typically sensationalized, or misleading.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00" scaled="0"/>
        </a:gradFill>
      </p:bgPr>
    </p:bg>
    <p:spTree>
      <p:nvGrpSpPr>
        <p:cNvPr id="77" name="Shape 77"/>
        <p:cNvGrpSpPr/>
        <p:nvPr/>
      </p:nvGrpSpPr>
      <p:grpSpPr>
        <a:xfrm>
          <a:off x="0" y="0"/>
          <a:ext cx="0" cy="0"/>
          <a:chOff x="0" y="0"/>
          <a:chExt cx="0" cy="0"/>
        </a:xfrm>
      </p:grpSpPr>
      <p:sp>
        <p:nvSpPr>
          <p:cNvPr id="78" name="Google Shape;78;p9"/>
          <p:cNvSpPr/>
          <p:nvPr/>
        </p:nvSpPr>
        <p:spPr>
          <a:xfrm>
            <a:off x="0" y="0"/>
            <a:ext cx="12192000" cy="6858000"/>
          </a:xfrm>
          <a:prstGeom prst="rect">
            <a:avLst/>
          </a:prstGeom>
          <a:gradFill>
            <a:gsLst>
              <a:gs pos="0">
                <a:schemeClr val="lt1"/>
              </a:gs>
              <a:gs pos="50000">
                <a:srgbClr val="FAFAFA"/>
              </a:gs>
              <a:gs pos="100000">
                <a:srgbClr val="CECECE"/>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79" name="Google Shape;79;p9"/>
          <p:cNvSpPr/>
          <p:nvPr/>
        </p:nvSpPr>
        <p:spPr>
          <a:xfrm>
            <a:off x="0" y="0"/>
            <a:ext cx="3406393"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80" name="Google Shape;80;p9"/>
          <p:cNvPicPr preferRelativeResize="0"/>
          <p:nvPr/>
        </p:nvPicPr>
        <p:blipFill rotWithShape="1">
          <a:blip r:embed="rId3">
            <a:alphaModFix/>
          </a:blip>
          <a:srcRect b="0" l="0" r="0" t="-534"/>
          <a:stretch/>
        </p:blipFill>
        <p:spPr>
          <a:xfrm rot="-5400000">
            <a:off x="-1265719" y="2187575"/>
            <a:ext cx="6857999" cy="2482850"/>
          </a:xfrm>
          <a:prstGeom prst="rect">
            <a:avLst/>
          </a:prstGeom>
          <a:noFill/>
          <a:ln>
            <a:noFill/>
          </a:ln>
        </p:spPr>
      </p:pic>
      <p:sp>
        <p:nvSpPr>
          <p:cNvPr id="81" name="Google Shape;81;p9"/>
          <p:cNvSpPr txBox="1"/>
          <p:nvPr>
            <p:ph type="title"/>
          </p:nvPr>
        </p:nvSpPr>
        <p:spPr>
          <a:xfrm>
            <a:off x="3404706" y="1"/>
            <a:ext cx="8787294" cy="183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DATASET</a:t>
            </a:r>
            <a:endParaRPr/>
          </a:p>
        </p:txBody>
      </p:sp>
      <p:sp>
        <p:nvSpPr>
          <p:cNvPr id="82" name="Google Shape;82;p9"/>
          <p:cNvSpPr txBox="1"/>
          <p:nvPr>
            <p:ph idx="1" type="body"/>
          </p:nvPr>
        </p:nvSpPr>
        <p:spPr>
          <a:xfrm>
            <a:off x="4494179" y="1964987"/>
            <a:ext cx="7174617" cy="457335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Here, in our project, we are mainly using 2 datasets each for “Fake News Article” and “Clickbait”. Data is collected by scraping the websites of popular news publishing sources. (Kaggle)</a:t>
            </a:r>
            <a:endParaRPr/>
          </a:p>
          <a:p>
            <a:pPr indent="0" lvl="0" marL="0" rtl="0" algn="l">
              <a:lnSpc>
                <a:spcPct val="100000"/>
              </a:lnSpc>
              <a:spcBef>
                <a:spcPts val="1000"/>
              </a:spcBef>
              <a:spcAft>
                <a:spcPts val="0"/>
              </a:spcAft>
              <a:buClr>
                <a:schemeClr val="dk1"/>
              </a:buClr>
              <a:buSzPts val="2000"/>
              <a:buNone/>
            </a:pP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a:p>
            <a:pPr indent="-228600" lvl="0" marL="228600" rtl="0" algn="l">
              <a:lnSpc>
                <a:spcPct val="100000"/>
              </a:lnSpc>
              <a:spcBef>
                <a:spcPts val="1000"/>
              </a:spcBef>
              <a:spcAft>
                <a:spcPts val="0"/>
              </a:spcAft>
              <a:buClr>
                <a:schemeClr val="dk1"/>
              </a:buClr>
              <a:buSzPts val="2000"/>
              <a:buFont typeface="Noto Sans Symbols"/>
              <a:buChar char="❑"/>
            </a:pPr>
            <a:r>
              <a:rPr lang="en-US" sz="2000">
                <a:latin typeface="Century Schoolbook"/>
                <a:ea typeface="Century Schoolbook"/>
                <a:cs typeface="Century Schoolbook"/>
                <a:sym typeface="Century Schoolbook"/>
              </a:rPr>
              <a:t>The collected news articles are judged using the score, quality, bias as metrics collected from PolitiFact and Media Charts.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86" name="Shape 86"/>
        <p:cNvGrpSpPr/>
        <p:nvPr/>
      </p:nvGrpSpPr>
      <p:grpSpPr>
        <a:xfrm>
          <a:off x="0" y="0"/>
          <a:ext cx="0" cy="0"/>
          <a:chOff x="0" y="0"/>
          <a:chExt cx="0" cy="0"/>
        </a:xfrm>
      </p:grpSpPr>
      <p:sp>
        <p:nvSpPr>
          <p:cNvPr id="87" name="Google Shape;87;p10"/>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88" name="Google Shape;88;p10"/>
          <p:cNvSpPr/>
          <p:nvPr/>
        </p:nvSpPr>
        <p:spPr>
          <a:xfrm>
            <a:off x="0" y="0"/>
            <a:ext cx="34065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89" name="Google Shape;89;p10"/>
          <p:cNvPicPr preferRelativeResize="0"/>
          <p:nvPr/>
        </p:nvPicPr>
        <p:blipFill rotWithShape="1">
          <a:blip r:embed="rId3">
            <a:alphaModFix/>
          </a:blip>
          <a:srcRect b="0" l="0" r="0" t="-532"/>
          <a:stretch/>
        </p:blipFill>
        <p:spPr>
          <a:xfrm rot="-5400000">
            <a:off x="-1265720" y="2187574"/>
            <a:ext cx="6858000" cy="2482850"/>
          </a:xfrm>
          <a:prstGeom prst="rect">
            <a:avLst/>
          </a:prstGeom>
          <a:noFill/>
          <a:ln>
            <a:noFill/>
          </a:ln>
        </p:spPr>
      </p:pic>
      <p:sp>
        <p:nvSpPr>
          <p:cNvPr id="90" name="Google Shape;90;p10"/>
          <p:cNvSpPr txBox="1"/>
          <p:nvPr>
            <p:ph type="title"/>
          </p:nvPr>
        </p:nvSpPr>
        <p:spPr>
          <a:xfrm>
            <a:off x="3404706" y="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DATASET ATTRIBUTES</a:t>
            </a:r>
            <a:endParaRPr>
              <a:latin typeface="Century Schoolbook"/>
              <a:ea typeface="Century Schoolbook"/>
              <a:cs typeface="Century Schoolbook"/>
              <a:sym typeface="Century Schoolbook"/>
            </a:endParaRPr>
          </a:p>
          <a:p>
            <a:pPr indent="0" lvl="0" marL="0" rtl="0" algn="ctr">
              <a:lnSpc>
                <a:spcPct val="90000"/>
              </a:lnSpc>
              <a:spcBef>
                <a:spcPts val="0"/>
              </a:spcBef>
              <a:spcAft>
                <a:spcPts val="0"/>
              </a:spcAft>
              <a:buClr>
                <a:schemeClr val="dk1"/>
              </a:buClr>
              <a:buSzPts val="4000"/>
              <a:buFont typeface="Century Schoolbook"/>
              <a:buNone/>
            </a:pPr>
            <a:r>
              <a:t/>
            </a:r>
            <a:endParaRPr>
              <a:latin typeface="Century Schoolbook"/>
              <a:ea typeface="Century Schoolbook"/>
              <a:cs typeface="Century Schoolbook"/>
              <a:sym typeface="Century Schoolbook"/>
            </a:endParaRPr>
          </a:p>
        </p:txBody>
      </p:sp>
      <p:sp>
        <p:nvSpPr>
          <p:cNvPr id="91" name="Google Shape;91;p10"/>
          <p:cNvSpPr txBox="1"/>
          <p:nvPr>
            <p:ph idx="1" type="body"/>
          </p:nvPr>
        </p:nvSpPr>
        <p:spPr>
          <a:xfrm>
            <a:off x="4259475" y="1433224"/>
            <a:ext cx="7623600" cy="5051700"/>
          </a:xfrm>
          <a:prstGeom prst="rect">
            <a:avLst/>
          </a:prstGeom>
          <a:noFill/>
          <a:ln>
            <a:noFill/>
          </a:ln>
        </p:spPr>
        <p:txBody>
          <a:bodyPr anchorCtr="0" anchor="t" bIns="45700" lIns="91425" spcFirstLastPara="1" rIns="91425" wrap="square" tIns="45700">
            <a:normAutofit/>
          </a:bodyPr>
          <a:lstStyle/>
          <a:p>
            <a:pPr indent="-241300" lvl="0" marL="228600" rtl="0" algn="l">
              <a:lnSpc>
                <a:spcPct val="100000"/>
              </a:lnSpc>
              <a:spcBef>
                <a:spcPts val="0"/>
              </a:spcBef>
              <a:spcAft>
                <a:spcPts val="0"/>
              </a:spcAft>
              <a:buClr>
                <a:schemeClr val="dk1"/>
              </a:buClr>
              <a:buSzPts val="2200"/>
              <a:buFont typeface="Noto Sans Symbols"/>
              <a:buChar char="❑"/>
            </a:pPr>
            <a:r>
              <a:rPr lang="en-US">
                <a:latin typeface="Century Schoolbook"/>
                <a:ea typeface="Century Schoolbook"/>
                <a:cs typeface="Century Schoolbook"/>
                <a:sym typeface="Century Schoolbook"/>
              </a:rPr>
              <a:t>The clickbait dataset contains, only two </a:t>
            </a:r>
            <a:r>
              <a:rPr lang="en-US">
                <a:latin typeface="Century Schoolbook"/>
                <a:ea typeface="Century Schoolbook"/>
                <a:cs typeface="Century Schoolbook"/>
                <a:sym typeface="Century Schoolbook"/>
              </a:rPr>
              <a:t>attributes:</a:t>
            </a:r>
            <a:endParaRPr>
              <a:latin typeface="Century Schoolbook"/>
              <a:ea typeface="Century Schoolbook"/>
              <a:cs typeface="Century Schoolbook"/>
              <a:sym typeface="Century Schoolbook"/>
            </a:endParaRPr>
          </a:p>
          <a:p>
            <a:pPr indent="-254000" lvl="1" marL="685800" rtl="0" algn="l">
              <a:lnSpc>
                <a:spcPct val="100000"/>
              </a:lnSpc>
              <a:spcBef>
                <a:spcPts val="0"/>
              </a:spcBef>
              <a:spcAft>
                <a:spcPts val="0"/>
              </a:spcAft>
              <a:buSzPts val="2200"/>
              <a:buFont typeface="Century Schoolbook"/>
              <a:buChar char="•"/>
            </a:pPr>
            <a:r>
              <a:rPr lang="en-US" sz="2200">
                <a:latin typeface="Century Schoolbook"/>
                <a:ea typeface="Century Schoolbook"/>
                <a:cs typeface="Century Schoolbook"/>
                <a:sym typeface="Century Schoolbook"/>
              </a:rPr>
              <a:t>Tagline: The main heading of the content</a:t>
            </a:r>
            <a:endParaRPr sz="2200">
              <a:latin typeface="Century Schoolbook"/>
              <a:ea typeface="Century Schoolbook"/>
              <a:cs typeface="Century Schoolbook"/>
              <a:sym typeface="Century Schoolbook"/>
            </a:endParaRPr>
          </a:p>
          <a:p>
            <a:pPr indent="-241300" lvl="1" marL="685800" rtl="0" algn="l">
              <a:lnSpc>
                <a:spcPct val="100000"/>
              </a:lnSpc>
              <a:spcBef>
                <a:spcPts val="0"/>
              </a:spcBef>
              <a:spcAft>
                <a:spcPts val="0"/>
              </a:spcAft>
              <a:buSzPts val="2000"/>
              <a:buFont typeface="Century Schoolbook"/>
              <a:buChar char="•"/>
            </a:pPr>
            <a:r>
              <a:rPr lang="en-US" sz="2200">
                <a:latin typeface="Century Schoolbook"/>
                <a:ea typeface="Century Schoolbook"/>
                <a:cs typeface="Century Schoolbook"/>
                <a:sym typeface="Century Schoolbook"/>
              </a:rPr>
              <a:t>ClickBait: (0 or 1) weather the given news in clickbaited or not.</a:t>
            </a:r>
            <a:endParaRPr sz="2200">
              <a:latin typeface="Century Schoolbook"/>
              <a:ea typeface="Century Schoolbook"/>
              <a:cs typeface="Century Schoolbook"/>
              <a:sym typeface="Century Schoolbook"/>
            </a:endParaRPr>
          </a:p>
          <a:p>
            <a:pPr indent="0" lvl="0" marL="685800" rtl="0" algn="l">
              <a:lnSpc>
                <a:spcPct val="100000"/>
              </a:lnSpc>
              <a:spcBef>
                <a:spcPts val="0"/>
              </a:spcBef>
              <a:spcAft>
                <a:spcPts val="0"/>
              </a:spcAft>
              <a:buNone/>
            </a:pPr>
            <a:r>
              <a:t/>
            </a:r>
            <a:endParaRPr>
              <a:latin typeface="Century Schoolbook"/>
              <a:ea typeface="Century Schoolbook"/>
              <a:cs typeface="Century Schoolbook"/>
              <a:sym typeface="Century Schoolbook"/>
            </a:endParaRPr>
          </a:p>
          <a:p>
            <a:pPr indent="0" lvl="0" marL="685800" rtl="0" algn="l">
              <a:lnSpc>
                <a:spcPct val="100000"/>
              </a:lnSpc>
              <a:spcBef>
                <a:spcPts val="0"/>
              </a:spcBef>
              <a:spcAft>
                <a:spcPts val="0"/>
              </a:spcAft>
              <a:buNone/>
            </a:pP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28600" lvl="0" marL="2286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The Fake news articles contains 6 attributes, the main attributes are:</a:t>
            </a:r>
            <a:endParaRPr>
              <a:latin typeface="Century Schoolbook"/>
              <a:ea typeface="Century Schoolbook"/>
              <a:cs typeface="Century Schoolbook"/>
              <a:sym typeface="Century Schoolbook"/>
            </a:endParaRPr>
          </a:p>
          <a:p>
            <a:pPr indent="-228600" lvl="1" marL="6858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Title: Title of the article.</a:t>
            </a:r>
            <a:endParaRPr>
              <a:latin typeface="Century Schoolbook"/>
              <a:ea typeface="Century Schoolbook"/>
              <a:cs typeface="Century Schoolbook"/>
              <a:sym typeface="Century Schoolbook"/>
            </a:endParaRPr>
          </a:p>
          <a:p>
            <a:pPr indent="-228600" lvl="1" marL="6858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Text: Content of the news article</a:t>
            </a:r>
            <a:endParaRPr>
              <a:latin typeface="Century Schoolbook"/>
              <a:ea typeface="Century Schoolbook"/>
              <a:cs typeface="Century Schoolbook"/>
              <a:sym typeface="Century Schoolbook"/>
            </a:endParaRPr>
          </a:p>
          <a:p>
            <a:pPr indent="-228600" lvl="1" marL="685800" rtl="0" algn="l">
              <a:lnSpc>
                <a:spcPct val="100000"/>
              </a:lnSpc>
              <a:spcBef>
                <a:spcPts val="0"/>
              </a:spcBef>
              <a:spcAft>
                <a:spcPts val="0"/>
              </a:spcAft>
              <a:buSzPts val="1800"/>
              <a:buFont typeface="Century Schoolbook"/>
              <a:buChar char="•"/>
            </a:pPr>
            <a:r>
              <a:rPr lang="en-US">
                <a:latin typeface="Century Schoolbook"/>
                <a:ea typeface="Century Schoolbook"/>
                <a:cs typeface="Century Schoolbook"/>
                <a:sym typeface="Century Schoolbook"/>
              </a:rPr>
              <a:t>Label: Indicates news article is fake or not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95" name="Shape 95"/>
        <p:cNvGrpSpPr/>
        <p:nvPr/>
      </p:nvGrpSpPr>
      <p:grpSpPr>
        <a:xfrm>
          <a:off x="0" y="0"/>
          <a:ext cx="0" cy="0"/>
          <a:chOff x="0" y="0"/>
          <a:chExt cx="0" cy="0"/>
        </a:xfrm>
      </p:grpSpPr>
      <p:sp>
        <p:nvSpPr>
          <p:cNvPr id="96" name="Google Shape;96;p11"/>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7" name="Google Shape;97;p11"/>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98" name="Google Shape;98;p11"/>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99" name="Google Shape;99;p11"/>
          <p:cNvSpPr txBox="1"/>
          <p:nvPr>
            <p:ph type="title"/>
          </p:nvPr>
        </p:nvSpPr>
        <p:spPr>
          <a:xfrm>
            <a:off x="2588575" y="2085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00" name="Google Shape;100;p11"/>
          <p:cNvSpPr txBox="1"/>
          <p:nvPr>
            <p:ph idx="1" type="body"/>
          </p:nvPr>
        </p:nvSpPr>
        <p:spPr>
          <a:xfrm>
            <a:off x="2895475" y="1767675"/>
            <a:ext cx="8787300" cy="4582800"/>
          </a:xfrm>
          <a:prstGeom prst="rect">
            <a:avLst/>
          </a:prstGeom>
          <a:noFill/>
          <a:ln>
            <a:noFill/>
          </a:ln>
        </p:spPr>
        <p:txBody>
          <a:bodyPr anchorCtr="0" anchor="t" bIns="45700" lIns="91425" spcFirstLastPara="1" rIns="91425" wrap="square" tIns="45700">
            <a:normAutofit fontScale="85000" lnSpcReduction="20000"/>
          </a:bodyPr>
          <a:lstStyle/>
          <a:p>
            <a:pPr indent="-209550"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a:t>
            </a:r>
            <a:endParaRPr>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b="1" lang="en-US">
                <a:latin typeface="Century Schoolbook"/>
                <a:ea typeface="Century Schoolbook"/>
                <a:cs typeface="Century Schoolbook"/>
                <a:sym typeface="Century Schoolbook"/>
              </a:rPr>
              <a:t>1) Kumar, A., Singh, S., &amp; Kaur, G. (2019). Fake News Detection of Indian and United States Election Data using Machine Learning Algorithm. International Journal of Innovative Technology and Exploring Engineering (IJITEE), 8(11), 1559-1563.</a:t>
            </a:r>
            <a:r>
              <a:rPr lang="en-US">
                <a:latin typeface="Century Schoolbook"/>
                <a:ea typeface="Century Schoolbook"/>
                <a:cs typeface="Century Schoolbook"/>
                <a:sym typeface="Century Schoolbook"/>
              </a:rPr>
              <a:t> </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results of Linear Regression performed by Training with US dataset. The Precision, Recall, F1-score can be seen which gave the accuracy score of 59 % according to the IJITEE.</a:t>
            </a:r>
            <a:br>
              <a:rPr lang="en-US">
                <a:latin typeface="Century Schoolbook"/>
                <a:ea typeface="Century Schoolbook"/>
                <a:cs typeface="Century Schoolbook"/>
                <a:sym typeface="Century Schoolbook"/>
              </a:rPr>
            </a:b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dataset used by IJITEE , the first data has been collected from kaggle repository which focuses on US-based presidential election.. In this research include (6335 X 3), which means 6335 rows and three columns.</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The classification report is as follows:</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685800" rtl="0" algn="l">
              <a:lnSpc>
                <a:spcPct val="100000"/>
              </a:lnSpc>
              <a:spcBef>
                <a:spcPts val="1000"/>
              </a:spcBef>
              <a:spcAft>
                <a:spcPts val="0"/>
              </a:spcAft>
              <a:buNone/>
            </a:pPr>
            <a:br>
              <a:rPr lang="en-US" sz="2000">
                <a:latin typeface="Century Schoolbook"/>
                <a:ea typeface="Century Schoolbook"/>
                <a:cs typeface="Century Schoolbook"/>
                <a:sym typeface="Century Schoolbook"/>
              </a:rPr>
            </a:br>
            <a:endParaRPr sz="2000">
              <a:latin typeface="Century Schoolbook"/>
              <a:ea typeface="Century Schoolbook"/>
              <a:cs typeface="Century Schoolbook"/>
              <a:sym typeface="Century Schoolbook"/>
            </a:endParaRPr>
          </a:p>
        </p:txBody>
      </p:sp>
      <p:pic>
        <p:nvPicPr>
          <p:cNvPr id="101" name="Google Shape;101;p11"/>
          <p:cNvPicPr preferRelativeResize="0"/>
          <p:nvPr/>
        </p:nvPicPr>
        <p:blipFill rotWithShape="1">
          <a:blip r:embed="rId4">
            <a:alphaModFix/>
          </a:blip>
          <a:srcRect b="12610" l="0" r="0" t="0"/>
          <a:stretch/>
        </p:blipFill>
        <p:spPr>
          <a:xfrm>
            <a:off x="5284100" y="5391000"/>
            <a:ext cx="4542975" cy="1217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0000">
              <a:srgbClr val="FAFAFA"/>
            </a:gs>
            <a:gs pos="100000">
              <a:srgbClr val="CECECE"/>
            </a:gs>
          </a:gsLst>
          <a:lin ang="5400012" scaled="0"/>
        </a:gradFill>
      </p:bgPr>
    </p:bg>
    <p:spTree>
      <p:nvGrpSpPr>
        <p:cNvPr id="105" name="Shape 105"/>
        <p:cNvGrpSpPr/>
        <p:nvPr/>
      </p:nvGrpSpPr>
      <p:grpSpPr>
        <a:xfrm>
          <a:off x="0" y="0"/>
          <a:ext cx="0" cy="0"/>
          <a:chOff x="0" y="0"/>
          <a:chExt cx="0" cy="0"/>
        </a:xfrm>
      </p:grpSpPr>
      <p:sp>
        <p:nvSpPr>
          <p:cNvPr id="106" name="Google Shape;106;p12"/>
          <p:cNvSpPr/>
          <p:nvPr/>
        </p:nvSpPr>
        <p:spPr>
          <a:xfrm>
            <a:off x="0" y="0"/>
            <a:ext cx="12192000" cy="6858000"/>
          </a:xfrm>
          <a:prstGeom prst="rect">
            <a:avLst/>
          </a:prstGeom>
          <a:gradFill>
            <a:gsLst>
              <a:gs pos="0">
                <a:schemeClr val="lt1"/>
              </a:gs>
              <a:gs pos="50000">
                <a:srgbClr val="FAFAFA"/>
              </a:gs>
              <a:gs pos="100000">
                <a:srgbClr val="CECECE"/>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07" name="Google Shape;107;p12"/>
          <p:cNvSpPr/>
          <p:nvPr/>
        </p:nvSpPr>
        <p:spPr>
          <a:xfrm>
            <a:off x="0" y="0"/>
            <a:ext cx="2266800" cy="6858000"/>
          </a:xfrm>
          <a:prstGeom prst="rect">
            <a:avLst/>
          </a:prstGeom>
          <a:solidFill>
            <a:srgbClr val="FEFEFE"/>
          </a:solidFill>
          <a:ln>
            <a:noFill/>
          </a:ln>
          <a:effectLst>
            <a:outerShdw blurRad="635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entury Gothic"/>
              <a:buNone/>
            </a:pPr>
            <a:r>
              <a:t/>
            </a:r>
            <a:endParaRPr b="0" i="0" sz="1800" u="none" cap="none" strike="noStrike">
              <a:solidFill>
                <a:srgbClr val="FFFFFF"/>
              </a:solidFill>
              <a:latin typeface="Century Gothic"/>
              <a:ea typeface="Century Gothic"/>
              <a:cs typeface="Century Gothic"/>
              <a:sym typeface="Century Gothic"/>
            </a:endParaRPr>
          </a:p>
        </p:txBody>
      </p:sp>
      <p:pic>
        <p:nvPicPr>
          <p:cNvPr id="108" name="Google Shape;108;p12"/>
          <p:cNvPicPr preferRelativeResize="0"/>
          <p:nvPr/>
        </p:nvPicPr>
        <p:blipFill rotWithShape="1">
          <a:blip r:embed="rId3">
            <a:alphaModFix/>
          </a:blip>
          <a:srcRect b="0" l="0" r="0" t="-532"/>
          <a:stretch/>
        </p:blipFill>
        <p:spPr>
          <a:xfrm rot="-5400000">
            <a:off x="-2295600" y="2278325"/>
            <a:ext cx="6858000" cy="2301350"/>
          </a:xfrm>
          <a:prstGeom prst="rect">
            <a:avLst/>
          </a:prstGeom>
          <a:noFill/>
          <a:ln>
            <a:noFill/>
          </a:ln>
        </p:spPr>
      </p:pic>
      <p:sp>
        <p:nvSpPr>
          <p:cNvPr id="109" name="Google Shape;109;p12"/>
          <p:cNvSpPr txBox="1"/>
          <p:nvPr>
            <p:ph type="title"/>
          </p:nvPr>
        </p:nvSpPr>
        <p:spPr>
          <a:xfrm>
            <a:off x="2588575" y="208551"/>
            <a:ext cx="8787300" cy="183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entury Schoolbook"/>
              <a:buNone/>
            </a:pPr>
            <a:r>
              <a:rPr lang="en-US">
                <a:latin typeface="Century Schoolbook"/>
                <a:ea typeface="Century Schoolbook"/>
                <a:cs typeface="Century Schoolbook"/>
                <a:sym typeface="Century Schoolbook"/>
              </a:rPr>
              <a:t>Literature Survey</a:t>
            </a:r>
            <a:endParaRPr/>
          </a:p>
        </p:txBody>
      </p:sp>
      <p:sp>
        <p:nvSpPr>
          <p:cNvPr id="110" name="Google Shape;110;p12"/>
          <p:cNvSpPr txBox="1"/>
          <p:nvPr>
            <p:ph idx="1" type="body"/>
          </p:nvPr>
        </p:nvSpPr>
        <p:spPr>
          <a:xfrm>
            <a:off x="2895475" y="1767675"/>
            <a:ext cx="8787300" cy="4582800"/>
          </a:xfrm>
          <a:prstGeom prst="rect">
            <a:avLst/>
          </a:prstGeom>
          <a:noFill/>
          <a:ln>
            <a:noFill/>
          </a:ln>
        </p:spPr>
        <p:txBody>
          <a:bodyPr anchorCtr="0" anchor="t" bIns="45700" lIns="91425" spcFirstLastPara="1" rIns="91425" wrap="square" tIns="45700">
            <a:normAutofit fontScale="85000" lnSpcReduction="20000"/>
          </a:bodyPr>
          <a:lstStyle/>
          <a:p>
            <a:pPr indent="-209550" lvl="0" marL="228600" rtl="0" algn="l">
              <a:lnSpc>
                <a:spcPct val="100000"/>
              </a:lnSpc>
              <a:spcBef>
                <a:spcPts val="1000"/>
              </a:spcBef>
              <a:spcAft>
                <a:spcPts val="0"/>
              </a:spcAft>
              <a:buClr>
                <a:schemeClr val="dk1"/>
              </a:buClr>
              <a:buSzPct val="100000"/>
              <a:buFont typeface="Noto Sans Symbols"/>
              <a:buChar char="❑"/>
            </a:pPr>
            <a:r>
              <a:rPr lang="en-US" sz="2000">
                <a:latin typeface="Century Schoolbook"/>
                <a:ea typeface="Century Schoolbook"/>
                <a:cs typeface="Century Schoolbook"/>
                <a:sym typeface="Century Schoolbook"/>
              </a:rPr>
              <a:t>Fake News:</a:t>
            </a:r>
            <a:endParaRPr sz="2000">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b="1" lang="en-US">
                <a:latin typeface="Century Schoolbook"/>
                <a:ea typeface="Century Schoolbook"/>
                <a:cs typeface="Century Schoolbook"/>
                <a:sym typeface="Century Schoolbook"/>
              </a:rPr>
              <a:t>2) Shu, K., Wang, S., &amp; Liu, H. (2017). Exploiting Tri-Relationship for Fake News Detection. arXiv preprint arXiv:1712.07709.</a:t>
            </a:r>
            <a:endParaRPr b="1">
              <a:latin typeface="Century Schoolbook"/>
              <a:ea typeface="Century Schoolbook"/>
              <a:cs typeface="Century Schoolbook"/>
              <a:sym typeface="Century Schoolbook"/>
            </a:endParaRPr>
          </a:p>
          <a:p>
            <a:pPr indent="-222250" lvl="1" marL="685800" rtl="0" algn="l">
              <a:lnSpc>
                <a:spcPct val="100000"/>
              </a:lnSpc>
              <a:spcBef>
                <a:spcPts val="1000"/>
              </a:spcBef>
              <a:spcAft>
                <a:spcPts val="0"/>
              </a:spcAft>
              <a:buSzPct val="100000"/>
              <a:buFont typeface="Century Schoolbook"/>
              <a:buChar char="•"/>
            </a:pPr>
            <a:r>
              <a:rPr lang="en-US">
                <a:latin typeface="Century Schoolbook"/>
                <a:ea typeface="Century Schoolbook"/>
                <a:cs typeface="Century Schoolbook"/>
                <a:sym typeface="Century Schoolbook"/>
              </a:rPr>
              <a:t>This paper explored the correlations of publisher bias, news stance, and relevant user engagements simultaneously, and propose a Tri-Relationship Fake News detection framework (TriFN).</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To evaluate the performance of fake news detection algorithms, we use the following metrics, which are commonly used to evaluate classifiers in related areas.</a:t>
            </a:r>
            <a:endParaRPr>
              <a:latin typeface="Century Schoolbook"/>
              <a:ea typeface="Century Schoolbook"/>
              <a:cs typeface="Century Schoolbook"/>
              <a:sym typeface="Century Schoolbook"/>
            </a:endParaRPr>
          </a:p>
          <a:p>
            <a:pPr indent="-211455" lvl="1" marL="685800" rtl="0" algn="l">
              <a:lnSpc>
                <a:spcPct val="100000"/>
              </a:lnSpc>
              <a:spcBef>
                <a:spcPts val="1000"/>
              </a:spcBef>
              <a:spcAft>
                <a:spcPts val="0"/>
              </a:spcAft>
              <a:buSzPct val="90000"/>
              <a:buFont typeface="Century Schoolbook"/>
              <a:buChar char="•"/>
            </a:pPr>
            <a:r>
              <a:rPr lang="en-US">
                <a:latin typeface="Century Schoolbook"/>
                <a:ea typeface="Century Schoolbook"/>
                <a:cs typeface="Century Schoolbook"/>
                <a:sym typeface="Century Schoolbook"/>
              </a:rPr>
              <a:t>TriFN achieves average relative improvement of 9.23%, 8.48% on BuzzFeed and 6.94%, 8.24% on PolitiFact, comparing with LIWC+Castillo in terms of Accuracy and F1 score.</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a:p>
            <a:pPr indent="0" lvl="0" marL="0" rtl="0" algn="l">
              <a:lnSpc>
                <a:spcPct val="100000"/>
              </a:lnSpc>
              <a:spcBef>
                <a:spcPts val="1000"/>
              </a:spcBef>
              <a:spcAft>
                <a:spcPts val="0"/>
              </a:spcAft>
              <a:buNone/>
            </a:pPr>
            <a:r>
              <a:t/>
            </a:r>
            <a:endParaRPr>
              <a:latin typeface="Century Schoolbook"/>
              <a:ea typeface="Century Schoolbook"/>
              <a:cs typeface="Century Schoolbook"/>
              <a:sym typeface="Century Schoolbook"/>
            </a:endParaRPr>
          </a:p>
        </p:txBody>
      </p:sp>
      <p:pic>
        <p:nvPicPr>
          <p:cNvPr id="111" name="Google Shape;111;p12"/>
          <p:cNvPicPr preferRelativeResize="0"/>
          <p:nvPr/>
        </p:nvPicPr>
        <p:blipFill>
          <a:blip r:embed="rId4">
            <a:alphaModFix/>
          </a:blip>
          <a:stretch>
            <a:fillRect/>
          </a:stretch>
        </p:blipFill>
        <p:spPr>
          <a:xfrm>
            <a:off x="4332763" y="4960175"/>
            <a:ext cx="5912725" cy="156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