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88" r:id="rId6"/>
    <p:sldId id="297" r:id="rId7"/>
    <p:sldId id="293" r:id="rId8"/>
    <p:sldId id="265" r:id="rId9"/>
    <p:sldId id="291" r:id="rId10"/>
    <p:sldId id="304" r:id="rId11"/>
    <p:sldId id="292" r:id="rId12"/>
    <p:sldId id="305" r:id="rId13"/>
    <p:sldId id="290" r:id="rId14"/>
    <p:sldId id="298" r:id="rId15"/>
    <p:sldId id="299" r:id="rId16"/>
    <p:sldId id="287" r:id="rId17"/>
    <p:sldId id="296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/>
    <p:restoredTop sz="93949"/>
  </p:normalViewPr>
  <p:slideViewPr>
    <p:cSldViewPr snapToGrid="0" snapToObjects="1">
      <p:cViewPr>
        <p:scale>
          <a:sx n="96" d="100"/>
          <a:sy n="96" d="100"/>
        </p:scale>
        <p:origin x="13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F0A4-4576-6445-AB36-D9ACFB878EAF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B40B-2FF2-4F44-B7BB-78D536236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571C9B4-D880-487A-94A1-263DC525028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how the inputs are passed</a:t>
            </a:r>
            <a:r>
              <a:rPr lang="en-US" baseline="0" dirty="0" smtClean="0"/>
              <a:t> into a single spreadsheet. (text enlarged for ease of reading)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17C344-6A18-42D0-9C33-D2BC34814555}" type="slidenum">
              <a:rPr lang="uk-UA" sz="1400" smtClean="0">
                <a:latin typeface="Times New Roman"/>
              </a:rPr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99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21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17C344-6A18-42D0-9C33-D2BC34814555}" type="slidenum">
              <a:rPr lang="uk-UA" sz="1400" smtClean="0">
                <a:latin typeface="Times New Roman"/>
              </a:rPr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87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17C344-6A18-42D0-9C33-D2BC34814555}" type="slidenum">
              <a:rPr lang="uk-UA" sz="1400" smtClean="0">
                <a:latin typeface="Times New Roman"/>
              </a:rPr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4123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17C344-6A18-42D0-9C33-D2BC34814555}" type="slidenum">
              <a:rPr lang="uk-UA" sz="1400" smtClean="0">
                <a:latin typeface="Times New Roman"/>
              </a:rPr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00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571C9B4-D880-487A-94A1-263DC525028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97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pPr marL="0" indent="0">
              <a:buNone/>
            </a:pPr>
            <a:r>
              <a:rPr lang="en-US" dirty="0" smtClean="0"/>
              <a:t>Oilfield</a:t>
            </a:r>
            <a:r>
              <a:rPr lang="en-US" baseline="0" dirty="0" smtClean="0"/>
              <a:t> personnel need a quick and easy way to do calculations to answer customer questions on an oil rig.</a:t>
            </a:r>
            <a:endParaRPr lang="en-US" dirty="0" smtClean="0"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They</a:t>
            </a:r>
            <a:r>
              <a:rPr lang="en-US" baseline="0" dirty="0" smtClean="0"/>
              <a:t> are d</a:t>
            </a:r>
            <a:r>
              <a:rPr lang="en-US" dirty="0" smtClean="0"/>
              <a:t>istracting and full of ads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They</a:t>
            </a:r>
            <a:r>
              <a:rPr lang="en-US" baseline="0" dirty="0" smtClean="0"/>
              <a:t> d</a:t>
            </a:r>
            <a:r>
              <a:rPr lang="en-US" dirty="0" smtClean="0"/>
              <a:t>on’t save your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 smtClean="0"/>
              <a:t>are a dime</a:t>
            </a:r>
            <a:r>
              <a:rPr lang="en-US" baseline="0" dirty="0" smtClean="0"/>
              <a:t>/dozen – </a:t>
            </a:r>
            <a:r>
              <a:rPr lang="en-US" baseline="0" dirty="0" smtClean="0"/>
              <a:t>it’s hard to tell which </a:t>
            </a:r>
            <a:r>
              <a:rPr lang="en-US" baseline="0" dirty="0" smtClean="0"/>
              <a:t>are </a:t>
            </a:r>
            <a:r>
              <a:rPr lang="en-US" baseline="0" dirty="0" smtClean="0"/>
              <a:t>reliable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reliable ones are </a:t>
            </a:r>
            <a:r>
              <a:rPr lang="en-US" baseline="0" dirty="0" smtClean="0"/>
              <a:t>hard </a:t>
            </a:r>
            <a:r>
              <a:rPr lang="en-US" baseline="0" dirty="0" smtClean="0"/>
              <a:t>to use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Current </a:t>
            </a:r>
            <a:r>
              <a:rPr lang="en-US" dirty="0" smtClean="0"/>
              <a:t>solutions can be hacked (</a:t>
            </a:r>
            <a:r>
              <a:rPr lang="en-US" dirty="0" err="1" smtClean="0"/>
              <a:t>DillingFormulas.com</a:t>
            </a:r>
            <a:r>
              <a:rPr lang="en-US" dirty="0" smtClean="0"/>
              <a:t> spreadsheet)</a:t>
            </a:r>
            <a:endParaRPr dirty="0"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48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r>
              <a:rPr lang="en-US" dirty="0" smtClean="0"/>
              <a:t>Example of “The reliable ones are </a:t>
            </a:r>
            <a:r>
              <a:rPr lang="en-US" dirty="0" smtClean="0"/>
              <a:t>hard </a:t>
            </a:r>
            <a:r>
              <a:rPr lang="en-US" dirty="0" smtClean="0"/>
              <a:t>to use”</a:t>
            </a:r>
            <a:endParaRPr dirty="0"/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4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Saves your data (using Firebase</a:t>
            </a:r>
            <a:r>
              <a:rPr lang="en-US" baseline="0" dirty="0" smtClean="0"/>
              <a:t> and cookies)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Clean</a:t>
            </a:r>
            <a:r>
              <a:rPr lang="en-US" baseline="0" dirty="0" smtClean="0"/>
              <a:t> and professional with </a:t>
            </a:r>
            <a:r>
              <a:rPr lang="en-US" dirty="0" smtClean="0"/>
              <a:t>no ads (woohoo!)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Can’t be hacked (because</a:t>
            </a:r>
            <a:r>
              <a:rPr lang="en-US" baseline="0" dirty="0" smtClean="0"/>
              <a:t> we use Sheetsu to access </a:t>
            </a:r>
            <a:r>
              <a:rPr lang="en-US" baseline="0" dirty="0" err="1" smtClean="0"/>
              <a:t>DrillingFormulas.com’s</a:t>
            </a:r>
            <a:r>
              <a:rPr lang="en-US" baseline="0" dirty="0" smtClean="0"/>
              <a:t> calculations)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Based on a reliable solution but made FAR easier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D7E1E911-1F1D-4CBC-BA5B-A9C62798EF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21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mathfour.github.io</a:t>
            </a:r>
            <a:r>
              <a:rPr lang="en-US" dirty="0" smtClean="0"/>
              <a:t>/Oilfield-Calculations/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17C344-6A18-42D0-9C33-D2BC34814555}" type="slidenum">
              <a:rPr lang="uk-UA" sz="1400" smtClean="0">
                <a:latin typeface="Times New Roman"/>
              </a:rPr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167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17C344-6A18-42D0-9C33-D2BC34814555}" type="slidenum">
              <a:rPr lang="uk-UA" sz="1400" smtClean="0">
                <a:latin typeface="Times New Roman"/>
              </a:rPr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91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Firebase</a:t>
            </a:r>
            <a:r>
              <a:rPr lang="en-US" baseline="0" dirty="0" smtClean="0"/>
              <a:t> database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17C344-6A18-42D0-9C33-D2BC34814555}" type="slidenum">
              <a:rPr lang="uk-UA" sz="1400" smtClean="0">
                <a:latin typeface="Times New Roman"/>
              </a:rPr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773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17C344-6A18-42D0-9C33-D2BC34814555}" type="slidenum">
              <a:rPr lang="uk-UA" sz="1400" smtClean="0">
                <a:latin typeface="Times New Roman"/>
              </a:rPr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456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09365" y="3765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5433391" y="6540120"/>
            <a:ext cx="3601169" cy="2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 dirty="0" smtClean="0">
                <a:solidFill>
                  <a:srgbClr val="FFFFFF"/>
                </a:solidFill>
                <a:latin typeface="+mn-lt"/>
              </a:rPr>
              <a:t>© </a:t>
            </a:r>
            <a:r>
              <a:rPr lang="en-US" sz="800" strike="noStrike" dirty="0" smtClean="0">
                <a:solidFill>
                  <a:srgbClr val="FFFFFF"/>
                </a:solidFill>
                <a:latin typeface="+mn-lt"/>
                <a:ea typeface="Roboto"/>
              </a:rPr>
              <a:t>2017</a:t>
            </a:r>
            <a:r>
              <a:rPr lang="en-US" sz="800" strike="noStrike" baseline="0" dirty="0" smtClean="0">
                <a:solidFill>
                  <a:srgbClr val="FFFFFF"/>
                </a:solidFill>
                <a:latin typeface="+mn-lt"/>
                <a:ea typeface="Roboto"/>
              </a:rPr>
              <a:t> </a:t>
            </a:r>
            <a:r>
              <a:rPr lang="en-US" sz="800" strike="noStrike" baseline="0" dirty="0" err="1" smtClean="0">
                <a:solidFill>
                  <a:srgbClr val="FFFFFF"/>
                </a:solidFill>
                <a:latin typeface="+mn-lt"/>
                <a:ea typeface="Roboto"/>
              </a:rPr>
              <a:t>Tomagocha</a:t>
            </a:r>
            <a:r>
              <a:rPr lang="en-US" sz="800" strike="noStrike" baseline="0" dirty="0" smtClean="0">
                <a:solidFill>
                  <a:srgbClr val="FFFFFF"/>
                </a:solidFill>
                <a:latin typeface="+mn-lt"/>
                <a:ea typeface="Roboto"/>
              </a:rPr>
              <a:t>, Ltd, in partnership with</a:t>
            </a:r>
            <a:r>
              <a:rPr lang="en-US" sz="800" strike="noStrike" dirty="0" smtClean="0">
                <a:solidFill>
                  <a:srgbClr val="FFFFFF"/>
                </a:solidFill>
                <a:latin typeface="+mn-lt"/>
                <a:ea typeface="Roboto"/>
              </a:rPr>
              <a:t> | Coding Boot Camp</a:t>
            </a:r>
            <a:endParaRPr lang="en-US" sz="800" dirty="0"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 dirty="0">
                <a:solidFill>
                  <a:srgbClr val="FFFFFF"/>
                </a:solidFill>
                <a:latin typeface="Arial"/>
              </a:rPr>
              <a:t>Lesson Title</a:t>
            </a:r>
            <a:endParaRPr dirty="0"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dirty="0" smtClean="0"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Second Outline Level</a:t>
            </a:r>
            <a:endParaRPr dirty="0" smtClean="0"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Third Outline Level</a:t>
            </a:r>
            <a:endParaRPr dirty="0" smtClean="0"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Fourth Outline Level</a:t>
            </a:r>
            <a:endParaRPr dirty="0" smtClean="0"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Fifth Outline Level</a:t>
            </a:r>
            <a:endParaRPr dirty="0" smtClean="0"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Sixth Outline Level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Seventh Outline </a:t>
            </a:r>
            <a:r>
              <a:rPr lang="en-US" sz="2000" b="1" strike="noStrike" dirty="0" err="1" smtClean="0">
                <a:solidFill>
                  <a:srgbClr val="FFFFFF"/>
                </a:solidFill>
                <a:latin typeface="Arial"/>
              </a:rPr>
              <a:t>LevelMonth</a:t>
            </a: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, Day, Year</a:t>
            </a:r>
            <a:endParaRPr dirty="0"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Seventh Outline </a:t>
            </a:r>
            <a:r>
              <a:rPr lang="en-US" sz="2000" b="1" strike="noStrike" dirty="0" err="1">
                <a:solidFill>
                  <a:srgbClr val="FFFFFF"/>
                </a:solidFill>
                <a:latin typeface="Arial"/>
              </a:rPr>
              <a:t>LevelDay</a:t>
            </a:r>
            <a:r>
              <a:rPr lang="en-US" sz="2000" b="1" strike="noStrike" dirty="0">
                <a:solidFill>
                  <a:srgbClr val="FFFFFF"/>
                </a:solidFill>
                <a:latin typeface="Arial"/>
              </a:rPr>
              <a:t> X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5592417" y="6540120"/>
            <a:ext cx="3442143" cy="23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 dirty="0" smtClean="0">
                <a:solidFill>
                  <a:srgbClr val="FFFFFF"/>
                </a:solidFill>
                <a:latin typeface="+mn-lt"/>
              </a:rPr>
              <a:t>© </a:t>
            </a:r>
            <a:r>
              <a:rPr lang="en-US" sz="800" strike="noStrike" dirty="0" smtClean="0">
                <a:solidFill>
                  <a:srgbClr val="FFFFFF"/>
                </a:solidFill>
                <a:latin typeface="+mn-lt"/>
                <a:ea typeface="Roboto"/>
              </a:rPr>
              <a:t>2017</a:t>
            </a:r>
            <a:r>
              <a:rPr lang="en-US" sz="800" strike="noStrike" baseline="0" dirty="0" smtClean="0">
                <a:solidFill>
                  <a:srgbClr val="FFFFFF"/>
                </a:solidFill>
                <a:latin typeface="+mn-lt"/>
                <a:ea typeface="Roboto"/>
              </a:rPr>
              <a:t> </a:t>
            </a:r>
            <a:r>
              <a:rPr lang="en-US" sz="800" strike="noStrike" baseline="0" dirty="0" err="1" smtClean="0">
                <a:solidFill>
                  <a:srgbClr val="FFFFFF"/>
                </a:solidFill>
                <a:latin typeface="+mn-lt"/>
                <a:ea typeface="Roboto"/>
              </a:rPr>
              <a:t>Tomagocha</a:t>
            </a:r>
            <a:r>
              <a:rPr lang="en-US" sz="800" strike="noStrike" baseline="0" dirty="0" smtClean="0">
                <a:solidFill>
                  <a:srgbClr val="FFFFFF"/>
                </a:solidFill>
                <a:latin typeface="+mn-lt"/>
                <a:ea typeface="Roboto"/>
              </a:rPr>
              <a:t>, Ltd, in partnership with</a:t>
            </a:r>
            <a:r>
              <a:rPr lang="en-US" sz="800" strike="noStrike" dirty="0" smtClean="0">
                <a:solidFill>
                  <a:srgbClr val="FFFFFF"/>
                </a:solidFill>
                <a:latin typeface="+mn-lt"/>
                <a:ea typeface="Roboto"/>
              </a:rPr>
              <a:t> | Coding Boot Camp</a:t>
            </a:r>
            <a:endParaRPr lang="en-US" sz="800" dirty="0"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Section Title</a:t>
            </a:r>
            <a:endParaRPr dirty="0"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 dirty="0"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000" dirty="0"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z="2000" dirty="0"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z="2000" dirty="0">
                <a:latin typeface="Calibri"/>
              </a:rPr>
              <a:t>Sixth Outline Level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sz="2000" dirty="0">
                <a:latin typeface="Calibri"/>
              </a:rPr>
              <a:t>Seventh Outline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Click to edit Master text styles</a:t>
            </a:r>
            <a:endParaRPr dirty="0"/>
          </a:p>
        </p:txBody>
      </p:sp>
      <p:sp>
        <p:nvSpPr>
          <p:cNvPr id="83" name="CustomShape 3"/>
          <p:cNvSpPr/>
          <p:nvPr/>
        </p:nvSpPr>
        <p:spPr>
          <a:xfrm>
            <a:off x="5581650" y="6540120"/>
            <a:ext cx="345291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 dirty="0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 dirty="0" smtClean="0">
                <a:solidFill>
                  <a:srgbClr val="FFFFFF"/>
                </a:solidFill>
                <a:latin typeface="Arial"/>
                <a:ea typeface="Roboto"/>
              </a:rPr>
              <a:t>2017</a:t>
            </a:r>
            <a:r>
              <a:rPr lang="en-US" sz="800" strike="noStrike" baseline="0" dirty="0" smtClean="0">
                <a:solidFill>
                  <a:srgbClr val="FFFFFF"/>
                </a:solidFill>
                <a:latin typeface="Arial"/>
                <a:ea typeface="Roboto"/>
              </a:rPr>
              <a:t> </a:t>
            </a:r>
            <a:r>
              <a:rPr lang="en-US" sz="800" strike="noStrike" baseline="0" dirty="0" err="1" smtClean="0">
                <a:solidFill>
                  <a:srgbClr val="FFFFFF"/>
                </a:solidFill>
                <a:latin typeface="Arial"/>
                <a:ea typeface="Roboto"/>
              </a:rPr>
              <a:t>Tomagocha</a:t>
            </a:r>
            <a:r>
              <a:rPr lang="en-US" sz="800" strike="noStrike" baseline="0" dirty="0" smtClean="0">
                <a:solidFill>
                  <a:srgbClr val="FFFFFF"/>
                </a:solidFill>
                <a:latin typeface="Arial"/>
                <a:ea typeface="Roboto"/>
              </a:rPr>
              <a:t>, Ltd, in partnership with</a:t>
            </a:r>
            <a:r>
              <a:rPr lang="en-US" sz="800" strike="noStrike" dirty="0" smtClean="0">
                <a:solidFill>
                  <a:srgbClr val="FFFFFF"/>
                </a:solidFill>
                <a:latin typeface="Arial"/>
                <a:ea typeface="Roboto"/>
              </a:rPr>
              <a:t> </a:t>
            </a:r>
            <a:r>
              <a:rPr lang="en-US" sz="800" strike="noStrike" dirty="0">
                <a:solidFill>
                  <a:srgbClr val="FFFFFF"/>
                </a:solidFill>
                <a:latin typeface="Arial"/>
                <a:ea typeface="Roboto"/>
              </a:rPr>
              <a:t>| Coding Boot </a:t>
            </a:r>
            <a:r>
              <a:rPr lang="en-US" sz="800" strike="noStrike" dirty="0" smtClean="0">
                <a:solidFill>
                  <a:srgbClr val="FFFFFF"/>
                </a:solidFill>
                <a:latin typeface="Arial"/>
                <a:ea typeface="Roboto"/>
              </a:rPr>
              <a:t>Camp</a:t>
            </a:r>
            <a:endParaRPr dirty="0"/>
          </a:p>
        </p:txBody>
      </p:sp>
      <p:sp>
        <p:nvSpPr>
          <p:cNvPr id="84" name="Line 4"/>
          <p:cNvSpPr/>
          <p:nvPr/>
        </p:nvSpPr>
        <p:spPr>
          <a:xfrm>
            <a:off x="-5070763" y="-2692113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mathfour/Oilfield-Calculations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mathfour.github.io/Oilfield-Calculations/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858690" y="644236"/>
            <a:ext cx="4285310" cy="13328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800" b="1" strike="noStrike" dirty="0" smtClean="0">
                <a:latin typeface="Arial"/>
              </a:rPr>
              <a:t>Oilfield Calculations</a:t>
            </a:r>
            <a:endParaRPr dirty="0"/>
          </a:p>
        </p:txBody>
      </p:sp>
      <p:sp>
        <p:nvSpPr>
          <p:cNvPr id="126" name="TextShape 2"/>
          <p:cNvSpPr txBox="1"/>
          <p:nvPr/>
        </p:nvSpPr>
        <p:spPr>
          <a:xfrm>
            <a:off x="5862452" y="2291425"/>
            <a:ext cx="2269800" cy="452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dirty="0" smtClean="0">
                <a:latin typeface="Arial"/>
              </a:rPr>
              <a:t>April</a:t>
            </a:r>
            <a:r>
              <a:rPr lang="en-US" sz="2000" b="1" strike="noStrike" dirty="0" smtClean="0">
                <a:latin typeface="Arial"/>
              </a:rPr>
              <a:t> 29, 2017</a:t>
            </a:r>
            <a:endParaRPr dirty="0"/>
          </a:p>
        </p:txBody>
      </p:sp>
      <p:sp>
        <p:nvSpPr>
          <p:cNvPr id="6" name="CustomShape 2"/>
          <p:cNvSpPr/>
          <p:nvPr/>
        </p:nvSpPr>
        <p:spPr>
          <a:xfrm>
            <a:off x="5525672" y="1876440"/>
            <a:ext cx="2943360" cy="53948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3"/>
          <p:cNvSpPr/>
          <p:nvPr/>
        </p:nvSpPr>
        <p:spPr>
          <a:xfrm>
            <a:off x="5229752" y="1935523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dirty="0">
                <a:latin typeface="Arial"/>
                <a:ea typeface="Roboto"/>
              </a:rPr>
              <a:t>The Coding </a:t>
            </a:r>
            <a:r>
              <a:rPr lang="en-US" sz="2000" b="1" strike="noStrike" dirty="0" smtClean="0">
                <a:latin typeface="Arial"/>
                <a:ea typeface="Roboto"/>
              </a:rPr>
              <a:t>Bootcamp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5" y="1585495"/>
            <a:ext cx="4779817" cy="477981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5503"/>
            <a:ext cx="9144000" cy="50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9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dirty="0" smtClean="0">
                <a:solidFill>
                  <a:srgbClr val="FFFFFF"/>
                </a:solidFill>
                <a:latin typeface="Arial"/>
              </a:rPr>
              <a:t>Next Steps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15" y="4271151"/>
            <a:ext cx="2686424" cy="22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13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70764" y="188117"/>
            <a:ext cx="4073236" cy="187916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800" b="1" dirty="0"/>
              <a:t>Improvements and Coming Features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5525672" y="1966637"/>
            <a:ext cx="2943360" cy="53948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304920" y="2067284"/>
            <a:ext cx="8730000" cy="4271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Mobile </a:t>
            </a:r>
            <a:r>
              <a:rPr lang="en-US" sz="3200" b="1" dirty="0">
                <a:solidFill>
                  <a:srgbClr val="000000"/>
                </a:solidFill>
                <a:ea typeface="Roboto"/>
              </a:rPr>
              <a:t>responsive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Premium service </a:t>
            </a:r>
            <a:endParaRPr lang="en-US" sz="3200" b="1" dirty="0" smtClean="0">
              <a:solidFill>
                <a:srgbClr val="000000"/>
              </a:solidFill>
              <a:ea typeface="Roboto"/>
            </a:endParaRP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Evernote/OneNote integration</a:t>
            </a:r>
            <a:endParaRPr lang="en-US" sz="3200" b="1" dirty="0">
              <a:solidFill>
                <a:srgbClr val="000000"/>
              </a:solidFill>
              <a:ea typeface="Roboto"/>
            </a:endParaRP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A</a:t>
            </a: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ll formulas</a:t>
            </a:r>
            <a:endParaRPr lang="en-US" sz="3200" b="1" dirty="0">
              <a:solidFill>
                <a:srgbClr val="000000"/>
              </a:solidFill>
              <a:ea typeface="Roboto"/>
            </a:endParaRP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Improve </a:t>
            </a: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code</a:t>
            </a:r>
            <a:endParaRPr lang="en-US" sz="2800" b="1" strike="noStrike" dirty="0" smtClean="0">
              <a:solidFill>
                <a:srgbClr val="000000"/>
              </a:solidFill>
              <a:latin typeface="Arial"/>
              <a:ea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2" y="4812355"/>
            <a:ext cx="1742830" cy="17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32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987636" y="251772"/>
            <a:ext cx="4073236" cy="9172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800" b="1" dirty="0" smtClean="0"/>
              <a:t>Participate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5525672" y="1068339"/>
            <a:ext cx="2943360" cy="53948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304920" y="2067284"/>
            <a:ext cx="8730000" cy="4271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Quality coding standards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GitHub Issues up to date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Fork or request access today!</a:t>
            </a:r>
            <a:endParaRPr lang="en-US" sz="2800" b="1" strike="noStrike" dirty="0" smtClean="0">
              <a:solidFill>
                <a:srgbClr val="000000"/>
              </a:solidFill>
              <a:latin typeface="Arial"/>
              <a:ea typeface="Robot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2" y="4781095"/>
            <a:ext cx="1742830" cy="1742830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5229752" y="1221994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hlinkClick r:id="rId4"/>
              </a:rPr>
              <a:t>https://github.com/mathfour</a:t>
            </a:r>
            <a:r>
              <a:rPr lang="en-US" sz="2000" dirty="0" smtClean="0">
                <a:hlinkClick r:id="rId4"/>
              </a:rPr>
              <a:t>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hlinkClick r:id="rId4"/>
              </a:rPr>
              <a:t>Oilfield-Calculations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86906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Questions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15" y="4271151"/>
            <a:ext cx="2686424" cy="22996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800" b="1" strike="noStrike" dirty="0" smtClean="0">
                <a:solidFill>
                  <a:srgbClr val="FFFFFF"/>
                </a:solidFill>
                <a:latin typeface="Arial"/>
              </a:rPr>
              <a:t>Oilfield Calculations</a:t>
            </a:r>
            <a:endParaRPr dirty="0"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1113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smtClean="0">
                <a:solidFill>
                  <a:srgbClr val="FFFFFF"/>
                </a:solidFill>
                <a:latin typeface="Arial"/>
              </a:rPr>
              <a:t>April</a:t>
            </a: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 29, 2017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Tomagocha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15" y="4271151"/>
            <a:ext cx="2686424" cy="22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78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 smtClean="0">
                <a:solidFill>
                  <a:srgbClr val="FFFFFF"/>
                </a:solidFill>
                <a:latin typeface="Arial"/>
              </a:rPr>
              <a:t>The Problem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15" y="4271151"/>
            <a:ext cx="2686424" cy="22996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 smtClean="0">
                <a:solidFill>
                  <a:srgbClr val="FFFFFF"/>
                </a:solidFill>
                <a:latin typeface="Arial"/>
              </a:rPr>
              <a:t>The Current Solutions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15" y="4271151"/>
            <a:ext cx="2686424" cy="22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6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491" r="6176" b="9316"/>
          <a:stretch/>
        </p:blipFill>
        <p:spPr>
          <a:xfrm>
            <a:off x="176670" y="644236"/>
            <a:ext cx="5015511" cy="5268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2" y="4812355"/>
            <a:ext cx="1742830" cy="1742830"/>
          </a:xfrm>
          <a:prstGeom prst="rect">
            <a:avLst/>
          </a:prstGeom>
        </p:spPr>
      </p:pic>
      <p:sp>
        <p:nvSpPr>
          <p:cNvPr id="15" name="TextShape 1"/>
          <p:cNvSpPr txBox="1"/>
          <p:nvPr/>
        </p:nvSpPr>
        <p:spPr>
          <a:xfrm>
            <a:off x="4858690" y="644236"/>
            <a:ext cx="4285310" cy="13328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800" b="1" strike="noStrike" dirty="0" smtClean="0">
                <a:latin typeface="Arial"/>
              </a:rPr>
              <a:t>Drilling </a:t>
            </a:r>
          </a:p>
          <a:p>
            <a:pPr algn="ctr">
              <a:lnSpc>
                <a:spcPct val="100000"/>
              </a:lnSpc>
            </a:pPr>
            <a:r>
              <a:rPr lang="en-US" sz="3800" b="1" strike="noStrike" dirty="0" smtClean="0">
                <a:latin typeface="Arial"/>
              </a:rPr>
              <a:t>Formulas</a:t>
            </a:r>
            <a:endParaRPr dirty="0"/>
          </a:p>
        </p:txBody>
      </p:sp>
      <p:sp>
        <p:nvSpPr>
          <p:cNvPr id="17" name="CustomShape 2"/>
          <p:cNvSpPr/>
          <p:nvPr/>
        </p:nvSpPr>
        <p:spPr>
          <a:xfrm>
            <a:off x="5525672" y="1876440"/>
            <a:ext cx="2943360" cy="53948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3"/>
          <p:cNvSpPr/>
          <p:nvPr/>
        </p:nvSpPr>
        <p:spPr>
          <a:xfrm>
            <a:off x="5229752" y="1935523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 algn="ctr">
              <a:lnSpc>
                <a:spcPct val="100000"/>
              </a:lnSpc>
            </a:pPr>
            <a:r>
              <a:rPr lang="en-US" sz="2000" b="1" dirty="0" err="1">
                <a:ea typeface="Roboto"/>
              </a:rPr>
              <a:t>www.DrillingFormulas.com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063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 smtClean="0">
                <a:solidFill>
                  <a:srgbClr val="FFFFFF"/>
                </a:solidFill>
                <a:latin typeface="Arial"/>
              </a:rPr>
              <a:t>The Tomagocha Solution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15" y="4271151"/>
            <a:ext cx="2686424" cy="22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55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2"/>
          <p:cNvSpPr/>
          <p:nvPr/>
        </p:nvSpPr>
        <p:spPr>
          <a:xfrm>
            <a:off x="304920" y="1977088"/>
            <a:ext cx="8730000" cy="4361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Clean and professional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No ads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Clear prompts</a:t>
            </a:r>
            <a:endParaRPr lang="en-US" sz="3200" b="1" dirty="0" smtClean="0">
              <a:solidFill>
                <a:srgbClr val="000000"/>
              </a:solidFill>
              <a:ea typeface="Roboto"/>
            </a:endParaRP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Input </a:t>
            </a:r>
            <a:r>
              <a:rPr lang="en-US" sz="3200" b="1" dirty="0" smtClean="0">
                <a:solidFill>
                  <a:srgbClr val="000000"/>
                </a:solidFill>
                <a:latin typeface="Arial"/>
                <a:ea typeface="Roboto"/>
              </a:rPr>
              <a:t>validation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Recent calculations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Roboto"/>
              </a:rPr>
              <a:t>Local weather</a:t>
            </a:r>
            <a:endParaRPr lang="en-US" sz="3200" b="1" strike="noStrike" dirty="0" smtClean="0">
              <a:solidFill>
                <a:srgbClr val="000000"/>
              </a:solidFill>
              <a:latin typeface="Arial"/>
              <a:ea typeface="Roboto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4858690" y="84120"/>
            <a:ext cx="4285310" cy="89643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800" b="1" strike="noStrike" smtClean="0">
                <a:latin typeface="Arial"/>
              </a:rPr>
              <a:t>Front End</a:t>
            </a:r>
            <a:endParaRPr dirty="0"/>
          </a:p>
        </p:txBody>
      </p:sp>
      <p:sp>
        <p:nvSpPr>
          <p:cNvPr id="6" name="CustomShape 2"/>
          <p:cNvSpPr/>
          <p:nvPr/>
        </p:nvSpPr>
        <p:spPr>
          <a:xfrm>
            <a:off x="5525672" y="879905"/>
            <a:ext cx="2943360" cy="53948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2" y="4812355"/>
            <a:ext cx="1742830" cy="1742830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5229752" y="980552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hlinkClick r:id="rId4"/>
              </a:rPr>
              <a:t>mth4.co/oilfield-calc</a:t>
            </a:r>
            <a:endParaRPr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858690" y="211401"/>
            <a:ext cx="4285310" cy="89643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800" b="1" strike="noStrike" dirty="0" smtClean="0">
                <a:latin typeface="Arial"/>
              </a:rPr>
              <a:t>Back End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5525672" y="1007186"/>
            <a:ext cx="2943360" cy="53948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304920" y="1977088"/>
            <a:ext cx="8730000" cy="4361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Google </a:t>
            </a: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Sheets</a:t>
            </a:r>
            <a:endParaRPr lang="en-US" sz="3200" b="1" dirty="0">
              <a:solidFill>
                <a:srgbClr val="000000"/>
              </a:solidFill>
              <a:ea typeface="Roboto"/>
            </a:endParaRP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ea typeface="Roboto"/>
              </a:rPr>
              <a:t>Firebase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GitHub Pages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2" y="4812355"/>
            <a:ext cx="1742830" cy="17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70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85" y="331305"/>
            <a:ext cx="3821154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7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525672" y="106386"/>
            <a:ext cx="2943360" cy="13328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800" b="1" strike="noStrike" dirty="0" smtClean="0">
                <a:latin typeface="Arial"/>
              </a:rPr>
              <a:t>Under </a:t>
            </a:r>
            <a:r>
              <a:rPr lang="en-US" sz="3800" b="1" strike="noStrike" smtClean="0">
                <a:latin typeface="Arial"/>
              </a:rPr>
              <a:t>the Hood</a:t>
            </a:r>
            <a:endParaRPr dirty="0"/>
          </a:p>
        </p:txBody>
      </p:sp>
      <p:sp>
        <p:nvSpPr>
          <p:cNvPr id="6" name="CustomShape 2"/>
          <p:cNvSpPr/>
          <p:nvPr/>
        </p:nvSpPr>
        <p:spPr>
          <a:xfrm>
            <a:off x="5525672" y="1338590"/>
            <a:ext cx="2943360" cy="53948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304920" y="2067284"/>
            <a:ext cx="8730000" cy="4271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API for Google Sheets</a:t>
            </a:r>
          </a:p>
          <a:p>
            <a:pPr lvl="1" indent="457200">
              <a:spcAft>
                <a:spcPts val="600"/>
              </a:spcAft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ea typeface="Roboto"/>
              </a:rPr>
              <a:t>Sheetsu </a:t>
            </a:r>
            <a:endParaRPr lang="en-US" sz="2400" b="1" dirty="0">
              <a:solidFill>
                <a:srgbClr val="000000"/>
              </a:solidFill>
              <a:ea typeface="Roboto"/>
            </a:endParaRP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AJAX</a:t>
            </a:r>
          </a:p>
          <a:p>
            <a:pPr lvl="1" indent="457200">
              <a:spcAft>
                <a:spcPts val="600"/>
              </a:spcAft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ea typeface="Roboto"/>
              </a:rPr>
              <a:t>Push to one sheet</a:t>
            </a:r>
          </a:p>
          <a:p>
            <a:pPr lvl="1" indent="457200">
              <a:spcAft>
                <a:spcPts val="600"/>
              </a:spcAft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ea typeface="Roboto"/>
              </a:rPr>
              <a:t>Get from many sheets</a:t>
            </a:r>
          </a:p>
          <a:p>
            <a:pPr indent="457200">
              <a:spcAft>
                <a:spcPts val="600"/>
              </a:spcAft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ea typeface="Roboto"/>
              </a:rPr>
              <a:t>Persistent Data</a:t>
            </a:r>
          </a:p>
          <a:p>
            <a:pPr lvl="1" indent="457200">
              <a:spcAft>
                <a:spcPts val="600"/>
              </a:spcAft>
              <a:buFont typeface="Arial"/>
              <a:buChar char="•"/>
            </a:pPr>
            <a:r>
              <a:rPr lang="en-US" sz="2800" b="1" dirty="0" smtClean="0">
                <a:solidFill>
                  <a:srgbClr val="000000"/>
                </a:solidFill>
                <a:ea typeface="Roboto"/>
              </a:rPr>
              <a:t>Firebase generated cookies</a:t>
            </a:r>
            <a:endParaRPr lang="en-US" sz="2800" b="1" strike="noStrike" dirty="0" smtClean="0">
              <a:solidFill>
                <a:srgbClr val="000000"/>
              </a:solidFill>
              <a:latin typeface="Arial"/>
              <a:ea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2" y="4812355"/>
            <a:ext cx="1742830" cy="17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16597</TotalTime>
  <Words>264</Words>
  <Application>Microsoft Macintosh PowerPoint</Application>
  <PresentationFormat>On-screen Show (4:3)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DejaVu Sans</vt:lpstr>
      <vt:lpstr>Roboto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Bon Crowder</cp:lastModifiedBy>
  <cp:revision>1554</cp:revision>
  <cp:lastPrinted>2017-04-29T12:19:24Z</cp:lastPrinted>
  <dcterms:created xsi:type="dcterms:W3CDTF">2015-01-20T17:19:00Z</dcterms:created>
  <dcterms:modified xsi:type="dcterms:W3CDTF">2017-05-02T15:42:56Z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