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2" r:id="rId5"/>
    <p:sldId id="266" r:id="rId6"/>
    <p:sldId id="260" r:id="rId7"/>
    <p:sldId id="263" r:id="rId8"/>
    <p:sldId id="265" r:id="rId9"/>
    <p:sldId id="264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97"/>
    <p:restoredTop sz="94694"/>
  </p:normalViewPr>
  <p:slideViewPr>
    <p:cSldViewPr snapToGrid="0" snapToObjects="1">
      <p:cViewPr varScale="1">
        <p:scale>
          <a:sx n="68" d="100"/>
          <a:sy n="68" d="100"/>
        </p:scale>
        <p:origin x="216" y="2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ass-lang.com/instal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monitor&#13;&#10;&#13;&#10;Description automatically generated">
            <a:extLst>
              <a:ext uri="{FF2B5EF4-FFF2-40B4-BE49-F238E27FC236}">
                <a16:creationId xmlns:a16="http://schemas.microsoft.com/office/drawing/2014/main" id="{DB06F26D-1727-7F40-A5D8-14F4B11BA0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/>
          </a:blip>
          <a:srcRect t="37424" r="1" b="22639"/>
          <a:stretch/>
        </p:blipFill>
        <p:spPr>
          <a:xfrm>
            <a:off x="315182" y="11464"/>
            <a:ext cx="11076030" cy="68562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F96A0A-28D2-0B4F-9581-AC08083D0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87561" y="544429"/>
            <a:ext cx="8062183" cy="2882784"/>
          </a:xfrm>
        </p:spPr>
        <p:txBody>
          <a:bodyPr>
            <a:normAutofit/>
          </a:bodyPr>
          <a:lstStyle/>
          <a:p>
            <a:r>
              <a:rPr lang="en-US" sz="6600" b="1" dirty="0" err="1">
                <a:solidFill>
                  <a:schemeClr val="bg1"/>
                </a:solidFill>
                <a:latin typeface="Britannic Bold" panose="020B0903060703020204" pitchFamily="34" charset="77"/>
              </a:rPr>
              <a:t>CsS</a:t>
            </a:r>
            <a:endParaRPr lang="en-US" sz="6600" b="1" dirty="0">
              <a:solidFill>
                <a:schemeClr val="bg1"/>
              </a:solidFill>
              <a:latin typeface="Britannic Bold" panose="020B0903060703020204" pitchFamily="34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DE45D-860F-D642-A4E2-F05BE9A67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1092" y="4166685"/>
            <a:ext cx="7895195" cy="1405467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295137535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 useBgFill="1">
        <p:nvSpPr>
          <p:cNvPr id="105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07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57E02D5-3FD1-3A4C-AF89-DCD924829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212" y="2119609"/>
            <a:ext cx="4485999" cy="336016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6FDE45D-860F-D642-A4E2-F05BE9A67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73" y="2172929"/>
            <a:ext cx="6085813" cy="639617"/>
          </a:xfrm>
        </p:spPr>
        <p:txBody>
          <a:bodyPr>
            <a:noAutofit/>
          </a:bodyPr>
          <a:lstStyle/>
          <a:p>
            <a:pPr algn="l"/>
            <a:r>
              <a:rPr lang="en-US" sz="361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 </a:t>
            </a:r>
            <a:r>
              <a:rPr lang="en-US" sz="361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yntactically</a:t>
            </a:r>
            <a:endParaRPr lang="en-US" sz="361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sz="361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</a:t>
            </a:r>
            <a:r>
              <a:rPr lang="en-US" sz="361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wesome</a:t>
            </a:r>
            <a:r>
              <a:rPr lang="en-US" sz="361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</a:p>
          <a:p>
            <a:pPr algn="l"/>
            <a:r>
              <a:rPr lang="en-US" sz="361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 </a:t>
            </a:r>
            <a:r>
              <a:rPr lang="en-US" sz="361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tyle</a:t>
            </a:r>
            <a:endParaRPr lang="en-US" sz="361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sz="361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 </a:t>
            </a:r>
            <a:r>
              <a:rPr lang="en-US" sz="361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heets</a:t>
            </a:r>
            <a:endParaRPr lang="en-US" sz="361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940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4E93CF-BA30-4948-8F00-F402F295D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104" y="279485"/>
            <a:ext cx="1433383" cy="14333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1B684E-D6F1-5E4D-9F2C-B95FFEA303E8}"/>
              </a:ext>
            </a:extLst>
          </p:cNvPr>
          <p:cNvSpPr txBox="1"/>
          <p:nvPr/>
        </p:nvSpPr>
        <p:spPr>
          <a:xfrm>
            <a:off x="3665391" y="3076446"/>
            <a:ext cx="5128054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4000" dirty="0">
                <a:solidFill>
                  <a:schemeClr val="bg1"/>
                </a:solidFill>
                <a:latin typeface="Britannic Bold" panose="020B0903060703020204" pitchFamily="34" charset="77"/>
              </a:rPr>
              <a:t>Variables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4000" dirty="0">
                <a:solidFill>
                  <a:schemeClr val="bg1"/>
                </a:solidFill>
                <a:latin typeface="Britannic Bold" panose="020B0903060703020204" pitchFamily="34" charset="77"/>
              </a:rPr>
              <a:t>Nesting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4000" dirty="0" err="1">
                <a:solidFill>
                  <a:schemeClr val="bg1"/>
                </a:solidFill>
                <a:latin typeface="Britannic Bold" panose="020B0903060703020204" pitchFamily="34" charset="77"/>
              </a:rPr>
              <a:t>Mixins</a:t>
            </a:r>
            <a:endParaRPr lang="en-US" sz="4000" dirty="0">
              <a:solidFill>
                <a:schemeClr val="bg1"/>
              </a:solidFill>
              <a:latin typeface="Britannic Bold" panose="020B0903060703020204" pitchFamily="34" charset="77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4000" dirty="0" err="1">
                <a:solidFill>
                  <a:schemeClr val="bg1"/>
                </a:solidFill>
                <a:latin typeface="Britannic Bold" panose="020B0903060703020204" pitchFamily="34" charset="77"/>
              </a:rPr>
              <a:t>Inheritence</a:t>
            </a:r>
            <a:r>
              <a:rPr lang="en-US" sz="4000" dirty="0">
                <a:solidFill>
                  <a:schemeClr val="bg1"/>
                </a:solidFill>
                <a:latin typeface="Britannic Bold" panose="020B0903060703020204" pitchFamily="34" charset="77"/>
              </a:rPr>
              <a:t> 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500" dirty="0">
              <a:latin typeface="Britannic Bold" panose="020B0903060703020204" pitchFamily="34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DE45D-860F-D642-A4E2-F05BE9A67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2879" y="996176"/>
            <a:ext cx="6085813" cy="639617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Britannic Bold" panose="020B0903060703020204" pitchFamily="34" charset="77"/>
              </a:rPr>
              <a:t>What features does sass have to offer ?</a:t>
            </a:r>
          </a:p>
          <a:p>
            <a:pPr algn="ctr"/>
            <a:endParaRPr lang="en-US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36688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7883-61E9-BD4E-A87E-5E6DEA8B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Britannic Bold" panose="020B0903060703020204" pitchFamily="34" charset="77"/>
              </a:rPr>
              <a:t>File extensions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089945-D279-CC4D-A1E6-AE3845341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678" y="168274"/>
            <a:ext cx="1433383" cy="14333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5BD4EF-EF02-554F-BE98-4B328248F5D8}"/>
              </a:ext>
            </a:extLst>
          </p:cNvPr>
          <p:cNvSpPr txBox="1"/>
          <p:nvPr/>
        </p:nvSpPr>
        <p:spPr>
          <a:xfrm>
            <a:off x="1655807" y="2395982"/>
            <a:ext cx="877329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4000" dirty="0">
                <a:solidFill>
                  <a:schemeClr val="bg1"/>
                </a:solidFill>
                <a:latin typeface="Britannic Bold" panose="020B0903060703020204" pitchFamily="34" charset="77"/>
              </a:rPr>
              <a:t>.</a:t>
            </a:r>
            <a:r>
              <a:rPr lang="en-US" sz="4000" dirty="0" err="1">
                <a:solidFill>
                  <a:schemeClr val="bg1"/>
                </a:solidFill>
                <a:latin typeface="Britannic Bold" panose="020B0903060703020204" pitchFamily="34" charset="77"/>
              </a:rPr>
              <a:t>scss</a:t>
            </a:r>
            <a:endParaRPr lang="en-US" sz="4000" dirty="0">
              <a:solidFill>
                <a:schemeClr val="bg1"/>
              </a:solidFill>
              <a:latin typeface="Britannic Bold" panose="020B0903060703020204" pitchFamily="34" charset="77"/>
            </a:endParaRPr>
          </a:p>
          <a:p>
            <a:pPr marL="1028700" lvl="1" indent="-571500">
              <a:buFont typeface="Wingdings" pitchFamily="2" charset="2"/>
              <a:buChar char="v"/>
            </a:pPr>
            <a:r>
              <a:rPr lang="en-US" sz="4000" dirty="0">
                <a:solidFill>
                  <a:schemeClr val="bg1"/>
                </a:solidFill>
                <a:latin typeface="Britannic Bold" panose="020B0903060703020204" pitchFamily="34" charset="77"/>
              </a:rPr>
              <a:t>Used by majority 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4000" dirty="0">
              <a:solidFill>
                <a:schemeClr val="bg1"/>
              </a:solidFill>
              <a:latin typeface="Britannic Bold" panose="020B0903060703020204" pitchFamily="34" charset="77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4000" dirty="0">
                <a:solidFill>
                  <a:schemeClr val="bg1"/>
                </a:solidFill>
                <a:latin typeface="Britannic Bold" panose="020B0903060703020204" pitchFamily="34" charset="77"/>
              </a:rPr>
              <a:t>.sass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4000" dirty="0">
                <a:solidFill>
                  <a:schemeClr val="bg1"/>
                </a:solidFill>
                <a:latin typeface="Britannic Bold" panose="020B0903060703020204" pitchFamily="34" charset="77"/>
              </a:rPr>
              <a:t>Not used by majority </a:t>
            </a:r>
            <a:r>
              <a:rPr lang="en-US" sz="4000" dirty="0">
                <a:solidFill>
                  <a:schemeClr val="bg1"/>
                </a:solidFill>
                <a:latin typeface="Britannic Bold" panose="020B0903060703020204" pitchFamily="34" charset="77"/>
                <a:sym typeface="Wingdings" pitchFamily="2" charset="2"/>
              </a:rPr>
              <a:t></a:t>
            </a:r>
            <a:endParaRPr lang="en-US" sz="4000" dirty="0">
              <a:solidFill>
                <a:schemeClr val="bg1"/>
              </a:solidFill>
              <a:latin typeface="Britannic Bold" panose="020B09030607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56551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D821-5710-D64D-877C-6C30AE18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8" y="177113"/>
            <a:ext cx="10131425" cy="145626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Britannic Bold" panose="020B0903060703020204" pitchFamily="34" charset="77"/>
              </a:rPr>
              <a:t>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4B366-7045-0843-92BD-DA63703A5695}"/>
              </a:ext>
            </a:extLst>
          </p:cNvPr>
          <p:cNvSpPr txBox="1"/>
          <p:nvPr/>
        </p:nvSpPr>
        <p:spPr>
          <a:xfrm>
            <a:off x="1747920" y="1742303"/>
            <a:ext cx="8007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ritannic Bold" panose="020B0903060703020204" pitchFamily="34" charset="77"/>
              </a:rPr>
              <a:t>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ritannic Bold" panose="020B0903060703020204" pitchFamily="34" charset="77"/>
              </a:rPr>
              <a:t>Good for fonts and colors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ritannic Bold" panose="020B0903060703020204" pitchFamily="34" charset="77"/>
              </a:rPr>
              <a:t>Anything that is going to be reused (brand colors)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837A5A-DA57-F84F-A597-6FBD4A3039F5}"/>
              </a:ext>
            </a:extLst>
          </p:cNvPr>
          <p:cNvSpPr/>
          <p:nvPr/>
        </p:nvSpPr>
        <p:spPr>
          <a:xfrm>
            <a:off x="3031340" y="3710455"/>
            <a:ext cx="5440342" cy="24929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E6E6D"/>
                </a:solidFill>
                <a:latin typeface="Consolas" panose="020B0609020204030204" pitchFamily="49" charset="0"/>
              </a:rPr>
              <a:t>$font-stack</a:t>
            </a:r>
            <a:r>
              <a:rPr lang="en-US" dirty="0">
                <a:solidFill>
                  <a:srgbClr val="032553"/>
                </a:solidFill>
                <a:latin typeface="Consolas" panose="020B0609020204030204" pitchFamily="49" charset="0"/>
              </a:rPr>
              <a:t>: '</a:t>
            </a:r>
            <a:r>
              <a:rPr lang="en-US" dirty="0" err="1">
                <a:solidFill>
                  <a:srgbClr val="032553"/>
                </a:solidFill>
                <a:latin typeface="Consolas" panose="020B0609020204030204" pitchFamily="49" charset="0"/>
              </a:rPr>
              <a:t>Fjalla</a:t>
            </a:r>
            <a:r>
              <a:rPr lang="en-US" dirty="0">
                <a:solidFill>
                  <a:srgbClr val="032553"/>
                </a:solidFill>
                <a:latin typeface="Consolas" panose="020B0609020204030204" pitchFamily="49" charset="0"/>
              </a:rPr>
              <a:t> One', sans-serif;</a:t>
            </a:r>
          </a:p>
          <a:p>
            <a:r>
              <a:rPr lang="en-US" dirty="0">
                <a:solidFill>
                  <a:srgbClr val="0E6E6D"/>
                </a:solidFill>
                <a:latin typeface="Consolas" panose="020B0609020204030204" pitchFamily="49" charset="0"/>
              </a:rPr>
              <a:t>$primary-color: #b3ffff;</a:t>
            </a:r>
          </a:p>
          <a:p>
            <a:endParaRPr lang="en-US" dirty="0">
              <a:solidFill>
                <a:srgbClr val="03255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6D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32553"/>
                </a:solidFill>
                <a:latin typeface="Consolas" panose="020B0609020204030204" pitchFamily="49" charset="0"/>
              </a:rPr>
              <a:t> {  </a:t>
            </a:r>
          </a:p>
          <a:p>
            <a:r>
              <a:rPr lang="en-US" dirty="0">
                <a:solidFill>
                  <a:srgbClr val="032553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32553"/>
                </a:solidFill>
                <a:latin typeface="Consolas" panose="020B0609020204030204" pitchFamily="49" charset="0"/>
              </a:rPr>
              <a:t>//you can also put a percentage in front of the font</a:t>
            </a:r>
          </a:p>
          <a:p>
            <a:r>
              <a:rPr lang="en-US" sz="1200" dirty="0">
                <a:solidFill>
                  <a:srgbClr val="032553"/>
                </a:solidFill>
                <a:latin typeface="Consolas" panose="020B0609020204030204" pitchFamily="49" charset="0"/>
              </a:rPr>
              <a:t> 	// family</a:t>
            </a:r>
          </a:p>
          <a:p>
            <a:r>
              <a:rPr lang="en-US" b="1" dirty="0">
                <a:solidFill>
                  <a:srgbClr val="032553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850002"/>
                </a:solidFill>
                <a:latin typeface="Consolas-Bold"/>
              </a:rPr>
              <a:t>font</a:t>
            </a:r>
            <a:r>
              <a:rPr lang="en-US" dirty="0">
                <a:solidFill>
                  <a:srgbClr val="032553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E6E6D"/>
                </a:solidFill>
                <a:latin typeface="Consolas" panose="020B0609020204030204" pitchFamily="49" charset="0"/>
              </a:rPr>
              <a:t>$font-stack</a:t>
            </a:r>
            <a:r>
              <a:rPr lang="en-US" dirty="0">
                <a:solidFill>
                  <a:srgbClr val="032553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b="1" dirty="0">
                <a:solidFill>
                  <a:srgbClr val="032553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850002"/>
                </a:solidFill>
                <a:latin typeface="Consolas-Bold"/>
              </a:rPr>
              <a:t>color</a:t>
            </a:r>
            <a:r>
              <a:rPr lang="en-US" dirty="0">
                <a:solidFill>
                  <a:srgbClr val="032553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E6E6D"/>
                </a:solidFill>
                <a:latin typeface="Consolas" panose="020B0609020204030204" pitchFamily="49" charset="0"/>
              </a:rPr>
              <a:t>$primary-color</a:t>
            </a:r>
            <a:r>
              <a:rPr lang="en-US" dirty="0">
                <a:solidFill>
                  <a:srgbClr val="03255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32553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27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825B-914B-C74E-B833-07E3FD0E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Britannic Bold" panose="020B0903060703020204" pitchFamily="34" charset="77"/>
              </a:rPr>
              <a:t>Nesting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9CB28D-DAB2-0742-B99E-01382A12E30C}"/>
              </a:ext>
            </a:extLst>
          </p:cNvPr>
          <p:cNvSpPr/>
          <p:nvPr/>
        </p:nvSpPr>
        <p:spPr>
          <a:xfrm>
            <a:off x="779227" y="2065867"/>
            <a:ext cx="3820854" cy="43088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6D"/>
                </a:solidFill>
                <a:latin typeface="Consolas" panose="020B0609020204030204" pitchFamily="49" charset="0"/>
              </a:rPr>
              <a:t>nav</a:t>
            </a:r>
            <a:r>
              <a:rPr lang="en-US" sz="1600" dirty="0">
                <a:solidFill>
                  <a:srgbClr val="032553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US" sz="1600" dirty="0">
                <a:solidFill>
                  <a:srgbClr val="032553"/>
                </a:solidFill>
                <a:latin typeface="Consolas" panose="020B0609020204030204" pitchFamily="49" charset="0"/>
              </a:rPr>
              <a:t>	 </a:t>
            </a:r>
            <a:r>
              <a:rPr lang="en-US" sz="1600" dirty="0" err="1">
                <a:solidFill>
                  <a:srgbClr val="00006D"/>
                </a:solidFill>
                <a:latin typeface="Consolas" panose="020B0609020204030204" pitchFamily="49" charset="0"/>
              </a:rPr>
              <a:t>ul</a:t>
            </a:r>
            <a:r>
              <a:rPr lang="en-US" sz="1600" dirty="0">
                <a:solidFill>
                  <a:srgbClr val="032553"/>
                </a:solidFill>
                <a:latin typeface="Consolas" panose="020B0609020204030204" pitchFamily="49" charset="0"/>
              </a:rPr>
              <a:t> {    </a:t>
            </a:r>
          </a:p>
          <a:p>
            <a:r>
              <a:rPr lang="en-US" sz="1600" b="1" dirty="0">
                <a:solidFill>
                  <a:srgbClr val="032553"/>
                </a:solidFill>
                <a:latin typeface="Consolas" panose="020B0609020204030204" pitchFamily="49" charset="0"/>
              </a:rPr>
              <a:t>		</a:t>
            </a:r>
            <a:r>
              <a:rPr lang="en-US" sz="1600" b="1" dirty="0">
                <a:solidFill>
                  <a:srgbClr val="850002"/>
                </a:solidFill>
                <a:latin typeface="Consolas-Bold"/>
              </a:rPr>
              <a:t>margin</a:t>
            </a:r>
            <a:r>
              <a:rPr lang="en-US" sz="1600" dirty="0">
                <a:solidFill>
                  <a:srgbClr val="032553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118987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32553"/>
                </a:solidFill>
                <a:latin typeface="Consolas" panose="020B0609020204030204" pitchFamily="49" charset="0"/>
              </a:rPr>
              <a:t>;    </a:t>
            </a:r>
          </a:p>
          <a:p>
            <a:r>
              <a:rPr lang="en-US" sz="1600" b="1" dirty="0">
                <a:solidFill>
                  <a:srgbClr val="032553"/>
                </a:solidFill>
                <a:latin typeface="Consolas" panose="020B0609020204030204" pitchFamily="49" charset="0"/>
              </a:rPr>
              <a:t>		</a:t>
            </a:r>
            <a:r>
              <a:rPr lang="en-US" sz="1600" b="1" dirty="0">
                <a:solidFill>
                  <a:srgbClr val="850002"/>
                </a:solidFill>
                <a:latin typeface="Consolas-Bold"/>
              </a:rPr>
              <a:t>padding</a:t>
            </a:r>
            <a:r>
              <a:rPr lang="en-US" sz="1600" dirty="0">
                <a:solidFill>
                  <a:srgbClr val="032553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118987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32553"/>
                </a:solidFill>
                <a:latin typeface="Consolas" panose="020B0609020204030204" pitchFamily="49" charset="0"/>
              </a:rPr>
              <a:t>;    </a:t>
            </a:r>
          </a:p>
          <a:p>
            <a:r>
              <a:rPr lang="en-US" sz="1600" b="1" dirty="0">
                <a:solidFill>
                  <a:srgbClr val="032553"/>
                </a:solidFill>
                <a:latin typeface="Consolas" panose="020B0609020204030204" pitchFamily="49" charset="0"/>
              </a:rPr>
              <a:t>		</a:t>
            </a:r>
            <a:r>
              <a:rPr lang="en-US" sz="1600" b="1" dirty="0">
                <a:solidFill>
                  <a:srgbClr val="850002"/>
                </a:solidFill>
                <a:latin typeface="Consolas-Bold"/>
              </a:rPr>
              <a:t>list-style</a:t>
            </a:r>
            <a:r>
              <a:rPr lang="en-US" sz="1600" dirty="0">
                <a:solidFill>
                  <a:srgbClr val="032553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E72A4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rgbClr val="032553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en-US" sz="1600" dirty="0">
                <a:solidFill>
                  <a:srgbClr val="032553"/>
                </a:solidFill>
                <a:latin typeface="Consolas" panose="020B0609020204030204" pitchFamily="49" charset="0"/>
              </a:rPr>
              <a:t>	} </a:t>
            </a:r>
          </a:p>
          <a:p>
            <a:r>
              <a:rPr lang="en-US" sz="1600" dirty="0">
                <a:solidFill>
                  <a:srgbClr val="032553"/>
                </a:solidFill>
                <a:latin typeface="Consolas" panose="020B0609020204030204" pitchFamily="49" charset="0"/>
              </a:rPr>
              <a:t> 	</a:t>
            </a:r>
            <a:r>
              <a:rPr lang="en-US" sz="1600" dirty="0">
                <a:solidFill>
                  <a:srgbClr val="00006D"/>
                </a:solidFill>
                <a:latin typeface="Consolas" panose="020B0609020204030204" pitchFamily="49" charset="0"/>
              </a:rPr>
              <a:t>li</a:t>
            </a:r>
            <a:r>
              <a:rPr lang="en-US" sz="1600" dirty="0">
                <a:solidFill>
                  <a:srgbClr val="032553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US" sz="1600" b="1" dirty="0">
                <a:solidFill>
                  <a:srgbClr val="032553"/>
                </a:solidFill>
                <a:latin typeface="Consolas" panose="020B0609020204030204" pitchFamily="49" charset="0"/>
              </a:rPr>
              <a:t>		</a:t>
            </a:r>
            <a:r>
              <a:rPr lang="en-US" sz="1600" b="1" dirty="0">
                <a:solidFill>
                  <a:srgbClr val="850002"/>
                </a:solidFill>
                <a:latin typeface="Consolas-Bold"/>
              </a:rPr>
              <a:t>display</a:t>
            </a:r>
            <a:r>
              <a:rPr lang="en-US" sz="1600" dirty="0">
                <a:solidFill>
                  <a:srgbClr val="032553"/>
                </a:solidFill>
                <a:latin typeface="Consolas" panose="020B0609020204030204" pitchFamily="49" charset="0"/>
              </a:rPr>
              <a:t>: inline-block; </a:t>
            </a:r>
          </a:p>
          <a:p>
            <a:r>
              <a:rPr lang="en-US" sz="1600" dirty="0">
                <a:solidFill>
                  <a:srgbClr val="032553"/>
                </a:solidFill>
                <a:latin typeface="Consolas" panose="020B0609020204030204" pitchFamily="49" charset="0"/>
              </a:rPr>
              <a:t>	}  </a:t>
            </a:r>
          </a:p>
          <a:p>
            <a:r>
              <a:rPr lang="en-US" sz="1600" dirty="0">
                <a:solidFill>
                  <a:srgbClr val="032553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6D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32553"/>
                </a:solidFill>
                <a:latin typeface="Consolas" panose="020B0609020204030204" pitchFamily="49" charset="0"/>
              </a:rPr>
              <a:t> {    </a:t>
            </a:r>
          </a:p>
          <a:p>
            <a:r>
              <a:rPr lang="en-US" sz="1600" b="1" dirty="0">
                <a:solidFill>
                  <a:srgbClr val="032553"/>
                </a:solidFill>
                <a:latin typeface="Consolas" panose="020B0609020204030204" pitchFamily="49" charset="0"/>
              </a:rPr>
              <a:t>		</a:t>
            </a:r>
            <a:r>
              <a:rPr lang="en-US" sz="1600" b="1" dirty="0">
                <a:solidFill>
                  <a:srgbClr val="850002"/>
                </a:solidFill>
                <a:latin typeface="Consolas-Bold"/>
              </a:rPr>
              <a:t>display</a:t>
            </a:r>
            <a:r>
              <a:rPr lang="en-US" sz="1600" dirty="0">
                <a:solidFill>
                  <a:srgbClr val="032553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E72A4"/>
                </a:solidFill>
                <a:latin typeface="Consolas" panose="020B0609020204030204" pitchFamily="49" charset="0"/>
              </a:rPr>
              <a:t>block</a:t>
            </a:r>
            <a:r>
              <a:rPr lang="en-US" sz="1600" dirty="0">
                <a:solidFill>
                  <a:srgbClr val="032553"/>
                </a:solidFill>
                <a:latin typeface="Consolas" panose="020B0609020204030204" pitchFamily="49" charset="0"/>
              </a:rPr>
              <a:t>;    </a:t>
            </a:r>
          </a:p>
          <a:p>
            <a:r>
              <a:rPr lang="en-US" sz="1600" b="1" dirty="0">
                <a:solidFill>
                  <a:srgbClr val="032553"/>
                </a:solidFill>
                <a:latin typeface="Consolas" panose="020B0609020204030204" pitchFamily="49" charset="0"/>
              </a:rPr>
              <a:t>		</a:t>
            </a:r>
            <a:r>
              <a:rPr lang="en-US" sz="1600" b="1" dirty="0">
                <a:solidFill>
                  <a:srgbClr val="850002"/>
                </a:solidFill>
                <a:latin typeface="Consolas-Bold"/>
              </a:rPr>
              <a:t>padding</a:t>
            </a:r>
            <a:r>
              <a:rPr lang="en-US" sz="1600" dirty="0">
                <a:solidFill>
                  <a:srgbClr val="032553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118987"/>
                </a:solidFill>
                <a:latin typeface="Consolas" panose="020B0609020204030204" pitchFamily="49" charset="0"/>
              </a:rPr>
              <a:t>6px</a:t>
            </a:r>
            <a:r>
              <a:rPr lang="en-US" sz="1600" dirty="0">
                <a:solidFill>
                  <a:srgbClr val="03255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118987"/>
                </a:solidFill>
                <a:latin typeface="Consolas" panose="020B0609020204030204" pitchFamily="49" charset="0"/>
              </a:rPr>
              <a:t>12px</a:t>
            </a:r>
            <a:r>
              <a:rPr lang="en-US" sz="1600" dirty="0">
                <a:solidFill>
                  <a:srgbClr val="032553"/>
                </a:solidFill>
                <a:latin typeface="Consolas" panose="020B0609020204030204" pitchFamily="49" charset="0"/>
              </a:rPr>
              <a:t>;    </a:t>
            </a:r>
          </a:p>
          <a:p>
            <a:r>
              <a:rPr lang="en-US" sz="1600" b="1" dirty="0">
                <a:solidFill>
                  <a:srgbClr val="032553"/>
                </a:solidFill>
                <a:latin typeface="Consolas" panose="020B0609020204030204" pitchFamily="49" charset="0"/>
              </a:rPr>
              <a:t>		</a:t>
            </a:r>
            <a:r>
              <a:rPr lang="en-US" sz="1600" b="1" dirty="0">
                <a:solidFill>
                  <a:srgbClr val="850002"/>
                </a:solidFill>
                <a:latin typeface="Consolas-Bold"/>
              </a:rPr>
              <a:t>text-decoration</a:t>
            </a:r>
            <a:r>
              <a:rPr lang="en-US" sz="1600" dirty="0">
                <a:solidFill>
                  <a:srgbClr val="032553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E72A4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rgbClr val="032553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en-US" sz="1600" dirty="0">
                <a:solidFill>
                  <a:srgbClr val="032553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600" dirty="0">
                <a:solidFill>
                  <a:srgbClr val="032553"/>
                </a:solidFill>
                <a:latin typeface="Consolas" panose="020B0609020204030204" pitchFamily="49" charset="0"/>
              </a:rPr>
              <a:t>		</a:t>
            </a:r>
          </a:p>
          <a:p>
            <a:r>
              <a:rPr lang="en-US" sz="1600" dirty="0">
                <a:solidFill>
                  <a:srgbClr val="032553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8E2837-E72A-9048-B829-E5E4A76B46CB}"/>
              </a:ext>
            </a:extLst>
          </p:cNvPr>
          <p:cNvSpPr txBox="1"/>
          <p:nvPr/>
        </p:nvSpPr>
        <p:spPr>
          <a:xfrm>
            <a:off x="6096000" y="1964353"/>
            <a:ext cx="34969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ritannic Bold" panose="020B0903060703020204" pitchFamily="34" charset="77"/>
              </a:rPr>
              <a:t>Sass will let you nest your selectors in a way that follows the same visual hierarchy as html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Britannic Bold" panose="020B0903060703020204" pitchFamily="34" charset="77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ritannic Bold" panose="020B0903060703020204" pitchFamily="34" charset="77"/>
              </a:rPr>
              <a:t>Be aware overly nested rules can make code harder to maintain</a:t>
            </a:r>
          </a:p>
          <a:p>
            <a:endParaRPr lang="en-US" dirty="0">
              <a:solidFill>
                <a:schemeClr val="bg1"/>
              </a:solidFill>
              <a:latin typeface="Britannic Bold" panose="020B0903060703020204" pitchFamily="34" charset="77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  <a:latin typeface="Britannic Bold" panose="020B0903060703020204" pitchFamily="34" charset="77"/>
            </a:endParaRPr>
          </a:p>
          <a:p>
            <a:endParaRPr lang="en-US" dirty="0">
              <a:solidFill>
                <a:schemeClr val="bg1"/>
              </a:solidFill>
              <a:latin typeface="Britannic Bold" panose="020B0903060703020204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Britannic Bold" panose="020B09030607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55295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7604-A029-4048-9718-F5FDCDFC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Britannic Bold" panose="020B0903060703020204" pitchFamily="34" charset="77"/>
              </a:rPr>
              <a:t>Partials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4F5653-3772-604B-BCA3-8DB003E42C53}"/>
              </a:ext>
            </a:extLst>
          </p:cNvPr>
          <p:cNvSpPr txBox="1"/>
          <p:nvPr/>
        </p:nvSpPr>
        <p:spPr>
          <a:xfrm>
            <a:off x="2344284" y="2274838"/>
            <a:ext cx="68144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Britannic Bold" panose="020B0903060703020204" pitchFamily="34" charset="77"/>
              </a:rPr>
              <a:t>A way to modularize your </a:t>
            </a:r>
            <a:r>
              <a:rPr lang="en-US" sz="2800" dirty="0" err="1">
                <a:solidFill>
                  <a:schemeClr val="bg1"/>
                </a:solidFill>
                <a:latin typeface="Britannic Bold" panose="020B0903060703020204" pitchFamily="34" charset="77"/>
              </a:rPr>
              <a:t>css</a:t>
            </a:r>
            <a:r>
              <a:rPr lang="en-US" sz="2800" dirty="0">
                <a:solidFill>
                  <a:schemeClr val="bg1"/>
                </a:solidFill>
                <a:latin typeface="Britannic Bold" panose="020B0903060703020204" pitchFamily="34" charset="77"/>
              </a:rPr>
              <a:t>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800" dirty="0">
              <a:solidFill>
                <a:schemeClr val="bg1"/>
              </a:solidFill>
              <a:latin typeface="Britannic Bold" panose="020B0903060703020204" pitchFamily="34" charset="77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Britannic Bold" panose="020B0903060703020204" pitchFamily="34" charset="77"/>
              </a:rPr>
              <a:t>File name might look like this:</a:t>
            </a:r>
          </a:p>
          <a:p>
            <a:r>
              <a:rPr lang="en-US" sz="2800" dirty="0">
                <a:solidFill>
                  <a:srgbClr val="003366"/>
                </a:solidFill>
                <a:highlight>
                  <a:srgbClr val="C0C0C0"/>
                </a:highlight>
                <a:latin typeface="source-code-pro"/>
              </a:rPr>
              <a:t>_partial.scss</a:t>
            </a:r>
            <a:endParaRPr lang="en-US" sz="2800" dirty="0">
              <a:solidFill>
                <a:schemeClr val="bg1"/>
              </a:solidFill>
              <a:highlight>
                <a:srgbClr val="C0C0C0"/>
              </a:highlight>
              <a:latin typeface="Britannic Bold" panose="020B0903060703020204" pitchFamily="34" charset="77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2800" dirty="0">
              <a:solidFill>
                <a:schemeClr val="bg1"/>
              </a:solidFill>
              <a:latin typeface="Britannic Bold" panose="020B0903060703020204" pitchFamily="34" charset="77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2800" dirty="0">
              <a:solidFill>
                <a:schemeClr val="bg1"/>
              </a:solidFill>
              <a:latin typeface="Britannic Bold" panose="020B09030607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56443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A62C-D1E4-2D4E-B2F2-4D8D395B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92932" y="29858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Britannic Bold" panose="020B0903060703020204" pitchFamily="34" charset="77"/>
              </a:rPr>
              <a:t>IMPOrt</a:t>
            </a:r>
            <a:endParaRPr lang="en-US" sz="5400" dirty="0">
              <a:solidFill>
                <a:schemeClr val="bg1"/>
              </a:solidFill>
              <a:latin typeface="Britannic Bold" panose="020B0903060703020204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9C6CF-55B0-C948-96EC-A89D349648B9}"/>
              </a:ext>
            </a:extLst>
          </p:cNvPr>
          <p:cNvSpPr txBox="1"/>
          <p:nvPr/>
        </p:nvSpPr>
        <p:spPr>
          <a:xfrm>
            <a:off x="321528" y="2065866"/>
            <a:ext cx="43535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  <a:latin typeface="Britannic Bold" panose="020B0903060703020204" pitchFamily="34" charset="77"/>
              </a:rPr>
              <a:t>Lets say you have two files </a:t>
            </a:r>
            <a:r>
              <a:rPr lang="en-US" sz="3600" dirty="0">
                <a:solidFill>
                  <a:schemeClr val="bg1"/>
                </a:solidFill>
                <a:highlight>
                  <a:srgbClr val="808080"/>
                </a:highlight>
                <a:latin typeface="Britannic Bold" panose="020B0903060703020204" pitchFamily="34" charset="77"/>
              </a:rPr>
              <a:t>_reset.scss</a:t>
            </a:r>
            <a:r>
              <a:rPr lang="en-US" sz="3600" dirty="0">
                <a:solidFill>
                  <a:schemeClr val="bg1"/>
                </a:solidFill>
                <a:latin typeface="Britannic Bold" panose="020B0903060703020204" pitchFamily="34" charset="77"/>
              </a:rPr>
              <a:t> and </a:t>
            </a:r>
            <a:r>
              <a:rPr lang="en-US" sz="3600" dirty="0">
                <a:solidFill>
                  <a:schemeClr val="bg1"/>
                </a:solidFill>
                <a:highlight>
                  <a:srgbClr val="808080"/>
                </a:highlight>
                <a:latin typeface="Britannic Bold" panose="020B0903060703020204" pitchFamily="34" charset="77"/>
              </a:rPr>
              <a:t>base.scss</a:t>
            </a:r>
            <a:r>
              <a:rPr lang="en-US" sz="3600" dirty="0">
                <a:solidFill>
                  <a:schemeClr val="bg1"/>
                </a:solidFill>
                <a:latin typeface="Britannic Bold" panose="020B0903060703020204" pitchFamily="34" charset="77"/>
              </a:rPr>
              <a:t> and we want to import </a:t>
            </a:r>
            <a:r>
              <a:rPr lang="en-US" sz="3600" dirty="0">
                <a:solidFill>
                  <a:schemeClr val="bg1"/>
                </a:solidFill>
                <a:highlight>
                  <a:srgbClr val="808080"/>
                </a:highlight>
                <a:latin typeface="Britannic Bold" panose="020B0903060703020204" pitchFamily="34" charset="77"/>
              </a:rPr>
              <a:t>_reset.scss</a:t>
            </a:r>
            <a:r>
              <a:rPr lang="en-US" sz="3600" dirty="0">
                <a:solidFill>
                  <a:schemeClr val="bg1"/>
                </a:solidFill>
                <a:latin typeface="Britannic Bold" panose="020B0903060703020204" pitchFamily="34" charset="77"/>
              </a:rPr>
              <a:t> into </a:t>
            </a:r>
            <a:r>
              <a:rPr lang="en-US" sz="3600" dirty="0">
                <a:solidFill>
                  <a:schemeClr val="bg1"/>
                </a:solidFill>
                <a:highlight>
                  <a:srgbClr val="808080"/>
                </a:highlight>
                <a:latin typeface="Britannic Bold" panose="020B0903060703020204" pitchFamily="34" charset="77"/>
              </a:rPr>
              <a:t>base.scss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0B31E4-80DF-4F47-8432-E142D2CBF91D}"/>
              </a:ext>
            </a:extLst>
          </p:cNvPr>
          <p:cNvSpPr/>
          <p:nvPr/>
        </p:nvSpPr>
        <p:spPr>
          <a:xfrm>
            <a:off x="7358529" y="1120676"/>
            <a:ext cx="2759928" cy="230832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878875"/>
                </a:solidFill>
                <a:latin typeface="Consolas-Italic"/>
              </a:rPr>
              <a:t>// _reset.scss</a:t>
            </a:r>
          </a:p>
          <a:p>
            <a:r>
              <a:rPr lang="en-US" dirty="0">
                <a:solidFill>
                  <a:srgbClr val="00006D"/>
                </a:solidFill>
                <a:latin typeface="Consolas" panose="020B0609020204030204" pitchFamily="49" charset="0"/>
              </a:rPr>
              <a:t>html</a:t>
            </a:r>
            <a:r>
              <a:rPr lang="en-US" b="1" dirty="0">
                <a:solidFill>
                  <a:srgbClr val="000000"/>
                </a:solidFill>
                <a:latin typeface="Consolas-Bold"/>
              </a:rPr>
              <a:t>,</a:t>
            </a:r>
          </a:p>
          <a:p>
            <a:r>
              <a:rPr lang="en-US" dirty="0">
                <a:solidFill>
                  <a:srgbClr val="00006D"/>
                </a:solidFill>
                <a:latin typeface="Consolas" panose="020B0609020204030204" pitchFamily="49" charset="0"/>
              </a:rPr>
              <a:t>body</a:t>
            </a:r>
            <a:r>
              <a:rPr lang="en-US" b="1" dirty="0">
                <a:solidFill>
                  <a:srgbClr val="000000"/>
                </a:solidFill>
                <a:latin typeface="Consolas-Bold"/>
              </a:rPr>
              <a:t>,</a:t>
            </a:r>
          </a:p>
          <a:p>
            <a:r>
              <a:rPr lang="en-US" dirty="0" err="1">
                <a:solidFill>
                  <a:srgbClr val="00006D"/>
                </a:solidFill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rgbClr val="000000"/>
                </a:solidFill>
                <a:latin typeface="Consolas-Bold"/>
              </a:rPr>
              <a:t>,</a:t>
            </a:r>
          </a:p>
          <a:p>
            <a:r>
              <a:rPr lang="en-US" dirty="0" err="1">
                <a:solidFill>
                  <a:srgbClr val="00006D"/>
                </a:solidFill>
                <a:latin typeface="Consolas" panose="020B0609020204030204" pitchFamily="49" charset="0"/>
              </a:rPr>
              <a:t>ol</a:t>
            </a:r>
            <a:r>
              <a:rPr lang="en-US" dirty="0">
                <a:solidFill>
                  <a:srgbClr val="032553"/>
                </a:solidFill>
                <a:latin typeface="Consolas" panose="020B0609020204030204" pitchFamily="49" charset="0"/>
              </a:rPr>
              <a:t> {  </a:t>
            </a:r>
          </a:p>
          <a:p>
            <a:r>
              <a:rPr lang="en-US" b="1" dirty="0">
                <a:solidFill>
                  <a:srgbClr val="032553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850002"/>
                </a:solidFill>
                <a:latin typeface="Consolas-Bold"/>
              </a:rPr>
              <a:t>margin</a:t>
            </a:r>
            <a:r>
              <a:rPr lang="en-US" dirty="0">
                <a:solidFill>
                  <a:srgbClr val="032553"/>
                </a:solidFill>
                <a:latin typeface="Consolas" panose="020B0609020204030204" pitchFamily="49" charset="0"/>
              </a:rPr>
              <a:t>:  </a:t>
            </a:r>
            <a:r>
              <a:rPr lang="en-US" dirty="0">
                <a:solidFill>
                  <a:srgbClr val="118987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3255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32553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850002"/>
                </a:solidFill>
                <a:latin typeface="Consolas-Bold"/>
              </a:rPr>
              <a:t>padding</a:t>
            </a:r>
            <a:r>
              <a:rPr lang="en-US" dirty="0">
                <a:solidFill>
                  <a:srgbClr val="032553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118987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3255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32553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F301F0-9C6E-E14F-B03E-4DF51399E6FE}"/>
              </a:ext>
            </a:extLst>
          </p:cNvPr>
          <p:cNvSpPr/>
          <p:nvPr/>
        </p:nvSpPr>
        <p:spPr>
          <a:xfrm>
            <a:off x="5690493" y="4051025"/>
            <a:ext cx="6096000" cy="20313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878875"/>
                </a:solidFill>
                <a:latin typeface="Consolas-Italic"/>
              </a:rPr>
              <a:t>// base.scss</a:t>
            </a:r>
          </a:p>
          <a:p>
            <a:r>
              <a:rPr lang="en-US" b="1" dirty="0">
                <a:solidFill>
                  <a:srgbClr val="000000"/>
                </a:solidFill>
                <a:latin typeface="Consolas-Bold"/>
              </a:rPr>
              <a:t>@import</a:t>
            </a:r>
            <a:r>
              <a:rPr lang="en-US" dirty="0">
                <a:solidFill>
                  <a:srgbClr val="03255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20035"/>
                </a:solidFill>
                <a:latin typeface="Consolas" panose="020B0609020204030204" pitchFamily="49" charset="0"/>
              </a:rPr>
              <a:t>'reset’</a:t>
            </a:r>
            <a:r>
              <a:rPr lang="en-US" dirty="0">
                <a:solidFill>
                  <a:srgbClr val="032553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3255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6D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32553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32553"/>
                </a:solidFill>
                <a:latin typeface="Consolas" panose="020B0609020204030204" pitchFamily="49" charset="0"/>
              </a:rPr>
              <a:t> 	</a:t>
            </a:r>
            <a:r>
              <a:rPr lang="en-US" b="1" dirty="0">
                <a:solidFill>
                  <a:srgbClr val="850002"/>
                </a:solidFill>
                <a:latin typeface="Consolas-Bold"/>
              </a:rPr>
              <a:t>font</a:t>
            </a:r>
            <a:r>
              <a:rPr lang="en-US" dirty="0">
                <a:solidFill>
                  <a:srgbClr val="032553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118987"/>
                </a:solidFill>
                <a:latin typeface="Consolas" panose="020B0609020204030204" pitchFamily="49" charset="0"/>
              </a:rPr>
              <a:t>100%</a:t>
            </a:r>
            <a:r>
              <a:rPr lang="en-US" dirty="0">
                <a:solidFill>
                  <a:srgbClr val="032553"/>
                </a:solidFill>
                <a:latin typeface="Consolas" panose="020B0609020204030204" pitchFamily="49" charset="0"/>
              </a:rPr>
              <a:t> Helvetica</a:t>
            </a:r>
            <a:r>
              <a:rPr lang="en-US" b="1" dirty="0">
                <a:solidFill>
                  <a:srgbClr val="000000"/>
                </a:solidFill>
                <a:latin typeface="Consolas-Bold"/>
              </a:rPr>
              <a:t>,</a:t>
            </a:r>
            <a:r>
              <a:rPr lang="en-US" dirty="0">
                <a:solidFill>
                  <a:srgbClr val="03255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E72A4"/>
                </a:solidFill>
                <a:latin typeface="Consolas" panose="020B0609020204030204" pitchFamily="49" charset="0"/>
              </a:rPr>
              <a:t>sans-serif</a:t>
            </a:r>
            <a:r>
              <a:rPr lang="en-US" dirty="0">
                <a:solidFill>
                  <a:srgbClr val="032553"/>
                </a:solidFill>
                <a:latin typeface="Consolas" panose="020B0609020204030204" pitchFamily="49" charset="0"/>
              </a:rPr>
              <a:t>;  	</a:t>
            </a:r>
            <a:r>
              <a:rPr lang="en-US" b="1" dirty="0">
                <a:solidFill>
                  <a:srgbClr val="850002"/>
                </a:solidFill>
                <a:latin typeface="Consolas-Bold"/>
              </a:rPr>
              <a:t>background-color</a:t>
            </a:r>
            <a:r>
              <a:rPr lang="en-US" dirty="0">
                <a:solidFill>
                  <a:srgbClr val="032553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118987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118987"/>
                </a:solidFill>
                <a:latin typeface="Consolas" panose="020B0609020204030204" pitchFamily="49" charset="0"/>
              </a:rPr>
              <a:t>efefef</a:t>
            </a:r>
            <a:r>
              <a:rPr lang="en-US" dirty="0">
                <a:solidFill>
                  <a:srgbClr val="03255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32553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053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D8D6-2909-3A42-BDAD-9F12B3C9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8601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Britannic Bold" panose="020B0903060703020204" pitchFamily="34" charset="77"/>
              </a:rPr>
              <a:t>First things first</a:t>
            </a:r>
            <a:br>
              <a:rPr lang="en-US" sz="4000" dirty="0">
                <a:solidFill>
                  <a:schemeClr val="bg1"/>
                </a:solidFill>
                <a:latin typeface="Britannic Bold" panose="020B0903060703020204" pitchFamily="34" charset="77"/>
              </a:rPr>
            </a:br>
            <a:r>
              <a:rPr lang="en-US" sz="4000" dirty="0">
                <a:solidFill>
                  <a:schemeClr val="bg1"/>
                </a:solidFill>
                <a:latin typeface="Britannic Bold" panose="020B0903060703020204" pitchFamily="34" charset="77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0D9BC9-91BE-C442-986A-09561261D483}"/>
              </a:ext>
            </a:extLst>
          </p:cNvPr>
          <p:cNvSpPr txBox="1"/>
          <p:nvPr/>
        </p:nvSpPr>
        <p:spPr>
          <a:xfrm>
            <a:off x="1235117" y="1482222"/>
            <a:ext cx="90327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4000" dirty="0">
                <a:solidFill>
                  <a:schemeClr val="bg1"/>
                </a:solidFill>
                <a:latin typeface="Britannic Bold" panose="020B0903060703020204" pitchFamily="34" charset="77"/>
              </a:rPr>
              <a:t>Installing SASS </a:t>
            </a:r>
          </a:p>
          <a:p>
            <a:pPr marL="571500" indent="-571500">
              <a:buFont typeface="Wingdings" pitchFamily="2" charset="2"/>
              <a:buChar char="Ø"/>
            </a:pPr>
            <a:endParaRPr lang="en-US" sz="4000" dirty="0">
              <a:solidFill>
                <a:schemeClr val="bg1"/>
              </a:solidFill>
              <a:latin typeface="Britannic Bold" panose="020B0903060703020204" pitchFamily="34" charset="77"/>
            </a:endParaRPr>
          </a:p>
          <a:p>
            <a:pPr marL="1028700" lvl="1" indent="-571500">
              <a:buFont typeface="Wingdings" pitchFamily="2" charset="2"/>
              <a:buChar char="v"/>
            </a:pPr>
            <a:r>
              <a:rPr lang="en-US" sz="4000" dirty="0">
                <a:solidFill>
                  <a:schemeClr val="bg1"/>
                </a:solidFill>
                <a:latin typeface="Britannic Bold" panose="020B0903060703020204" pitchFamily="34" charset="77"/>
              </a:rPr>
              <a:t>Using Node.js</a:t>
            </a:r>
          </a:p>
          <a:p>
            <a:pPr marL="1028700" lvl="1" indent="-571500">
              <a:buFont typeface="Wingdings" pitchFamily="2" charset="2"/>
              <a:buChar char="v"/>
            </a:pPr>
            <a:endParaRPr lang="en-US" sz="4000" dirty="0">
              <a:solidFill>
                <a:schemeClr val="bg1"/>
              </a:solidFill>
              <a:latin typeface="Britannic Bold" panose="020B0903060703020204" pitchFamily="34" charset="77"/>
            </a:endParaRPr>
          </a:p>
          <a:p>
            <a:pPr marL="1028700" lvl="1" indent="-571500">
              <a:buFont typeface="Wingdings" pitchFamily="2" charset="2"/>
              <a:buChar char="v"/>
            </a:pPr>
            <a:endParaRPr lang="en-US" sz="4000" dirty="0">
              <a:solidFill>
                <a:schemeClr val="bg1"/>
              </a:solidFill>
              <a:latin typeface="Britannic Bold" panose="020B0903060703020204" pitchFamily="34" charset="77"/>
            </a:endParaRPr>
          </a:p>
          <a:p>
            <a:pPr marL="1028700" lvl="1" indent="-571500">
              <a:buFont typeface="Wingdings" pitchFamily="2" charset="2"/>
              <a:buChar char="v"/>
            </a:pPr>
            <a:r>
              <a:rPr lang="en-US" sz="4000" dirty="0">
                <a:solidFill>
                  <a:schemeClr val="bg1"/>
                </a:solidFill>
                <a:latin typeface="Britannic Bold" panose="020B0903060703020204" pitchFamily="34" charset="77"/>
              </a:rPr>
              <a:t>Homebrew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B35A33-C73D-BB4F-9505-0FEA86583173}"/>
              </a:ext>
            </a:extLst>
          </p:cNvPr>
          <p:cNvSpPr/>
          <p:nvPr/>
        </p:nvSpPr>
        <p:spPr>
          <a:xfrm>
            <a:off x="9219084" y="6488668"/>
            <a:ext cx="31962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https://sass-</a:t>
            </a:r>
            <a:r>
              <a:rPr lang="en-US" dirty="0" err="1">
                <a:hlinkClick r:id="rId3"/>
              </a:rPr>
              <a:t>lang.com</a:t>
            </a:r>
            <a:r>
              <a:rPr lang="en-US" dirty="0">
                <a:hlinkClick r:id="rId3"/>
              </a:rPr>
              <a:t>/install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B125F9-BAB4-AC4D-A146-E9AEAB1876B0}"/>
              </a:ext>
            </a:extLst>
          </p:cNvPr>
          <p:cNvSpPr/>
          <p:nvPr/>
        </p:nvSpPr>
        <p:spPr>
          <a:xfrm>
            <a:off x="2808170" y="5604475"/>
            <a:ext cx="3603872" cy="36933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32553"/>
                </a:solidFill>
                <a:latin typeface="Consolas" panose="020B0609020204030204" pitchFamily="49" charset="0"/>
              </a:rPr>
              <a:t>brew install sass/sass/sass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B3295F-7C04-EC4A-B644-272456BD9630}"/>
              </a:ext>
            </a:extLst>
          </p:cNvPr>
          <p:cNvSpPr/>
          <p:nvPr/>
        </p:nvSpPr>
        <p:spPr>
          <a:xfrm>
            <a:off x="3160738" y="3667436"/>
            <a:ext cx="2590774" cy="36933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32553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rgbClr val="032553"/>
                </a:solidFill>
                <a:latin typeface="Consolas" panose="020B0609020204030204" pitchFamily="49" charset="0"/>
              </a:rPr>
              <a:t> install -g sass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8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6A0A-28D2-0B4F-9581-AC08083D0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6220" y="408848"/>
            <a:ext cx="2483264" cy="1692226"/>
          </a:xfrm>
        </p:spPr>
        <p:txBody>
          <a:bodyPr>
            <a:normAutofit/>
          </a:bodyPr>
          <a:lstStyle/>
          <a:p>
            <a:r>
              <a:rPr lang="en-US" sz="100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ritannic Bold" panose="020B0903060703020204" pitchFamily="34" charset="77"/>
              </a:rPr>
              <a:t>CsS</a:t>
            </a:r>
            <a:endParaRPr lang="en-US" sz="10000" b="1" dirty="0">
              <a:solidFill>
                <a:schemeClr val="accent3">
                  <a:lumMod val="60000"/>
                  <a:lumOff val="40000"/>
                </a:schemeClr>
              </a:solidFill>
              <a:latin typeface="Britannic Bold" panose="020B0903060703020204" pitchFamily="34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DE45D-860F-D642-A4E2-F05BE9A67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1632" y="5338545"/>
            <a:ext cx="10147852" cy="1110607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Cascading</a:t>
            </a:r>
            <a:r>
              <a:rPr lang="en-US" sz="7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7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style</a:t>
            </a:r>
            <a:r>
              <a:rPr lang="en-US" sz="7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7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sheets</a:t>
            </a:r>
          </a:p>
        </p:txBody>
      </p:sp>
    </p:spTree>
    <p:extLst>
      <p:ext uri="{BB962C8B-B14F-4D97-AF65-F5344CB8AC3E}">
        <p14:creationId xmlns:p14="http://schemas.microsoft.com/office/powerpoint/2010/main" val="294852593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6A0A-28D2-0B4F-9581-AC08083D0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7803" y="569486"/>
            <a:ext cx="2483264" cy="1692226"/>
          </a:xfrm>
          <a:noFill/>
          <a:ln>
            <a:noFill/>
          </a:ln>
          <a:effectLst>
            <a:innerShdw blurRad="63500" dist="50800" dir="13500000">
              <a:schemeClr val="tx2">
                <a:lumMod val="5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prst="slope"/>
          </a:sp3d>
        </p:spPr>
        <p:txBody>
          <a:bodyPr>
            <a:normAutofit/>
          </a:bodyPr>
          <a:lstStyle/>
          <a:p>
            <a:r>
              <a:rPr lang="en-US" sz="100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ritannic Bold" panose="020B0903060703020204" pitchFamily="34" charset="77"/>
              </a:rPr>
              <a:t>CsS</a:t>
            </a:r>
            <a:endParaRPr lang="en-US" sz="10000" b="1" dirty="0">
              <a:solidFill>
                <a:schemeClr val="accent3">
                  <a:lumMod val="60000"/>
                  <a:lumOff val="40000"/>
                </a:schemeClr>
              </a:solidFill>
              <a:latin typeface="Britannic Bold" panose="020B0903060703020204" pitchFamily="34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DE45D-860F-D642-A4E2-F05BE9A67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560" y="5321889"/>
            <a:ext cx="10147852" cy="1110607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Cascading</a:t>
            </a:r>
            <a:r>
              <a:rPr lang="en-US" sz="7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7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style</a:t>
            </a:r>
            <a:r>
              <a:rPr lang="en-US" sz="7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7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sheets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EEB39E-01A5-CF42-8DE8-90A8BD117A29}"/>
              </a:ext>
            </a:extLst>
          </p:cNvPr>
          <p:cNvSpPr/>
          <p:nvPr/>
        </p:nvSpPr>
        <p:spPr>
          <a:xfrm>
            <a:off x="8423189" y="268357"/>
            <a:ext cx="3768811" cy="2990335"/>
          </a:xfrm>
          <a:prstGeom prst="ellipse">
            <a:avLst/>
          </a:prstGeom>
          <a:noFill/>
          <a:ln w="571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C61A71-BB48-2041-B323-32405164430C}"/>
              </a:ext>
            </a:extLst>
          </p:cNvPr>
          <p:cNvSpPr/>
          <p:nvPr/>
        </p:nvSpPr>
        <p:spPr>
          <a:xfrm>
            <a:off x="1036221" y="5321889"/>
            <a:ext cx="10478530" cy="1186249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195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5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89197CD-5463-184C-92E5-91B421DFD7E6}"/>
              </a:ext>
            </a:extLst>
          </p:cNvPr>
          <p:cNvSpPr txBox="1">
            <a:spLocks/>
          </p:cNvSpPr>
          <p:nvPr/>
        </p:nvSpPr>
        <p:spPr>
          <a:xfrm>
            <a:off x="4448399" y="3704646"/>
            <a:ext cx="2483264" cy="1692226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schemeClr val="tx2">
                <a:lumMod val="5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prst="slope"/>
          </a:sp3d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0000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Britannic Bold" panose="020B0903060703020204" pitchFamily="34" charset="77"/>
              </a:rPr>
              <a:t>CsS</a:t>
            </a:r>
            <a:endParaRPr lang="en-US" sz="10000" b="1" dirty="0">
              <a:solidFill>
                <a:schemeClr val="accent4">
                  <a:lumMod val="40000"/>
                  <a:lumOff val="60000"/>
                </a:schemeClr>
              </a:solidFill>
              <a:latin typeface="Britannic Bold" panose="020B0903060703020204" pitchFamily="34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EEB39E-01A5-CF42-8DE8-90A8BD117A29}"/>
              </a:ext>
            </a:extLst>
          </p:cNvPr>
          <p:cNvSpPr/>
          <p:nvPr/>
        </p:nvSpPr>
        <p:spPr>
          <a:xfrm>
            <a:off x="16509" y="149514"/>
            <a:ext cx="3768811" cy="2990335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C61A71-BB48-2041-B323-32405164430C}"/>
              </a:ext>
            </a:extLst>
          </p:cNvPr>
          <p:cNvSpPr/>
          <p:nvPr/>
        </p:nvSpPr>
        <p:spPr>
          <a:xfrm>
            <a:off x="631123" y="5266767"/>
            <a:ext cx="10478530" cy="1186249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58D5EA-C066-324C-A8DF-A2AA81DEAF68}"/>
              </a:ext>
            </a:extLst>
          </p:cNvPr>
          <p:cNvSpPr txBox="1">
            <a:spLocks/>
          </p:cNvSpPr>
          <p:nvPr/>
        </p:nvSpPr>
        <p:spPr>
          <a:xfrm>
            <a:off x="4425190" y="798569"/>
            <a:ext cx="2558664" cy="1692226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schemeClr val="tx2">
                <a:lumMod val="5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prst="slope"/>
          </a:sp3d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0000" b="1" dirty="0" err="1">
                <a:solidFill>
                  <a:schemeClr val="bg1"/>
                </a:solidFill>
                <a:latin typeface="Britannic Bold" panose="020B0903060703020204" pitchFamily="34" charset="77"/>
              </a:rPr>
              <a:t>CsS</a:t>
            </a:r>
            <a:endParaRPr lang="en-US" sz="10000" b="1" dirty="0">
              <a:solidFill>
                <a:schemeClr val="bg1"/>
              </a:solidFill>
              <a:latin typeface="Britannic Bold" panose="020B0903060703020204" pitchFamily="34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E4DF19-8E00-724B-8C26-241655C4B6CB}"/>
              </a:ext>
            </a:extLst>
          </p:cNvPr>
          <p:cNvSpPr/>
          <p:nvPr/>
        </p:nvSpPr>
        <p:spPr>
          <a:xfrm>
            <a:off x="3809553" y="122710"/>
            <a:ext cx="3883244" cy="2990335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3F62EA-F907-D643-B7CF-65A1BEDEFB6A}"/>
              </a:ext>
            </a:extLst>
          </p:cNvPr>
          <p:cNvSpPr/>
          <p:nvPr/>
        </p:nvSpPr>
        <p:spPr>
          <a:xfrm>
            <a:off x="1925147" y="1724250"/>
            <a:ext cx="3768811" cy="2990335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A70C9FC-EF4F-8241-BF87-0166BC3AF811}"/>
              </a:ext>
            </a:extLst>
          </p:cNvPr>
          <p:cNvSpPr/>
          <p:nvPr/>
        </p:nvSpPr>
        <p:spPr>
          <a:xfrm>
            <a:off x="5706319" y="1724250"/>
            <a:ext cx="3768811" cy="2990335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E09F37-F57B-E944-8C80-F0168AE38C6D}"/>
              </a:ext>
            </a:extLst>
          </p:cNvPr>
          <p:cNvSpPr/>
          <p:nvPr/>
        </p:nvSpPr>
        <p:spPr>
          <a:xfrm>
            <a:off x="7714965" y="122710"/>
            <a:ext cx="3768811" cy="2990335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BCC23DE-CCF8-FB4C-8236-3D50382FFA60}"/>
              </a:ext>
            </a:extLst>
          </p:cNvPr>
          <p:cNvSpPr/>
          <p:nvPr/>
        </p:nvSpPr>
        <p:spPr>
          <a:xfrm>
            <a:off x="3866769" y="3179998"/>
            <a:ext cx="3768811" cy="2990335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3A2636-89C2-3344-A5D4-D50E696FE080}"/>
              </a:ext>
            </a:extLst>
          </p:cNvPr>
          <p:cNvSpPr txBox="1">
            <a:spLocks/>
          </p:cNvSpPr>
          <p:nvPr/>
        </p:nvSpPr>
        <p:spPr>
          <a:xfrm>
            <a:off x="6320933" y="2293736"/>
            <a:ext cx="2483264" cy="1692226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schemeClr val="tx2">
                <a:lumMod val="5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prst="slope"/>
          </a:sp3d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0000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Britannic Bold" panose="020B0903060703020204" pitchFamily="34" charset="77"/>
              </a:rPr>
              <a:t>CsS</a:t>
            </a:r>
            <a:endParaRPr lang="en-US" sz="10000" b="1" dirty="0">
              <a:solidFill>
                <a:schemeClr val="bg2">
                  <a:lumMod val="40000"/>
                  <a:lumOff val="60000"/>
                </a:schemeClr>
              </a:solidFill>
              <a:latin typeface="Britannic Bold" panose="020B0903060703020204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96A0A-28D2-0B4F-9581-AC08083D0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123" y="719000"/>
            <a:ext cx="2483264" cy="1692226"/>
          </a:xfrm>
          <a:noFill/>
          <a:ln>
            <a:noFill/>
          </a:ln>
          <a:effectLst>
            <a:innerShdw blurRad="63500" dist="50800" dir="13500000">
              <a:schemeClr val="tx2">
                <a:lumMod val="5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prst="slope"/>
          </a:sp3d>
        </p:spPr>
        <p:txBody>
          <a:bodyPr>
            <a:normAutofit/>
          </a:bodyPr>
          <a:lstStyle/>
          <a:p>
            <a:r>
              <a:rPr lang="en-US" sz="100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Britannic Bold" panose="020B0903060703020204" pitchFamily="34" charset="77"/>
              </a:rPr>
              <a:t>CsS</a:t>
            </a:r>
            <a:endParaRPr lang="en-US" sz="10000" b="1" dirty="0">
              <a:solidFill>
                <a:schemeClr val="accent3">
                  <a:lumMod val="60000"/>
                  <a:lumOff val="40000"/>
                </a:schemeClr>
              </a:solidFill>
              <a:latin typeface="Britannic Bold" panose="020B0903060703020204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ED44C35-53C7-704E-BAEA-F717D58101AB}"/>
              </a:ext>
            </a:extLst>
          </p:cNvPr>
          <p:cNvSpPr txBox="1">
            <a:spLocks/>
          </p:cNvSpPr>
          <p:nvPr/>
        </p:nvSpPr>
        <p:spPr>
          <a:xfrm>
            <a:off x="8329579" y="692196"/>
            <a:ext cx="2483264" cy="1692226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schemeClr val="tx2">
                <a:lumMod val="5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prst="slope"/>
          </a:sp3d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00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Britannic Bold" panose="020B0903060703020204" pitchFamily="34" charset="77"/>
              </a:rPr>
              <a:t>CsS</a:t>
            </a:r>
            <a:endParaRPr lang="en-US" sz="10000" b="1" dirty="0">
              <a:solidFill>
                <a:schemeClr val="bg2">
                  <a:lumMod val="60000"/>
                  <a:lumOff val="40000"/>
                </a:schemeClr>
              </a:solidFill>
              <a:latin typeface="Britannic Bold" panose="020B0903060703020204" pitchFamily="34" charset="77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F33027C-7D15-6045-BB67-1A5D5D0E6B60}"/>
              </a:ext>
            </a:extLst>
          </p:cNvPr>
          <p:cNvSpPr txBox="1">
            <a:spLocks/>
          </p:cNvSpPr>
          <p:nvPr/>
        </p:nvSpPr>
        <p:spPr>
          <a:xfrm>
            <a:off x="2539761" y="2293736"/>
            <a:ext cx="2483264" cy="1692226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schemeClr val="tx2">
                <a:lumMod val="50000"/>
                <a:alpha val="50000"/>
              </a:schemeClr>
            </a:innerShdw>
          </a:effectLst>
          <a:scene3d>
            <a:camera prst="orthographicFront"/>
            <a:lightRig rig="threePt" dir="t"/>
          </a:scene3d>
          <a:sp3d>
            <a:bevelT/>
            <a:bevelB prst="slope"/>
          </a:sp3d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0000" b="1" dirty="0" err="1">
                <a:solidFill>
                  <a:srgbClr val="00B0F0"/>
                </a:solidFill>
                <a:latin typeface="Britannic Bold" panose="020B0903060703020204" pitchFamily="34" charset="77"/>
              </a:rPr>
              <a:t>CsS</a:t>
            </a:r>
            <a:endParaRPr lang="en-US" sz="10000" b="1" dirty="0">
              <a:solidFill>
                <a:srgbClr val="00B0F0"/>
              </a:solidFill>
              <a:latin typeface="Britannic Bold" panose="020B0903060703020204" pitchFamily="34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DE45D-860F-D642-A4E2-F05BE9A67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123" y="5285558"/>
            <a:ext cx="10147852" cy="1110607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Cascading</a:t>
            </a:r>
            <a:r>
              <a:rPr lang="en-US" sz="7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7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style</a:t>
            </a:r>
            <a:r>
              <a:rPr lang="en-US" sz="7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7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sheets</a:t>
            </a:r>
          </a:p>
        </p:txBody>
      </p:sp>
    </p:spTree>
    <p:extLst>
      <p:ext uri="{BB962C8B-B14F-4D97-AF65-F5344CB8AC3E}">
        <p14:creationId xmlns:p14="http://schemas.microsoft.com/office/powerpoint/2010/main" val="11165466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5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00"/>
                            </p:stCondLst>
                            <p:childTnLst>
                              <p:par>
                                <p:cTn id="3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6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600"/>
                            </p:stCondLst>
                            <p:childTnLst>
                              <p:par>
                                <p:cTn id="6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8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800"/>
                            </p:stCondLst>
                            <p:childTnLst>
                              <p:par>
                                <p:cTn id="7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 animBg="1"/>
      <p:bldP spid="5" grpId="0" animBg="1"/>
      <p:bldP spid="6" grpId="0"/>
      <p:bldP spid="7" grpId="0" animBg="1"/>
      <p:bldP spid="9" grpId="0" animBg="1"/>
      <p:bldP spid="11" grpId="0" animBg="1"/>
      <p:bldP spid="13" grpId="0" animBg="1"/>
      <p:bldP spid="17" grpId="0" animBg="1"/>
      <p:bldP spid="10" grpId="0"/>
      <p:bldP spid="2" grpId="0"/>
      <p:bldP spid="12" grpId="0"/>
      <p:bldP spid="8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itle 16">
            <a:extLst>
              <a:ext uri="{FF2B5EF4-FFF2-40B4-BE49-F238E27FC236}">
                <a16:creationId xmlns:a16="http://schemas.microsoft.com/office/drawing/2014/main" id="{05EB46EF-2F28-6C46-923F-E07CB2FA5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553" y="794807"/>
            <a:ext cx="7197726" cy="1405467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bg1"/>
                </a:solidFill>
                <a:latin typeface="Britannic Bold" panose="020B0903060703020204" pitchFamily="34" charset="77"/>
              </a:rPr>
              <a:t>Can Become hard to maintain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53FFBE0-CBF0-C342-861E-6AC95F790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337859"/>
            <a:ext cx="4267200" cy="3022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D646FDD-68BB-A547-AADF-58E3C564B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450" y="5360459"/>
            <a:ext cx="21971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109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01F52B-AE11-E24B-B215-9619FDFA4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518073"/>
            <a:ext cx="7197726" cy="113636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Britannic Bold" panose="020B0903060703020204" pitchFamily="34" charset="77"/>
              </a:rPr>
              <a:t>Preprocessor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7992A2-22FC-E849-BBA7-E4F802971D83}"/>
              </a:ext>
            </a:extLst>
          </p:cNvPr>
          <p:cNvSpPr txBox="1"/>
          <p:nvPr/>
        </p:nvSpPr>
        <p:spPr>
          <a:xfrm>
            <a:off x="1722738" y="2826127"/>
            <a:ext cx="87465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65000"/>
                    <a:lumOff val="35000"/>
                  </a:schemeClr>
                </a:solidFill>
                <a:latin typeface="Britannic Bold" panose="020B0903060703020204" pitchFamily="34" charset="77"/>
              </a:rPr>
              <a:t>Programs that processes the data coming in (input data) to produce an output that is then used as the input for another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>
                  <a:lumMod val="65000"/>
                  <a:lumOff val="35000"/>
                </a:schemeClr>
              </a:solidFill>
              <a:latin typeface="Britannic Bold" panose="020B0903060703020204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>
                  <a:lumMod val="65000"/>
                  <a:lumOff val="35000"/>
                </a:schemeClr>
              </a:solidFill>
              <a:latin typeface="Britannic Bold" panose="020B0903060703020204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>
                  <a:lumMod val="65000"/>
                  <a:lumOff val="35000"/>
                </a:schemeClr>
              </a:solidFill>
              <a:latin typeface="Britannic Bold" panose="020B0903060703020204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>
                  <a:lumMod val="65000"/>
                  <a:lumOff val="35000"/>
                </a:schemeClr>
              </a:solidFill>
              <a:latin typeface="Britannic Bold" panose="020B09030607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0609685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6A0A-28D2-0B4F-9581-AC08083D0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0038" y="161713"/>
            <a:ext cx="4091924" cy="169222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latin typeface="Britannic Bold" panose="020B0903060703020204" pitchFamily="34" charset="77"/>
              </a:rPr>
              <a:t>General Purpose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5417B8-370D-AD40-8C41-FA0A00A517D6}"/>
              </a:ext>
            </a:extLst>
          </p:cNvPr>
          <p:cNvSpPr txBox="1"/>
          <p:nvPr/>
        </p:nvSpPr>
        <p:spPr>
          <a:xfrm>
            <a:off x="2537254" y="2290517"/>
            <a:ext cx="71174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65000"/>
                    <a:lumOff val="35000"/>
                  </a:schemeClr>
                </a:solidFill>
                <a:latin typeface="Britannic Bold" panose="020B0903060703020204" pitchFamily="34" charset="77"/>
              </a:rPr>
              <a:t>Interpret programming languages into other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>
                  <a:lumMod val="65000"/>
                  <a:lumOff val="35000"/>
                </a:schemeClr>
              </a:solidFill>
              <a:latin typeface="Britannic Bold" panose="020B0903060703020204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65000"/>
                    <a:lumOff val="35000"/>
                  </a:schemeClr>
                </a:solidFill>
                <a:latin typeface="Britannic Bold" panose="020B0903060703020204" pitchFamily="34" charset="77"/>
              </a:rPr>
              <a:t>Gives languages extra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>
                  <a:lumMod val="65000"/>
                  <a:lumOff val="35000"/>
                </a:schemeClr>
              </a:solidFill>
              <a:latin typeface="Britannic Bold" panose="020B0903060703020204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65000"/>
                    <a:lumOff val="35000"/>
                  </a:schemeClr>
                </a:solidFill>
                <a:latin typeface="Britannic Bold" panose="020B0903060703020204" pitchFamily="34" charset="77"/>
              </a:rPr>
              <a:t>Most are specific to a particular data processing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>
                  <a:lumMod val="65000"/>
                  <a:lumOff val="35000"/>
                </a:schemeClr>
              </a:solidFill>
              <a:latin typeface="Britannic Bold" panose="020B09030607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964494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01F52B-AE11-E24B-B215-9619FDFA4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2860819"/>
            <a:ext cx="7197726" cy="113636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Britannic Bold" panose="020B0903060703020204" pitchFamily="34" charset="77"/>
              </a:rPr>
              <a:t>Compiles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7992A2-22FC-E849-BBA7-E4F802971D83}"/>
              </a:ext>
            </a:extLst>
          </p:cNvPr>
          <p:cNvSpPr txBox="1"/>
          <p:nvPr/>
        </p:nvSpPr>
        <p:spPr>
          <a:xfrm>
            <a:off x="1108976" y="4695848"/>
            <a:ext cx="87465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>
                  <a:lumMod val="65000"/>
                  <a:lumOff val="35000"/>
                </a:schemeClr>
              </a:solidFill>
              <a:latin typeface="Britannic Bold" panose="020B0903060703020204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>
                  <a:lumMod val="65000"/>
                  <a:lumOff val="35000"/>
                </a:schemeClr>
              </a:solidFill>
              <a:latin typeface="Britannic Bold" panose="020B0903060703020204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>
                  <a:lumMod val="65000"/>
                  <a:lumOff val="35000"/>
                </a:schemeClr>
              </a:solidFill>
              <a:latin typeface="Britannic Bold" panose="020B0903060703020204" pitchFamily="34" charset="77"/>
            </a:endParaRPr>
          </a:p>
          <a:p>
            <a:endParaRPr lang="en-US" sz="2800" dirty="0">
              <a:solidFill>
                <a:schemeClr val="bg1">
                  <a:lumMod val="65000"/>
                  <a:lumOff val="35000"/>
                </a:schemeClr>
              </a:solidFill>
              <a:latin typeface="Britannic Bold" panose="020B09030607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4761505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6A0A-28D2-0B4F-9581-AC08083D0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0038" y="161713"/>
            <a:ext cx="4091924" cy="169222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latin typeface="Britannic Bold" panose="020B0903060703020204" pitchFamily="34" charset="77"/>
              </a:rPr>
              <a:t>Two types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7EBC01-248C-7B4C-9144-5210748EF720}"/>
              </a:ext>
            </a:extLst>
          </p:cNvPr>
          <p:cNvSpPr txBox="1"/>
          <p:nvPr/>
        </p:nvSpPr>
        <p:spPr>
          <a:xfrm>
            <a:off x="1622854" y="2967335"/>
            <a:ext cx="89462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65000"/>
                    <a:lumOff val="35000"/>
                  </a:schemeClr>
                </a:solidFill>
                <a:latin typeface="Britannic Bold" panose="020B0903060703020204" pitchFamily="34" charset="77"/>
              </a:rPr>
              <a:t>Lexical preprocessors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>
                  <a:lumMod val="65000"/>
                  <a:lumOff val="35000"/>
                </a:schemeClr>
              </a:solidFill>
              <a:latin typeface="Britannic Bold" panose="020B0903060703020204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65000"/>
                    <a:lumOff val="35000"/>
                  </a:schemeClr>
                </a:solidFill>
                <a:latin typeface="Britannic Bold" panose="020B0903060703020204" pitchFamily="34" charset="77"/>
              </a:rPr>
              <a:t>Syntactic preprocessors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>
                  <a:lumMod val="65000"/>
                  <a:lumOff val="35000"/>
                </a:schemeClr>
              </a:solidFill>
              <a:latin typeface="Britannic Bold" panose="020B0903060703020204" pitchFamily="34" charset="7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89983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{A3875FC9-68B4-C94C-AFED-28180634AE33}tf10001061</Template>
  <TotalTime>8663</TotalTime>
  <Words>282</Words>
  <Application>Microsoft Macintosh PowerPoint</Application>
  <PresentationFormat>Widescreen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Britannic Bold</vt:lpstr>
      <vt:lpstr>Calibri</vt:lpstr>
      <vt:lpstr>Calibri Light</vt:lpstr>
      <vt:lpstr>Consolas</vt:lpstr>
      <vt:lpstr>Consolas-Bold</vt:lpstr>
      <vt:lpstr>Consolas-Italic</vt:lpstr>
      <vt:lpstr>source-code-pro</vt:lpstr>
      <vt:lpstr>Wingdings</vt:lpstr>
      <vt:lpstr>Celestial</vt:lpstr>
      <vt:lpstr>CsS</vt:lpstr>
      <vt:lpstr>CsS</vt:lpstr>
      <vt:lpstr>CsS</vt:lpstr>
      <vt:lpstr>CsS</vt:lpstr>
      <vt:lpstr>PowerPoint Presentation</vt:lpstr>
      <vt:lpstr>Preprocessor</vt:lpstr>
      <vt:lpstr>General Purpose</vt:lpstr>
      <vt:lpstr>Compiles data</vt:lpstr>
      <vt:lpstr>Two types </vt:lpstr>
      <vt:lpstr>PowerPoint Presentation</vt:lpstr>
      <vt:lpstr>PowerPoint Presentation</vt:lpstr>
      <vt:lpstr>File extensions </vt:lpstr>
      <vt:lpstr>Variables</vt:lpstr>
      <vt:lpstr>Nesting </vt:lpstr>
      <vt:lpstr>Partials</vt:lpstr>
      <vt:lpstr>IMPOrt</vt:lpstr>
      <vt:lpstr>First things first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CCS</dc:title>
  <dc:creator>Fink, Tyler S.</dc:creator>
  <cp:lastModifiedBy>Fink, Tyler S.</cp:lastModifiedBy>
  <cp:revision>37</cp:revision>
  <dcterms:created xsi:type="dcterms:W3CDTF">2019-01-17T01:05:48Z</dcterms:created>
  <dcterms:modified xsi:type="dcterms:W3CDTF">2019-02-08T05:35:37Z</dcterms:modified>
</cp:coreProperties>
</file>