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62" r:id="rId5"/>
    <p:sldId id="259" r:id="rId6"/>
    <p:sldId id="261" r:id="rId7"/>
    <p:sldId id="260" r:id="rId8"/>
    <p:sldId id="258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 userDrawn="1">
          <p15:clr>
            <a:srgbClr val="A4A3A4"/>
          </p15:clr>
        </p15:guide>
        <p15:guide id="2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116E8A"/>
    <a:srgbClr val="1D8DB0"/>
    <a:srgbClr val="147694"/>
    <a:srgbClr val="177E9D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7E469-CC4B-7D17-B76F-89CFA0FB940C}" v="121" dt="2024-12-08T13:14:28.723"/>
    <p1510:client id="{E7A55353-D375-4DC6-BE23-662E7F4F73BA}" v="23" dt="2024-12-08T20:20:50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56" autoAdjust="0"/>
  </p:normalViewPr>
  <p:slideViewPr>
    <p:cSldViewPr snapToObjects="1" showGuides="1">
      <p:cViewPr varScale="1">
        <p:scale>
          <a:sx n="106" d="100"/>
          <a:sy n="106" d="100"/>
        </p:scale>
        <p:origin x="786" y="96"/>
      </p:cViewPr>
      <p:guideLst>
        <p:guide orient="horz" pos="3294"/>
        <p:guide pos="74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8/12/2024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8/12/2024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I am positioning the point following the average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552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12192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4128000" y="2088000"/>
            <a:ext cx="744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128000" y="4193675"/>
            <a:ext cx="744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00" y="1800000"/>
            <a:ext cx="2453397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44800" y="5706000"/>
            <a:ext cx="5712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0" y="360001"/>
            <a:ext cx="2686309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12192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4128000" y="2088000"/>
            <a:ext cx="744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128000" y="4193675"/>
            <a:ext cx="744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00" y="1800000"/>
            <a:ext cx="2453397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44800" y="5706000"/>
            <a:ext cx="5712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0" y="360001"/>
            <a:ext cx="2686309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8/12/2024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12192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5040000" y="2304000"/>
            <a:ext cx="6792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040000" y="4419108"/>
            <a:ext cx="6792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000" y="6048000"/>
            <a:ext cx="2016611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1"/>
            <a:ext cx="440132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720000" y="1350000"/>
            <a:ext cx="53848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47200" y="1350000"/>
            <a:ext cx="53848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8/12/2024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720000" y="1350000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720000" y="1991922"/>
            <a:ext cx="5386917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432000" y="1350000"/>
            <a:ext cx="5385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432000" y="1991922"/>
            <a:ext cx="53856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8/12/2024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8/12/2024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8/12/2024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1" y="540000"/>
            <a:ext cx="4011084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015879" y="540000"/>
            <a:ext cx="6806852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719403" y="1435101"/>
            <a:ext cx="4011084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8/12/2024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4788000"/>
            <a:ext cx="11112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720000" y="540000"/>
            <a:ext cx="11112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5445224"/>
            <a:ext cx="11112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2088000" y="6048000"/>
            <a:ext cx="264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20000" y="6048000"/>
            <a:ext cx="1248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8/12/2024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8/12/2024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12192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5040000" y="2304000"/>
            <a:ext cx="6792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040000" y="4419108"/>
            <a:ext cx="6792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000" y="6048000"/>
            <a:ext cx="2016611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1"/>
            <a:ext cx="440132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720000" y="1350000"/>
            <a:ext cx="53848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47200" y="1350000"/>
            <a:ext cx="53848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8/12/2024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720000" y="1350000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720000" y="1991922"/>
            <a:ext cx="5386917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432000" y="1350000"/>
            <a:ext cx="5385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432000" y="1991922"/>
            <a:ext cx="53856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8/12/2024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8/12/2024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8/12/2024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1" y="540000"/>
            <a:ext cx="4011084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015879" y="540000"/>
            <a:ext cx="6806852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719403" y="1435101"/>
            <a:ext cx="4011084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8/12/2024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4788000"/>
            <a:ext cx="11112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720000" y="540000"/>
            <a:ext cx="11112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5445224"/>
            <a:ext cx="11112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20000" y="6048000"/>
            <a:ext cx="1248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8/12/2024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2088000" y="6048000"/>
            <a:ext cx="264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11112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19403" y="6048000"/>
            <a:ext cx="1248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8/12/2024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088000" y="6048000"/>
            <a:ext cx="264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848000" y="6048000"/>
            <a:ext cx="1248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12192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000" y="6048000"/>
            <a:ext cx="2016611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432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11112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19403" y="6048000"/>
            <a:ext cx="1248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8/12/2024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088000" y="6048000"/>
            <a:ext cx="264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848000" y="6048000"/>
            <a:ext cx="1248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12192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000" y="6048000"/>
            <a:ext cx="2016611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latin typeface="Arial"/>
                <a:cs typeface="Arial"/>
              </a:rPr>
              <a:t>DDP – </a:t>
            </a:r>
            <a:r>
              <a:rPr lang="nl-BE" dirty="0" err="1">
                <a:latin typeface="Arial"/>
                <a:cs typeface="Arial"/>
              </a:rPr>
              <a:t>Final</a:t>
            </a:r>
            <a:r>
              <a:rPr lang="nl-BE" dirty="0">
                <a:latin typeface="Arial"/>
                <a:cs typeface="Arial"/>
              </a:rPr>
              <a:t> Presentation – Group 31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latin typeface="Arial"/>
                <a:cs typeface="Arial"/>
              </a:rPr>
              <a:t>A co-design approach for implementing the RSA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latin typeface="Arial"/>
                <a:cs typeface="Arial"/>
              </a:rPr>
              <a:t>Our</a:t>
            </a:r>
            <a:r>
              <a:rPr lang="nl-BE" dirty="0">
                <a:latin typeface="Arial"/>
                <a:cs typeface="Arial"/>
              </a:rPr>
              <a:t> </a:t>
            </a:r>
            <a:r>
              <a:rPr lang="nl-BE" dirty="0" err="1">
                <a:latin typeface="Arial"/>
                <a:cs typeface="Arial"/>
              </a:rPr>
              <a:t>implementation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59410" indent="-359410"/>
            <a:r>
              <a:rPr lang="nl-BE" dirty="0">
                <a:latin typeface="Arial"/>
                <a:cs typeface="Arial"/>
              </a:rPr>
              <a:t>~22 </a:t>
            </a:r>
            <a:r>
              <a:rPr lang="nl-BE" dirty="0" err="1">
                <a:latin typeface="Arial"/>
                <a:cs typeface="Arial"/>
              </a:rPr>
              <a:t>millions</a:t>
            </a:r>
            <a:r>
              <a:rPr lang="nl-BE" dirty="0">
                <a:latin typeface="Arial"/>
                <a:cs typeface="Arial"/>
              </a:rPr>
              <a:t> of CPU </a:t>
            </a:r>
            <a:r>
              <a:rPr lang="nl-BE" dirty="0" err="1">
                <a:latin typeface="Arial"/>
                <a:cs typeface="Arial"/>
              </a:rPr>
              <a:t>cycles</a:t>
            </a:r>
            <a:r>
              <a:rPr lang="nl-BE" dirty="0">
                <a:latin typeface="Arial"/>
                <a:cs typeface="Arial"/>
              </a:rPr>
              <a:t> </a:t>
            </a:r>
            <a:r>
              <a:rPr lang="nl-BE" dirty="0" err="1">
                <a:latin typeface="Arial"/>
                <a:cs typeface="Arial"/>
              </a:rPr>
              <a:t>for</a:t>
            </a:r>
            <a:r>
              <a:rPr lang="nl-BE" dirty="0">
                <a:latin typeface="Arial"/>
                <a:cs typeface="Arial"/>
              </a:rPr>
              <a:t> </a:t>
            </a:r>
            <a:r>
              <a:rPr lang="nl-BE" dirty="0" err="1">
                <a:latin typeface="Arial"/>
                <a:cs typeface="Arial"/>
              </a:rPr>
              <a:t>decrypting</a:t>
            </a:r>
          </a:p>
          <a:p>
            <a:pPr marL="359410" indent="-359410"/>
            <a:r>
              <a:rPr lang="nl-BE" dirty="0">
                <a:latin typeface="Arial"/>
                <a:cs typeface="Arial"/>
              </a:rPr>
              <a:t>33.61 % LUTs usage</a:t>
            </a:r>
            <a:endParaRPr lang="nl-BE" dirty="0"/>
          </a:p>
          <a:p>
            <a:pPr marL="359410" indent="-359410"/>
            <a:r>
              <a:rPr lang="nl-BE" dirty="0">
                <a:latin typeface="Arial"/>
                <a:cs typeface="Arial"/>
              </a:rPr>
              <a:t>19.85 % of </a:t>
            </a:r>
            <a:r>
              <a:rPr lang="en-US" dirty="0">
                <a:latin typeface="Arial"/>
                <a:cs typeface="Arial"/>
              </a:rPr>
              <a:t>Registers</a:t>
            </a:r>
          </a:p>
          <a:p>
            <a:pPr marL="359410" indent="-359410"/>
            <a:endParaRPr lang="nl-BE" dirty="0"/>
          </a:p>
          <a:p>
            <a:pPr marL="359410" indent="-359410"/>
            <a:endParaRPr lang="nl-BE" dirty="0"/>
          </a:p>
          <a:p>
            <a:pPr marL="0" indent="0">
              <a:buNone/>
            </a:pPr>
            <a:r>
              <a:rPr lang="nl-BE" dirty="0"/>
              <a:t>Optimizing Area impacts positively</a:t>
            </a:r>
          </a:p>
          <a:p>
            <a:pPr marL="0" indent="0">
              <a:buNone/>
            </a:pPr>
            <a:r>
              <a:rPr lang="nl-BE" dirty="0"/>
              <a:t>The speed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756" y="2116164"/>
            <a:ext cx="6629400" cy="361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7806557" y="4469023"/>
            <a:ext cx="228600" cy="228600"/>
          </a:xfrm>
          <a:prstGeom prst="ellipse">
            <a:avLst/>
          </a:prstGeom>
          <a:solidFill>
            <a:srgbClr val="FF420E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189018" y="2239988"/>
            <a:ext cx="1828800" cy="527050"/>
          </a:xfrm>
          <a:prstGeom prst="rect">
            <a:avLst/>
          </a:prstGeom>
          <a:gradFill rotWithShape="0">
            <a:gsLst>
              <a:gs pos="0">
                <a:srgbClr val="DDFAED"/>
              </a:gs>
              <a:gs pos="100000">
                <a:srgbClr val="00B05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FLEXIBILITY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776643" y="4826026"/>
            <a:ext cx="1828800" cy="527050"/>
          </a:xfrm>
          <a:prstGeom prst="rect">
            <a:avLst/>
          </a:prstGeom>
          <a:gradFill rotWithShape="0">
            <a:gsLst>
              <a:gs pos="0">
                <a:srgbClr val="DDFAED"/>
              </a:gs>
              <a:gs pos="100000">
                <a:srgbClr val="00B05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29956" y="4826026"/>
            <a:ext cx="1828800" cy="527050"/>
          </a:xfrm>
          <a:prstGeom prst="rect">
            <a:avLst/>
          </a:prstGeom>
          <a:gradFill rotWithShape="0">
            <a:gsLst>
              <a:gs pos="0">
                <a:srgbClr val="DDFAED"/>
              </a:gs>
              <a:gs pos="100000">
                <a:srgbClr val="00B05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AREA</a:t>
            </a:r>
          </a:p>
        </p:txBody>
      </p:sp>
      <p:cxnSp>
        <p:nvCxnSpPr>
          <p:cNvPr id="20" name="AutoShape 19"/>
          <p:cNvCxnSpPr>
            <a:cxnSpLocks noChangeShapeType="1"/>
          </p:cNvCxnSpPr>
          <p:nvPr/>
        </p:nvCxnSpPr>
        <p:spPr bwMode="auto">
          <a:xfrm>
            <a:off x="6434956" y="5089552"/>
            <a:ext cx="3333750" cy="1587"/>
          </a:xfrm>
          <a:prstGeom prst="straightConnector1">
            <a:avLst/>
          </a:prstGeom>
          <a:noFill/>
          <a:ln w="63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</p:cNvCxnSpPr>
          <p:nvPr/>
        </p:nvCxnSpPr>
        <p:spPr bwMode="auto">
          <a:xfrm>
            <a:off x="8416157" y="2816252"/>
            <a:ext cx="1677987" cy="2003425"/>
          </a:xfrm>
          <a:prstGeom prst="straightConnector1">
            <a:avLst/>
          </a:prstGeom>
          <a:noFill/>
          <a:ln w="63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</p:cNvCxnSpPr>
          <p:nvPr/>
        </p:nvCxnSpPr>
        <p:spPr bwMode="auto">
          <a:xfrm flipH="1">
            <a:off x="6088882" y="2816252"/>
            <a:ext cx="1717675" cy="1952625"/>
          </a:xfrm>
          <a:prstGeom prst="straightConnector1">
            <a:avLst/>
          </a:prstGeom>
          <a:noFill/>
          <a:ln w="63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9E48EA-29F6-A812-FA09-0F2527E1901F}"/>
              </a:ext>
            </a:extLst>
          </p:cNvPr>
          <p:cNvSpPr txBox="1"/>
          <p:nvPr/>
        </p:nvSpPr>
        <p:spPr>
          <a:xfrm>
            <a:off x="6025084" y="5450852"/>
            <a:ext cx="4248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Fig.1 </a:t>
            </a:r>
            <a:r>
              <a:rPr lang="fr-FR" sz="1200" dirty="0"/>
              <a:t>: Performance triangle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250916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15098-5260-514E-ED57-2488EF777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1451-C4C8-44D8-1179-B306FEF8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HW/SW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11A4-E63E-A71B-DA50-293C546F1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49999"/>
            <a:ext cx="11112000" cy="4428000"/>
          </a:xfrm>
        </p:spPr>
        <p:txBody>
          <a:bodyPr/>
          <a:lstStyle/>
          <a:p>
            <a:pPr marL="360000" lvl="1" indent="-360000">
              <a:buSzPct val="110000"/>
            </a:pPr>
            <a:r>
              <a:rPr lang="en-US" dirty="0"/>
              <a:t>Loading phase for R2_N </a:t>
            </a:r>
            <a:br>
              <a:rPr lang="en-US" dirty="0"/>
            </a:br>
            <a:r>
              <a:rPr lang="en-US" dirty="0"/>
              <a:t>and N</a:t>
            </a:r>
          </a:p>
          <a:p>
            <a:pPr marL="360000" lvl="1" indent="-360000">
              <a:buSzPct val="110000"/>
            </a:pPr>
            <a:r>
              <a:rPr lang="en-US" dirty="0"/>
              <a:t>Power Ladder Algorithm</a:t>
            </a:r>
            <a:br>
              <a:rPr lang="en-US" dirty="0"/>
            </a:br>
            <a:r>
              <a:rPr lang="en-US" dirty="0"/>
              <a:t>4 possible stages</a:t>
            </a:r>
          </a:p>
          <a:p>
            <a:pPr marL="630000" lvl="2" indent="-360000">
              <a:buSzPct val="110000"/>
              <a:buFont typeface="+mj-lt"/>
              <a:buAutoNum type="arabicPeriod"/>
            </a:pPr>
            <a:r>
              <a:rPr lang="en-US" dirty="0"/>
              <a:t>First </a:t>
            </a:r>
            <a:r>
              <a:rPr lang="en-US" dirty="0" err="1"/>
              <a:t>X_tilde</a:t>
            </a:r>
            <a:endParaRPr lang="en-US" dirty="0"/>
          </a:p>
          <a:p>
            <a:pPr marL="630000" lvl="2" indent="-360000">
              <a:buSzPct val="110000"/>
              <a:buFont typeface="+mj-lt"/>
              <a:buAutoNum type="arabicPeriod"/>
            </a:pPr>
            <a:r>
              <a:rPr lang="en-US" dirty="0"/>
              <a:t>Bit = 1</a:t>
            </a:r>
          </a:p>
          <a:p>
            <a:pPr marL="630000" lvl="2" indent="-360000">
              <a:buSzPct val="110000"/>
              <a:buFont typeface="+mj-lt"/>
              <a:buAutoNum type="arabicPeriod"/>
            </a:pPr>
            <a:r>
              <a:rPr lang="en-US" dirty="0"/>
              <a:t>Bit = 0</a:t>
            </a:r>
          </a:p>
          <a:p>
            <a:pPr marL="630000" lvl="2" indent="-360000">
              <a:buSzPct val="110000"/>
              <a:buFont typeface="+mj-lt"/>
              <a:buAutoNum type="arabicPeriod"/>
            </a:pPr>
            <a:r>
              <a:rPr lang="en-US" dirty="0"/>
              <a:t>Mont(A,1,N)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263F3-874F-2D3E-B0EE-A1B89C4CC3A5}"/>
              </a:ext>
            </a:extLst>
          </p:cNvPr>
          <p:cNvSpPr txBox="1"/>
          <p:nvPr/>
        </p:nvSpPr>
        <p:spPr>
          <a:xfrm>
            <a:off x="4761178" y="5508001"/>
            <a:ext cx="7299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Fig.2 </a:t>
            </a:r>
            <a:r>
              <a:rPr lang="fr-FR" sz="1200" dirty="0"/>
              <a:t>: Hardware of the Power Ladder </a:t>
            </a:r>
            <a:r>
              <a:rPr lang="fr-FR" sz="1200" dirty="0" err="1"/>
              <a:t>implementation</a:t>
            </a:r>
            <a:endParaRPr lang="fr-FR" sz="1200" i="1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156E4A6-3825-8CBF-2E32-2C3D5A95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177" y="332656"/>
            <a:ext cx="7299289" cy="517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2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HW/SW interface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A5E026-BA2D-F375-4E23-6235B101FD50}"/>
              </a:ext>
            </a:extLst>
          </p:cNvPr>
          <p:cNvGrpSpPr/>
          <p:nvPr/>
        </p:nvGrpSpPr>
        <p:grpSpPr>
          <a:xfrm>
            <a:off x="792985" y="1378254"/>
            <a:ext cx="4286848" cy="2581255"/>
            <a:chOff x="680408" y="1916832"/>
            <a:chExt cx="4286848" cy="2581255"/>
          </a:xfrm>
        </p:grpSpPr>
        <p:pic>
          <p:nvPicPr>
            <p:cNvPr id="6" name="Picture 5" descr="A screenshot of a computer program">
              <a:extLst>
                <a:ext uri="{FF2B5EF4-FFF2-40B4-BE49-F238E27FC236}">
                  <a16:creationId xmlns:a16="http://schemas.microsoft.com/office/drawing/2014/main" id="{E7E4BD7E-2D3C-EF51-A4E3-3203DE6B78F2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408" y="1916832"/>
              <a:ext cx="4286848" cy="24006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00A781-3327-53C6-9A3A-6067FA318ACC}"/>
                </a:ext>
              </a:extLst>
            </p:cNvPr>
            <p:cNvSpPr txBox="1"/>
            <p:nvPr/>
          </p:nvSpPr>
          <p:spPr>
            <a:xfrm>
              <a:off x="680408" y="4221088"/>
              <a:ext cx="4191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/>
                <a:t>Fig.3 </a:t>
              </a:r>
              <a:r>
                <a:rPr lang="fr-FR" sz="1200" dirty="0"/>
                <a:t>: </a:t>
              </a:r>
              <a:r>
                <a:rPr lang="fr-FR" sz="1200" dirty="0" err="1"/>
                <a:t>Loading</a:t>
              </a:r>
              <a:r>
                <a:rPr lang="fr-FR" sz="1200" dirty="0"/>
                <a:t> stage</a:t>
              </a:r>
              <a:endParaRPr lang="fr-FR" sz="1200" i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EDD018-FE8D-A967-D702-0A960FF2832B}"/>
              </a:ext>
            </a:extLst>
          </p:cNvPr>
          <p:cNvGrpSpPr/>
          <p:nvPr/>
        </p:nvGrpSpPr>
        <p:grpSpPr>
          <a:xfrm>
            <a:off x="7223256" y="433728"/>
            <a:ext cx="4248744" cy="5549737"/>
            <a:chOff x="7223256" y="433728"/>
            <a:chExt cx="4248744" cy="554973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38FCAE-69FA-CB91-1578-987FBE3DB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3257" y="433728"/>
              <a:ext cx="4248743" cy="534427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94802F-0680-1569-E4FD-33B31324AE60}"/>
                </a:ext>
              </a:extLst>
            </p:cNvPr>
            <p:cNvSpPr txBox="1"/>
            <p:nvPr/>
          </p:nvSpPr>
          <p:spPr>
            <a:xfrm>
              <a:off x="7223256" y="5706466"/>
              <a:ext cx="4248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/>
                <a:t>Fig.4 </a:t>
              </a:r>
              <a:r>
                <a:rPr lang="fr-FR" sz="1200" dirty="0"/>
                <a:t>: Power Ladder stage</a:t>
              </a:r>
              <a:endParaRPr lang="fr-FR" sz="1200" i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91CE70-F5DE-35E5-8016-51B6E0B81652}"/>
              </a:ext>
            </a:extLst>
          </p:cNvPr>
          <p:cNvSpPr txBox="1"/>
          <p:nvPr/>
        </p:nvSpPr>
        <p:spPr>
          <a:xfrm>
            <a:off x="720000" y="4538504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   2 distinctive stages : </a:t>
            </a:r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modularity</a:t>
            </a:r>
            <a:endParaRPr lang="fr-FR" dirty="0"/>
          </a:p>
          <a:p>
            <a:r>
              <a:rPr lang="fr-FR" dirty="0"/>
              <a:t>-    Hard </a:t>
            </a:r>
            <a:r>
              <a:rPr lang="fr-FR" dirty="0" err="1"/>
              <a:t>coding</a:t>
            </a:r>
            <a:r>
              <a:rPr lang="fr-FR" dirty="0"/>
              <a:t> the </a:t>
            </a:r>
            <a:r>
              <a:rPr lang="fr-FR" dirty="0" err="1"/>
              <a:t>algorithm</a:t>
            </a:r>
            <a:r>
              <a:rPr lang="fr-FR" dirty="0"/>
              <a:t> : </a:t>
            </a:r>
            <a:r>
              <a:rPr lang="fr-FR" dirty="0" err="1"/>
              <a:t>reduces</a:t>
            </a:r>
            <a:r>
              <a:rPr lang="fr-FR" dirty="0"/>
              <a:t> </a:t>
            </a:r>
            <a:r>
              <a:rPr lang="fr-FR" dirty="0" err="1"/>
              <a:t>flexibility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973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7A4C0E-6665-602A-A4C5-3FBC0C92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Hardware</a:t>
            </a:r>
          </a:p>
          <a:p>
            <a:pPr lvl="1"/>
            <a:r>
              <a:rPr lang="fr-FR" dirty="0"/>
              <a:t>CPU Cycles : 381 100</a:t>
            </a:r>
          </a:p>
          <a:p>
            <a:pPr lvl="1"/>
            <a:r>
              <a:rPr lang="fr-FR" dirty="0" err="1"/>
              <a:t>LUTs</a:t>
            </a:r>
            <a:r>
              <a:rPr lang="fr-FR" dirty="0"/>
              <a:t> : 17 614</a:t>
            </a:r>
          </a:p>
          <a:p>
            <a:pPr lvl="1"/>
            <a:r>
              <a:rPr lang="fr-FR" dirty="0" err="1"/>
              <a:t>REGs</a:t>
            </a:r>
            <a:r>
              <a:rPr lang="fr-FR" dirty="0"/>
              <a:t> : 21 123</a:t>
            </a:r>
          </a:p>
          <a:p>
            <a:pPr lvl="1"/>
            <a:r>
              <a:rPr lang="fr-FR" dirty="0"/>
              <a:t>WNS : 0.102 ns</a:t>
            </a:r>
          </a:p>
          <a:p>
            <a:r>
              <a:rPr lang="fr-FR" dirty="0"/>
              <a:t>Software</a:t>
            </a:r>
          </a:p>
          <a:p>
            <a:pPr lvl="1"/>
            <a:r>
              <a:rPr lang="fr-FR" dirty="0"/>
              <a:t>Works </a:t>
            </a:r>
            <a:r>
              <a:rPr lang="fr-FR" dirty="0" err="1"/>
              <a:t>with</a:t>
            </a:r>
            <a:r>
              <a:rPr lang="fr-FR" dirty="0"/>
              <a:t> all test </a:t>
            </a:r>
            <a:r>
              <a:rPr lang="fr-FR" dirty="0" err="1"/>
              <a:t>vectors</a:t>
            </a:r>
            <a:endParaRPr lang="fr-FR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D06F3A-F7DE-A281-9C8F-F669D4EB145C}"/>
              </a:ext>
            </a:extLst>
          </p:cNvPr>
          <p:cNvGrpSpPr/>
          <p:nvPr/>
        </p:nvGrpSpPr>
        <p:grpSpPr>
          <a:xfrm>
            <a:off x="4537448" y="908720"/>
            <a:ext cx="7654552" cy="3273384"/>
            <a:chOff x="4537448" y="908720"/>
            <a:chExt cx="7654552" cy="327338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5D5D78-B75A-2ACE-4119-307F13E63A02}"/>
                </a:ext>
              </a:extLst>
            </p:cNvPr>
            <p:cNvSpPr txBox="1"/>
            <p:nvPr/>
          </p:nvSpPr>
          <p:spPr>
            <a:xfrm>
              <a:off x="4899275" y="3905105"/>
              <a:ext cx="72927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/>
                <a:t>Fig.5 </a:t>
              </a:r>
              <a:r>
                <a:rPr lang="fr-FR" sz="1200" dirty="0"/>
                <a:t>: Performance </a:t>
              </a:r>
              <a:r>
                <a:rPr lang="fr-FR" sz="1200" dirty="0" err="1"/>
                <a:t>throughout</a:t>
              </a:r>
              <a:r>
                <a:rPr lang="fr-FR" sz="1200" dirty="0"/>
                <a:t> the </a:t>
              </a:r>
              <a:r>
                <a:rPr lang="fr-FR" sz="1200" dirty="0" err="1"/>
                <a:t>iterations</a:t>
              </a:r>
              <a:endParaRPr lang="fr-FR" sz="1200" i="1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435452E-1601-62F8-E1B3-CE20B911B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7448" y="908720"/>
              <a:ext cx="7627439" cy="30033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306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Beyond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User Experience</a:t>
            </a:r>
          </a:p>
          <a:p>
            <a:pPr lvl="1"/>
            <a:r>
              <a:rPr lang="en-US" dirty="0"/>
              <a:t>Can encrypt user provided string of text</a:t>
            </a:r>
          </a:p>
          <a:p>
            <a:pPr lvl="1"/>
            <a:r>
              <a:rPr lang="en-US" dirty="0"/>
              <a:t>Small library of functions to add layer</a:t>
            </a:r>
            <a:br>
              <a:rPr lang="en-US" dirty="0"/>
            </a:br>
            <a:r>
              <a:rPr lang="en-US" dirty="0"/>
              <a:t>of abstraction</a:t>
            </a:r>
          </a:p>
          <a:p>
            <a:r>
              <a:rPr lang="en-US" dirty="0"/>
              <a:t>Chinese Remainder Theorem</a:t>
            </a:r>
            <a:r>
              <a:rPr lang="en-US" sz="1050" dirty="0"/>
              <a:t> [1]</a:t>
            </a:r>
          </a:p>
          <a:p>
            <a:pPr lvl="1"/>
            <a:r>
              <a:rPr lang="en-US" dirty="0"/>
              <a:t>Decrypting is expensive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reduce computation time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Divide and Conquer approach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6E7B6-3F6F-B52B-2AF5-1622AB444853}"/>
              </a:ext>
            </a:extLst>
          </p:cNvPr>
          <p:cNvSpPr txBox="1"/>
          <p:nvPr/>
        </p:nvSpPr>
        <p:spPr>
          <a:xfrm>
            <a:off x="720000" y="6564465"/>
            <a:ext cx="53039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00407A"/>
                </a:solidFill>
              </a:rPr>
              <a:t>[1] : </a:t>
            </a:r>
            <a:r>
              <a:rPr lang="fr-FR" sz="1050" dirty="0" err="1">
                <a:solidFill>
                  <a:srgbClr val="00407A"/>
                </a:solidFill>
              </a:rPr>
              <a:t>Special</a:t>
            </a:r>
            <a:r>
              <a:rPr lang="fr-FR" sz="1050" dirty="0">
                <a:solidFill>
                  <a:srgbClr val="00407A"/>
                </a:solidFill>
              </a:rPr>
              <a:t> </a:t>
            </a:r>
            <a:r>
              <a:rPr lang="fr-FR" sz="1050" dirty="0" err="1">
                <a:solidFill>
                  <a:srgbClr val="00407A"/>
                </a:solidFill>
              </a:rPr>
              <a:t>thanks</a:t>
            </a:r>
            <a:r>
              <a:rPr lang="fr-FR" sz="1050" dirty="0">
                <a:solidFill>
                  <a:srgbClr val="00407A"/>
                </a:solidFill>
              </a:rPr>
              <a:t> to Artur </a:t>
            </a:r>
            <a:r>
              <a:rPr lang="fr-FR" sz="1050" dirty="0" err="1">
                <a:solidFill>
                  <a:srgbClr val="00407A"/>
                </a:solidFill>
              </a:rPr>
              <a:t>Folwarczny</a:t>
            </a:r>
            <a:r>
              <a:rPr lang="fr-FR" sz="1050" dirty="0">
                <a:solidFill>
                  <a:srgbClr val="00407A"/>
                </a:solidFill>
              </a:rPr>
              <a:t> for </a:t>
            </a:r>
            <a:r>
              <a:rPr lang="fr-FR" sz="1050" dirty="0" err="1">
                <a:solidFill>
                  <a:srgbClr val="00407A"/>
                </a:solidFill>
              </a:rPr>
              <a:t>introducing</a:t>
            </a:r>
            <a:r>
              <a:rPr lang="fr-FR" sz="1050" dirty="0">
                <a:solidFill>
                  <a:srgbClr val="00407A"/>
                </a:solidFill>
              </a:rPr>
              <a:t> us </a:t>
            </a:r>
            <a:r>
              <a:rPr lang="fr-FR" sz="1050" dirty="0" err="1">
                <a:solidFill>
                  <a:srgbClr val="00407A"/>
                </a:solidFill>
              </a:rPr>
              <a:t>this</a:t>
            </a:r>
            <a:r>
              <a:rPr lang="fr-FR" sz="1050" dirty="0">
                <a:solidFill>
                  <a:srgbClr val="00407A"/>
                </a:solidFill>
              </a:rPr>
              <a:t> </a:t>
            </a:r>
            <a:r>
              <a:rPr lang="fr-FR" sz="1050" dirty="0" err="1">
                <a:solidFill>
                  <a:srgbClr val="00407A"/>
                </a:solidFill>
              </a:rPr>
              <a:t>piece</a:t>
            </a:r>
            <a:r>
              <a:rPr lang="fr-FR" sz="1050" dirty="0">
                <a:solidFill>
                  <a:srgbClr val="00407A"/>
                </a:solidFill>
              </a:rPr>
              <a:t> of </a:t>
            </a:r>
            <a:r>
              <a:rPr lang="fr-FR" sz="1050" dirty="0" err="1">
                <a:solidFill>
                  <a:srgbClr val="00407A"/>
                </a:solidFill>
              </a:rPr>
              <a:t>mathematics</a:t>
            </a:r>
            <a:endParaRPr lang="fr-FR" sz="1050" dirty="0">
              <a:solidFill>
                <a:srgbClr val="00407A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84CBAF-0AE8-A2D7-CD34-D9EC761B8FB9}"/>
              </a:ext>
            </a:extLst>
          </p:cNvPr>
          <p:cNvGrpSpPr/>
          <p:nvPr/>
        </p:nvGrpSpPr>
        <p:grpSpPr>
          <a:xfrm>
            <a:off x="6744072" y="2315688"/>
            <a:ext cx="4879725" cy="3462311"/>
            <a:chOff x="6384032" y="2708920"/>
            <a:chExt cx="4879725" cy="346231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47D775-19AB-72B5-6773-AC3F58260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4032" y="2708920"/>
              <a:ext cx="4879725" cy="325775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3CA5A1-959F-A3A1-9446-A70BE95EACC7}"/>
                </a:ext>
              </a:extLst>
            </p:cNvPr>
            <p:cNvSpPr txBox="1"/>
            <p:nvPr/>
          </p:nvSpPr>
          <p:spPr>
            <a:xfrm>
              <a:off x="6384032" y="5894232"/>
              <a:ext cx="48797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/>
                <a:t>Fig.6 </a:t>
              </a:r>
              <a:r>
                <a:rPr lang="fr-FR" sz="1200" dirty="0"/>
                <a:t>: Speed up of RSA </a:t>
              </a:r>
              <a:r>
                <a:rPr lang="fr-FR" sz="1200" dirty="0" err="1"/>
                <a:t>decryption</a:t>
              </a:r>
              <a:r>
                <a:rPr lang="fr-FR" sz="1200" dirty="0"/>
                <a:t> </a:t>
              </a:r>
              <a:r>
                <a:rPr lang="fr-FR" sz="1200" dirty="0" err="1"/>
                <a:t>using</a:t>
              </a:r>
              <a:r>
                <a:rPr lang="fr-FR" sz="1200" dirty="0"/>
                <a:t> the CRT</a:t>
              </a:r>
              <a:endParaRPr lang="fr-FR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2634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z="8000" dirty="0"/>
              <a:t>Thank you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4000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2707902490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86BCE5"/>
      </a:accent3>
      <a:accent4>
        <a:srgbClr val="00407A"/>
      </a:accent4>
      <a:accent5>
        <a:srgbClr val="7F7F7F"/>
      </a:accent5>
      <a:accent6>
        <a:srgbClr val="595959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261</TotalTime>
  <Words>243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Corporate-KU Leuven-Liggend-Achtergrond Wit</vt:lpstr>
      <vt:lpstr>Corporate-KU Leuven-Liggend-Achtergrond Wit en Watermerk</vt:lpstr>
      <vt:lpstr>DDP – Final Presentation – Group 31</vt:lpstr>
      <vt:lpstr>Our implementation</vt:lpstr>
      <vt:lpstr>HW/SW boundaries</vt:lpstr>
      <vt:lpstr>HW/SW interface</vt:lpstr>
      <vt:lpstr>Results</vt:lpstr>
      <vt:lpstr>Going Beyond</vt:lpstr>
      <vt:lpstr>Thank you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Thomas Debelle</cp:lastModifiedBy>
  <cp:revision>66</cp:revision>
  <dcterms:created xsi:type="dcterms:W3CDTF">2012-07-10T07:57:57Z</dcterms:created>
  <dcterms:modified xsi:type="dcterms:W3CDTF">2024-12-08T20:21:49Z</dcterms:modified>
</cp:coreProperties>
</file>