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6" r:id="rId2"/>
    <p:sldId id="297" r:id="rId3"/>
    <p:sldId id="298" r:id="rId4"/>
    <p:sldId id="299" r:id="rId5"/>
    <p:sldId id="284" r:id="rId6"/>
    <p:sldId id="300" r:id="rId7"/>
    <p:sldId id="301" r:id="rId8"/>
    <p:sldId id="287" r:id="rId9"/>
    <p:sldId id="258" r:id="rId10"/>
    <p:sldId id="286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7E112-BDB7-4D05-B21B-9EF1CD076A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F69569-98A5-4DBF-AC9A-33F08CB654E4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Increasing growth strategy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Optimize Return on Advertising</a:t>
          </a:r>
        </a:p>
      </dgm:t>
    </dgm:pt>
    <dgm:pt modelId="{8778AACA-AEFA-40FD-8E2A-A0448CC17D86}" type="parTrans" cxnId="{C4175024-FE24-41F5-86F9-A449B923FF48}">
      <dgm:prSet/>
      <dgm:spPr/>
      <dgm:t>
        <a:bodyPr/>
        <a:lstStyle/>
        <a:p>
          <a:endParaRPr lang="en-US"/>
        </a:p>
      </dgm:t>
    </dgm:pt>
    <dgm:pt modelId="{F394A22D-E860-4BD4-80CF-DF233F95772B}" type="sibTrans" cxnId="{C4175024-FE24-41F5-86F9-A449B923FF48}">
      <dgm:prSet/>
      <dgm:spPr/>
      <dgm:t>
        <a:bodyPr/>
        <a:lstStyle/>
        <a:p>
          <a:endParaRPr lang="en-US"/>
        </a:p>
      </dgm:t>
    </dgm:pt>
    <dgm:pt modelId="{36D379DA-F257-4A6E-A439-FBFC906C9AA6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l">
            <a:lnSpc>
              <a:spcPct val="90000"/>
            </a:lnSpc>
          </a:pPr>
          <a:r>
            <a:rPr lang="en-US" sz="3600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  <a:p>
          <a:pPr algn="l">
            <a:lnSpc>
              <a:spcPct val="90000"/>
            </a:lnSpc>
          </a:pP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Most remunerative websites</a:t>
          </a:r>
        </a:p>
        <a:p>
          <a:pPr algn="l">
            <a:lnSpc>
              <a:spcPct val="90000"/>
            </a:lnSpc>
          </a:pP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Principal keywords</a:t>
          </a:r>
        </a:p>
        <a:p>
          <a:pPr algn="l">
            <a:lnSpc>
              <a:spcPct val="90000"/>
            </a:lnSpc>
          </a:pP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Intermediates: useful or not?</a:t>
          </a:r>
          <a:endParaRPr lang="en-US" sz="1800" b="0" i="0" baseline="0" dirty="0">
            <a:solidFill>
              <a:schemeClr val="tx1"/>
            </a:solidFill>
          </a:endParaRPr>
        </a:p>
      </dgm:t>
    </dgm:pt>
    <dgm:pt modelId="{E93E78FD-00AB-4907-B42C-A940C2C6E56A}" type="parTrans" cxnId="{672083DB-8294-4268-BEEA-BE513CCE9606}">
      <dgm:prSet/>
      <dgm:spPr/>
      <dgm:t>
        <a:bodyPr/>
        <a:lstStyle/>
        <a:p>
          <a:endParaRPr lang="en-US"/>
        </a:p>
      </dgm:t>
    </dgm:pt>
    <dgm:pt modelId="{C9FD51EF-F8FE-4F7F-8EE3-F69ADE41ABAF}" type="sibTrans" cxnId="{672083DB-8294-4268-BEEA-BE513CCE9606}">
      <dgm:prSet/>
      <dgm:spPr/>
      <dgm:t>
        <a:bodyPr/>
        <a:lstStyle/>
        <a:p>
          <a:endParaRPr lang="en-US"/>
        </a:p>
      </dgm:t>
    </dgm:pt>
    <dgm:pt modelId="{B069F503-F557-4D0C-8FFE-7910B3F18B36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Air France’s strategy in U.S.</a:t>
          </a:r>
          <a:endParaRPr lang="en-US" sz="1800" dirty="0">
            <a:solidFill>
              <a:schemeClr val="tx1"/>
            </a:solidFill>
          </a:endParaRPr>
        </a:p>
      </dgm:t>
    </dgm:pt>
    <dgm:pt modelId="{C8D278B9-E6EA-48D2-94EC-777FDEB1A212}" type="parTrans" cxnId="{F5546E91-7AC1-402B-B0EE-76E63D558C60}">
      <dgm:prSet/>
      <dgm:spPr/>
      <dgm:t>
        <a:bodyPr/>
        <a:lstStyle/>
        <a:p>
          <a:endParaRPr lang="en-US"/>
        </a:p>
      </dgm:t>
    </dgm:pt>
    <dgm:pt modelId="{62A833F0-40A0-4377-8299-B167E47E2DB7}" type="sibTrans" cxnId="{F5546E91-7AC1-402B-B0EE-76E63D558C60}">
      <dgm:prSet/>
      <dgm:spPr/>
      <dgm:t>
        <a:bodyPr/>
        <a:lstStyle/>
        <a:p>
          <a:endParaRPr lang="en-US"/>
        </a:p>
      </dgm:t>
    </dgm:pt>
    <dgm:pt modelId="{D95B9405-C45A-46C6-8129-9084AA2BAE84}" type="pres">
      <dgm:prSet presAssocID="{3347E112-BDB7-4D05-B21B-9EF1CD076AAE}" presName="linear" presStyleCnt="0">
        <dgm:presLayoutVars>
          <dgm:animLvl val="lvl"/>
          <dgm:resizeHandles val="exact"/>
        </dgm:presLayoutVars>
      </dgm:prSet>
      <dgm:spPr/>
    </dgm:pt>
    <dgm:pt modelId="{F6372DF9-2A36-4061-A745-29F52A233BD2}" type="pres">
      <dgm:prSet presAssocID="{14F69569-98A5-4DBF-AC9A-33F08CB654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12FC7D-3C9C-4E0F-BBED-136817949389}" type="pres">
      <dgm:prSet presAssocID="{F394A22D-E860-4BD4-80CF-DF233F95772B}" presName="spacer" presStyleCnt="0"/>
      <dgm:spPr/>
    </dgm:pt>
    <dgm:pt modelId="{1F265250-416C-479D-8F27-C282A6AA4558}" type="pres">
      <dgm:prSet presAssocID="{36D379DA-F257-4A6E-A439-FBFC906C9A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C07119-0ED2-4850-A735-DEF17C138CFA}" type="pres">
      <dgm:prSet presAssocID="{C9FD51EF-F8FE-4F7F-8EE3-F69ADE41ABAF}" presName="spacer" presStyleCnt="0"/>
      <dgm:spPr/>
    </dgm:pt>
    <dgm:pt modelId="{DE15BA06-B73B-48BE-8506-8AA33AD89B99}" type="pres">
      <dgm:prSet presAssocID="{B069F503-F557-4D0C-8FFE-7910B3F18B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1CF81D-9387-408C-930C-B48A92079F8A}" type="presOf" srcId="{36D379DA-F257-4A6E-A439-FBFC906C9AA6}" destId="{1F265250-416C-479D-8F27-C282A6AA4558}" srcOrd="0" destOrd="0" presId="urn:microsoft.com/office/officeart/2005/8/layout/vList2"/>
    <dgm:cxn modelId="{C4175024-FE24-41F5-86F9-A449B923FF48}" srcId="{3347E112-BDB7-4D05-B21B-9EF1CD076AAE}" destId="{14F69569-98A5-4DBF-AC9A-33F08CB654E4}" srcOrd="0" destOrd="0" parTransId="{8778AACA-AEFA-40FD-8E2A-A0448CC17D86}" sibTransId="{F394A22D-E860-4BD4-80CF-DF233F95772B}"/>
    <dgm:cxn modelId="{A9410D69-4D26-4C08-BD51-1B6E507DA069}" type="presOf" srcId="{3347E112-BDB7-4D05-B21B-9EF1CD076AAE}" destId="{D95B9405-C45A-46C6-8129-9084AA2BAE84}" srcOrd="0" destOrd="0" presId="urn:microsoft.com/office/officeart/2005/8/layout/vList2"/>
    <dgm:cxn modelId="{FB3C8090-F30B-4A2E-B08C-34FE4D79FBFE}" type="presOf" srcId="{14F69569-98A5-4DBF-AC9A-33F08CB654E4}" destId="{F6372DF9-2A36-4061-A745-29F52A233BD2}" srcOrd="0" destOrd="0" presId="urn:microsoft.com/office/officeart/2005/8/layout/vList2"/>
    <dgm:cxn modelId="{F5546E91-7AC1-402B-B0EE-76E63D558C60}" srcId="{3347E112-BDB7-4D05-B21B-9EF1CD076AAE}" destId="{B069F503-F557-4D0C-8FFE-7910B3F18B36}" srcOrd="2" destOrd="0" parTransId="{C8D278B9-E6EA-48D2-94EC-777FDEB1A212}" sibTransId="{62A833F0-40A0-4377-8299-B167E47E2DB7}"/>
    <dgm:cxn modelId="{421843B7-5FBD-4303-9B8A-E89A8C085098}" type="presOf" srcId="{B069F503-F557-4D0C-8FFE-7910B3F18B36}" destId="{DE15BA06-B73B-48BE-8506-8AA33AD89B99}" srcOrd="0" destOrd="0" presId="urn:microsoft.com/office/officeart/2005/8/layout/vList2"/>
    <dgm:cxn modelId="{672083DB-8294-4268-BEEA-BE513CCE9606}" srcId="{3347E112-BDB7-4D05-B21B-9EF1CD076AAE}" destId="{36D379DA-F257-4A6E-A439-FBFC906C9AA6}" srcOrd="1" destOrd="0" parTransId="{E93E78FD-00AB-4907-B42C-A940C2C6E56A}" sibTransId="{C9FD51EF-F8FE-4F7F-8EE3-F69ADE41ABAF}"/>
    <dgm:cxn modelId="{C5055D44-D25D-4C4C-BCB3-9DCDE037A29F}" type="presParOf" srcId="{D95B9405-C45A-46C6-8129-9084AA2BAE84}" destId="{F6372DF9-2A36-4061-A745-29F52A233BD2}" srcOrd="0" destOrd="0" presId="urn:microsoft.com/office/officeart/2005/8/layout/vList2"/>
    <dgm:cxn modelId="{C3F57726-018C-4EC9-BA77-9C102BAEB6FC}" type="presParOf" srcId="{D95B9405-C45A-46C6-8129-9084AA2BAE84}" destId="{ED12FC7D-3C9C-4E0F-BBED-136817949389}" srcOrd="1" destOrd="0" presId="urn:microsoft.com/office/officeart/2005/8/layout/vList2"/>
    <dgm:cxn modelId="{68311597-8686-4887-8ED0-FF5961FB3FCB}" type="presParOf" srcId="{D95B9405-C45A-46C6-8129-9084AA2BAE84}" destId="{1F265250-416C-479D-8F27-C282A6AA4558}" srcOrd="2" destOrd="0" presId="urn:microsoft.com/office/officeart/2005/8/layout/vList2"/>
    <dgm:cxn modelId="{FBE470A4-2329-4503-9FA7-B6C7A7DB086C}" type="presParOf" srcId="{D95B9405-C45A-46C6-8129-9084AA2BAE84}" destId="{3FC07119-0ED2-4850-A735-DEF17C138CFA}" srcOrd="3" destOrd="0" presId="urn:microsoft.com/office/officeart/2005/8/layout/vList2"/>
    <dgm:cxn modelId="{6605C045-3603-4B0A-BC92-2797F2B0C201}" type="presParOf" srcId="{D95B9405-C45A-46C6-8129-9084AA2BAE84}" destId="{DE15BA06-B73B-48BE-8506-8AA33AD89B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72DF9-2A36-4061-A745-29F52A233BD2}">
      <dsp:nvSpPr>
        <dsp:cNvPr id="0" name=""/>
        <dsp:cNvSpPr/>
      </dsp:nvSpPr>
      <dsp:spPr>
        <a:xfrm>
          <a:off x="0" y="1355"/>
          <a:ext cx="6245265" cy="185282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Increasing growth strategy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Optimize Return on Advertising</a:t>
          </a:r>
        </a:p>
      </dsp:txBody>
      <dsp:txXfrm>
        <a:off x="90448" y="91803"/>
        <a:ext cx="6064369" cy="1671931"/>
      </dsp:txXfrm>
    </dsp:sp>
    <dsp:sp modelId="{1F265250-416C-479D-8F27-C282A6AA4558}">
      <dsp:nvSpPr>
        <dsp:cNvPr id="0" name=""/>
        <dsp:cNvSpPr/>
      </dsp:nvSpPr>
      <dsp:spPr>
        <a:xfrm>
          <a:off x="0" y="1868259"/>
          <a:ext cx="6245265" cy="1852827"/>
        </a:xfrm>
        <a:prstGeom prst="round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Most remunerative websites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Principal keywords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Intermediates: useful or not?</a:t>
          </a:r>
          <a:endParaRPr lang="en-US" sz="1800" b="0" i="0" kern="1200" baseline="0" dirty="0">
            <a:solidFill>
              <a:schemeClr val="tx1"/>
            </a:solidFill>
          </a:endParaRPr>
        </a:p>
      </dsp:txBody>
      <dsp:txXfrm>
        <a:off x="90448" y="1958707"/>
        <a:ext cx="6064369" cy="1671931"/>
      </dsp:txXfrm>
    </dsp:sp>
    <dsp:sp modelId="{DE15BA06-B73B-48BE-8506-8AA33AD89B99}">
      <dsp:nvSpPr>
        <dsp:cNvPr id="0" name=""/>
        <dsp:cNvSpPr/>
      </dsp:nvSpPr>
      <dsp:spPr>
        <a:xfrm>
          <a:off x="0" y="3735163"/>
          <a:ext cx="6245265" cy="1852827"/>
        </a:xfrm>
        <a:prstGeom prst="round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Air France’s strategy in U.S.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0448" y="3825611"/>
        <a:ext cx="6064369" cy="1671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4EC67-9D37-BC45-9A6C-57328C31DF0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27D0-FC23-C649-AADB-7E500F1F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“uncategorized” mean. Interest of </a:t>
            </a:r>
            <a:r>
              <a:rPr lang="en-US" dirty="0" err="1"/>
              <a:t>AirFrance</a:t>
            </a:r>
            <a:r>
              <a:rPr lang="en-US" dirty="0"/>
              <a:t> management. </a:t>
            </a:r>
            <a:r>
              <a:rPr lang="en-US" dirty="0" err="1"/>
              <a:t>AirFrance</a:t>
            </a:r>
            <a:r>
              <a:rPr lang="en-US" dirty="0"/>
              <a:t> focused buckets analyze categorized “Europe, Airfare, </a:t>
            </a:r>
            <a:r>
              <a:rPr lang="en-US" dirty="0" err="1"/>
              <a:t>Us_cities</a:t>
            </a:r>
            <a:r>
              <a:rPr lang="en-US" dirty="0"/>
              <a:t>, </a:t>
            </a:r>
            <a:r>
              <a:rPr lang="en-US" dirty="0" err="1"/>
              <a:t>airfrance</a:t>
            </a:r>
            <a:r>
              <a:rPr lang="en-US" dirty="0"/>
              <a:t>” Mention unit in dollar.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27D0-FC23-C649-AADB-7E500F1FA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Carlos 8-9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27D0-FC23-C649-AADB-7E500F1FA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27D0-FC23-C649-AADB-7E500F1FA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Prensenter</a:t>
            </a:r>
            <a:r>
              <a:rPr lang="en-US" dirty="0"/>
              <a:t> </a:t>
            </a:r>
            <a:r>
              <a:rPr lang="en-US" dirty="0" err="1"/>
              <a:t>Tommasso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27D0-FC23-C649-AADB-7E500F1FA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C5B-D0FB-B546-8EE8-4D4BD958B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FF4C-45BC-5549-962F-3B49E2D0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19AB-09EA-3045-80C5-A957E611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FEC3-36E5-284E-90B4-653735301A4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7652-BD58-084E-AFF2-02EA5CBB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C4DC-2D3F-344C-837C-77B2FAD7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F8-B40A-3C41-9965-F73863E0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D2F8C-83BE-704C-A476-4519490C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67C6-1A41-2E44-9658-ED07160E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9A5B-940D-3C42-8679-1CEEE76BFBB1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6AAE-B02E-754A-ADF7-394083E7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DB86-8CA2-EF43-9434-A0487676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7F67-DF61-3246-BBD4-C7CBCB73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B62F2-DB8A-594D-9B52-09E5B84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A4E2-D1D8-7B42-B9B7-2E34FA1B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2EAD-6A73-6146-87CE-32D39F6FFF8C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F22D-2A15-294E-B10D-DFC6C38C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33C-81AE-A54A-A4AC-05078DB6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C08-9B8E-A946-8227-B9595C65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480A-FF6F-BC4A-8839-EEC03531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E22B-6B04-3F4F-A51E-C8ED68B7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052-9C2E-A142-B12F-FC3D349C2AFA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9BD5-F73C-BC4E-B38D-ECAF9CC5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B08D-C3B2-BB44-A164-F32A3B02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1755-E86E-2F4C-91D0-548BB0D1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9812-4DAB-F246-9D80-F37D76C07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645F-DDC2-3D43-A8A4-C22C95E6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605-0506-D145-AD6D-6B516E0CD362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B698-805F-134F-8FE3-2E1323DE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3364-4169-BC4D-8445-1173B135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D438-B365-4543-8872-A78C3FBE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32FC-64FE-1C42-A335-338E924E9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FD893-60AE-4549-924D-E69C0B1BF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35BE-E9F8-0F49-9315-FE3AB663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6B33-2261-764E-9ABC-AC995682C1AA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FDA21-1393-E845-B4EF-AC3FB65D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6A43-7C26-E043-9B01-C191F70C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92BF-6626-B447-93D9-2F5CE5DD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DFA1-F2A0-D147-8E98-D0C12BFC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55C2-E753-F74A-BA5F-BEEE9197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B64F3-5CAB-A248-9835-0777E3FE8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CBBF5-4D08-3640-BC96-6421E3068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41CE-C182-2D40-B49D-6139F514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D336-1BE5-EA49-9F8C-502D27BAAEBE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D24DD-03E3-D444-AE1B-5B04FD92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D4DFB-6A0B-494E-B29A-E7C70919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EB7B-0839-A940-B95E-D38319A4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6DAA9-A5B9-A046-8127-D7D77EA9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88C-4CD0-2B4D-A717-61B7A958DBE7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7363-91F3-C346-BE26-219E98B6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252EC-B366-E74C-8E0A-26FD3BC6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699A9-5AFC-AD49-A86F-5DD07D4A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3082-5BE6-3C4C-A5E8-0CDFD17579C2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94095-968B-464D-ABDB-2BB2AF13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A8DF3-731B-214C-9CB2-C4DD9A31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34C8-92AC-E945-864F-5EACF231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88C6-61A5-524A-ABE3-3810DAE5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3287-EA28-AA4A-8B58-E438FF01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E604-7396-DB41-8770-95852D4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3DF-C57F-3A4E-8862-1E8485EC9DA1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A787-A293-D44C-89FE-B967A401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9076F-DD68-F64E-9E10-841DBE1F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76E-A155-C347-97B1-67B67BC9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5D652-ACBE-7744-82BA-FA0561FD9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B0F4-56EB-5746-9DEE-4A88C193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8AE0-BC00-E945-9B24-26DFD546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84ED-1551-DA43-8E37-44FDB7BFCC40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A034-270D-E145-A906-2FBF0FBE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5E5B-63C6-4943-B4DC-4EB52E0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960FD-563F-CF49-A135-59DA5D00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DE1B-F71F-CC40-9B08-AF7ED2E2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E06E-6613-4C41-9D7E-278572F91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A5E3-5754-7041-9C6F-CAA586347B6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451F-AA95-2943-8FE8-A68BA5726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BD6C-C809-B542-A57F-A21503CB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26A2-639A-E745-BEC4-630A698D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0AF3E4-52AB-4DFE-9A8B-D1CCC93A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E1455-5368-4595-B237-B22F4FE13273}"/>
              </a:ext>
            </a:extLst>
          </p:cNvPr>
          <p:cNvSpPr txBox="1"/>
          <p:nvPr/>
        </p:nvSpPr>
        <p:spPr>
          <a:xfrm>
            <a:off x="2067233" y="214217"/>
            <a:ext cx="77945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Air  France  Business 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8B0AA-BB9B-4B1A-9928-AF61B9B84CB1}"/>
              </a:ext>
            </a:extLst>
          </p:cNvPr>
          <p:cNvSpPr txBox="1"/>
          <p:nvPr/>
        </p:nvSpPr>
        <p:spPr>
          <a:xfrm>
            <a:off x="964176" y="5892581"/>
            <a:ext cx="102636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in the U.S.: how to evolve, what to optimize </a:t>
            </a:r>
          </a:p>
        </p:txBody>
      </p:sp>
      <p:pic>
        <p:nvPicPr>
          <p:cNvPr id="13" name="Picture 12" descr="An airplane taking off&#10;&#10;Description automatically generated with medium confidence">
            <a:extLst>
              <a:ext uri="{FF2B5EF4-FFF2-40B4-BE49-F238E27FC236}">
                <a16:creationId xmlns:a16="http://schemas.microsoft.com/office/drawing/2014/main" id="{32FC1F5C-A5BA-4DF1-9513-CD0FB284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33" y="1293249"/>
            <a:ext cx="7794522" cy="43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4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4CD62-702A-D142-A71E-4173818CA31A}"/>
              </a:ext>
            </a:extLst>
          </p:cNvPr>
          <p:cNvSpPr txBox="1"/>
          <p:nvPr/>
        </p:nvSpPr>
        <p:spPr>
          <a:xfrm>
            <a:off x="3864078" y="105090"/>
            <a:ext cx="330363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C39B4-A522-EE42-85E4-26E6D1A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77A3-E1ED-FA4B-A3A5-D6731D0CA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2"/>
          <a:stretch/>
        </p:blipFill>
        <p:spPr>
          <a:xfrm>
            <a:off x="239396" y="898324"/>
            <a:ext cx="7213456" cy="5398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8FFAC-7FBC-4FA1-BCA5-591829B1812B}"/>
              </a:ext>
            </a:extLst>
          </p:cNvPr>
          <p:cNvSpPr txBox="1"/>
          <p:nvPr/>
        </p:nvSpPr>
        <p:spPr>
          <a:xfrm>
            <a:off x="8260326" y="898324"/>
            <a:ext cx="3443748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– Clicks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+ 12%: difference in clicks Overture - Google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18,700: difference in clicks Overture US – Overture Global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92"/>
    </mc:Choice>
    <mc:Fallback xmlns="">
      <p:transition spd="slow" advTm="471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430084-7D6E-3449-9236-5885A634B95F}"/>
              </a:ext>
            </a:extLst>
          </p:cNvPr>
          <p:cNvSpPr txBox="1"/>
          <p:nvPr/>
        </p:nvSpPr>
        <p:spPr>
          <a:xfrm>
            <a:off x="648929" y="629266"/>
            <a:ext cx="4944152" cy="1622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PERSPECTIVE FOR THE COMPANY?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E7FB1-7BDB-4147-AAC6-1AAD2DA045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4944151" cy="3785419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700" dirty="0"/>
          </a:p>
          <a:p>
            <a:pPr marL="0"/>
            <a:r>
              <a:rPr lang="en-US" sz="1700" dirty="0"/>
              <a:t>Air France: most effective keyword</a:t>
            </a:r>
          </a:p>
          <a:p>
            <a:pPr marL="0"/>
            <a:endParaRPr lang="en-US" sz="1700" dirty="0"/>
          </a:p>
          <a:p>
            <a:pPr marL="0"/>
            <a:endParaRPr lang="en-US" sz="1700" dirty="0"/>
          </a:p>
          <a:p>
            <a:pPr marL="0"/>
            <a:r>
              <a:rPr lang="en-US" sz="1700" dirty="0"/>
              <a:t>1%: increase in bookings without intermediates</a:t>
            </a:r>
          </a:p>
          <a:p>
            <a:pPr marL="0"/>
            <a:endParaRPr lang="en-US" sz="1700" dirty="0"/>
          </a:p>
          <a:p>
            <a:pPr marL="0"/>
            <a:endParaRPr lang="en-US" sz="1700" dirty="0"/>
          </a:p>
          <a:p>
            <a:pPr marL="0"/>
            <a:r>
              <a:rPr lang="en-US" sz="1700" dirty="0"/>
              <a:t>Less dependence from intermediates will liberate resources for investments. Air France must use them to increase its amount of customers, which is, at the moment, stuck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B4CD0EA-AAA8-48EA-998D-03F2A5775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" r="2" b="1846"/>
          <a:stretch/>
        </p:blipFill>
        <p:spPr>
          <a:xfrm>
            <a:off x="6904709" y="1258872"/>
            <a:ext cx="4475531" cy="4337009"/>
          </a:xfrm>
          <a:prstGeom prst="rect">
            <a:avLst/>
          </a:prstGeom>
          <a:effectLst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AE6C48-4374-2146-B9BB-8A8661C0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D126A2-639A-E745-BEC4-630A698D753A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3"/>
    </mc:Choice>
    <mc:Fallback xmlns="">
      <p:transition spd="slow" advTm="106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8ACD-BD93-451E-B202-A846EE3E60C1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  Plan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3B2D1-69B7-4D17-99CC-7DBD52B9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D126A2-639A-E745-BEC4-630A698D753A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918E443F-9C06-736C-AE0F-1C0D47568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75247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84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4A9AB-5028-4D7E-BB35-919BAE92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3A0C-6AF3-46D2-91C2-1891D3405F18}"/>
              </a:ext>
            </a:extLst>
          </p:cNvPr>
          <p:cNvSpPr txBox="1"/>
          <p:nvPr/>
        </p:nvSpPr>
        <p:spPr>
          <a:xfrm>
            <a:off x="3873910" y="37013"/>
            <a:ext cx="41393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80121-17D7-4B82-AE09-0066F3E30D87}"/>
              </a:ext>
            </a:extLst>
          </p:cNvPr>
          <p:cNvSpPr txBox="1"/>
          <p:nvPr/>
        </p:nvSpPr>
        <p:spPr>
          <a:xfrm>
            <a:off x="678426" y="950014"/>
            <a:ext cx="6096000" cy="5139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                International growth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Increase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marketshare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Competitors:              Ryanair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L’avion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Engines:         Google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Yahoo!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MSN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Overture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C40E36-ABD4-4A7E-817D-5703316B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41" y="2225605"/>
            <a:ext cx="963214" cy="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1FA7E-8A2D-4F30-9E1E-570EAC39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41" y="2812046"/>
            <a:ext cx="1140619" cy="39890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87CB723-3350-4B7D-8D23-122EB9C70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41" y="3458496"/>
            <a:ext cx="392218" cy="39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ahoo logo and symbol, meaning, history, PNG">
            <a:extLst>
              <a:ext uri="{FF2B5EF4-FFF2-40B4-BE49-F238E27FC236}">
                <a16:creationId xmlns:a16="http://schemas.microsoft.com/office/drawing/2014/main" id="{26564FE6-D585-4D72-BB2B-583AAE005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1" b="31183"/>
          <a:stretch/>
        </p:blipFill>
        <p:spPr bwMode="auto">
          <a:xfrm>
            <a:off x="4648977" y="4070859"/>
            <a:ext cx="950363" cy="2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SN Logo PNG Transparent &amp;amp; SVG Vector - Freebie Supply">
            <a:extLst>
              <a:ext uri="{FF2B5EF4-FFF2-40B4-BE49-F238E27FC236}">
                <a16:creationId xmlns:a16="http://schemas.microsoft.com/office/drawing/2014/main" id="{B5107B5A-33AE-4C5E-9D47-F2BFEED3F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5" b="29526"/>
          <a:stretch/>
        </p:blipFill>
        <p:spPr bwMode="auto">
          <a:xfrm>
            <a:off x="4704431" y="4489359"/>
            <a:ext cx="894909" cy="4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4CD0DE0-521A-4513-863B-09A3933F3C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981" t="36402" r="33684" b="54864"/>
          <a:stretch/>
        </p:blipFill>
        <p:spPr>
          <a:xfrm>
            <a:off x="4648977" y="5367689"/>
            <a:ext cx="1030093" cy="185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2C3C8-0080-418E-8092-2D91B4D16313}"/>
              </a:ext>
            </a:extLst>
          </p:cNvPr>
          <p:cNvSpPr txBox="1"/>
          <p:nvPr/>
        </p:nvSpPr>
        <p:spPr>
          <a:xfrm>
            <a:off x="6996288" y="1011553"/>
            <a:ext cx="5097389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100" b="1" dirty="0"/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Keywords are most effective?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Publisher provides the best advertisement performance?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3A7163-8D72-4CBB-B07C-76B4C3C6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BCEDB-6D04-47C6-BDA1-C49D48A9D379}"/>
              </a:ext>
            </a:extLst>
          </p:cNvPr>
          <p:cNvSpPr txBox="1"/>
          <p:nvPr/>
        </p:nvSpPr>
        <p:spPr>
          <a:xfrm>
            <a:off x="4076698" y="140261"/>
            <a:ext cx="342162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72987-6584-48F8-B2B9-79EA3C283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" t="3154" b="4445"/>
          <a:stretch/>
        </p:blipFill>
        <p:spPr>
          <a:xfrm>
            <a:off x="340518" y="1081564"/>
            <a:ext cx="5515820" cy="5015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304CB-4857-4C1D-A724-0B4CD6F8339F}"/>
              </a:ext>
            </a:extLst>
          </p:cNvPr>
          <p:cNvSpPr txBox="1"/>
          <p:nvPr/>
        </p:nvSpPr>
        <p:spPr>
          <a:xfrm>
            <a:off x="7157545" y="1081564"/>
            <a:ext cx="4693937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keywords: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Paris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Cheap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Flight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France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2CCB19-5D6B-2E43-8136-BE235C930987}"/>
              </a:ext>
            </a:extLst>
          </p:cNvPr>
          <p:cNvSpPr txBox="1"/>
          <p:nvPr/>
        </p:nvSpPr>
        <p:spPr>
          <a:xfrm>
            <a:off x="4055807" y="269280"/>
            <a:ext cx="297917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4EB5A-0361-1D47-A98F-37FF4D40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9A4D3-7D14-8948-976B-322B6BB7CED8}"/>
              </a:ext>
            </a:extLst>
          </p:cNvPr>
          <p:cNvSpPr txBox="1"/>
          <p:nvPr/>
        </p:nvSpPr>
        <p:spPr>
          <a:xfrm>
            <a:off x="11087100" y="2728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in this graph the labels are bigger">
            <a:extLst>
              <a:ext uri="{FF2B5EF4-FFF2-40B4-BE49-F238E27FC236}">
                <a16:creationId xmlns:a16="http://schemas.microsoft.com/office/drawing/2014/main" id="{F5A4DDA2-B63F-E74A-A343-9E01448C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8"/>
          <a:stretch/>
        </p:blipFill>
        <p:spPr bwMode="auto">
          <a:xfrm>
            <a:off x="415646" y="1185482"/>
            <a:ext cx="4107432" cy="53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050E8-AD60-4A5A-8F8E-0BB41AA34F0C}"/>
              </a:ext>
            </a:extLst>
          </p:cNvPr>
          <p:cNvSpPr txBox="1"/>
          <p:nvPr/>
        </p:nvSpPr>
        <p:spPr>
          <a:xfrm>
            <a:off x="5545394" y="1214978"/>
            <a:ext cx="6331974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Category - Avg. Cost per Click: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Cost per Click: Uncategorized words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Cost per Click: ‘U.S. cities’;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Airfrance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6831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C02BF-AD30-45C1-8B4F-C27E577C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263CC-4054-4DF7-8A3A-DCB30296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4" y="981693"/>
            <a:ext cx="5883180" cy="489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381FF-5609-4CD3-9481-CB0F56842E19}"/>
              </a:ext>
            </a:extLst>
          </p:cNvPr>
          <p:cNvSpPr txBox="1"/>
          <p:nvPr/>
        </p:nvSpPr>
        <p:spPr>
          <a:xfrm>
            <a:off x="3765755" y="235407"/>
            <a:ext cx="269403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C6296-9E24-4EB0-B2F1-BDFC74B5C55B}"/>
              </a:ext>
            </a:extLst>
          </p:cNvPr>
          <p:cNvSpPr txBox="1"/>
          <p:nvPr/>
        </p:nvSpPr>
        <p:spPr>
          <a:xfrm>
            <a:off x="6784258" y="1059396"/>
            <a:ext cx="4916129" cy="2708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Keyword vs Click Charges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click charges: ‘airline ticket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963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BF416-E50A-465A-A506-CB231073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7</a:t>
            </a:fld>
            <a:endParaRPr lang="en-US"/>
          </a:p>
        </p:txBody>
      </p:sp>
      <p:pic>
        <p:nvPicPr>
          <p:cNvPr id="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46CB371-0793-4364-A94A-C86DE117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70" y="1263626"/>
            <a:ext cx="6047532" cy="4458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C4F8E4-E48E-4B19-8B89-EF03F6D4AAB7}"/>
              </a:ext>
            </a:extLst>
          </p:cNvPr>
          <p:cNvSpPr txBox="1"/>
          <p:nvPr/>
        </p:nvSpPr>
        <p:spPr>
          <a:xfrm>
            <a:off x="4333653" y="175285"/>
            <a:ext cx="29520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C3DF8-E01E-4F9A-9AE2-CB9B51223F26}"/>
              </a:ext>
            </a:extLst>
          </p:cNvPr>
          <p:cNvSpPr txBox="1"/>
          <p:nvPr/>
        </p:nvSpPr>
        <p:spPr>
          <a:xfrm>
            <a:off x="6880611" y="1275605"/>
            <a:ext cx="4699819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- Total Volume of Bookings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– booking: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‘air France’,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‘air france.com’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‘flight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9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314DB-EF83-2140-8739-CF8EE0B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BFA12E-5FCD-B147-B163-3C415C03A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2"/>
          <a:stretch/>
        </p:blipFill>
        <p:spPr>
          <a:xfrm>
            <a:off x="192481" y="1317523"/>
            <a:ext cx="7034229" cy="5403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77AD9-68FD-7346-9965-D2A0717F8C48}"/>
              </a:ext>
            </a:extLst>
          </p:cNvPr>
          <p:cNvSpPr txBox="1"/>
          <p:nvPr/>
        </p:nvSpPr>
        <p:spPr>
          <a:xfrm>
            <a:off x="4395019" y="154315"/>
            <a:ext cx="293984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CC5E7-00E6-4851-A1E6-216A95AF9021}"/>
              </a:ext>
            </a:extLst>
          </p:cNvPr>
          <p:cNvSpPr txBox="1"/>
          <p:nvPr/>
        </p:nvSpPr>
        <p:spPr>
          <a:xfrm>
            <a:off x="7334865" y="1317523"/>
            <a:ext cx="466465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Group - ROA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n-lt"/>
              </a:rPr>
              <a:t>Positive ROA: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Air France Website 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Air France Brand 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Unassigned 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Air France 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Paris 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France </a:t>
            </a:r>
          </a:p>
          <a:p>
            <a:r>
              <a:rPr lang="en-US" sz="2400" dirty="0"/>
              <a:t> - </a:t>
            </a:r>
            <a:r>
              <a:rPr lang="en-US" sz="2400" dirty="0">
                <a:latin typeface="+mn-lt"/>
              </a:rPr>
              <a:t>Spain.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1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91E1A20-1E4F-294C-9096-88F5B4FF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8" y="1286054"/>
            <a:ext cx="7326310" cy="4285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02122-95B2-5144-91AD-239BB50B426E}"/>
              </a:ext>
            </a:extLst>
          </p:cNvPr>
          <p:cNvSpPr txBox="1"/>
          <p:nvPr/>
        </p:nvSpPr>
        <p:spPr>
          <a:xfrm>
            <a:off x="3564782" y="35753"/>
            <a:ext cx="340629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BCC65F9-05AD-474B-9A79-7C541184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26A2-639A-E745-BEC4-630A698D753A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7086-248C-46BE-B982-C3FE0C41ED32}"/>
              </a:ext>
            </a:extLst>
          </p:cNvPr>
          <p:cNvSpPr txBox="1"/>
          <p:nvPr/>
        </p:nvSpPr>
        <p:spPr>
          <a:xfrm>
            <a:off x="7649497" y="1290078"/>
            <a:ext cx="3805084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Click Thru % - Avg. Cost per Click: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efficient publisher: Yahoo-US</a:t>
            </a:r>
          </a:p>
        </p:txBody>
      </p:sp>
    </p:spTree>
    <p:extLst>
      <p:ext uri="{BB962C8B-B14F-4D97-AF65-F5344CB8AC3E}">
        <p14:creationId xmlns:p14="http://schemas.microsoft.com/office/powerpoint/2010/main" val="7274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131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AirFrance</dc:title>
  <dc:creator>Eri Maeda</dc:creator>
  <cp:lastModifiedBy>Tommaso Gagliardi</cp:lastModifiedBy>
  <cp:revision>96</cp:revision>
  <dcterms:created xsi:type="dcterms:W3CDTF">2022-02-08T15:29:01Z</dcterms:created>
  <dcterms:modified xsi:type="dcterms:W3CDTF">2022-04-26T19:36:53Z</dcterms:modified>
</cp:coreProperties>
</file>