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80" r:id="rId5"/>
    <p:sldId id="281" r:id="rId6"/>
    <p:sldId id="282" r:id="rId7"/>
    <p:sldId id="285" r:id="rId8"/>
    <p:sldId id="283" r:id="rId9"/>
    <p:sldId id="286" r:id="rId10"/>
    <p:sldId id="284"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ett Tameka" userId="30c3cb3ded4f00f7" providerId="LiveId" clId="{B8DB4CCF-654B-4B7D-8637-7847C1BCE2A8}"/>
    <pc:docChg chg="modSld">
      <pc:chgData name="Gillett Tameka" userId="30c3cb3ded4f00f7" providerId="LiveId" clId="{B8DB4CCF-654B-4B7D-8637-7847C1BCE2A8}" dt="2022-01-09T03:58:05.759" v="23" actId="20577"/>
      <pc:docMkLst>
        <pc:docMk/>
      </pc:docMkLst>
      <pc:sldChg chg="modSp mod">
        <pc:chgData name="Gillett Tameka" userId="30c3cb3ded4f00f7" providerId="LiveId" clId="{B8DB4CCF-654B-4B7D-8637-7847C1BCE2A8}" dt="2022-01-09T03:58:05.759" v="23" actId="20577"/>
        <pc:sldMkLst>
          <pc:docMk/>
          <pc:sldMk cId="1583120128" sldId="280"/>
        </pc:sldMkLst>
        <pc:spChg chg="mod">
          <ac:chgData name="Gillett Tameka" userId="30c3cb3ded4f00f7" providerId="LiveId" clId="{B8DB4CCF-654B-4B7D-8637-7847C1BCE2A8}" dt="2022-01-09T03:58:02.299" v="22" actId="20577"/>
          <ac:spMkLst>
            <pc:docMk/>
            <pc:sldMk cId="1583120128" sldId="280"/>
            <ac:spMk id="2" creationId="{0D1F047C-C727-42A7-85C5-68C5AA1B1A93}"/>
          </ac:spMkLst>
        </pc:spChg>
        <pc:spChg chg="mod">
          <ac:chgData name="Gillett Tameka" userId="30c3cb3ded4f00f7" providerId="LiveId" clId="{B8DB4CCF-654B-4B7D-8637-7847C1BCE2A8}" dt="2022-01-09T03:58:05.759" v="23" actId="20577"/>
          <ac:spMkLst>
            <pc:docMk/>
            <pc:sldMk cId="1583120128" sldId="280"/>
            <ac:spMk id="3" creationId="{DB93FB3F-A8D4-46D3-A1C6-C79C64563729}"/>
          </ac:spMkLst>
        </pc:spChg>
      </pc:sldChg>
    </pc:docChg>
  </pc:docChgLst>
  <pc:docChgLst>
    <pc:chgData name="Gillett Tameka" userId="30c3cb3ded4f00f7" providerId="LiveId" clId="{39F5BF7F-B888-4DF3-B0A5-F4EE1F9B1CCE}"/>
    <pc:docChg chg="custSel addSld modSld">
      <pc:chgData name="Gillett Tameka" userId="30c3cb3ded4f00f7" providerId="LiveId" clId="{39F5BF7F-B888-4DF3-B0A5-F4EE1F9B1CCE}" dt="2021-11-19T02:44:08.162" v="599" actId="20577"/>
      <pc:docMkLst>
        <pc:docMk/>
      </pc:docMkLst>
      <pc:sldChg chg="modSp mod">
        <pc:chgData name="Gillett Tameka" userId="30c3cb3ded4f00f7" providerId="LiveId" clId="{39F5BF7F-B888-4DF3-B0A5-F4EE1F9B1CCE}" dt="2021-11-19T02:28:07.539" v="129" actId="20577"/>
        <pc:sldMkLst>
          <pc:docMk/>
          <pc:sldMk cId="2088901868" sldId="282"/>
        </pc:sldMkLst>
        <pc:spChg chg="mod">
          <ac:chgData name="Gillett Tameka" userId="30c3cb3ded4f00f7" providerId="LiveId" clId="{39F5BF7F-B888-4DF3-B0A5-F4EE1F9B1CCE}" dt="2021-11-19T02:28:07.539" v="129" actId="20577"/>
          <ac:spMkLst>
            <pc:docMk/>
            <pc:sldMk cId="2088901868" sldId="282"/>
            <ac:spMk id="3" creationId="{1BD97F3D-06FA-4DDC-8173-AAAEA6F43E36}"/>
          </ac:spMkLst>
        </pc:spChg>
      </pc:sldChg>
      <pc:sldChg chg="modSp mod">
        <pc:chgData name="Gillett Tameka" userId="30c3cb3ded4f00f7" providerId="LiveId" clId="{39F5BF7F-B888-4DF3-B0A5-F4EE1F9B1CCE}" dt="2021-11-19T02:35:53.386" v="267" actId="20577"/>
        <pc:sldMkLst>
          <pc:docMk/>
          <pc:sldMk cId="1636202303" sldId="283"/>
        </pc:sldMkLst>
        <pc:spChg chg="mod">
          <ac:chgData name="Gillett Tameka" userId="30c3cb3ded4f00f7" providerId="LiveId" clId="{39F5BF7F-B888-4DF3-B0A5-F4EE1F9B1CCE}" dt="2021-11-19T02:35:53.386" v="267" actId="20577"/>
          <ac:spMkLst>
            <pc:docMk/>
            <pc:sldMk cId="1636202303" sldId="283"/>
            <ac:spMk id="3" creationId="{A5F96CF1-0908-44B3-9153-D2C1F5E97496}"/>
          </ac:spMkLst>
        </pc:spChg>
      </pc:sldChg>
      <pc:sldChg chg="modSp mod">
        <pc:chgData name="Gillett Tameka" userId="30c3cb3ded4f00f7" providerId="LiveId" clId="{39F5BF7F-B888-4DF3-B0A5-F4EE1F9B1CCE}" dt="2021-11-19T02:42:50.285" v="529" actId="20577"/>
        <pc:sldMkLst>
          <pc:docMk/>
          <pc:sldMk cId="253918621" sldId="284"/>
        </pc:sldMkLst>
        <pc:spChg chg="mod">
          <ac:chgData name="Gillett Tameka" userId="30c3cb3ded4f00f7" providerId="LiveId" clId="{39F5BF7F-B888-4DF3-B0A5-F4EE1F9B1CCE}" dt="2021-11-19T02:42:50.285" v="529" actId="20577"/>
          <ac:spMkLst>
            <pc:docMk/>
            <pc:sldMk cId="253918621" sldId="284"/>
            <ac:spMk id="3" creationId="{3265E25D-6DA0-424E-8170-4E50A8C55E47}"/>
          </ac:spMkLst>
        </pc:spChg>
      </pc:sldChg>
      <pc:sldChg chg="addSp delSp modSp new mod setBg">
        <pc:chgData name="Gillett Tameka" userId="30c3cb3ded4f00f7" providerId="LiveId" clId="{39F5BF7F-B888-4DF3-B0A5-F4EE1F9B1CCE}" dt="2021-11-19T02:37:33.542" v="372" actId="20577"/>
        <pc:sldMkLst>
          <pc:docMk/>
          <pc:sldMk cId="553490538" sldId="285"/>
        </pc:sldMkLst>
        <pc:spChg chg="mod">
          <ac:chgData name="Gillett Tameka" userId="30c3cb3ded4f00f7" providerId="LiveId" clId="{39F5BF7F-B888-4DF3-B0A5-F4EE1F9B1CCE}" dt="2021-11-19T02:30:00.710" v="180" actId="20577"/>
          <ac:spMkLst>
            <pc:docMk/>
            <pc:sldMk cId="553490538" sldId="285"/>
            <ac:spMk id="2" creationId="{124B099E-F2DA-4284-9FEF-386434FEF525}"/>
          </ac:spMkLst>
        </pc:spChg>
        <pc:spChg chg="del">
          <ac:chgData name="Gillett Tameka" userId="30c3cb3ded4f00f7" providerId="LiveId" clId="{39F5BF7F-B888-4DF3-B0A5-F4EE1F9B1CCE}" dt="2021-11-19T02:29:35.720" v="131" actId="931"/>
          <ac:spMkLst>
            <pc:docMk/>
            <pc:sldMk cId="553490538" sldId="285"/>
            <ac:spMk id="3" creationId="{C1FA5686-FD48-45C1-A2CB-33CA78371292}"/>
          </ac:spMkLst>
        </pc:spChg>
        <pc:spChg chg="add mod">
          <ac:chgData name="Gillett Tameka" userId="30c3cb3ded4f00f7" providerId="LiveId" clId="{39F5BF7F-B888-4DF3-B0A5-F4EE1F9B1CCE}" dt="2021-11-19T02:37:33.542" v="372" actId="20577"/>
          <ac:spMkLst>
            <pc:docMk/>
            <pc:sldMk cId="553490538" sldId="285"/>
            <ac:spMk id="6" creationId="{69CEBEE1-303B-4B65-AC5E-0718BAF3639B}"/>
          </ac:spMkLst>
        </pc:spChg>
        <pc:spChg chg="add">
          <ac:chgData name="Gillett Tameka" userId="30c3cb3ded4f00f7" providerId="LiveId" clId="{39F5BF7F-B888-4DF3-B0A5-F4EE1F9B1CCE}" dt="2021-11-19T02:29:43.086" v="134" actId="26606"/>
          <ac:spMkLst>
            <pc:docMk/>
            <pc:sldMk cId="553490538" sldId="285"/>
            <ac:spMk id="10" creationId="{1E70A317-DCED-4E80-AA2D-467D8702E5CB}"/>
          </ac:spMkLst>
        </pc:spChg>
        <pc:spChg chg="add">
          <ac:chgData name="Gillett Tameka" userId="30c3cb3ded4f00f7" providerId="LiveId" clId="{39F5BF7F-B888-4DF3-B0A5-F4EE1F9B1CCE}" dt="2021-11-19T02:29:43.086" v="134" actId="26606"/>
          <ac:spMkLst>
            <pc:docMk/>
            <pc:sldMk cId="553490538" sldId="285"/>
            <ac:spMk id="12" creationId="{A6D87845-294F-40CB-BC48-46455460D292}"/>
          </ac:spMkLst>
        </pc:spChg>
        <pc:picChg chg="add mod">
          <ac:chgData name="Gillett Tameka" userId="30c3cb3ded4f00f7" providerId="LiveId" clId="{39F5BF7F-B888-4DF3-B0A5-F4EE1F9B1CCE}" dt="2021-11-19T02:29:43.086" v="134" actId="26606"/>
          <ac:picMkLst>
            <pc:docMk/>
            <pc:sldMk cId="553490538" sldId="285"/>
            <ac:picMk id="5" creationId="{207AE720-E6BA-4B65-8AC0-87BDD7124993}"/>
          </ac:picMkLst>
        </pc:picChg>
      </pc:sldChg>
      <pc:sldChg chg="addSp delSp modSp new mod setBg">
        <pc:chgData name="Gillett Tameka" userId="30c3cb3ded4f00f7" providerId="LiveId" clId="{39F5BF7F-B888-4DF3-B0A5-F4EE1F9B1CCE}" dt="2021-11-19T02:37:19.091" v="357" actId="20577"/>
        <pc:sldMkLst>
          <pc:docMk/>
          <pc:sldMk cId="4044715599" sldId="286"/>
        </pc:sldMkLst>
        <pc:spChg chg="mod">
          <ac:chgData name="Gillett Tameka" userId="30c3cb3ded4f00f7" providerId="LiveId" clId="{39F5BF7F-B888-4DF3-B0A5-F4EE1F9B1CCE}" dt="2021-11-19T02:36:57.307" v="337" actId="20577"/>
          <ac:spMkLst>
            <pc:docMk/>
            <pc:sldMk cId="4044715599" sldId="286"/>
            <ac:spMk id="2" creationId="{0FB19F90-8C24-4D97-AD06-F5A02EC28FAE}"/>
          </ac:spMkLst>
        </pc:spChg>
        <pc:spChg chg="del">
          <ac:chgData name="Gillett Tameka" userId="30c3cb3ded4f00f7" providerId="LiveId" clId="{39F5BF7F-B888-4DF3-B0A5-F4EE1F9B1CCE}" dt="2021-11-19T02:36:37.823" v="269" actId="931"/>
          <ac:spMkLst>
            <pc:docMk/>
            <pc:sldMk cId="4044715599" sldId="286"/>
            <ac:spMk id="3" creationId="{E8E992CA-7D02-469C-A2A0-8257D0A458B6}"/>
          </ac:spMkLst>
        </pc:spChg>
        <pc:spChg chg="add mod">
          <ac:chgData name="Gillett Tameka" userId="30c3cb3ded4f00f7" providerId="LiveId" clId="{39F5BF7F-B888-4DF3-B0A5-F4EE1F9B1CCE}" dt="2021-11-19T02:37:19.091" v="357" actId="20577"/>
          <ac:spMkLst>
            <pc:docMk/>
            <pc:sldMk cId="4044715599" sldId="286"/>
            <ac:spMk id="6" creationId="{1F419728-A2CD-4605-A477-BDAC4D2AFA21}"/>
          </ac:spMkLst>
        </pc:spChg>
        <pc:spChg chg="add">
          <ac:chgData name="Gillett Tameka" userId="30c3cb3ded4f00f7" providerId="LiveId" clId="{39F5BF7F-B888-4DF3-B0A5-F4EE1F9B1CCE}" dt="2021-11-19T02:36:41.557" v="272" actId="26606"/>
          <ac:spMkLst>
            <pc:docMk/>
            <pc:sldMk cId="4044715599" sldId="286"/>
            <ac:spMk id="10" creationId="{1E70A317-DCED-4E80-AA2D-467D8702E5CB}"/>
          </ac:spMkLst>
        </pc:spChg>
        <pc:spChg chg="add">
          <ac:chgData name="Gillett Tameka" userId="30c3cb3ded4f00f7" providerId="LiveId" clId="{39F5BF7F-B888-4DF3-B0A5-F4EE1F9B1CCE}" dt="2021-11-19T02:36:41.557" v="272" actId="26606"/>
          <ac:spMkLst>
            <pc:docMk/>
            <pc:sldMk cId="4044715599" sldId="286"/>
            <ac:spMk id="12" creationId="{A6D87845-294F-40CB-BC48-46455460D292}"/>
          </ac:spMkLst>
        </pc:spChg>
        <pc:picChg chg="add mod">
          <ac:chgData name="Gillett Tameka" userId="30c3cb3ded4f00f7" providerId="LiveId" clId="{39F5BF7F-B888-4DF3-B0A5-F4EE1F9B1CCE}" dt="2021-11-19T02:36:41.557" v="272" actId="26606"/>
          <ac:picMkLst>
            <pc:docMk/>
            <pc:sldMk cId="4044715599" sldId="286"/>
            <ac:picMk id="5" creationId="{281E5BC0-0696-4A61-B759-7EA4C7FDE921}"/>
          </ac:picMkLst>
        </pc:picChg>
      </pc:sldChg>
      <pc:sldChg chg="addSp delSp modSp new mod setBg">
        <pc:chgData name="Gillett Tameka" userId="30c3cb3ded4f00f7" providerId="LiveId" clId="{39F5BF7F-B888-4DF3-B0A5-F4EE1F9B1CCE}" dt="2021-11-19T02:44:08.162" v="599" actId="20577"/>
        <pc:sldMkLst>
          <pc:docMk/>
          <pc:sldMk cId="3534537981" sldId="287"/>
        </pc:sldMkLst>
        <pc:spChg chg="mod">
          <ac:chgData name="Gillett Tameka" userId="30c3cb3ded4f00f7" providerId="LiveId" clId="{39F5BF7F-B888-4DF3-B0A5-F4EE1F9B1CCE}" dt="2021-11-19T02:43:54.167" v="582" actId="20577"/>
          <ac:spMkLst>
            <pc:docMk/>
            <pc:sldMk cId="3534537981" sldId="287"/>
            <ac:spMk id="2" creationId="{DC00903A-A7DF-4DCC-AF31-6851F893648F}"/>
          </ac:spMkLst>
        </pc:spChg>
        <pc:spChg chg="del">
          <ac:chgData name="Gillett Tameka" userId="30c3cb3ded4f00f7" providerId="LiveId" clId="{39F5BF7F-B888-4DF3-B0A5-F4EE1F9B1CCE}" dt="2021-11-19T02:43:34.923" v="531" actId="931"/>
          <ac:spMkLst>
            <pc:docMk/>
            <pc:sldMk cId="3534537981" sldId="287"/>
            <ac:spMk id="3" creationId="{54D2FD47-C9A7-475E-BA6D-6F1F1A873A60}"/>
          </ac:spMkLst>
        </pc:spChg>
        <pc:spChg chg="add mod">
          <ac:chgData name="Gillett Tameka" userId="30c3cb3ded4f00f7" providerId="LiveId" clId="{39F5BF7F-B888-4DF3-B0A5-F4EE1F9B1CCE}" dt="2021-11-19T02:44:08.162" v="599" actId="20577"/>
          <ac:spMkLst>
            <pc:docMk/>
            <pc:sldMk cId="3534537981" sldId="287"/>
            <ac:spMk id="6" creationId="{46058D32-421A-473D-8570-0796F4FDB3A5}"/>
          </ac:spMkLst>
        </pc:spChg>
        <pc:spChg chg="add">
          <ac:chgData name="Gillett Tameka" userId="30c3cb3ded4f00f7" providerId="LiveId" clId="{39F5BF7F-B888-4DF3-B0A5-F4EE1F9B1CCE}" dt="2021-11-19T02:43:38.497" v="533" actId="26606"/>
          <ac:spMkLst>
            <pc:docMk/>
            <pc:sldMk cId="3534537981" sldId="287"/>
            <ac:spMk id="10" creationId="{1E70A317-DCED-4E80-AA2D-467D8702E5CB}"/>
          </ac:spMkLst>
        </pc:spChg>
        <pc:spChg chg="add">
          <ac:chgData name="Gillett Tameka" userId="30c3cb3ded4f00f7" providerId="LiveId" clId="{39F5BF7F-B888-4DF3-B0A5-F4EE1F9B1CCE}" dt="2021-11-19T02:43:38.497" v="533" actId="26606"/>
          <ac:spMkLst>
            <pc:docMk/>
            <pc:sldMk cId="3534537981" sldId="287"/>
            <ac:spMk id="12" creationId="{A6D87845-294F-40CB-BC48-46455460D292}"/>
          </ac:spMkLst>
        </pc:spChg>
        <pc:picChg chg="add mod">
          <ac:chgData name="Gillett Tameka" userId="30c3cb3ded4f00f7" providerId="LiveId" clId="{39F5BF7F-B888-4DF3-B0A5-F4EE1F9B1CCE}" dt="2021-11-19T02:43:38.497" v="533" actId="26606"/>
          <ac:picMkLst>
            <pc:docMk/>
            <pc:sldMk cId="3534537981" sldId="287"/>
            <ac:picMk id="5" creationId="{77DF6616-0BC7-4766-9A4C-AFD41C59E3D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b="0" i="0" dirty="0"/>
            <a:t>Determine what analysis you would run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endParaRPr lang="en-US"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b="0" i="0" dirty="0"/>
            <a:t>Conduct an a priori power analysis to determine the sample size for that analysis</a:t>
          </a:r>
          <a:endParaRPr lang="en-US" dirty="0"/>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b="0" i="0" dirty="0"/>
            <a:t>Then report your chosen test and the required sample size</a:t>
          </a:r>
          <a:endParaRPr lang="en-US" dirty="0"/>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E70347E4-4461-4B80-8927-4CA0AEBFAAF8}" srcId="{E817CCF5-DA3F-4E5F-BE7C-D8111B2BFEBA}" destId="{DCCE571A-4D30-4294-ABAF-6885F619D2D9}" srcOrd="1" destOrd="0" parTransId="{3AD83C96-5A95-4337-BF2D-97454AF7F108}" sibTransId="{2C1DF6EC-6090-4926-A556-3D2417B7F2AA}"/>
    <dgm:cxn modelId="{55A931F7-B2A3-4173-A574-A80CB726BAE2}" type="presOf" srcId="{C2F66EED-74C3-4F36-A1D4-8AFCBB009938}" destId="{DD091D0A-5A25-4241-91F3-18D32B0BDD4F}" srcOrd="0" destOrd="0" presId="urn:microsoft.com/office/officeart/2018/5/layout/CenteredIconLabelDescriptionList"/>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844434"/>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2012391"/>
          <a:ext cx="3088125" cy="65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dirty="0"/>
            <a:t>Determine what analysis you would run</a:t>
          </a:r>
        </a:p>
      </dsp:txBody>
      <dsp:txXfrm>
        <a:off x="4228" y="2012391"/>
        <a:ext cx="3088125" cy="651401"/>
      </dsp:txXfrm>
    </dsp:sp>
    <dsp:sp modelId="{DD091D0A-5A25-4241-91F3-18D32B0BDD4F}">
      <dsp:nvSpPr>
        <dsp:cNvPr id="0" name=""/>
        <dsp:cNvSpPr/>
      </dsp:nvSpPr>
      <dsp:spPr>
        <a:xfrm>
          <a:off x="4228" y="2704310"/>
          <a:ext cx="3088125" cy="166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4228" y="2704310"/>
        <a:ext cx="3088125" cy="166005"/>
      </dsp:txXfrm>
    </dsp:sp>
    <dsp:sp modelId="{210823F6-AC1A-46E3-9D99-A319DF497539}">
      <dsp:nvSpPr>
        <dsp:cNvPr id="0" name=""/>
        <dsp:cNvSpPr/>
      </dsp:nvSpPr>
      <dsp:spPr>
        <a:xfrm>
          <a:off x="4636415" y="844434"/>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2012391"/>
          <a:ext cx="3088125" cy="65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dirty="0"/>
            <a:t>Conduct an a priori power analysis to determine the sample size for that analysis</a:t>
          </a:r>
          <a:endParaRPr lang="en-US" sz="1400" kern="1200" dirty="0"/>
        </a:p>
      </dsp:txBody>
      <dsp:txXfrm>
        <a:off x="3632774" y="2012391"/>
        <a:ext cx="3088125" cy="651401"/>
      </dsp:txXfrm>
    </dsp:sp>
    <dsp:sp modelId="{7CD40649-A74C-4AD8-B9D0-2573A1955C91}">
      <dsp:nvSpPr>
        <dsp:cNvPr id="0" name=""/>
        <dsp:cNvSpPr/>
      </dsp:nvSpPr>
      <dsp:spPr>
        <a:xfrm>
          <a:off x="3632774" y="2704310"/>
          <a:ext cx="3088125" cy="166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3632774" y="2704310"/>
        <a:ext cx="3088125" cy="166005"/>
      </dsp:txXfrm>
    </dsp:sp>
    <dsp:sp modelId="{B0A3ABD2-C471-4A21-8AEF-3843C86919E1}">
      <dsp:nvSpPr>
        <dsp:cNvPr id="0" name=""/>
        <dsp:cNvSpPr/>
      </dsp:nvSpPr>
      <dsp:spPr>
        <a:xfrm>
          <a:off x="8264962" y="844434"/>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2012391"/>
          <a:ext cx="3088125" cy="651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0" i="0" kern="1200" dirty="0"/>
            <a:t>Then report your chosen test and the required sample size</a:t>
          </a:r>
          <a:endParaRPr lang="en-US" sz="1400" kern="1200" dirty="0"/>
        </a:p>
      </dsp:txBody>
      <dsp:txXfrm>
        <a:off x="7261321" y="2012391"/>
        <a:ext cx="3088125" cy="651401"/>
      </dsp:txXfrm>
    </dsp:sp>
    <dsp:sp modelId="{6418EBED-F111-425B-8EE2-06B8B2297A68}">
      <dsp:nvSpPr>
        <dsp:cNvPr id="0" name=""/>
        <dsp:cNvSpPr/>
      </dsp:nvSpPr>
      <dsp:spPr>
        <a:xfrm>
          <a:off x="7261321" y="2704310"/>
          <a:ext cx="3088125" cy="166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7261321" y="2704310"/>
        <a:ext cx="3088125" cy="1660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AE9F0-1284-4B86-A1BA-0171ACBE854D}" type="datetimeFigureOut">
              <a:rPr lang="en-US" smtClean="0"/>
              <a:t>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3E398-0FF3-4E0D-9713-9203D062C928}" type="slidenum">
              <a:rPr lang="en-US" smtClean="0"/>
              <a:t>‹#›</a:t>
            </a:fld>
            <a:endParaRPr lang="en-US"/>
          </a:p>
        </p:txBody>
      </p:sp>
    </p:spTree>
    <p:extLst>
      <p:ext uri="{BB962C8B-B14F-4D97-AF65-F5344CB8AC3E}">
        <p14:creationId xmlns:p14="http://schemas.microsoft.com/office/powerpoint/2010/main" val="199147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A3E398-0FF3-4E0D-9713-9203D062C928}" type="slidenum">
              <a:rPr lang="en-US" smtClean="0"/>
              <a:t>3</a:t>
            </a:fld>
            <a:endParaRPr lang="en-US"/>
          </a:p>
        </p:txBody>
      </p:sp>
    </p:spTree>
    <p:extLst>
      <p:ext uri="{BB962C8B-B14F-4D97-AF65-F5344CB8AC3E}">
        <p14:creationId xmlns:p14="http://schemas.microsoft.com/office/powerpoint/2010/main" val="160750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1/9/2022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Intermediate Statistics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solidFill>
                  <a:srgbClr val="5792BA"/>
                </a:solidFill>
              </a:rPr>
              <a:t>Tameka Gillett</a:t>
            </a:r>
          </a:p>
        </p:txBody>
      </p:sp>
    </p:spTree>
    <p:extLst>
      <p:ext uri="{BB962C8B-B14F-4D97-AF65-F5344CB8AC3E}">
        <p14:creationId xmlns:p14="http://schemas.microsoft.com/office/powerpoint/2010/main" val="158312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Scenario Requirements</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158113141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4D40-753A-412F-8184-45AAF3F01C3F}"/>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1BD97F3D-06FA-4DDC-8173-AAAEA6F43E36}"/>
              </a:ext>
            </a:extLst>
          </p:cNvPr>
          <p:cNvSpPr>
            <a:spLocks noGrp="1"/>
          </p:cNvSpPr>
          <p:nvPr>
            <p:ph idx="1"/>
          </p:nvPr>
        </p:nvSpPr>
        <p:spPr/>
        <p:txBody>
          <a:bodyPr/>
          <a:lstStyle/>
          <a:p>
            <a:pPr algn="l"/>
            <a:r>
              <a:rPr lang="en-US" b="0" i="0" dirty="0">
                <a:solidFill>
                  <a:srgbClr val="4A4A4A"/>
                </a:solidFill>
                <a:effectLst/>
                <a:latin typeface="Open Sans" panose="020B0606030504020204" pitchFamily="34" charset="0"/>
              </a:rPr>
              <a:t>A company is hoping to collect data about the different marketing strategies they have undertake via social media. They want to measure the number of people who follow their posts on Facebook, Twitter, and LinkedIn to determine if one site works better than the others.</a:t>
            </a:r>
          </a:p>
          <a:p>
            <a:r>
              <a:rPr lang="en-US" dirty="0"/>
              <a:t>3 IV’s: Facebook, Twitter and LinkedIn</a:t>
            </a:r>
          </a:p>
          <a:p>
            <a:r>
              <a:rPr lang="en-US" dirty="0"/>
              <a:t>1 IV: number of people. Which works better?</a:t>
            </a:r>
          </a:p>
          <a:p>
            <a:r>
              <a:rPr lang="en-US" dirty="0"/>
              <a:t>Running an </a:t>
            </a:r>
            <a:r>
              <a:rPr lang="en-US" dirty="0" err="1"/>
              <a:t>Anova</a:t>
            </a:r>
            <a:r>
              <a:rPr lang="en-US" dirty="0"/>
              <a:t> </a:t>
            </a:r>
          </a:p>
        </p:txBody>
      </p:sp>
    </p:spTree>
    <p:extLst>
      <p:ext uri="{BB962C8B-B14F-4D97-AF65-F5344CB8AC3E}">
        <p14:creationId xmlns:p14="http://schemas.microsoft.com/office/powerpoint/2010/main" val="208890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B099E-F2DA-4284-9FEF-386434FEF52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ANOVA: Fixed effects, omnibus, one-way</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medium confidence">
            <a:extLst>
              <a:ext uri="{FF2B5EF4-FFF2-40B4-BE49-F238E27FC236}">
                <a16:creationId xmlns:a16="http://schemas.microsoft.com/office/drawing/2014/main" id="{207AE720-E6BA-4B65-8AC0-87BDD7124993}"/>
              </a:ext>
            </a:extLst>
          </p:cNvPr>
          <p:cNvPicPr>
            <a:picLocks noGrp="1" noChangeAspect="1"/>
          </p:cNvPicPr>
          <p:nvPr>
            <p:ph idx="1"/>
          </p:nvPr>
        </p:nvPicPr>
        <p:blipFill>
          <a:blip r:embed="rId3"/>
          <a:stretch>
            <a:fillRect/>
          </a:stretch>
        </p:blipFill>
        <p:spPr>
          <a:xfrm>
            <a:off x="5942077" y="609600"/>
            <a:ext cx="4962143" cy="5638800"/>
          </a:xfrm>
          <a:prstGeom prst="rect">
            <a:avLst/>
          </a:prstGeom>
        </p:spPr>
      </p:pic>
      <p:sp>
        <p:nvSpPr>
          <p:cNvPr id="6" name="TextBox 5">
            <a:extLst>
              <a:ext uri="{FF2B5EF4-FFF2-40B4-BE49-F238E27FC236}">
                <a16:creationId xmlns:a16="http://schemas.microsoft.com/office/drawing/2014/main" id="{69CEBEE1-303B-4B65-AC5E-0718BAF3639B}"/>
              </a:ext>
            </a:extLst>
          </p:cNvPr>
          <p:cNvSpPr txBox="1"/>
          <p:nvPr/>
        </p:nvSpPr>
        <p:spPr>
          <a:xfrm>
            <a:off x="861791" y="4788310"/>
            <a:ext cx="2608996" cy="369332"/>
          </a:xfrm>
          <a:prstGeom prst="rect">
            <a:avLst/>
          </a:prstGeom>
          <a:noFill/>
        </p:spPr>
        <p:txBody>
          <a:bodyPr wrap="square" rtlCol="0">
            <a:spAutoFit/>
          </a:bodyPr>
          <a:lstStyle/>
          <a:p>
            <a:r>
              <a:rPr lang="en-US" dirty="0"/>
              <a:t>Total n: 159</a:t>
            </a:r>
          </a:p>
        </p:txBody>
      </p:sp>
    </p:spTree>
    <p:extLst>
      <p:ext uri="{BB962C8B-B14F-4D97-AF65-F5344CB8AC3E}">
        <p14:creationId xmlns:p14="http://schemas.microsoft.com/office/powerpoint/2010/main" val="55349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D219-6821-425C-970B-3EFBEC444061}"/>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A5F96CF1-0908-44B3-9153-D2C1F5E97496}"/>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You have been hired to </a:t>
            </a:r>
            <a:r>
              <a:rPr lang="en-US" b="0" i="0" dirty="0">
                <a:solidFill>
                  <a:srgbClr val="4A4A4A"/>
                </a:solidFill>
                <a:effectLst/>
                <a:highlight>
                  <a:srgbClr val="FFFF00"/>
                </a:highlight>
                <a:latin typeface="Open Sans" panose="020B0606030504020204" pitchFamily="34" charset="0"/>
              </a:rPr>
              <a:t>predict</a:t>
            </a:r>
            <a:r>
              <a:rPr lang="en-US" b="0" i="0" dirty="0">
                <a:solidFill>
                  <a:srgbClr val="4A4A4A"/>
                </a:solidFill>
                <a:effectLst/>
                <a:latin typeface="Open Sans" panose="020B0606030504020204" pitchFamily="34" charset="0"/>
              </a:rPr>
              <a:t> how roofing companies will fare in the upcoming years. There are several predictors: yearly hurricanes, winter storms, shingle prices, and GDP.</a:t>
            </a:r>
          </a:p>
          <a:p>
            <a:r>
              <a:rPr lang="en-US" dirty="0">
                <a:solidFill>
                  <a:srgbClr val="4A4A4A"/>
                </a:solidFill>
                <a:effectLst/>
                <a:latin typeface="Open Sans" panose="020B0606030504020204" pitchFamily="34" charset="0"/>
              </a:rPr>
              <a:t>Predict signifies linear regression</a:t>
            </a:r>
          </a:p>
          <a:p>
            <a:r>
              <a:rPr lang="en-US" b="0" i="0" dirty="0">
                <a:solidFill>
                  <a:srgbClr val="4A4A4A"/>
                </a:solidFill>
                <a:effectLst/>
                <a:latin typeface="Open Sans" panose="020B0606030504020204" pitchFamily="34" charset="0"/>
              </a:rPr>
              <a:t>DV: roofing companies</a:t>
            </a:r>
          </a:p>
          <a:p>
            <a:r>
              <a:rPr lang="en-US" dirty="0">
                <a:solidFill>
                  <a:srgbClr val="4A4A4A"/>
                </a:solidFill>
                <a:effectLst/>
                <a:latin typeface="Open Sans" panose="020B0606030504020204" pitchFamily="34" charset="0"/>
              </a:rPr>
              <a:t>IV’s: </a:t>
            </a:r>
            <a:r>
              <a:rPr lang="en-US" b="0" i="0" dirty="0">
                <a:solidFill>
                  <a:srgbClr val="4A4A4A"/>
                </a:solidFill>
                <a:effectLst/>
                <a:latin typeface="Open Sans" panose="020B0606030504020204" pitchFamily="34" charset="0"/>
              </a:rPr>
              <a:t>yearly hurricanes, winter storms, shingle prices, and GDP</a:t>
            </a:r>
          </a:p>
          <a:p>
            <a:r>
              <a:rPr lang="en-US" dirty="0">
                <a:solidFill>
                  <a:srgbClr val="4A4A4A"/>
                </a:solidFill>
                <a:effectLst/>
                <a:latin typeface="Open Sans" panose="020B0606030504020204" pitchFamily="34" charset="0"/>
              </a:rPr>
              <a:t>Predictors: 4</a:t>
            </a:r>
            <a:endParaRPr lang="en-US" b="0" i="0" dirty="0">
              <a:solidFill>
                <a:srgbClr val="4A4A4A"/>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63620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19F90-8C24-4D97-AD06-F5A02EC28FAE}"/>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Linear Multiple Regression: Fixed Model</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with medium confidence">
            <a:extLst>
              <a:ext uri="{FF2B5EF4-FFF2-40B4-BE49-F238E27FC236}">
                <a16:creationId xmlns:a16="http://schemas.microsoft.com/office/drawing/2014/main" id="{281E5BC0-0696-4A61-B759-7EA4C7FDE921}"/>
              </a:ext>
            </a:extLst>
          </p:cNvPr>
          <p:cNvPicPr>
            <a:picLocks noGrp="1" noChangeAspect="1"/>
          </p:cNvPicPr>
          <p:nvPr>
            <p:ph idx="1"/>
          </p:nvPr>
        </p:nvPicPr>
        <p:blipFill>
          <a:blip r:embed="rId3"/>
          <a:stretch>
            <a:fillRect/>
          </a:stretch>
        </p:blipFill>
        <p:spPr>
          <a:xfrm>
            <a:off x="5942077" y="609600"/>
            <a:ext cx="4962143" cy="5638800"/>
          </a:xfrm>
          <a:prstGeom prst="rect">
            <a:avLst/>
          </a:prstGeom>
        </p:spPr>
      </p:pic>
      <p:sp>
        <p:nvSpPr>
          <p:cNvPr id="6" name="TextBox 5">
            <a:extLst>
              <a:ext uri="{FF2B5EF4-FFF2-40B4-BE49-F238E27FC236}">
                <a16:creationId xmlns:a16="http://schemas.microsoft.com/office/drawing/2014/main" id="{1F419728-A2CD-4605-A477-BDAC4D2AFA21}"/>
              </a:ext>
            </a:extLst>
          </p:cNvPr>
          <p:cNvSpPr txBox="1"/>
          <p:nvPr/>
        </p:nvSpPr>
        <p:spPr>
          <a:xfrm>
            <a:off x="861791" y="4837471"/>
            <a:ext cx="1871577" cy="369332"/>
          </a:xfrm>
          <a:prstGeom prst="rect">
            <a:avLst/>
          </a:prstGeom>
          <a:noFill/>
        </p:spPr>
        <p:txBody>
          <a:bodyPr wrap="square" rtlCol="0">
            <a:spAutoFit/>
          </a:bodyPr>
          <a:lstStyle/>
          <a:p>
            <a:r>
              <a:rPr lang="en-US" dirty="0"/>
              <a:t>Total n: 85</a:t>
            </a:r>
          </a:p>
        </p:txBody>
      </p:sp>
    </p:spTree>
    <p:extLst>
      <p:ext uri="{BB962C8B-B14F-4D97-AF65-F5344CB8AC3E}">
        <p14:creationId xmlns:p14="http://schemas.microsoft.com/office/powerpoint/2010/main" val="404471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9115-872B-4B8F-BCEC-B1DCD68F1F0D}"/>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3265E25D-6DA0-424E-8170-4E50A8C55E47}"/>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A hospital has contracted with you to determine how to improve patient care, as measured </a:t>
            </a:r>
            <a:r>
              <a:rPr lang="en-US" b="0" i="0" dirty="0">
                <a:solidFill>
                  <a:srgbClr val="4A4A4A"/>
                </a:solidFill>
                <a:effectLst/>
                <a:highlight>
                  <a:srgbClr val="FFFF00"/>
                </a:highlight>
                <a:latin typeface="Open Sans" panose="020B0606030504020204" pitchFamily="34" charset="0"/>
              </a:rPr>
              <a:t>continuously</a:t>
            </a:r>
            <a:r>
              <a:rPr lang="en-US" b="0" i="0" dirty="0">
                <a:solidFill>
                  <a:srgbClr val="4A4A4A"/>
                </a:solidFill>
                <a:effectLst/>
                <a:latin typeface="Open Sans" panose="020B0606030504020204" pitchFamily="34" charset="0"/>
              </a:rPr>
              <a:t> by both </a:t>
            </a:r>
            <a:r>
              <a:rPr lang="en-US" b="0" i="0" dirty="0">
                <a:solidFill>
                  <a:srgbClr val="4A4A4A"/>
                </a:solidFill>
                <a:effectLst/>
                <a:highlight>
                  <a:srgbClr val="FFFF00"/>
                </a:highlight>
                <a:latin typeface="Open Sans" panose="020B0606030504020204" pitchFamily="34" charset="0"/>
              </a:rPr>
              <a:t>pain level and disability level</a:t>
            </a:r>
            <a:r>
              <a:rPr lang="en-US" b="0" i="0" dirty="0">
                <a:solidFill>
                  <a:srgbClr val="4A4A4A"/>
                </a:solidFill>
                <a:effectLst/>
                <a:latin typeface="Open Sans" panose="020B0606030504020204" pitchFamily="34" charset="0"/>
              </a:rPr>
              <a:t>. They are examining these metrics upon </a:t>
            </a:r>
            <a:r>
              <a:rPr lang="en-US" b="0" i="0" dirty="0">
                <a:solidFill>
                  <a:srgbClr val="4A4A4A"/>
                </a:solidFill>
                <a:effectLst/>
                <a:highlight>
                  <a:srgbClr val="00FFFF"/>
                </a:highlight>
                <a:latin typeface="Open Sans" panose="020B0606030504020204" pitchFamily="34" charset="0"/>
              </a:rPr>
              <a:t>admission</a:t>
            </a:r>
            <a:r>
              <a:rPr lang="en-US" b="0" i="0" dirty="0">
                <a:solidFill>
                  <a:srgbClr val="4A4A4A"/>
                </a:solidFill>
                <a:effectLst/>
                <a:latin typeface="Open Sans" panose="020B0606030504020204" pitchFamily="34" charset="0"/>
              </a:rPr>
              <a:t> to the hospital and at </a:t>
            </a:r>
            <a:r>
              <a:rPr lang="en-US" b="0" i="0" dirty="0">
                <a:solidFill>
                  <a:srgbClr val="4A4A4A"/>
                </a:solidFill>
                <a:effectLst/>
                <a:highlight>
                  <a:srgbClr val="00FFFF"/>
                </a:highlight>
                <a:latin typeface="Open Sans" panose="020B0606030504020204" pitchFamily="34" charset="0"/>
              </a:rPr>
              <a:t>discharge</a:t>
            </a:r>
            <a:r>
              <a:rPr lang="en-US" b="0" i="0" dirty="0">
                <a:solidFill>
                  <a:srgbClr val="4A4A4A"/>
                </a:solidFill>
                <a:effectLst/>
                <a:latin typeface="Open Sans" panose="020B0606030504020204" pitchFamily="34" charset="0"/>
              </a:rPr>
              <a:t> from the hospital, and they are comparing their current standard of care to one where they check on the patients every hour. </a:t>
            </a:r>
          </a:p>
          <a:p>
            <a:r>
              <a:rPr lang="en-US" dirty="0">
                <a:solidFill>
                  <a:srgbClr val="4A4A4A"/>
                </a:solidFill>
                <a:effectLst/>
                <a:latin typeface="Open Sans" panose="020B0606030504020204" pitchFamily="34" charset="0"/>
              </a:rPr>
              <a:t>DV’s: related continuous, pain and disability levels</a:t>
            </a:r>
          </a:p>
          <a:p>
            <a:r>
              <a:rPr lang="en-US" b="0" i="0" dirty="0">
                <a:solidFill>
                  <a:srgbClr val="4A4A4A"/>
                </a:solidFill>
                <a:effectLst/>
                <a:latin typeface="Open Sans" panose="020B0606030504020204" pitchFamily="34" charset="0"/>
              </a:rPr>
              <a:t>Using a </a:t>
            </a:r>
            <a:r>
              <a:rPr lang="en-US" b="0" i="0" dirty="0" err="1">
                <a:solidFill>
                  <a:srgbClr val="4A4A4A"/>
                </a:solidFill>
                <a:effectLst/>
                <a:latin typeface="Open Sans" panose="020B0606030504020204" pitchFamily="34" charset="0"/>
              </a:rPr>
              <a:t>Manova</a:t>
            </a:r>
            <a:endParaRPr lang="en-US" b="0" i="0" dirty="0">
              <a:solidFill>
                <a:srgbClr val="4A4A4A"/>
              </a:solidFill>
              <a:effectLst/>
              <a:latin typeface="Open Sans" panose="020B0606030504020204" pitchFamily="34" charset="0"/>
            </a:endParaRPr>
          </a:p>
          <a:p>
            <a:r>
              <a:rPr lang="en-US" dirty="0">
                <a:solidFill>
                  <a:srgbClr val="4A4A4A"/>
                </a:solidFill>
                <a:effectLst/>
                <a:latin typeface="Open Sans" panose="020B0606030504020204" pitchFamily="34" charset="0"/>
              </a:rPr>
              <a:t>2 </a:t>
            </a:r>
            <a:r>
              <a:rPr lang="en-US" dirty="0" err="1">
                <a:solidFill>
                  <a:srgbClr val="4A4A4A"/>
                </a:solidFill>
                <a:effectLst/>
                <a:latin typeface="Open Sans" panose="020B0606030504020204" pitchFamily="34" charset="0"/>
              </a:rPr>
              <a:t>categorical’s</a:t>
            </a:r>
            <a:r>
              <a:rPr lang="en-US" dirty="0">
                <a:solidFill>
                  <a:srgbClr val="4A4A4A"/>
                </a:solidFill>
                <a:effectLst/>
                <a:latin typeface="Open Sans" panose="020B0606030504020204" pitchFamily="34" charset="0"/>
              </a:rPr>
              <a:t>: admission and discharge showing change over time</a:t>
            </a:r>
            <a:r>
              <a:rPr lang="en-US" b="0" i="0" dirty="0">
                <a:solidFill>
                  <a:srgbClr val="4A4A4A"/>
                </a:solidFill>
                <a:effectLst/>
                <a:latin typeface="Open Sans" panose="020B0606030504020204" pitchFamily="34" charset="0"/>
              </a:rPr>
              <a:t>	</a:t>
            </a:r>
            <a:endParaRPr lang="en-US" dirty="0"/>
          </a:p>
        </p:txBody>
      </p:sp>
    </p:spTree>
    <p:extLst>
      <p:ext uri="{BB962C8B-B14F-4D97-AF65-F5344CB8AC3E}">
        <p14:creationId xmlns:p14="http://schemas.microsoft.com/office/powerpoint/2010/main" val="25391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0903A-A7DF-4DCC-AF31-6851F893648F}"/>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MANOVA: Repeated measures, w/in-between</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10;&#10;Description automatically generated">
            <a:extLst>
              <a:ext uri="{FF2B5EF4-FFF2-40B4-BE49-F238E27FC236}">
                <a16:creationId xmlns:a16="http://schemas.microsoft.com/office/drawing/2014/main" id="{77DF6616-0BC7-4766-9A4C-AFD41C59E3DB}"/>
              </a:ext>
            </a:extLst>
          </p:cNvPr>
          <p:cNvPicPr>
            <a:picLocks noGrp="1" noChangeAspect="1"/>
          </p:cNvPicPr>
          <p:nvPr>
            <p:ph idx="1"/>
          </p:nvPr>
        </p:nvPicPr>
        <p:blipFill>
          <a:blip r:embed="rId3"/>
          <a:stretch>
            <a:fillRect/>
          </a:stretch>
        </p:blipFill>
        <p:spPr>
          <a:xfrm>
            <a:off x="5939222" y="609600"/>
            <a:ext cx="4967854" cy="5638800"/>
          </a:xfrm>
          <a:prstGeom prst="rect">
            <a:avLst/>
          </a:prstGeom>
        </p:spPr>
      </p:pic>
      <p:sp>
        <p:nvSpPr>
          <p:cNvPr id="6" name="TextBox 5">
            <a:extLst>
              <a:ext uri="{FF2B5EF4-FFF2-40B4-BE49-F238E27FC236}">
                <a16:creationId xmlns:a16="http://schemas.microsoft.com/office/drawing/2014/main" id="{46058D32-421A-473D-8570-0796F4FDB3A5}"/>
              </a:ext>
            </a:extLst>
          </p:cNvPr>
          <p:cNvSpPr txBox="1"/>
          <p:nvPr/>
        </p:nvSpPr>
        <p:spPr>
          <a:xfrm>
            <a:off x="1002890" y="4729316"/>
            <a:ext cx="3067665" cy="369332"/>
          </a:xfrm>
          <a:prstGeom prst="rect">
            <a:avLst/>
          </a:prstGeom>
          <a:noFill/>
        </p:spPr>
        <p:txBody>
          <a:bodyPr wrap="square" rtlCol="0">
            <a:spAutoFit/>
          </a:bodyPr>
          <a:lstStyle/>
          <a:p>
            <a:r>
              <a:rPr lang="en-US" dirty="0"/>
              <a:t>Total n: 128</a:t>
            </a:r>
          </a:p>
        </p:txBody>
      </p:sp>
    </p:spTree>
    <p:extLst>
      <p:ext uri="{BB962C8B-B14F-4D97-AF65-F5344CB8AC3E}">
        <p14:creationId xmlns:p14="http://schemas.microsoft.com/office/powerpoint/2010/main" val="3534537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{ACE83B9F-CE0F-40A0-9CCA-0585A365A2C1}tf11665031_win32</Template>
  <TotalTime>67</TotalTime>
  <Words>290</Words>
  <Application>Microsoft Office PowerPoint</Application>
  <PresentationFormat>Widescreen</PresentationFormat>
  <Paragraphs>29</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 Nova</vt:lpstr>
      <vt:lpstr>Arial Nova Light</vt:lpstr>
      <vt:lpstr>Calibri</vt:lpstr>
      <vt:lpstr>Open Sans</vt:lpstr>
      <vt:lpstr>Wingdings 2</vt:lpstr>
      <vt:lpstr>SlateVTI</vt:lpstr>
      <vt:lpstr>Intermediate Statistics</vt:lpstr>
      <vt:lpstr>Scenario Requirements</vt:lpstr>
      <vt:lpstr>Scenario 1</vt:lpstr>
      <vt:lpstr>ANOVA: Fixed effects, omnibus, one-way</vt:lpstr>
      <vt:lpstr>Scenario 2</vt:lpstr>
      <vt:lpstr>Linear Multiple Regression: Fixed Model</vt:lpstr>
      <vt:lpstr>Scenario 3</vt:lpstr>
      <vt:lpstr>MANOVA: Repeated measures, w/in-between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9 Hands-On</dc:title>
  <dc:creator>Gillett Tameka</dc:creator>
  <cp:lastModifiedBy>Gillett Tameka</cp:lastModifiedBy>
  <cp:revision>1</cp:revision>
  <dcterms:created xsi:type="dcterms:W3CDTF">2021-11-19T01:36:41Z</dcterms:created>
  <dcterms:modified xsi:type="dcterms:W3CDTF">2022-01-09T03:58:14Z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