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1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7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4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1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4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7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1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40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  <p:sldLayoutId id="2147484411" r:id="rId12"/>
    <p:sldLayoutId id="2147484412" r:id="rId13"/>
    <p:sldLayoutId id="2147484413" r:id="rId14"/>
    <p:sldLayoutId id="2147484414" r:id="rId15"/>
    <p:sldLayoutId id="2147484415" r:id="rId16"/>
    <p:sldLayoutId id="21474844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39" y="2080620"/>
            <a:ext cx="5917679" cy="2550877"/>
          </a:xfrm>
        </p:spPr>
        <p:txBody>
          <a:bodyPr>
            <a:normAutofit/>
          </a:bodyPr>
          <a:lstStyle/>
          <a:p>
            <a:r>
              <a:rPr b="1" dirty="0"/>
              <a:t>Remote Patient Monitoring Feature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b="1" dirty="0">
                <a:solidFill>
                  <a:schemeClr val="bg2"/>
                </a:solidFill>
              </a:rPr>
              <a:t>Product Metrics, User Journey, and Problem Breakdown</a:t>
            </a:r>
          </a:p>
          <a:p>
            <a:r>
              <a:rPr b="1" dirty="0">
                <a:solidFill>
                  <a:schemeClr val="bg2"/>
                </a:solidFill>
              </a:rPr>
              <a:t>Tushar Goswami</a:t>
            </a:r>
          </a:p>
          <a:p>
            <a:r>
              <a:rPr b="1" dirty="0">
                <a:solidFill>
                  <a:schemeClr val="bg2"/>
                </a:solidFill>
              </a:rPr>
              <a:t>October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8A0C1-218E-EF5D-B9B1-9A7BA376EE12}"/>
              </a:ext>
            </a:extLst>
          </p:cNvPr>
          <p:cNvSpPr txBox="1"/>
          <p:nvPr/>
        </p:nvSpPr>
        <p:spPr>
          <a:xfrm>
            <a:off x="988142" y="240822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u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Data Sync Frequency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moderate,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9.44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syncs per user, but inconsistent syncing still presents a challenge.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DE2229CD-6330-1664-6B24-B71E4586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90" y="3608549"/>
            <a:ext cx="4493342" cy="3038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0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6EDB00-634E-E674-F387-23BDB4AB7DB0}"/>
              </a:ext>
            </a:extLst>
          </p:cNvPr>
          <p:cNvSpPr txBox="1"/>
          <p:nvPr/>
        </p:nvSpPr>
        <p:spPr>
          <a:xfrm>
            <a:off x="437535" y="2690336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u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Users retain the RPM feature for an average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6.84 months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suggesting decent long-term engagement.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u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u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triggered are relatively low, averaging 1.95 alerts per user.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54325CB8-22CA-F6B0-1500-301C07747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49" y="2610736"/>
            <a:ext cx="3798016" cy="34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3E6DA7-3652-7192-94AE-BE7EC9188D10}"/>
              </a:ext>
            </a:extLst>
          </p:cNvPr>
          <p:cNvSpPr txBox="1"/>
          <p:nvPr/>
        </p:nvSpPr>
        <p:spPr>
          <a:xfrm>
            <a:off x="403123" y="2405963"/>
            <a:ext cx="76986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u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This Matters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u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Improving the setup process and sync consistency can lead to better user engagement and health outcomes, as patients and healthcare providers will have more reliable access to health data.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dirty="0"/>
              <a:t>Implement the recommended improvements in the setup process.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dirty="0"/>
              <a:t>Conduct A/B testing to validate the effectiveness of the proposed changes.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dirty="0"/>
              <a:t>Monitor changes in user behavior and key metrics after implementation.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u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519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416230"/>
            <a:ext cx="6347714" cy="3001344"/>
          </a:xfrm>
        </p:spPr>
        <p:txBody>
          <a:bodyPr>
            <a:normAutofit/>
          </a:bodyPr>
          <a:lstStyle/>
          <a:p>
            <a:endParaRPr sz="2200" dirty="0"/>
          </a:p>
          <a:p>
            <a:r>
              <a:rPr sz="2200" dirty="0"/>
              <a:t>1. Key Metrics</a:t>
            </a:r>
          </a:p>
          <a:p>
            <a:r>
              <a:rPr sz="2200" dirty="0"/>
              <a:t>2. User Journey Overview</a:t>
            </a:r>
          </a:p>
          <a:p>
            <a:r>
              <a:rPr sz="2200" dirty="0"/>
              <a:t>3. Problem Breakdown</a:t>
            </a:r>
          </a:p>
          <a:p>
            <a:r>
              <a:rPr sz="2200" dirty="0"/>
              <a:t>4. Hypotheses and Validation</a:t>
            </a:r>
          </a:p>
          <a:p>
            <a:r>
              <a:rPr sz="2200" dirty="0"/>
              <a:t>5. Recommendations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RPM Feature 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97" y="2385806"/>
            <a:ext cx="6347714" cy="4024826"/>
          </a:xfrm>
        </p:spPr>
        <p:txBody>
          <a:bodyPr>
            <a:normAutofit/>
          </a:bodyPr>
          <a:lstStyle/>
          <a:p>
            <a:endParaRPr sz="1600" dirty="0"/>
          </a:p>
          <a:p>
            <a:r>
              <a:rPr sz="2000" dirty="0"/>
              <a:t>• Setup Completion Rate</a:t>
            </a:r>
          </a:p>
          <a:p>
            <a:r>
              <a:rPr sz="2000" dirty="0"/>
              <a:t>• Average Data Sync Frequency</a:t>
            </a:r>
          </a:p>
          <a:p>
            <a:r>
              <a:rPr sz="2000" dirty="0"/>
              <a:t>• Average Retention Period</a:t>
            </a:r>
          </a:p>
          <a:p>
            <a:r>
              <a:rPr sz="2000" dirty="0"/>
              <a:t>• Health Alerts Triggered</a:t>
            </a:r>
          </a:p>
          <a:p>
            <a:r>
              <a:rPr sz="2000" dirty="0"/>
              <a:t>• User Engagement (e.g., Active Users, App Usage Time)</a:t>
            </a:r>
          </a:p>
          <a:p>
            <a:endParaRPr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866AE5-1850-A7F0-3030-1EBFB84C1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3009970"/>
            <a:ext cx="36802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2C330-B716-00EA-1EDD-603A872C6C97}"/>
              </a:ext>
            </a:extLst>
          </p:cNvPr>
          <p:cNvSpPr/>
          <p:nvPr/>
        </p:nvSpPr>
        <p:spPr>
          <a:xfrm>
            <a:off x="139632" y="2536722"/>
            <a:ext cx="1887794" cy="146500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Awareness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RPM User Journey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BC2B7C-38A6-0880-258B-7226CA208074}"/>
              </a:ext>
            </a:extLst>
          </p:cNvPr>
          <p:cNvSpPr/>
          <p:nvPr/>
        </p:nvSpPr>
        <p:spPr>
          <a:xfrm>
            <a:off x="2701886" y="2400708"/>
            <a:ext cx="2078573" cy="173703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Device Setup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3E789B2-E513-BC75-2389-A42173854BF7}"/>
              </a:ext>
            </a:extLst>
          </p:cNvPr>
          <p:cNvSpPr/>
          <p:nvPr/>
        </p:nvSpPr>
        <p:spPr>
          <a:xfrm>
            <a:off x="4888615" y="3173359"/>
            <a:ext cx="314632" cy="1917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054B9D-3886-CDBE-4B2C-58429ECDFE86}"/>
              </a:ext>
            </a:extLst>
          </p:cNvPr>
          <p:cNvSpPr/>
          <p:nvPr/>
        </p:nvSpPr>
        <p:spPr>
          <a:xfrm>
            <a:off x="2251587" y="3033607"/>
            <a:ext cx="314632" cy="1917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B51A79-FAF1-8BF0-E209-13029433580E}"/>
              </a:ext>
            </a:extLst>
          </p:cNvPr>
          <p:cNvSpPr/>
          <p:nvPr/>
        </p:nvSpPr>
        <p:spPr>
          <a:xfrm>
            <a:off x="5454919" y="2436303"/>
            <a:ext cx="1976284" cy="146582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Syncing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7171D1D-5CC5-03D8-77AD-F2AEF6C9C997}"/>
              </a:ext>
            </a:extLst>
          </p:cNvPr>
          <p:cNvSpPr/>
          <p:nvPr/>
        </p:nvSpPr>
        <p:spPr>
          <a:xfrm>
            <a:off x="6233651" y="4137742"/>
            <a:ext cx="255639" cy="30807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544599AF-D440-7814-764B-AD074555DA09}"/>
              </a:ext>
            </a:extLst>
          </p:cNvPr>
          <p:cNvSpPr/>
          <p:nvPr/>
        </p:nvSpPr>
        <p:spPr>
          <a:xfrm>
            <a:off x="5454919" y="4806753"/>
            <a:ext cx="1848464" cy="157151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Usage monitoring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BF896871-2A5B-CF91-AC27-8AAD053B36D2}"/>
              </a:ext>
            </a:extLst>
          </p:cNvPr>
          <p:cNvSpPr/>
          <p:nvPr/>
        </p:nvSpPr>
        <p:spPr>
          <a:xfrm>
            <a:off x="4706718" y="5199221"/>
            <a:ext cx="363794" cy="226141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A887433-000E-083C-80EC-AD783A26C8E9}"/>
              </a:ext>
            </a:extLst>
          </p:cNvPr>
          <p:cNvSpPr/>
          <p:nvPr/>
        </p:nvSpPr>
        <p:spPr>
          <a:xfrm>
            <a:off x="2251586" y="4646564"/>
            <a:ext cx="2241755" cy="1571516"/>
          </a:xfrm>
          <a:prstGeom prst="hex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Provider Feedback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Key Engagement Points in the User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r>
              <a:rPr sz="2000" dirty="0"/>
              <a:t>• During Setup</a:t>
            </a:r>
          </a:p>
          <a:p>
            <a:r>
              <a:rPr sz="2000" dirty="0"/>
              <a:t>• After Data Syncs</a:t>
            </a:r>
          </a:p>
          <a:p>
            <a:r>
              <a:rPr sz="2000" dirty="0"/>
              <a:t>• Following Health Alerts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RPM Feature Problem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852606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sz="2000" dirty="0"/>
              <a:t>• Problem 1: Difficulty in Setting Up Device</a:t>
            </a:r>
          </a:p>
          <a:p>
            <a:r>
              <a:rPr sz="2000" dirty="0"/>
              <a:t>   - Hypothesis: Simplifying the setup will improve completion rate.</a:t>
            </a:r>
          </a:p>
          <a:p>
            <a:r>
              <a:rPr sz="2000" dirty="0"/>
              <a:t>• Problem 2: Inconsistent Data Syncing</a:t>
            </a:r>
          </a:p>
          <a:p>
            <a:r>
              <a:rPr sz="2000" dirty="0"/>
              <a:t>   - Hypothesis: Offering clearer instructions will increase syncing frequency.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Hypotheses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199"/>
            <a:ext cx="6345260" cy="4009923"/>
          </a:xfrm>
        </p:spPr>
        <p:txBody>
          <a:bodyPr>
            <a:normAutofit/>
          </a:bodyPr>
          <a:lstStyle/>
          <a:p>
            <a:endParaRPr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•</a:t>
            </a:r>
            <a:r>
              <a:rPr sz="2000" dirty="0">
                <a:solidFill>
                  <a:schemeClr val="tx1"/>
                </a:solidFill>
              </a:rPr>
              <a:t> Hypothesis 1: Simplifying the setup process will increase setup completion by 20%.</a:t>
            </a:r>
          </a:p>
          <a:p>
            <a:r>
              <a:rPr sz="2000" dirty="0">
                <a:solidFill>
                  <a:schemeClr val="tx1"/>
                </a:solidFill>
              </a:rPr>
              <a:t>   - Validation Method: Run a setup process survey.</a:t>
            </a:r>
          </a:p>
          <a:p>
            <a:r>
              <a:rPr lang="en-IN" sz="2000" dirty="0">
                <a:solidFill>
                  <a:schemeClr val="tx1"/>
                </a:solidFill>
              </a:rPr>
              <a:t>•</a:t>
            </a:r>
            <a:r>
              <a:rPr sz="2000" dirty="0">
                <a:solidFill>
                  <a:schemeClr val="tx1"/>
                </a:solidFill>
              </a:rPr>
              <a:t> Hypothesis 2: Clearer syncing instructions will reduce data sync drop-offs by 15%.</a:t>
            </a:r>
          </a:p>
          <a:p>
            <a:r>
              <a:rPr sz="2000" dirty="0">
                <a:solidFill>
                  <a:schemeClr val="tx1"/>
                </a:solidFill>
              </a:rPr>
              <a:t>   - Validation Method: Track data syncs after implementation.</a:t>
            </a:r>
          </a:p>
          <a:p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Recommendations for Improving RPM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>
              <a:solidFill>
                <a:schemeClr val="tx1"/>
              </a:solidFill>
            </a:endParaRPr>
          </a:p>
          <a:p>
            <a:r>
              <a:rPr sz="2000" dirty="0">
                <a:solidFill>
                  <a:schemeClr val="tx1"/>
                </a:solidFill>
              </a:rPr>
              <a:t>• Recommendation 1: Simplify the setup flow (based on user feedback).</a:t>
            </a:r>
          </a:p>
          <a:p>
            <a:r>
              <a:rPr sz="2000" dirty="0">
                <a:solidFill>
                  <a:schemeClr val="tx1"/>
                </a:solidFill>
              </a:rPr>
              <a:t>• Recommendation 2: Improve syncing reliability and instructions.</a:t>
            </a:r>
          </a:p>
          <a:p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844E49-90D3-C0D5-1EB0-A1B786E33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8" y="2690337"/>
            <a:ext cx="68161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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Completion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51%,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indicating significant room for improvement in the onboarding process.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D9056-7981-F3E2-252C-C88EC521542E}"/>
              </a:ext>
            </a:extLst>
          </p:cNvPr>
          <p:cNvSpPr txBox="1"/>
          <p:nvPr/>
        </p:nvSpPr>
        <p:spPr>
          <a:xfrm>
            <a:off x="609598" y="2251587"/>
            <a:ext cx="345112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Key 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7F35813-0745-0A73-6CC4-3AF5648FD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219" y="3615409"/>
            <a:ext cx="4011562" cy="3121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381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Remote Patient Monitoring Feature Analysis</vt:lpstr>
      <vt:lpstr>Agenda</vt:lpstr>
      <vt:lpstr>RPM Feature Key Metrics</vt:lpstr>
      <vt:lpstr>RPM User Journey</vt:lpstr>
      <vt:lpstr>Key Engagement Points in the User Journey</vt:lpstr>
      <vt:lpstr>RPM Feature Problem Breakdown</vt:lpstr>
      <vt:lpstr>Hypotheses Validation</vt:lpstr>
      <vt:lpstr>Recommendations for Improving RPM Feature</vt:lpstr>
      <vt:lpstr>Conclusion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Tushar Goswami</cp:lastModifiedBy>
  <cp:revision>4</cp:revision>
  <dcterms:created xsi:type="dcterms:W3CDTF">2013-01-27T09:14:16Z</dcterms:created>
  <dcterms:modified xsi:type="dcterms:W3CDTF">2024-10-16T06:30:50Z</dcterms:modified>
  <cp:category/>
</cp:coreProperties>
</file>