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0" r:id="rId6"/>
    <p:sldId id="264" r:id="rId7"/>
    <p:sldId id="259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9F"/>
    <a:srgbClr val="EB0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573" autoAdjust="0"/>
  </p:normalViewPr>
  <p:slideViewPr>
    <p:cSldViewPr snapToGrid="0">
      <p:cViewPr varScale="1">
        <p:scale>
          <a:sx n="105" d="100"/>
          <a:sy n="105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24A9F-B414-4573-BB5F-36CE55D7DCB9}" type="datetimeFigureOut">
              <a:rPr lang="cs-CZ" smtClean="0"/>
              <a:t>26.06.2021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D07E6-75E6-418A-999E-58120492449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371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D07E6-75E6-418A-999E-581204924493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11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0349EE-F7B1-491B-8851-5EEF1A70E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E62D289-937A-48CB-80C7-018E33F7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68910905-6A9F-494A-94A8-F2D55731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B078950-C7EC-4170-A3A9-10077F62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D896F36-4615-4896-867A-5E4169D5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5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4C76A9-30FA-4E8A-92FF-AF06FDBA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64F43AAF-13E9-4EB1-B167-A538B66C7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D178B18-4441-436C-8BDD-44055A4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0FAAAFF-F7A9-45AA-93D2-5D10F52C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FF3F3FC-578F-4769-9456-86338DE5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47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8540A3D2-0492-4490-868B-A58C91ECF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D8E358EC-40D5-4A79-8315-61FA7EAA7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CFE0B6D-996B-4535-AAC9-3A6C442E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6A86FF3E-6D9E-4610-80FB-B230C568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30BA995-DB1A-497C-92D5-EB833AC1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3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E3C4B-5CB6-467C-A504-C1797552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433BB2E-DACC-43ED-B78C-E32F89B1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2C06053-5C60-46F2-AC6F-BC6E752E5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CD4ED54-3145-4BC1-89B4-60B41106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2658DF-9296-407E-9833-5D07D3A6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214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D0F951-F8AA-41DA-B318-73143327F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F0DD2E-F0F5-4039-8AB0-DC968F98C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712F6D7-5A95-46FA-8B15-A6BF8C6C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EE76AF1-D4C3-4827-A9EF-94405FD5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AFB4C97-31C3-4A58-932D-C872B249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89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F603EB-7790-4878-B8AF-31B3AAF4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989D560-D3DE-40BF-B9D8-C58F15F98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82A05C36-928C-4CC8-9F97-DA960868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2FD18F24-5B05-48E0-91CD-A440F1C88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94EB8CA0-00E3-48A5-844B-BF3C3D74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0EED769-C88C-4B30-8D19-31E16DD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18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EE7FF2-2649-4079-8791-D73628593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EFDDCEF-8F3B-49A4-90D7-F41386836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963AAD38-01E2-4241-A19B-EA57CCEF0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8A1BA0F3-4DF1-4A7D-8861-CB36FF6A8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AF12AE8F-3B9B-4957-B15F-7340E9649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BA7E5404-4666-41C6-A6C9-4BD1299F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0BB4F814-80AE-4730-9A61-8ED2459D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4AC8D525-B3C2-4FB6-AEC4-4BBC0CF9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2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D36ED2-0358-49A0-A548-1FC543C9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A00E0560-23A2-4362-B042-9DE768C6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06A6CF71-FDC7-49B4-B23B-23831090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AD3FB197-DE7E-4B70-AEDF-3A7B2E7C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49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2B9FD860-C1CB-4437-891E-5A9E8622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43EC9441-A57B-4445-A4A6-FE9A48CD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D878F97D-192F-4CEA-953D-33672C43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09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B6059A-E200-41B8-8924-D797B16B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6B9EF7-046F-4D9E-8E99-7582158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31982B3-F867-4E98-89B1-1EF550DCD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0CF1995-BDF8-4AA5-BD17-995C2731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F68F292-0FD8-4E34-BA7C-1D23A486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982D549-3036-4C1F-92BD-F4D3DDC67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6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3218F8-C24D-47CF-9800-CE8EC902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5DEC27A7-BAB3-4D61-B075-5E1B7A0A9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25855DE-D95C-4B72-8922-08373246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06389C7-D465-4202-A2C3-385D1F64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09BB0504-30AA-4B52-BE01-B639F728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D8AF39F0-8382-49FD-95F4-56DCF4AE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4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BEC2F43-AB9A-4676-B3C9-B14CAFC6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236F5A-AE98-474A-AF84-2EA66EEBA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06B1C0F-B5F0-4FB2-BCA4-AEB9B1B11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D590-E70A-499F-9899-12760F6240F9}" type="datetimeFigureOut">
              <a:rPr lang="en-GB" smtClean="0"/>
              <a:t>26/06/2021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6E97F78-3418-46E7-8633-1A73E066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848CCE5-FA89-4338-A299-8E908B5C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C683-CC64-4E58-AB4F-34233AFE83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94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42968-B927-432E-984A-27C83566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966"/>
            <a:ext cx="9144000" cy="2387600"/>
          </a:xfrm>
        </p:spPr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Vizuálna inšpekcia </a:t>
            </a:r>
            <a:br>
              <a:rPr lang="sk-SK" dirty="0">
                <a:latin typeface="Abadi" panose="020B0604020104020204" pitchFamily="34" charset="0"/>
              </a:rPr>
            </a:br>
            <a:r>
              <a:rPr lang="sk-SK" dirty="0">
                <a:latin typeface="Abadi" panose="020B0604020104020204" pitchFamily="34" charset="0"/>
              </a:rPr>
              <a:t>plastových výliskov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A5FCF7-981F-4105-9D12-CCF3FCC6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778"/>
            <a:ext cx="9144000" cy="1655762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>
                <a:latin typeface="Abadi" panose="020B0604020104020204" pitchFamily="34" charset="0"/>
              </a:rPr>
              <a:t>M aj T team</a:t>
            </a:r>
          </a:p>
          <a:p>
            <a:pPr algn="r"/>
            <a:r>
              <a:rPr lang="sk-SK" dirty="0"/>
              <a:t>Tomáš </a:t>
            </a:r>
            <a:r>
              <a:rPr lang="sk-SK" dirty="0" err="1"/>
              <a:t>Mičulka</a:t>
            </a:r>
            <a:endParaRPr lang="sk-SK" dirty="0"/>
          </a:p>
          <a:p>
            <a:pPr algn="r"/>
            <a:r>
              <a:rPr lang="sk-SK" dirty="0"/>
              <a:t>Richard  M. </a:t>
            </a:r>
            <a:r>
              <a:rPr lang="sk-SK" dirty="0" err="1"/>
              <a:t>Tekeľ</a:t>
            </a:r>
            <a:endParaRPr lang="en-GB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162E4E-53FA-4E26-B97E-CEA39BB6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38B42A1-BE69-423B-9D4F-41E93A9B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E2D3FC-2AF2-49B1-B6C6-F4CE1C46A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D8140A17-E182-43F4-ABAC-3B262B9E6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" r="-1"/>
          <a:stretch/>
        </p:blipFill>
        <p:spPr>
          <a:xfrm>
            <a:off x="85061" y="55089"/>
            <a:ext cx="3903974" cy="14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Logika a RAPID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891" cy="4351338"/>
          </a:xfrm>
        </p:spPr>
        <p:txBody>
          <a:bodyPr/>
          <a:lstStyle/>
          <a:p>
            <a:r>
              <a:rPr lang="sk-SK" dirty="0"/>
              <a:t>Stavový automat</a:t>
            </a:r>
          </a:p>
          <a:p>
            <a:pPr marL="457200" lvl="1" indent="0">
              <a:buNone/>
            </a:pPr>
            <a:r>
              <a:rPr lang="sk-SK" dirty="0" err="1"/>
              <a:t>Init</a:t>
            </a:r>
            <a:r>
              <a:rPr lang="sk-SK" dirty="0"/>
              <a:t>, </a:t>
            </a:r>
            <a:r>
              <a:rPr lang="sk-SK" dirty="0" err="1"/>
              <a:t>Decision</a:t>
            </a:r>
            <a:r>
              <a:rPr lang="sk-SK" dirty="0"/>
              <a:t>, Jednotlivé pohyby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 err="1"/>
              <a:t>Init</a:t>
            </a:r>
            <a:r>
              <a:rPr lang="sk-SK" dirty="0"/>
              <a:t> – </a:t>
            </a:r>
            <a:r>
              <a:rPr lang="sk-SK" dirty="0" err="1"/>
              <a:t>inicializace</a:t>
            </a:r>
            <a:r>
              <a:rPr lang="sk-SK" dirty="0"/>
              <a:t> </a:t>
            </a:r>
            <a:r>
              <a:rPr lang="sk-SK" dirty="0" err="1"/>
              <a:t>promenných</a:t>
            </a:r>
            <a:r>
              <a:rPr lang="sk-SK" dirty="0"/>
              <a:t>, reset 	   </a:t>
            </a:r>
            <a:r>
              <a:rPr lang="sk-SK" dirty="0" err="1"/>
              <a:t>AtachDeatach</a:t>
            </a:r>
            <a:r>
              <a:rPr lang="sk-SK" dirty="0"/>
              <a:t>, </a:t>
            </a:r>
            <a:r>
              <a:rPr lang="sk-SK" dirty="0" err="1"/>
              <a:t>Positionery</a:t>
            </a:r>
            <a:r>
              <a:rPr lang="sk-SK" dirty="0"/>
              <a:t>, ...</a:t>
            </a:r>
          </a:p>
          <a:p>
            <a:pPr marL="457200" lvl="1" indent="0">
              <a:buNone/>
            </a:pPr>
            <a:r>
              <a:rPr lang="sk-SK" dirty="0" err="1"/>
              <a:t>Decision</a:t>
            </a:r>
            <a:r>
              <a:rPr lang="sk-SK" dirty="0"/>
              <a:t> – </a:t>
            </a:r>
            <a:r>
              <a:rPr lang="sk-SK" dirty="0" err="1"/>
              <a:t>Detekce</a:t>
            </a:r>
            <a:r>
              <a:rPr lang="sk-SK" dirty="0"/>
              <a:t> Boxu pro </a:t>
            </a:r>
            <a:r>
              <a:rPr lang="sk-SK" dirty="0" err="1"/>
              <a:t>scan</a:t>
            </a:r>
            <a:endParaRPr lang="sk-SK" dirty="0"/>
          </a:p>
          <a:p>
            <a:pPr marL="457200" lvl="1" indent="0">
              <a:buNone/>
            </a:pPr>
            <a:r>
              <a:rPr lang="sk-SK" dirty="0"/>
              <a:t>		</a:t>
            </a:r>
            <a:r>
              <a:rPr lang="sk-SK" dirty="0" err="1"/>
              <a:t>volba</a:t>
            </a:r>
            <a:r>
              <a:rPr lang="sk-SK" dirty="0"/>
              <a:t> </a:t>
            </a:r>
            <a:r>
              <a:rPr lang="sk-SK" dirty="0" err="1"/>
              <a:t>funkcí</a:t>
            </a:r>
            <a:r>
              <a:rPr lang="sk-SK" dirty="0"/>
              <a:t> pohybu</a:t>
            </a:r>
          </a:p>
          <a:p>
            <a:pPr marL="457200" lvl="1" indent="0">
              <a:buNone/>
            </a:pPr>
            <a:r>
              <a:rPr lang="sk-SK" dirty="0"/>
              <a:t>Pohyby – </a:t>
            </a:r>
            <a:r>
              <a:rPr lang="sk-SK" dirty="0" err="1"/>
              <a:t>volání</a:t>
            </a:r>
            <a:r>
              <a:rPr lang="sk-SK" dirty="0"/>
              <a:t> </a:t>
            </a:r>
            <a:r>
              <a:rPr lang="sk-SK" dirty="0" err="1"/>
              <a:t>jednlivých</a:t>
            </a:r>
            <a:r>
              <a:rPr lang="sk-SK" dirty="0"/>
              <a:t> </a:t>
            </a:r>
            <a:r>
              <a:rPr lang="sk-SK" dirty="0" err="1"/>
              <a:t>fcí</a:t>
            </a:r>
            <a:r>
              <a:rPr lang="sk-SK" dirty="0"/>
              <a:t>. pohybu</a:t>
            </a:r>
          </a:p>
          <a:p>
            <a:pPr lvl="1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sp>
        <p:nvSpPr>
          <p:cNvPr id="4" name="Ovál 3">
            <a:extLst>
              <a:ext uri="{FF2B5EF4-FFF2-40B4-BE49-F238E27FC236}">
                <a16:creationId xmlns:a16="http://schemas.microsoft.com/office/drawing/2014/main" id="{C1A35B6F-A2C3-4724-8F5F-3FC60F709110}"/>
              </a:ext>
            </a:extLst>
          </p:cNvPr>
          <p:cNvSpPr/>
          <p:nvPr/>
        </p:nvSpPr>
        <p:spPr>
          <a:xfrm>
            <a:off x="8934450" y="9620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734B628E-2664-4C43-9494-CB2411CDAC3A}"/>
              </a:ext>
            </a:extLst>
          </p:cNvPr>
          <p:cNvSpPr/>
          <p:nvPr/>
        </p:nvSpPr>
        <p:spPr>
          <a:xfrm>
            <a:off x="8934450" y="2237979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222C9ABC-3238-478C-80E6-40EB819A23BC}"/>
              </a:ext>
            </a:extLst>
          </p:cNvPr>
          <p:cNvSpPr/>
          <p:nvPr/>
        </p:nvSpPr>
        <p:spPr>
          <a:xfrm>
            <a:off x="7353707" y="3795912"/>
            <a:ext cx="8382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E3ADB19F-5018-4E2B-A228-C47FFB772890}"/>
              </a:ext>
            </a:extLst>
          </p:cNvPr>
          <p:cNvSpPr/>
          <p:nvPr/>
        </p:nvSpPr>
        <p:spPr>
          <a:xfrm>
            <a:off x="7353707" y="4887415"/>
            <a:ext cx="838200" cy="838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ál 21">
            <a:extLst>
              <a:ext uri="{FF2B5EF4-FFF2-40B4-BE49-F238E27FC236}">
                <a16:creationId xmlns:a16="http://schemas.microsoft.com/office/drawing/2014/main" id="{2C3D6B1D-5B2A-4474-8C2A-75AF05FC16D3}"/>
              </a:ext>
            </a:extLst>
          </p:cNvPr>
          <p:cNvSpPr/>
          <p:nvPr/>
        </p:nvSpPr>
        <p:spPr>
          <a:xfrm>
            <a:off x="8934450" y="3781822"/>
            <a:ext cx="838200" cy="838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3" name="Ovál 22">
            <a:extLst>
              <a:ext uri="{FF2B5EF4-FFF2-40B4-BE49-F238E27FC236}">
                <a16:creationId xmlns:a16="http://schemas.microsoft.com/office/drawing/2014/main" id="{CD71FB8A-170D-49DC-A2CD-B19231E835C0}"/>
              </a:ext>
            </a:extLst>
          </p:cNvPr>
          <p:cNvSpPr/>
          <p:nvPr/>
        </p:nvSpPr>
        <p:spPr>
          <a:xfrm>
            <a:off x="8934450" y="4873325"/>
            <a:ext cx="838200" cy="8382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1DF708E7-DFCE-4892-AED8-0E53A5B2E7C1}"/>
              </a:ext>
            </a:extLst>
          </p:cNvPr>
          <p:cNvSpPr/>
          <p:nvPr/>
        </p:nvSpPr>
        <p:spPr>
          <a:xfrm>
            <a:off x="10515193" y="3795912"/>
            <a:ext cx="838200" cy="838200"/>
          </a:xfrm>
          <a:prstGeom prst="ellipse">
            <a:avLst/>
          </a:prstGeom>
          <a:solidFill>
            <a:srgbClr val="FFE8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E0EC8075-11EF-464A-9332-48B642556286}"/>
              </a:ext>
            </a:extLst>
          </p:cNvPr>
          <p:cNvSpPr/>
          <p:nvPr/>
        </p:nvSpPr>
        <p:spPr>
          <a:xfrm>
            <a:off x="10515193" y="4887415"/>
            <a:ext cx="838200" cy="838200"/>
          </a:xfrm>
          <a:prstGeom prst="ellipse">
            <a:avLst/>
          </a:prstGeom>
          <a:solidFill>
            <a:srgbClr val="FFE89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92CF293D-8708-4AF3-B97F-94BF753A67D3}"/>
              </a:ext>
            </a:extLst>
          </p:cNvPr>
          <p:cNvSpPr txBox="1"/>
          <p:nvPr/>
        </p:nvSpPr>
        <p:spPr>
          <a:xfrm>
            <a:off x="9082087" y="1175997"/>
            <a:ext cx="542925" cy="3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Init</a:t>
            </a:r>
            <a:endParaRPr lang="cs-CZ" dirty="0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08C5421-89AD-4DC4-904B-2A5F68481D1D}"/>
              </a:ext>
            </a:extLst>
          </p:cNvPr>
          <p:cNvSpPr txBox="1"/>
          <p:nvPr/>
        </p:nvSpPr>
        <p:spPr>
          <a:xfrm>
            <a:off x="8867775" y="2472413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Decision</a:t>
            </a:r>
            <a:endParaRPr lang="cs-CZ" dirty="0"/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5EF35671-2FC5-4359-A58E-553FFAC8FCD0}"/>
              </a:ext>
            </a:extLst>
          </p:cNvPr>
          <p:cNvSpPr txBox="1"/>
          <p:nvPr/>
        </p:nvSpPr>
        <p:spPr>
          <a:xfrm>
            <a:off x="7353707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67857F2-430B-45D9-A829-674BC9DAC832}"/>
              </a:ext>
            </a:extLst>
          </p:cNvPr>
          <p:cNvSpPr txBox="1"/>
          <p:nvPr/>
        </p:nvSpPr>
        <p:spPr>
          <a:xfrm>
            <a:off x="7353707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32" name="TextovéPole 31">
            <a:extLst>
              <a:ext uri="{FF2B5EF4-FFF2-40B4-BE49-F238E27FC236}">
                <a16:creationId xmlns:a16="http://schemas.microsoft.com/office/drawing/2014/main" id="{7099EBBD-130F-4AC6-B0BF-A587E0A95245}"/>
              </a:ext>
            </a:extLst>
          </p:cNvPr>
          <p:cNvSpPr txBox="1"/>
          <p:nvPr/>
        </p:nvSpPr>
        <p:spPr>
          <a:xfrm>
            <a:off x="8934450" y="390940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A33CB69F-56FF-4B18-ADED-16F9E98B3257}"/>
              </a:ext>
            </a:extLst>
          </p:cNvPr>
          <p:cNvSpPr txBox="1"/>
          <p:nvPr/>
        </p:nvSpPr>
        <p:spPr>
          <a:xfrm>
            <a:off x="8934450" y="497845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34" name="TextovéPole 33">
            <a:extLst>
              <a:ext uri="{FF2B5EF4-FFF2-40B4-BE49-F238E27FC236}">
                <a16:creationId xmlns:a16="http://schemas.microsoft.com/office/drawing/2014/main" id="{A27563EB-DEE2-4C74-A6E8-C92B46D49EF3}"/>
              </a:ext>
            </a:extLst>
          </p:cNvPr>
          <p:cNvSpPr txBox="1"/>
          <p:nvPr/>
        </p:nvSpPr>
        <p:spPr>
          <a:xfrm>
            <a:off x="10515193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4569597C-D810-4E51-B539-F429427AC921}"/>
              </a:ext>
            </a:extLst>
          </p:cNvPr>
          <p:cNvSpPr txBox="1"/>
          <p:nvPr/>
        </p:nvSpPr>
        <p:spPr>
          <a:xfrm>
            <a:off x="10515193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cxnSp>
        <p:nvCxnSpPr>
          <p:cNvPr id="36" name="Přímá spojnice se šipkou 35">
            <a:extLst>
              <a:ext uri="{FF2B5EF4-FFF2-40B4-BE49-F238E27FC236}">
                <a16:creationId xmlns:a16="http://schemas.microsoft.com/office/drawing/2014/main" id="{42277798-FB49-4946-A0D6-F3A129CDF54E}"/>
              </a:ext>
            </a:extLst>
          </p:cNvPr>
          <p:cNvCxnSpPr>
            <a:stCxn id="4" idx="4"/>
            <a:endCxn id="16" idx="0"/>
          </p:cNvCxnSpPr>
          <p:nvPr/>
        </p:nvCxnSpPr>
        <p:spPr>
          <a:xfrm>
            <a:off x="9353550" y="1800225"/>
            <a:ext cx="0" cy="437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blouk 74">
            <a:extLst>
              <a:ext uri="{FF2B5EF4-FFF2-40B4-BE49-F238E27FC236}">
                <a16:creationId xmlns:a16="http://schemas.microsoft.com/office/drawing/2014/main" id="{B9EEEFD2-2CA5-4BC4-9A33-8EF37FBA8C93}"/>
              </a:ext>
            </a:extLst>
          </p:cNvPr>
          <p:cNvSpPr/>
          <p:nvPr/>
        </p:nvSpPr>
        <p:spPr>
          <a:xfrm rot="293632" flipH="1">
            <a:off x="8856181" y="3040958"/>
            <a:ext cx="579893" cy="1909909"/>
          </a:xfrm>
          <a:prstGeom prst="arc">
            <a:avLst>
              <a:gd name="adj1" fmla="val 16321693"/>
              <a:gd name="adj2" fmla="val 536024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7" name="Oblouk 76">
            <a:extLst>
              <a:ext uri="{FF2B5EF4-FFF2-40B4-BE49-F238E27FC236}">
                <a16:creationId xmlns:a16="http://schemas.microsoft.com/office/drawing/2014/main" id="{3B436CA8-8480-4C90-A74A-86C2EC6B9967}"/>
              </a:ext>
            </a:extLst>
          </p:cNvPr>
          <p:cNvSpPr/>
          <p:nvPr/>
        </p:nvSpPr>
        <p:spPr>
          <a:xfrm rot="19776145">
            <a:off x="9918161" y="2529823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8" name="Oblouk 77">
            <a:extLst>
              <a:ext uri="{FF2B5EF4-FFF2-40B4-BE49-F238E27FC236}">
                <a16:creationId xmlns:a16="http://schemas.microsoft.com/office/drawing/2014/main" id="{59213F04-E942-46DD-8A27-C649E6FC9B44}"/>
              </a:ext>
            </a:extLst>
          </p:cNvPr>
          <p:cNvSpPr/>
          <p:nvPr/>
        </p:nvSpPr>
        <p:spPr>
          <a:xfrm rot="1823855" flipH="1">
            <a:off x="7927419" y="2529822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9" name="Oblouk 78">
            <a:extLst>
              <a:ext uri="{FF2B5EF4-FFF2-40B4-BE49-F238E27FC236}">
                <a16:creationId xmlns:a16="http://schemas.microsoft.com/office/drawing/2014/main" id="{4D3C5AA2-7798-4D96-BC0A-03630168F557}"/>
              </a:ext>
            </a:extLst>
          </p:cNvPr>
          <p:cNvSpPr/>
          <p:nvPr/>
        </p:nvSpPr>
        <p:spPr>
          <a:xfrm rot="913437" flipH="1">
            <a:off x="8286053" y="2762254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0" name="Oblouk 79">
            <a:extLst>
              <a:ext uri="{FF2B5EF4-FFF2-40B4-BE49-F238E27FC236}">
                <a16:creationId xmlns:a16="http://schemas.microsoft.com/office/drawing/2014/main" id="{4AB82A25-3593-4C5A-B785-B2932C4AA38D}"/>
              </a:ext>
            </a:extLst>
          </p:cNvPr>
          <p:cNvSpPr/>
          <p:nvPr/>
        </p:nvSpPr>
        <p:spPr>
          <a:xfrm rot="20686563">
            <a:off x="9602804" y="2775616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1" name="Oblouk 80">
            <a:extLst>
              <a:ext uri="{FF2B5EF4-FFF2-40B4-BE49-F238E27FC236}">
                <a16:creationId xmlns:a16="http://schemas.microsoft.com/office/drawing/2014/main" id="{ED12FC8B-33FF-4D3A-B150-8F7213D9E809}"/>
              </a:ext>
            </a:extLst>
          </p:cNvPr>
          <p:cNvSpPr/>
          <p:nvPr/>
        </p:nvSpPr>
        <p:spPr>
          <a:xfrm rot="859644">
            <a:off x="8777580" y="2978301"/>
            <a:ext cx="826069" cy="1972957"/>
          </a:xfrm>
          <a:prstGeom prst="arc">
            <a:avLst>
              <a:gd name="adj1" fmla="val 16487813"/>
              <a:gd name="adj2" fmla="val 1978936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387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badi" panose="020B0604020104020204" pitchFamily="34" charset="0"/>
              </a:rPr>
              <a:t>Decison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891" cy="4351338"/>
          </a:xfrm>
        </p:spPr>
        <p:txBody>
          <a:bodyPr/>
          <a:lstStyle/>
          <a:p>
            <a:endParaRPr lang="sk-SK" dirty="0"/>
          </a:p>
          <a:p>
            <a:r>
              <a:rPr lang="sk-SK" sz="1800" dirty="0"/>
              <a:t>Pole </a:t>
            </a:r>
            <a:r>
              <a:rPr lang="sk-SK" sz="1800" dirty="0" err="1"/>
              <a:t>BoxPos</a:t>
            </a:r>
            <a:r>
              <a:rPr lang="sk-SK" sz="1800" dirty="0"/>
              <a:t> – určuje zdali-li </a:t>
            </a:r>
            <a:r>
              <a:rPr lang="sk-SK" sz="1800" dirty="0" err="1"/>
              <a:t>se</a:t>
            </a:r>
            <a:r>
              <a:rPr lang="sk-SK" sz="1800" dirty="0"/>
              <a:t> má </a:t>
            </a:r>
            <a:r>
              <a:rPr lang="sk-SK" sz="1800" dirty="0" err="1"/>
              <a:t>provést</a:t>
            </a:r>
            <a:r>
              <a:rPr lang="sk-SK" sz="1800" dirty="0"/>
              <a:t> </a:t>
            </a:r>
            <a:r>
              <a:rPr lang="sk-SK" sz="1800" dirty="0" err="1"/>
              <a:t>scan</a:t>
            </a:r>
            <a:r>
              <a:rPr lang="sk-SK" sz="1800" dirty="0"/>
              <a:t> a jaky 	            box </a:t>
            </a:r>
            <a:r>
              <a:rPr lang="sk-SK" sz="1800" dirty="0" err="1"/>
              <a:t>se</a:t>
            </a:r>
            <a:r>
              <a:rPr lang="sk-SK" sz="1800" dirty="0"/>
              <a:t> má </a:t>
            </a:r>
            <a:r>
              <a:rPr lang="sk-SK" sz="1800" dirty="0" err="1"/>
              <a:t>vyzvednout</a:t>
            </a:r>
            <a:endParaRPr lang="sk-SK" sz="1800" dirty="0"/>
          </a:p>
          <a:p>
            <a:pPr lvl="1"/>
            <a:endParaRPr lang="sk-SK" sz="1400" dirty="0"/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	</a:t>
            </a:r>
            <a:r>
              <a:rPr lang="cs-CZ" sz="1600" dirty="0" err="1">
                <a:solidFill>
                  <a:srgbClr val="000000"/>
                </a:solidFill>
              </a:rPr>
              <a:t>BoxPos</a:t>
            </a:r>
            <a:r>
              <a:rPr lang="cs-CZ" sz="1600" dirty="0">
                <a:solidFill>
                  <a:srgbClr val="000000"/>
                </a:solidFill>
              </a:rPr>
              <a:t> := [1,0,1,0,1,0,0,0,0,</a:t>
            </a:r>
            <a:r>
              <a:rPr lang="sk-SK" sz="1600" dirty="0">
                <a:solidFill>
                  <a:srgbClr val="000000"/>
                </a:solidFill>
              </a:rPr>
              <a:t> ... </a:t>
            </a:r>
            <a:r>
              <a:rPr lang="cs-CZ" sz="1600" dirty="0">
                <a:solidFill>
                  <a:srgbClr val="000000"/>
                </a:solidFill>
              </a:rPr>
              <a:t>,0]</a:t>
            </a:r>
          </a:p>
          <a:p>
            <a:pPr marL="457200" lvl="1" indent="0">
              <a:buNone/>
            </a:pPr>
            <a:endParaRPr lang="cs-CZ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endParaRPr lang="cs-CZ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0 - </a:t>
            </a:r>
            <a:r>
              <a:rPr lang="cs-CZ" sz="1600" dirty="0" err="1">
                <a:solidFill>
                  <a:srgbClr val="000000"/>
                </a:solidFill>
              </a:rPr>
              <a:t>Empty</a:t>
            </a:r>
            <a:endParaRPr lang="cs-CZ" sz="1600" dirty="0">
              <a:solidFill>
                <a:srgbClr val="000000"/>
              </a:solidFill>
            </a:endParaRP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1 – </a:t>
            </a:r>
            <a:r>
              <a:rPr lang="cs-CZ" sz="1600" dirty="0" err="1">
                <a:solidFill>
                  <a:srgbClr val="000000"/>
                </a:solidFill>
              </a:rPr>
              <a:t>scan</a:t>
            </a:r>
            <a:r>
              <a:rPr lang="cs-CZ" sz="1600" dirty="0">
                <a:solidFill>
                  <a:srgbClr val="000000"/>
                </a:solidFill>
              </a:rPr>
              <a:t>		</a:t>
            </a:r>
          </a:p>
          <a:p>
            <a:pPr marL="457200" lvl="1" indent="0">
              <a:buNone/>
            </a:pPr>
            <a:r>
              <a:rPr lang="cs-CZ" sz="1600" dirty="0">
                <a:solidFill>
                  <a:srgbClr val="000000"/>
                </a:solidFill>
              </a:rPr>
              <a:t>2 - </a:t>
            </a:r>
            <a:r>
              <a:rPr lang="cs-CZ" sz="1600" dirty="0" err="1">
                <a:solidFill>
                  <a:srgbClr val="000000"/>
                </a:solidFill>
              </a:rPr>
              <a:t>scaned</a:t>
            </a:r>
            <a:endParaRPr lang="sk-SK" sz="1600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sp>
        <p:nvSpPr>
          <p:cNvPr id="16" name="Ovál 15">
            <a:extLst>
              <a:ext uri="{FF2B5EF4-FFF2-40B4-BE49-F238E27FC236}">
                <a16:creationId xmlns:a16="http://schemas.microsoft.com/office/drawing/2014/main" id="{734B628E-2664-4C43-9494-CB2411CDAC3A}"/>
              </a:ext>
            </a:extLst>
          </p:cNvPr>
          <p:cNvSpPr/>
          <p:nvPr/>
        </p:nvSpPr>
        <p:spPr>
          <a:xfrm>
            <a:off x="8934450" y="2237979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608C5421-89AD-4DC4-904B-2A5F68481D1D}"/>
              </a:ext>
            </a:extLst>
          </p:cNvPr>
          <p:cNvSpPr txBox="1"/>
          <p:nvPr/>
        </p:nvSpPr>
        <p:spPr>
          <a:xfrm>
            <a:off x="8867775" y="2472413"/>
            <a:ext cx="1104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Decision</a:t>
            </a:r>
            <a:endParaRPr lang="cs-CZ" dirty="0"/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09E0E806-BA18-455D-99F1-81AEFEABAE71}"/>
              </a:ext>
            </a:extLst>
          </p:cNvPr>
          <p:cNvSpPr/>
          <p:nvPr/>
        </p:nvSpPr>
        <p:spPr>
          <a:xfrm>
            <a:off x="2713449" y="3174751"/>
            <a:ext cx="144051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02379935-0010-4F23-8BA1-93D48FE799D9}"/>
              </a:ext>
            </a:extLst>
          </p:cNvPr>
          <p:cNvCxnSpPr>
            <a:stCxn id="9" idx="4"/>
          </p:cNvCxnSpPr>
          <p:nvPr/>
        </p:nvCxnSpPr>
        <p:spPr>
          <a:xfrm flipH="1">
            <a:off x="1917319" y="3403351"/>
            <a:ext cx="868156" cy="59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vá složená závorka 11">
            <a:extLst>
              <a:ext uri="{FF2B5EF4-FFF2-40B4-BE49-F238E27FC236}">
                <a16:creationId xmlns:a16="http://schemas.microsoft.com/office/drawing/2014/main" id="{C6976836-1AB4-4C10-B9F7-B51C9F171ACF}"/>
              </a:ext>
            </a:extLst>
          </p:cNvPr>
          <p:cNvSpPr/>
          <p:nvPr/>
        </p:nvSpPr>
        <p:spPr>
          <a:xfrm rot="16200000">
            <a:off x="3635481" y="2559153"/>
            <a:ext cx="143665" cy="191987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FEE05612-143D-4515-A2BF-E511908A63A9}"/>
              </a:ext>
            </a:extLst>
          </p:cNvPr>
          <p:cNvCxnSpPr>
            <a:cxnSpLocks/>
          </p:cNvCxnSpPr>
          <p:nvPr/>
        </p:nvCxnSpPr>
        <p:spPr>
          <a:xfrm>
            <a:off x="3747092" y="3693689"/>
            <a:ext cx="539158" cy="5925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2FFBF735-5BDB-468F-A3C9-9FB5867AD526}"/>
              </a:ext>
            </a:extLst>
          </p:cNvPr>
          <p:cNvSpPr txBox="1"/>
          <p:nvPr/>
        </p:nvSpPr>
        <p:spPr>
          <a:xfrm>
            <a:off x="3747091" y="4262110"/>
            <a:ext cx="209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 – výběr boxu a jeho pozice</a:t>
            </a:r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487B9B41-2645-4805-879B-1A4DCC0EC1F3}"/>
              </a:ext>
            </a:extLst>
          </p:cNvPr>
          <p:cNvSpPr/>
          <p:nvPr/>
        </p:nvSpPr>
        <p:spPr>
          <a:xfrm>
            <a:off x="8934450" y="9620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3F118C9B-04BC-41C0-B713-27FCC1963B0F}"/>
              </a:ext>
            </a:extLst>
          </p:cNvPr>
          <p:cNvSpPr/>
          <p:nvPr/>
        </p:nvSpPr>
        <p:spPr>
          <a:xfrm>
            <a:off x="7353707" y="379591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4" name="Ovál 63">
            <a:extLst>
              <a:ext uri="{FF2B5EF4-FFF2-40B4-BE49-F238E27FC236}">
                <a16:creationId xmlns:a16="http://schemas.microsoft.com/office/drawing/2014/main" id="{69ABCBC5-D7E2-4315-A22E-D24E43BB2C29}"/>
              </a:ext>
            </a:extLst>
          </p:cNvPr>
          <p:cNvSpPr/>
          <p:nvPr/>
        </p:nvSpPr>
        <p:spPr>
          <a:xfrm>
            <a:off x="7353707" y="488741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Ovál 64">
            <a:extLst>
              <a:ext uri="{FF2B5EF4-FFF2-40B4-BE49-F238E27FC236}">
                <a16:creationId xmlns:a16="http://schemas.microsoft.com/office/drawing/2014/main" id="{2D4E0B78-4173-4BB7-8E6A-56DB6052F0B6}"/>
              </a:ext>
            </a:extLst>
          </p:cNvPr>
          <p:cNvSpPr/>
          <p:nvPr/>
        </p:nvSpPr>
        <p:spPr>
          <a:xfrm>
            <a:off x="8934450" y="378182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6" name="Ovál 65">
            <a:extLst>
              <a:ext uri="{FF2B5EF4-FFF2-40B4-BE49-F238E27FC236}">
                <a16:creationId xmlns:a16="http://schemas.microsoft.com/office/drawing/2014/main" id="{CE4F7800-C1F7-44B7-8DC4-C2C4C4E7F36F}"/>
              </a:ext>
            </a:extLst>
          </p:cNvPr>
          <p:cNvSpPr/>
          <p:nvPr/>
        </p:nvSpPr>
        <p:spPr>
          <a:xfrm>
            <a:off x="8934450" y="487332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7" name="Ovál 66">
            <a:extLst>
              <a:ext uri="{FF2B5EF4-FFF2-40B4-BE49-F238E27FC236}">
                <a16:creationId xmlns:a16="http://schemas.microsoft.com/office/drawing/2014/main" id="{25147AE7-2BA1-46A1-820B-47FEF39D1981}"/>
              </a:ext>
            </a:extLst>
          </p:cNvPr>
          <p:cNvSpPr/>
          <p:nvPr/>
        </p:nvSpPr>
        <p:spPr>
          <a:xfrm>
            <a:off x="10515193" y="3795912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8" name="Ovál 67">
            <a:extLst>
              <a:ext uri="{FF2B5EF4-FFF2-40B4-BE49-F238E27FC236}">
                <a16:creationId xmlns:a16="http://schemas.microsoft.com/office/drawing/2014/main" id="{B5CCEFCE-7E4E-4F7B-82EA-DECA438B9403}"/>
              </a:ext>
            </a:extLst>
          </p:cNvPr>
          <p:cNvSpPr/>
          <p:nvPr/>
        </p:nvSpPr>
        <p:spPr>
          <a:xfrm>
            <a:off x="10515193" y="4887415"/>
            <a:ext cx="838200" cy="838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9" name="TextovéPole 68">
            <a:extLst>
              <a:ext uri="{FF2B5EF4-FFF2-40B4-BE49-F238E27FC236}">
                <a16:creationId xmlns:a16="http://schemas.microsoft.com/office/drawing/2014/main" id="{E64F1A72-1601-4E9B-A4A4-C2D1B89D9C90}"/>
              </a:ext>
            </a:extLst>
          </p:cNvPr>
          <p:cNvSpPr txBox="1"/>
          <p:nvPr/>
        </p:nvSpPr>
        <p:spPr>
          <a:xfrm>
            <a:off x="9082087" y="1175997"/>
            <a:ext cx="542925" cy="3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Init</a:t>
            </a:r>
            <a:endParaRPr lang="cs-CZ" dirty="0"/>
          </a:p>
        </p:txBody>
      </p:sp>
      <p:sp>
        <p:nvSpPr>
          <p:cNvPr id="71" name="TextovéPole 70">
            <a:extLst>
              <a:ext uri="{FF2B5EF4-FFF2-40B4-BE49-F238E27FC236}">
                <a16:creationId xmlns:a16="http://schemas.microsoft.com/office/drawing/2014/main" id="{54DD3ACD-1163-4BF3-957C-4FD45D052098}"/>
              </a:ext>
            </a:extLst>
          </p:cNvPr>
          <p:cNvSpPr txBox="1"/>
          <p:nvPr/>
        </p:nvSpPr>
        <p:spPr>
          <a:xfrm>
            <a:off x="7353707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72" name="TextovéPole 71">
            <a:extLst>
              <a:ext uri="{FF2B5EF4-FFF2-40B4-BE49-F238E27FC236}">
                <a16:creationId xmlns:a16="http://schemas.microsoft.com/office/drawing/2014/main" id="{61F48E86-AD13-466F-9F2A-B0FE70D4F3FF}"/>
              </a:ext>
            </a:extLst>
          </p:cNvPr>
          <p:cNvSpPr txBox="1"/>
          <p:nvPr/>
        </p:nvSpPr>
        <p:spPr>
          <a:xfrm>
            <a:off x="7353707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Bbox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73" name="TextovéPole 72">
            <a:extLst>
              <a:ext uri="{FF2B5EF4-FFF2-40B4-BE49-F238E27FC236}">
                <a16:creationId xmlns:a16="http://schemas.microsoft.com/office/drawing/2014/main" id="{FA0523C3-4F0F-4E78-A530-F3441535FDF3}"/>
              </a:ext>
            </a:extLst>
          </p:cNvPr>
          <p:cNvSpPr txBox="1"/>
          <p:nvPr/>
        </p:nvSpPr>
        <p:spPr>
          <a:xfrm>
            <a:off x="8934450" y="3909406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74" name="TextovéPole 73">
            <a:extLst>
              <a:ext uri="{FF2B5EF4-FFF2-40B4-BE49-F238E27FC236}">
                <a16:creationId xmlns:a16="http://schemas.microsoft.com/office/drawing/2014/main" id="{7F1C813B-75BF-4D97-9010-726759432381}"/>
              </a:ext>
            </a:extLst>
          </p:cNvPr>
          <p:cNvSpPr txBox="1"/>
          <p:nvPr/>
        </p:nvSpPr>
        <p:spPr>
          <a:xfrm>
            <a:off x="8934450" y="497845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Mbox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sp>
        <p:nvSpPr>
          <p:cNvPr id="76" name="TextovéPole 75">
            <a:extLst>
              <a:ext uri="{FF2B5EF4-FFF2-40B4-BE49-F238E27FC236}">
                <a16:creationId xmlns:a16="http://schemas.microsoft.com/office/drawing/2014/main" id="{0E741D80-CDED-450F-87D4-DAA73726B29F}"/>
              </a:ext>
            </a:extLst>
          </p:cNvPr>
          <p:cNvSpPr txBox="1"/>
          <p:nvPr/>
        </p:nvSpPr>
        <p:spPr>
          <a:xfrm>
            <a:off x="10515193" y="3903075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 err="1"/>
              <a:t>Out</a:t>
            </a:r>
            <a:endParaRPr lang="cs-CZ" dirty="0"/>
          </a:p>
        </p:txBody>
      </p:sp>
      <p:sp>
        <p:nvSpPr>
          <p:cNvPr id="82" name="TextovéPole 81">
            <a:extLst>
              <a:ext uri="{FF2B5EF4-FFF2-40B4-BE49-F238E27FC236}">
                <a16:creationId xmlns:a16="http://schemas.microsoft.com/office/drawing/2014/main" id="{6BC13767-1C00-4A18-965D-BE6DEE0F5E8E}"/>
              </a:ext>
            </a:extLst>
          </p:cNvPr>
          <p:cNvSpPr txBox="1"/>
          <p:nvPr/>
        </p:nvSpPr>
        <p:spPr>
          <a:xfrm>
            <a:off x="10515193" y="4972121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/>
              <a:t>Sbox</a:t>
            </a:r>
            <a:endParaRPr lang="cs-CZ" dirty="0"/>
          </a:p>
          <a:p>
            <a:pPr algn="ctr"/>
            <a:r>
              <a:rPr lang="cs-CZ" dirty="0"/>
              <a:t>In</a:t>
            </a:r>
          </a:p>
        </p:txBody>
      </p:sp>
      <p:cxnSp>
        <p:nvCxnSpPr>
          <p:cNvPr id="83" name="Přímá spojnice se šipkou 82">
            <a:extLst>
              <a:ext uri="{FF2B5EF4-FFF2-40B4-BE49-F238E27FC236}">
                <a16:creationId xmlns:a16="http://schemas.microsoft.com/office/drawing/2014/main" id="{7C0D703B-8AA1-466C-BCF6-12CA2522EB61}"/>
              </a:ext>
            </a:extLst>
          </p:cNvPr>
          <p:cNvCxnSpPr>
            <a:cxnSpLocks/>
            <a:stCxn id="61" idx="4"/>
          </p:cNvCxnSpPr>
          <p:nvPr/>
        </p:nvCxnSpPr>
        <p:spPr>
          <a:xfrm>
            <a:off x="9353550" y="1800225"/>
            <a:ext cx="0" cy="437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blouk 83">
            <a:extLst>
              <a:ext uri="{FF2B5EF4-FFF2-40B4-BE49-F238E27FC236}">
                <a16:creationId xmlns:a16="http://schemas.microsoft.com/office/drawing/2014/main" id="{2B7DD32C-44E0-4B01-8874-993FA6BE8CF4}"/>
              </a:ext>
            </a:extLst>
          </p:cNvPr>
          <p:cNvSpPr/>
          <p:nvPr/>
        </p:nvSpPr>
        <p:spPr>
          <a:xfrm rot="293632" flipH="1">
            <a:off x="8856181" y="3040958"/>
            <a:ext cx="579893" cy="1909909"/>
          </a:xfrm>
          <a:prstGeom prst="arc">
            <a:avLst>
              <a:gd name="adj1" fmla="val 16321693"/>
              <a:gd name="adj2" fmla="val 536024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5" name="Oblouk 84">
            <a:extLst>
              <a:ext uri="{FF2B5EF4-FFF2-40B4-BE49-F238E27FC236}">
                <a16:creationId xmlns:a16="http://schemas.microsoft.com/office/drawing/2014/main" id="{529753FF-E6AA-4A43-A96F-7204A499241A}"/>
              </a:ext>
            </a:extLst>
          </p:cNvPr>
          <p:cNvSpPr/>
          <p:nvPr/>
        </p:nvSpPr>
        <p:spPr>
          <a:xfrm rot="19776145">
            <a:off x="9918161" y="2529823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6" name="Oblouk 85">
            <a:extLst>
              <a:ext uri="{FF2B5EF4-FFF2-40B4-BE49-F238E27FC236}">
                <a16:creationId xmlns:a16="http://schemas.microsoft.com/office/drawing/2014/main" id="{D1C8AC81-A783-49E8-BACD-BC86F46E5E9C}"/>
              </a:ext>
            </a:extLst>
          </p:cNvPr>
          <p:cNvSpPr/>
          <p:nvPr/>
        </p:nvSpPr>
        <p:spPr>
          <a:xfrm rot="1823855" flipH="1">
            <a:off x="7927419" y="2529822"/>
            <a:ext cx="826069" cy="2156047"/>
          </a:xfrm>
          <a:prstGeom prst="arc">
            <a:avLst>
              <a:gd name="adj1" fmla="val 16321693"/>
              <a:gd name="adj2" fmla="val 2909522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7" name="Oblouk 86">
            <a:extLst>
              <a:ext uri="{FF2B5EF4-FFF2-40B4-BE49-F238E27FC236}">
                <a16:creationId xmlns:a16="http://schemas.microsoft.com/office/drawing/2014/main" id="{25F3E25C-4B20-4D2C-9DBF-2BD6E044A0C6}"/>
              </a:ext>
            </a:extLst>
          </p:cNvPr>
          <p:cNvSpPr/>
          <p:nvPr/>
        </p:nvSpPr>
        <p:spPr>
          <a:xfrm rot="913437" flipH="1">
            <a:off x="8286053" y="2762254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8" name="Oblouk 87">
            <a:extLst>
              <a:ext uri="{FF2B5EF4-FFF2-40B4-BE49-F238E27FC236}">
                <a16:creationId xmlns:a16="http://schemas.microsoft.com/office/drawing/2014/main" id="{1BFFACB4-E5AD-4DF6-8AFD-AD0859E8CFB9}"/>
              </a:ext>
            </a:extLst>
          </p:cNvPr>
          <p:cNvSpPr/>
          <p:nvPr/>
        </p:nvSpPr>
        <p:spPr>
          <a:xfrm rot="20686563">
            <a:off x="9602804" y="2775616"/>
            <a:ext cx="826069" cy="2901246"/>
          </a:xfrm>
          <a:prstGeom prst="arc">
            <a:avLst>
              <a:gd name="adj1" fmla="val 16487813"/>
              <a:gd name="adj2" fmla="val 4242550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9" name="Oblouk 88">
            <a:extLst>
              <a:ext uri="{FF2B5EF4-FFF2-40B4-BE49-F238E27FC236}">
                <a16:creationId xmlns:a16="http://schemas.microsoft.com/office/drawing/2014/main" id="{3DFE48D2-8524-49DA-9D35-39BFDB7168B7}"/>
              </a:ext>
            </a:extLst>
          </p:cNvPr>
          <p:cNvSpPr/>
          <p:nvPr/>
        </p:nvSpPr>
        <p:spPr>
          <a:xfrm rot="859644">
            <a:off x="8777580" y="2978301"/>
            <a:ext cx="826069" cy="1972957"/>
          </a:xfrm>
          <a:prstGeom prst="arc">
            <a:avLst>
              <a:gd name="adj1" fmla="val 16487813"/>
              <a:gd name="adj2" fmla="val 19789369"/>
            </a:avLst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28" name="Obrázek 27">
            <a:extLst>
              <a:ext uri="{FF2B5EF4-FFF2-40B4-BE49-F238E27FC236}">
                <a16:creationId xmlns:a16="http://schemas.microsoft.com/office/drawing/2014/main" id="{47DD6A0C-3E7E-43A6-8E4D-DCC3C85DC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932" y="955626"/>
            <a:ext cx="5012007" cy="4895449"/>
          </a:xfrm>
          <a:prstGeom prst="rect">
            <a:avLst/>
          </a:prstGeom>
        </p:spPr>
      </p:pic>
      <p:pic>
        <p:nvPicPr>
          <p:cNvPr id="38" name="Obrázek 37">
            <a:extLst>
              <a:ext uri="{FF2B5EF4-FFF2-40B4-BE49-F238E27FC236}">
                <a16:creationId xmlns:a16="http://schemas.microsoft.com/office/drawing/2014/main" id="{1490BDA5-CB52-4DB3-9585-26CDB2422F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6092" y="4689211"/>
            <a:ext cx="4286848" cy="1514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Obrázek 58">
            <a:extLst>
              <a:ext uri="{FF2B5EF4-FFF2-40B4-BE49-F238E27FC236}">
                <a16:creationId xmlns:a16="http://schemas.microsoft.com/office/drawing/2014/main" id="{A9E87E05-4D25-45E1-B83C-452725CE6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1635" y="2398906"/>
            <a:ext cx="2029108" cy="16575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37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5.55112E-17 L -0.0043 0.1511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" y="7546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-0.00391 0.1513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29" grpId="0"/>
      <p:bldP spid="29" grpId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1" grpId="0"/>
      <p:bldP spid="72" grpId="0"/>
      <p:bldP spid="73" grpId="0"/>
      <p:bldP spid="74" grpId="0"/>
      <p:bldP spid="76" grpId="0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742968-B927-432E-984A-27C835660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0966"/>
            <a:ext cx="9144000" cy="2387600"/>
          </a:xfrm>
        </p:spPr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Ďakujeme za pozornosť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7A5FCF7-981F-4105-9D12-CCF3FCC6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778"/>
            <a:ext cx="9144000" cy="1655762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r>
              <a:rPr lang="sk-SK" dirty="0">
                <a:latin typeface="Abadi" panose="020B0604020104020204" pitchFamily="34" charset="0"/>
              </a:rPr>
              <a:t>M aj T team</a:t>
            </a:r>
          </a:p>
          <a:p>
            <a:pPr algn="r"/>
            <a:r>
              <a:rPr lang="sk-SK" dirty="0"/>
              <a:t>Tomáš </a:t>
            </a:r>
            <a:r>
              <a:rPr lang="sk-SK" dirty="0" err="1"/>
              <a:t>Mičulka</a:t>
            </a:r>
            <a:endParaRPr lang="sk-SK" dirty="0"/>
          </a:p>
          <a:p>
            <a:pPr algn="r"/>
            <a:r>
              <a:rPr lang="sk-SK" dirty="0"/>
              <a:t>Richard  M. </a:t>
            </a:r>
            <a:r>
              <a:rPr lang="sk-SK" dirty="0" err="1"/>
              <a:t>Tekeľ</a:t>
            </a:r>
            <a:endParaRPr lang="en-GB" dirty="0"/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25162E4E-53FA-4E26-B97E-CEA39BB6B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E38B42A1-BE69-423B-9D4F-41E93A9B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8DE2D3FC-2AF2-49B1-B6C6-F4CE1C46AE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D8140A17-E182-43F4-ABAC-3B262B9E6D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4" r="-1"/>
          <a:stretch/>
        </p:blipFill>
        <p:spPr>
          <a:xfrm>
            <a:off x="85061" y="55089"/>
            <a:ext cx="3903974" cy="14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1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033C2F-1E20-4708-8037-30B9A598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Zadanie Úlohy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078498C-6787-477E-895F-C6D2756F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Vizuálna inšpekcia pre plastové výlisky od </a:t>
            </a:r>
            <a:r>
              <a:rPr lang="en-GB" dirty="0"/>
              <a:t>10x10x10mm do 150x150x100mm</a:t>
            </a:r>
          </a:p>
          <a:p>
            <a:r>
              <a:rPr lang="sk-SK" dirty="0"/>
              <a:t>Jednoduchá m</a:t>
            </a:r>
            <a:r>
              <a:rPr lang="en-GB" dirty="0"/>
              <a:t>o</a:t>
            </a:r>
            <a:r>
              <a:rPr lang="sk-SK" dirty="0" err="1"/>
              <a:t>žnosť</a:t>
            </a:r>
            <a:r>
              <a:rPr lang="sk-SK" dirty="0"/>
              <a:t> pridania nových výliskov</a:t>
            </a:r>
          </a:p>
          <a:p>
            <a:r>
              <a:rPr lang="sk-SK" dirty="0"/>
              <a:t>Hlavný užívateľ je vyškolený operátor kvality</a:t>
            </a:r>
          </a:p>
          <a:p>
            <a:r>
              <a:rPr lang="sk-SK" dirty="0"/>
              <a:t>Flexibilita podľa meniacich sa plánov výroby</a:t>
            </a:r>
            <a:endParaRPr lang="en-GB"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BCCABA7A-85C1-4B46-BFD2-0847C184D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A2203476-F556-4BBE-A244-211629181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2E1D8285-24BE-4D11-89EC-7BA67BDB5C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1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Kon</a:t>
            </a:r>
            <a:r>
              <a:rPr lang="sk-SK" dirty="0" err="1">
                <a:latin typeface="Abadi" panose="020B0604020104020204" pitchFamily="34" charset="0"/>
              </a:rPr>
              <a:t>štrukčné</a:t>
            </a:r>
            <a:r>
              <a:rPr lang="sk-SK" dirty="0">
                <a:latin typeface="Abadi" panose="020B0604020104020204" pitchFamily="34" charset="0"/>
              </a:rPr>
              <a:t> Riešenie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b="1" dirty="0"/>
              <a:t>Modulárna stavebnica</a:t>
            </a:r>
          </a:p>
          <a:p>
            <a:r>
              <a:rPr lang="sk-SK" dirty="0"/>
              <a:t>Zameniteľnosť paletiek </a:t>
            </a:r>
            <a:r>
              <a:rPr lang="en-GB" dirty="0"/>
              <a:t>/ </a:t>
            </a:r>
            <a:r>
              <a:rPr lang="en-GB" dirty="0" err="1"/>
              <a:t>jednoduchos</a:t>
            </a:r>
            <a:r>
              <a:rPr lang="sk-SK" dirty="0"/>
              <a:t>ť program.</a:t>
            </a:r>
          </a:p>
          <a:p>
            <a:r>
              <a:rPr lang="sk-SK" dirty="0"/>
              <a:t>Jednotný </a:t>
            </a:r>
            <a:r>
              <a:rPr lang="sk-SK" dirty="0" err="1"/>
              <a:t>gripper</a:t>
            </a:r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0" name="Obrázok 9">
            <a:extLst>
              <a:ext uri="{FF2B5EF4-FFF2-40B4-BE49-F238E27FC236}">
                <a16:creationId xmlns:a16="http://schemas.microsoft.com/office/drawing/2014/main" id="{DC0D804D-A9DC-4B64-9355-125D8A9BD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898" y="1358900"/>
            <a:ext cx="6667500" cy="5133975"/>
          </a:xfrm>
          <a:prstGeom prst="rect">
            <a:avLst/>
          </a:prstGeom>
          <a:effectLst>
            <a:softEdge rad="38100"/>
          </a:effectLst>
        </p:spPr>
      </p:pic>
    </p:spTree>
    <p:extLst>
      <p:ext uri="{BB962C8B-B14F-4D97-AF65-F5344CB8AC3E}">
        <p14:creationId xmlns:p14="http://schemas.microsoft.com/office/powerpoint/2010/main" val="3717995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Kon</a:t>
            </a:r>
            <a:r>
              <a:rPr lang="sk-SK" dirty="0" err="1">
                <a:latin typeface="Abadi" panose="020B0604020104020204" pitchFamily="34" charset="0"/>
              </a:rPr>
              <a:t>štrukčné</a:t>
            </a:r>
            <a:r>
              <a:rPr lang="sk-SK" dirty="0">
                <a:latin typeface="Abadi" panose="020B0604020104020204" pitchFamily="34" charset="0"/>
              </a:rPr>
              <a:t> Riešenie Detail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dirty="0"/>
              <a:t>Modulárna stavebnica</a:t>
            </a:r>
          </a:p>
          <a:p>
            <a:r>
              <a:rPr lang="sk-SK" b="1" dirty="0"/>
              <a:t>Zameniteľnosť paletiek </a:t>
            </a:r>
            <a:r>
              <a:rPr lang="en-GB" dirty="0"/>
              <a:t>/ </a:t>
            </a:r>
            <a:r>
              <a:rPr lang="en-GB" dirty="0" err="1"/>
              <a:t>jednoduchos</a:t>
            </a:r>
            <a:r>
              <a:rPr lang="sk-SK" dirty="0"/>
              <a:t>ť program.</a:t>
            </a:r>
          </a:p>
          <a:p>
            <a:r>
              <a:rPr lang="sk-SK" b="1" dirty="0"/>
              <a:t>Jednotný </a:t>
            </a:r>
            <a:r>
              <a:rPr lang="sk-SK" b="1" dirty="0" err="1"/>
              <a:t>gripper</a:t>
            </a:r>
            <a:endParaRPr lang="sk-SK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57E567A4-F307-47A8-A629-FD1CAAC61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883" y="3102737"/>
            <a:ext cx="5644243" cy="3329840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62AD3D72-7404-4C07-AFF8-6A7B689BD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6507" y="1215531"/>
            <a:ext cx="3840712" cy="324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5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Dizajn Robotickej Bunky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dirty="0"/>
              <a:t>Modulárna stavebnica</a:t>
            </a:r>
          </a:p>
          <a:p>
            <a:r>
              <a:rPr lang="sk-SK" dirty="0"/>
              <a:t>Vertikálny dosah pomocou robota IRB1600, 6kg, 1.45m</a:t>
            </a:r>
          </a:p>
          <a:p>
            <a:r>
              <a:rPr lang="sk-SK" dirty="0"/>
              <a:t>Horizontálny dosah pomocou modulárneho lineárneho vedenia IRBT2005, 2m</a:t>
            </a:r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A1AA540-61EE-4E11-8E85-901A8B8AA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5753014" cy="375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98" y="352246"/>
            <a:ext cx="10515600" cy="6074312"/>
          </a:xfrm>
        </p:spPr>
        <p:txBody>
          <a:bodyPr/>
          <a:lstStyle/>
          <a:p>
            <a:pPr algn="ctr"/>
            <a:r>
              <a:rPr lang="sk-SK" dirty="0">
                <a:latin typeface="Abadi" panose="020B0604020104020204" pitchFamily="34" charset="0"/>
              </a:rPr>
              <a:t>Programové </a:t>
            </a:r>
            <a:r>
              <a:rPr lang="cs-CZ" dirty="0">
                <a:latin typeface="Abadi" panose="020B0604020104020204" pitchFamily="34" charset="0"/>
              </a:rPr>
              <a:t>řešení</a:t>
            </a:r>
            <a:r>
              <a:rPr lang="sk-SK" dirty="0">
                <a:latin typeface="Abadi" panose="020B0604020104020204" pitchFamily="34" charset="0"/>
              </a:rPr>
              <a:t> </a:t>
            </a:r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badi" panose="020B0604020104020204" pitchFamily="34" charset="0"/>
              </a:rPr>
              <a:t>Gripper</a:t>
            </a:r>
            <a:r>
              <a:rPr lang="sk-SK" dirty="0">
                <a:latin typeface="Abadi" panose="020B0604020104020204" pitchFamily="34" charset="0"/>
              </a:rPr>
              <a:t> 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05" y="1825625"/>
            <a:ext cx="6519533" cy="4351338"/>
          </a:xfrm>
        </p:spPr>
        <p:txBody>
          <a:bodyPr/>
          <a:lstStyle/>
          <a:p>
            <a:r>
              <a:rPr lang="sk-SK" dirty="0"/>
              <a:t>Pro </a:t>
            </a:r>
            <a:r>
              <a:rPr lang="cs-CZ" dirty="0"/>
              <a:t>vizualizaci</a:t>
            </a:r>
            <a:r>
              <a:rPr lang="sk-SK" dirty="0"/>
              <a:t> </a:t>
            </a:r>
            <a:r>
              <a:rPr lang="cs-CZ" dirty="0"/>
              <a:t>použit</a:t>
            </a:r>
            <a:r>
              <a:rPr lang="sk-SK" dirty="0"/>
              <a:t> </a:t>
            </a:r>
            <a:r>
              <a:rPr lang="sk-SK" dirty="0" err="1"/>
              <a:t>SmartGripper</a:t>
            </a:r>
            <a:r>
              <a:rPr lang="sk-SK" dirty="0"/>
              <a:t> V2.01</a:t>
            </a:r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	</a:t>
            </a:r>
            <a:r>
              <a:rPr lang="sk-SK" dirty="0" err="1"/>
              <a:t>Nabízí</a:t>
            </a:r>
            <a:r>
              <a:rPr lang="sk-SK" dirty="0"/>
              <a:t> nové </a:t>
            </a:r>
            <a:r>
              <a:rPr lang="sk-SK" dirty="0" err="1"/>
              <a:t>funkce</a:t>
            </a:r>
            <a:r>
              <a:rPr lang="sk-SK" dirty="0"/>
              <a:t> a možnosti</a:t>
            </a:r>
          </a:p>
          <a:p>
            <a:pPr marL="457200" lvl="1" indent="0">
              <a:buNone/>
            </a:pPr>
            <a:r>
              <a:rPr lang="sk-SK" dirty="0"/>
              <a:t>		(</a:t>
            </a:r>
            <a:r>
              <a:rPr lang="sk-SK" dirty="0" err="1"/>
              <a:t>Detekce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, </a:t>
            </a:r>
            <a:r>
              <a:rPr lang="sk-SK" dirty="0" err="1"/>
              <a:t>Atach</a:t>
            </a:r>
            <a:r>
              <a:rPr lang="sk-SK" dirty="0"/>
              <a:t>/</a:t>
            </a:r>
            <a:r>
              <a:rPr lang="sk-SK" dirty="0" err="1"/>
              <a:t>Deatach</a:t>
            </a:r>
            <a:r>
              <a:rPr lang="sk-SK" dirty="0"/>
              <a:t>,...)</a:t>
            </a:r>
          </a:p>
          <a:p>
            <a:pPr marL="457200" lvl="1" indent="0">
              <a:buNone/>
            </a:pPr>
            <a:endParaRPr lang="sk-SK" dirty="0"/>
          </a:p>
          <a:p>
            <a:pPr marL="457200" lvl="1" indent="0">
              <a:buNone/>
            </a:pPr>
            <a:r>
              <a:rPr lang="sk-SK" dirty="0"/>
              <a:t>		Ale obsahuje pár chyb </a:t>
            </a:r>
          </a:p>
          <a:p>
            <a:pPr marL="457200" lvl="1" indent="0">
              <a:buNone/>
            </a:pPr>
            <a:endParaRPr lang="sk-SK" dirty="0"/>
          </a:p>
          <a:p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70B3F7AF-ECC5-4EF6-A092-B2017B12D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502" y="3253955"/>
            <a:ext cx="3448531" cy="3010320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52D9850C-E100-4536-9BE2-DC5368E4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244" b="89916" l="7910" r="91149">
                        <a14:foregroundMark x1="7910" y1="49790" x2="10358" y2="43697"/>
                        <a14:foregroundMark x1="25424" y1="9244" x2="29567" y2="9454"/>
                        <a14:foregroundMark x1="91149" y1="72689" x2="79284" y2="701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2629" y="1027906"/>
            <a:ext cx="2286275" cy="2049467"/>
          </a:xfrm>
          <a:prstGeom prst="rect">
            <a:avLst/>
          </a:prstGeom>
        </p:spPr>
      </p:pic>
      <p:pic>
        <p:nvPicPr>
          <p:cNvPr id="14" name="Grafický objekt 13" descr="Zavřít se souvislou výplní">
            <a:extLst>
              <a:ext uri="{FF2B5EF4-FFF2-40B4-BE49-F238E27FC236}">
                <a16:creationId xmlns:a16="http://schemas.microsoft.com/office/drawing/2014/main" id="{F93FE8FB-D18F-4C3A-B05E-35269FAEC3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68306" y="4471181"/>
            <a:ext cx="503444" cy="503444"/>
          </a:xfrm>
          <a:prstGeom prst="rect">
            <a:avLst/>
          </a:prstGeom>
        </p:spPr>
      </p:pic>
      <p:pic>
        <p:nvPicPr>
          <p:cNvPr id="16" name="Grafický objekt 15" descr="Zaškrtnutí se souvislou výplní">
            <a:extLst>
              <a:ext uri="{FF2B5EF4-FFF2-40B4-BE49-F238E27FC236}">
                <a16:creationId xmlns:a16="http://schemas.microsoft.com/office/drawing/2014/main" id="{83AAE38E-7328-4383-9B73-A9841C59A1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1967" y="3253955"/>
            <a:ext cx="632245" cy="63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5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>
                <a:latin typeface="Abadi" panose="020B0604020104020204" pitchFamily="34" charset="0"/>
              </a:rPr>
              <a:t>Body a Cesty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/>
          <a:lstStyle/>
          <a:p>
            <a:r>
              <a:rPr lang="sk-SK" dirty="0" err="1"/>
              <a:t>Celkem</a:t>
            </a:r>
            <a:r>
              <a:rPr lang="sk-SK" dirty="0"/>
              <a:t> 5 </a:t>
            </a:r>
            <a:r>
              <a:rPr lang="sk-SK" dirty="0" err="1"/>
              <a:t>hlavních</a:t>
            </a:r>
            <a:r>
              <a:rPr lang="sk-SK" dirty="0"/>
              <a:t> </a:t>
            </a:r>
            <a:r>
              <a:rPr lang="sk-SK" dirty="0" err="1"/>
              <a:t>bodů</a:t>
            </a:r>
            <a:endParaRPr lang="sk-SK" dirty="0"/>
          </a:p>
          <a:p>
            <a:pPr lvl="1"/>
            <a:r>
              <a:rPr lang="sk-SK" dirty="0"/>
              <a:t>Big, </a:t>
            </a:r>
            <a:r>
              <a:rPr lang="sk-SK" dirty="0" err="1"/>
              <a:t>Medium</a:t>
            </a:r>
            <a:r>
              <a:rPr lang="sk-SK" dirty="0"/>
              <a:t>, </a:t>
            </a:r>
            <a:r>
              <a:rPr lang="sk-SK" dirty="0" err="1"/>
              <a:t>Small</a:t>
            </a:r>
            <a:endParaRPr lang="sk-SK" dirty="0"/>
          </a:p>
          <a:p>
            <a:pPr lvl="1"/>
            <a:r>
              <a:rPr lang="sk-SK" dirty="0" err="1"/>
              <a:t>Cam</a:t>
            </a:r>
            <a:endParaRPr lang="sk-SK" dirty="0"/>
          </a:p>
          <a:p>
            <a:pPr lvl="1"/>
            <a:r>
              <a:rPr lang="sk-SK" dirty="0"/>
              <a:t>Home</a:t>
            </a:r>
          </a:p>
          <a:p>
            <a:pPr lvl="1"/>
            <a:endParaRPr lang="sk-SK" dirty="0"/>
          </a:p>
          <a:p>
            <a:r>
              <a:rPr lang="sk-SK" dirty="0"/>
              <a:t>Pro každý typ krabice 2 </a:t>
            </a:r>
            <a:r>
              <a:rPr lang="sk-SK" dirty="0" err="1"/>
              <a:t>fce</a:t>
            </a:r>
            <a:endParaRPr lang="sk-SK" dirty="0"/>
          </a:p>
          <a:p>
            <a:pPr lvl="1"/>
            <a:r>
              <a:rPr lang="sk-SK" dirty="0"/>
              <a:t>(</a:t>
            </a:r>
            <a:r>
              <a:rPr lang="sk-SK" dirty="0" err="1"/>
              <a:t>vytáhnutí</a:t>
            </a:r>
            <a:r>
              <a:rPr lang="sk-SK" dirty="0"/>
              <a:t> a vložení)</a:t>
            </a:r>
          </a:p>
          <a:p>
            <a:r>
              <a:rPr lang="sk-SK" dirty="0" err="1"/>
              <a:t>Fce</a:t>
            </a:r>
            <a:r>
              <a:rPr lang="sk-SK" dirty="0"/>
              <a:t> pro </a:t>
            </a:r>
            <a:r>
              <a:rPr lang="sk-SK" dirty="0" err="1"/>
              <a:t>provedení</a:t>
            </a:r>
            <a:r>
              <a:rPr lang="sk-SK" dirty="0"/>
              <a:t> </a:t>
            </a:r>
            <a:r>
              <a:rPr lang="sk-SK" dirty="0" err="1"/>
              <a:t>scanu</a:t>
            </a:r>
            <a:endParaRPr lang="sk-SK" dirty="0"/>
          </a:p>
          <a:p>
            <a:endParaRPr lang="sk-SK" dirty="0"/>
          </a:p>
          <a:p>
            <a:endParaRPr lang="sk-SK" b="1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3782FAB-3AC1-49A4-9D87-3CE02EE01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27" y="2180229"/>
            <a:ext cx="5186816" cy="36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9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FBAE3-E538-4877-862D-CB37A4DE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latin typeface="Abadi" panose="020B0604020104020204" pitchFamily="34" charset="0"/>
              </a:rPr>
              <a:t>Station</a:t>
            </a:r>
            <a:r>
              <a:rPr lang="sk-SK" dirty="0">
                <a:latin typeface="Abadi" panose="020B0604020104020204" pitchFamily="34" charset="0"/>
              </a:rPr>
              <a:t> </a:t>
            </a:r>
            <a:r>
              <a:rPr lang="sk-SK" dirty="0" err="1">
                <a:latin typeface="Abadi" panose="020B0604020104020204" pitchFamily="34" charset="0"/>
              </a:rPr>
              <a:t>Logic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4A07D9-4F2A-4010-BDF2-F3726DC3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53891" cy="4351338"/>
          </a:xfrm>
        </p:spPr>
        <p:txBody>
          <a:bodyPr/>
          <a:lstStyle/>
          <a:p>
            <a:r>
              <a:rPr lang="sk-SK" dirty="0" err="1"/>
              <a:t>Díky</a:t>
            </a:r>
            <a:r>
              <a:rPr lang="sk-SK" dirty="0"/>
              <a:t> novým </a:t>
            </a:r>
            <a:r>
              <a:rPr lang="sk-SK" dirty="0" err="1"/>
              <a:t>funcím</a:t>
            </a:r>
            <a:r>
              <a:rPr lang="sk-SK" dirty="0"/>
              <a:t> </a:t>
            </a:r>
            <a:r>
              <a:rPr lang="sk-SK" dirty="0" err="1"/>
              <a:t>SmartGripperu</a:t>
            </a:r>
            <a:r>
              <a:rPr lang="sk-SK" dirty="0"/>
              <a:t> </a:t>
            </a:r>
            <a:r>
              <a:rPr lang="sk-SK" dirty="0" err="1"/>
              <a:t>snížen</a:t>
            </a:r>
            <a:r>
              <a:rPr lang="sk-SK" dirty="0"/>
              <a:t> počet </a:t>
            </a:r>
            <a:r>
              <a:rPr lang="sk-SK" dirty="0" err="1"/>
              <a:t>výstupních</a:t>
            </a:r>
            <a:r>
              <a:rPr lang="sk-SK" dirty="0"/>
              <a:t> </a:t>
            </a:r>
            <a:r>
              <a:rPr lang="sk-SK" dirty="0" err="1"/>
              <a:t>proměnných</a:t>
            </a:r>
            <a:r>
              <a:rPr lang="sk-SK" dirty="0"/>
              <a:t> </a:t>
            </a:r>
          </a:p>
          <a:p>
            <a:endParaRPr lang="sk-SK" dirty="0"/>
          </a:p>
          <a:p>
            <a:endParaRPr lang="sk-SK" dirty="0"/>
          </a:p>
          <a:p>
            <a:pPr lvl="1"/>
            <a:endParaRPr lang="sk-SK" dirty="0"/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C7C44BA7-53B0-4703-A7BA-DCB8C5E99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5323655"/>
            <a:ext cx="1832258" cy="739281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4049A667-1296-4B2C-AF0B-EF4DD13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6062937"/>
            <a:ext cx="744638" cy="73928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859393A4-0033-4736-8588-03AD1443C8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8"/>
          <a:stretch/>
        </p:blipFill>
        <p:spPr>
          <a:xfrm>
            <a:off x="829698" y="6062937"/>
            <a:ext cx="3264061" cy="73928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5D2CA56B-6EF1-4CB5-AE2A-2F2F1ABC36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5" b="98551" l="1402" r="98598">
                        <a14:foregroundMark x1="34579" y1="0" x2="26168" y2="44928"/>
                        <a14:foregroundMark x1="26168" y1="44928" x2="55607" y2="63768"/>
                        <a14:foregroundMark x1="55607" y1="63768" x2="55140" y2="95652"/>
                        <a14:foregroundMark x1="1402" y1="8696" x2="10280" y2="84058"/>
                        <a14:foregroundMark x1="10280" y1="84058" x2="24299" y2="61594"/>
                        <a14:foregroundMark x1="1402" y1="7246" x2="4673" y2="2899"/>
                        <a14:foregroundMark x1="52336" y1="2174" x2="83645" y2="725"/>
                        <a14:foregroundMark x1="96262" y1="4348" x2="68224" y2="89855"/>
                        <a14:foregroundMark x1="2336" y1="26087" x2="3271" y2="84783"/>
                        <a14:foregroundMark x1="19159" y1="97101" x2="44393" y2="96377"/>
                        <a14:foregroundMark x1="44393" y1="96377" x2="44393" y2="96377"/>
                        <a14:foregroundMark x1="64019" y1="94203" x2="78037" y2="99275"/>
                        <a14:foregroundMark x1="92991" y1="48551" x2="98598" y2="48551"/>
                        <a14:foregroundMark x1="92523" y1="62319" x2="97664" y2="61594"/>
                        <a14:foregroundMark x1="92991" y1="73913" x2="97664" y2="72464"/>
                        <a14:foregroundMark x1="93925" y1="85507" x2="97196" y2="84058"/>
                        <a14:foregroundMark x1="98131" y1="94928" x2="98131" y2="94928"/>
                        <a14:backgroundMark x1="96729" y1="42754" x2="96729" y2="42754"/>
                        <a14:backgroundMark x1="98131" y1="54348" x2="98131" y2="54348"/>
                        <a14:backgroundMark x1="98131" y1="76812" x2="98131" y2="76812"/>
                        <a14:backgroundMark x1="98598" y1="89130" x2="98598" y2="8913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2218" y="1041017"/>
            <a:ext cx="2038635" cy="1314633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33F4EAA4-C9D8-45A5-9C2D-047527C84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029466"/>
            <a:ext cx="5696708" cy="3810000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841D36D3-5921-4029-8FB0-DD28EEB6FBDA}"/>
              </a:ext>
            </a:extLst>
          </p:cNvPr>
          <p:cNvSpPr txBox="1"/>
          <p:nvPr/>
        </p:nvSpPr>
        <p:spPr>
          <a:xfrm>
            <a:off x="9334443" y="268499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Positioners</a:t>
            </a:r>
            <a:endParaRPr lang="cs-CZ" sz="1600" b="1" dirty="0"/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87743624-79C9-4003-BCA2-61C32F1FF4F0}"/>
              </a:ext>
            </a:extLst>
          </p:cNvPr>
          <p:cNvSpPr txBox="1"/>
          <p:nvPr/>
        </p:nvSpPr>
        <p:spPr>
          <a:xfrm>
            <a:off x="6089270" y="4654034"/>
            <a:ext cx="1182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Scan</a:t>
            </a:r>
            <a:r>
              <a:rPr lang="cs-CZ" sz="1600" b="1" dirty="0"/>
              <a:t> Sim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EA08056-337C-41CD-AE00-411370F82DA7}"/>
              </a:ext>
            </a:extLst>
          </p:cNvPr>
          <p:cNvSpPr txBox="1"/>
          <p:nvPr/>
        </p:nvSpPr>
        <p:spPr>
          <a:xfrm>
            <a:off x="7332202" y="2709863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/>
              <a:t>SmartGripper</a:t>
            </a:r>
            <a:endParaRPr lang="cs-CZ" sz="16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848450E-E195-4DA5-8C6D-CA7641976401}"/>
              </a:ext>
            </a:extLst>
          </p:cNvPr>
          <p:cNvSpPr txBox="1"/>
          <p:nvPr/>
        </p:nvSpPr>
        <p:spPr>
          <a:xfrm rot="16200000">
            <a:off x="8094202" y="5108940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Big Box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FB3DD4E-7797-456B-9625-40ADB7232897}"/>
              </a:ext>
            </a:extLst>
          </p:cNvPr>
          <p:cNvSpPr txBox="1"/>
          <p:nvPr/>
        </p:nvSpPr>
        <p:spPr>
          <a:xfrm rot="16200000">
            <a:off x="10465775" y="59081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err="1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Small</a:t>
            </a:r>
            <a:r>
              <a:rPr lang="cs-CZ" sz="1600" b="1" dirty="0">
                <a:ln w="0"/>
                <a:solidFill>
                  <a:srgbClr val="FFC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Box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737E50F6-C10F-40B9-B2B3-6ED07B9997E8}"/>
              </a:ext>
            </a:extLst>
          </p:cNvPr>
          <p:cNvSpPr txBox="1"/>
          <p:nvPr/>
        </p:nvSpPr>
        <p:spPr>
          <a:xfrm rot="16200000">
            <a:off x="8974046" y="561608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Medium Box</a:t>
            </a:r>
          </a:p>
        </p:txBody>
      </p:sp>
      <p:sp>
        <p:nvSpPr>
          <p:cNvPr id="19" name="Ovál 18">
            <a:extLst>
              <a:ext uri="{FF2B5EF4-FFF2-40B4-BE49-F238E27FC236}">
                <a16:creationId xmlns:a16="http://schemas.microsoft.com/office/drawing/2014/main" id="{581C82CD-C07F-4BA3-A62E-B1E873BF029E}"/>
              </a:ext>
            </a:extLst>
          </p:cNvPr>
          <p:cNvSpPr/>
          <p:nvPr/>
        </p:nvSpPr>
        <p:spPr>
          <a:xfrm>
            <a:off x="6769099" y="893763"/>
            <a:ext cx="3556001" cy="1628814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vál 19">
            <a:extLst>
              <a:ext uri="{FF2B5EF4-FFF2-40B4-BE49-F238E27FC236}">
                <a16:creationId xmlns:a16="http://schemas.microsoft.com/office/drawing/2014/main" id="{4BC9556F-CC62-445A-8193-3D368F3C7671}"/>
              </a:ext>
            </a:extLst>
          </p:cNvPr>
          <p:cNvSpPr/>
          <p:nvPr/>
        </p:nvSpPr>
        <p:spPr>
          <a:xfrm>
            <a:off x="5872552" y="3403600"/>
            <a:ext cx="1052536" cy="562531"/>
          </a:xfrm>
          <a:prstGeom prst="ellipse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22" name="Přímá spojnice 21">
            <a:extLst>
              <a:ext uri="{FF2B5EF4-FFF2-40B4-BE49-F238E27FC236}">
                <a16:creationId xmlns:a16="http://schemas.microsoft.com/office/drawing/2014/main" id="{490B6E2A-2E5B-4E7E-959D-DF360B884ABF}"/>
              </a:ext>
            </a:extLst>
          </p:cNvPr>
          <p:cNvCxnSpPr>
            <a:cxnSpLocks/>
          </p:cNvCxnSpPr>
          <p:nvPr/>
        </p:nvCxnSpPr>
        <p:spPr>
          <a:xfrm flipV="1">
            <a:off x="5912746" y="1549400"/>
            <a:ext cx="894454" cy="2012834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A9054920-6908-4DED-BE42-02BB4E01A8FF}"/>
              </a:ext>
            </a:extLst>
          </p:cNvPr>
          <p:cNvCxnSpPr>
            <a:cxnSpLocks/>
          </p:cNvCxnSpPr>
          <p:nvPr/>
        </p:nvCxnSpPr>
        <p:spPr>
          <a:xfrm flipV="1">
            <a:off x="6931818" y="3403600"/>
            <a:ext cx="414855" cy="273348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28">
            <a:extLst>
              <a:ext uri="{FF2B5EF4-FFF2-40B4-BE49-F238E27FC236}">
                <a16:creationId xmlns:a16="http://schemas.microsoft.com/office/drawing/2014/main" id="{3B4D5241-BC77-493D-BCD5-328969C827EB}"/>
              </a:ext>
            </a:extLst>
          </p:cNvPr>
          <p:cNvCxnSpPr>
            <a:cxnSpLocks/>
          </p:cNvCxnSpPr>
          <p:nvPr/>
        </p:nvCxnSpPr>
        <p:spPr>
          <a:xfrm flipV="1">
            <a:off x="8570314" y="2315142"/>
            <a:ext cx="1140190" cy="495499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357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306</Words>
  <Application>Microsoft Office PowerPoint</Application>
  <PresentationFormat>Širokoúhlá obrazovka</PresentationFormat>
  <Paragraphs>102</Paragraphs>
  <Slides>12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Abadi</vt:lpstr>
      <vt:lpstr>Arial</vt:lpstr>
      <vt:lpstr>Calibri</vt:lpstr>
      <vt:lpstr>Calibri Light</vt:lpstr>
      <vt:lpstr>Motív Office</vt:lpstr>
      <vt:lpstr>Vizuálna inšpekcia  plastových výliskov</vt:lpstr>
      <vt:lpstr>Zadanie Úlohy</vt:lpstr>
      <vt:lpstr>Konštrukčné Riešenie</vt:lpstr>
      <vt:lpstr>Konštrukčné Riešenie Detail</vt:lpstr>
      <vt:lpstr>Dizajn Robotickej Bunky</vt:lpstr>
      <vt:lpstr>Programové řešení </vt:lpstr>
      <vt:lpstr>Gripper </vt:lpstr>
      <vt:lpstr>Body a Cesty</vt:lpstr>
      <vt:lpstr>Station Logic</vt:lpstr>
      <vt:lpstr>Logika a RAPID</vt:lpstr>
      <vt:lpstr>Decison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Vizuálna inšpekcia plastových výliskov</dc:title>
  <dc:creator>Sales ESOXPLAST</dc:creator>
  <cp:lastModifiedBy>Tomáš Mičulka</cp:lastModifiedBy>
  <cp:revision>16</cp:revision>
  <dcterms:created xsi:type="dcterms:W3CDTF">2021-06-26T18:14:30Z</dcterms:created>
  <dcterms:modified xsi:type="dcterms:W3CDTF">2021-06-26T21:15:02Z</dcterms:modified>
</cp:coreProperties>
</file>