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8"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29" autoAdjust="0"/>
    <p:restoredTop sz="95775"/>
  </p:normalViewPr>
  <p:slideViewPr>
    <p:cSldViewPr snapToGrid="0" showGuides="1">
      <p:cViewPr varScale="1">
        <p:scale>
          <a:sx n="105" d="100"/>
          <a:sy n="105" d="100"/>
        </p:scale>
        <p:origin x="2000" y="200"/>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4000" y="2349000"/>
            <a:ext cx="10031157" cy="2160000"/>
          </a:xfrm>
        </p:spPr>
        <p:txBody>
          <a:bodyPr>
            <a:normAutofit fontScale="90000"/>
          </a:bodyPr>
          <a:lstStyle/>
          <a:p>
            <a:r>
              <a:rPr lang="en-US" sz="4900" dirty="0"/>
              <a:t>Research Question – </a:t>
            </a:r>
            <a:r>
              <a:rPr lang="en-IE" sz="4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m</a:t>
            </a:r>
            <a:r>
              <a:rPr lang="en-IE" sz="4400" b="0" dirty="0">
                <a:latin typeface="Calibri" panose="020F0502020204030204" pitchFamily="34" charset="0"/>
                <a:ea typeface="Calibri" panose="020F0502020204030204" pitchFamily="34" charset="0"/>
                <a:cs typeface="Times New Roman" panose="02020603050405020304" pitchFamily="18" charset="0"/>
              </a:rPr>
              <a:t>agnitude(dependent variable) </a:t>
            </a:r>
            <a:r>
              <a:rPr lang="en-IE" sz="4400" b="0" dirty="0">
                <a:effectLst/>
                <a:latin typeface="Calibri" panose="020F0502020204030204" pitchFamily="34" charset="0"/>
                <a:ea typeface="Calibri" panose="020F0502020204030204" pitchFamily="34" charset="0"/>
                <a:cs typeface="Times New Roman" panose="02020603050405020304" pitchFamily="18" charset="0"/>
              </a:rPr>
              <a:t>and</a:t>
            </a:r>
            <a:r>
              <a:rPr lang="en-IE" sz="4400" b="0" dirty="0">
                <a:latin typeface="Calibri" panose="020F0502020204030204" pitchFamily="34" charset="0"/>
                <a:ea typeface="Calibri" panose="020F0502020204030204" pitchFamily="34" charset="0"/>
                <a:cs typeface="Times New Roman" panose="02020603050405020304" pitchFamily="18" charset="0"/>
              </a:rPr>
              <a:t> depth(independent variable)?</a:t>
            </a:r>
            <a:br>
              <a:rPr lang="en-US" sz="5300" dirty="0"/>
            </a:b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0" y="1890000"/>
            <a:ext cx="11238000" cy="360000"/>
          </a:xfrm>
        </p:spPr>
        <p:txBody>
          <a:bodyPr/>
          <a:lstStyle/>
          <a:p>
            <a:r>
              <a:rPr lang="en-US" sz="2000" dirty="0"/>
              <a:t>Group Name: A005                                                 Name of Student Presenting: Marvah Mushtaq</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482644" y="235410"/>
            <a:ext cx="3709977" cy="736245"/>
          </a:xfrm>
        </p:spPr>
        <p:txBody>
          <a:bodyPr/>
          <a:lstStyle/>
          <a:p>
            <a:r>
              <a:rPr lang="en-GB" dirty="0"/>
              <a:t>7COM1079-2024  Student Group No:A005</a:t>
            </a:r>
          </a:p>
        </p:txBody>
      </p:sp>
      <p:sp>
        <p:nvSpPr>
          <p:cNvPr id="5" name="TextBox 4">
            <a:extLst>
              <a:ext uri="{FF2B5EF4-FFF2-40B4-BE49-F238E27FC236}">
                <a16:creationId xmlns:a16="http://schemas.microsoft.com/office/drawing/2014/main" id="{DB4E4756-DF97-72DC-2B58-8BCB40A42078}"/>
              </a:ext>
            </a:extLst>
          </p:cNvPr>
          <p:cNvSpPr txBox="1"/>
          <p:nvPr/>
        </p:nvSpPr>
        <p:spPr>
          <a:xfrm>
            <a:off x="6096000" y="235410"/>
            <a:ext cx="5197813" cy="1200329"/>
          </a:xfrm>
          <a:prstGeom prst="rect">
            <a:avLst/>
          </a:prstGeom>
          <a:noFill/>
        </p:spPr>
        <p:txBody>
          <a:bodyPr wrap="square" rtlCol="0">
            <a:spAutoFit/>
          </a:bodyPr>
          <a:lstStyle/>
          <a:p>
            <a:r>
              <a:rPr lang="en-GB" dirty="0">
                <a:solidFill>
                  <a:schemeClr val="bg1"/>
                </a:solidFill>
              </a:rPr>
              <a:t>Names of Student Attendees  (all group should attend to get feedback): Marvah Mushtaq, Ali Hussain Gardezi, Talat Hussain, Kusuma Reddy, Saba Shaikh.</a:t>
            </a:r>
            <a:endParaRPr lang="en-IN" dirty="0">
              <a:solidFill>
                <a:schemeClr val="bg1"/>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DS146 – Greece’s Earthquakes </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18159"/>
            <a:ext cx="4063912" cy="494070"/>
          </a:xfrm>
        </p:spPr>
        <p:txBody>
          <a:bodyPr/>
          <a:lstStyle/>
          <a:p>
            <a:r>
              <a:rPr lang="en-GB" dirty="0"/>
              <a:t>7COM1079-2024  Student Group No: A005</a:t>
            </a:r>
            <a:endParaRPr lang="en-GB" dirty="0">
              <a:solidFill>
                <a:schemeClr val="bg2">
                  <a:lumMod val="50000"/>
                </a:schemeClr>
              </a:solidFill>
            </a:endParaRP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136342"/>
          </a:xfrm>
        </p:spPr>
        <p:txBody>
          <a:bodyPr>
            <a:noAutofit/>
          </a:bodyPr>
          <a:lstStyle/>
          <a:p>
            <a:pPr>
              <a:lnSpc>
                <a:spcPct val="100000"/>
              </a:lnSpc>
            </a:pPr>
            <a:r>
              <a:rPr lang="en-US" sz="2400" b="0" dirty="0">
                <a:latin typeface="Calibri"/>
                <a:cs typeface="Calibri"/>
              </a:rPr>
              <a:t>This dataset is interesting to us because: It  is covering the years 1965 to 2023, offering a clear view of trends and patterns of earthquakes overtime. It includes information on where and when each earthquake happened, how strong it was, and how deep below the surface has occurred.</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  depth</a:t>
            </a:r>
            <a:br>
              <a:rPr lang="en-US" sz="2400" b="0" dirty="0">
                <a:latin typeface="Calibri"/>
                <a:cs typeface="Calibri"/>
              </a:rPr>
            </a:br>
            <a:r>
              <a:rPr lang="en-US" sz="2400" b="0" dirty="0">
                <a:latin typeface="Calibri"/>
                <a:cs typeface="Calibri"/>
              </a:rPr>
              <a:t>This  Independent variable datatype is : Interval/Measurement data</a:t>
            </a:r>
            <a:br>
              <a:rPr lang="en-US" sz="2400" b="0" dirty="0">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 magnitude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Interval/Measurement data</a:t>
            </a:r>
            <a:endParaRPr lang="en-US" sz="2400" b="0" dirty="0">
              <a:solidFill>
                <a:srgbClr val="FF0000"/>
              </a:solidFill>
              <a:latin typeface="Calibri"/>
              <a:cs typeface="Calibri"/>
            </a:endParaRPr>
          </a:p>
        </p:txBody>
      </p:sp>
      <p:sp>
        <p:nvSpPr>
          <p:cNvPr id="7" name="Rectangle 1">
            <a:extLst>
              <a:ext uri="{FF2B5EF4-FFF2-40B4-BE49-F238E27FC236}">
                <a16:creationId xmlns:a16="http://schemas.microsoft.com/office/drawing/2014/main" id="{82856DC9-7A4A-4EB7-E3AB-35B0D9D5FE7C}"/>
              </a:ext>
            </a:extLst>
          </p:cNvPr>
          <p:cNvSpPr>
            <a:spLocks noChangeArrowheads="1"/>
          </p:cNvSpPr>
          <p:nvPr/>
        </p:nvSpPr>
        <p:spPr bwMode="auto">
          <a:xfrm>
            <a:off x="0" y="0"/>
            <a:ext cx="965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25392"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rPr>
            </a:br>
            <a:endPar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4B39825-A60B-8DED-AFE3-B56C6DF64762}"/>
              </a:ext>
            </a:extLst>
          </p:cNvPr>
          <p:cNvSpPr>
            <a:spLocks noChangeArrowheads="1"/>
          </p:cNvSpPr>
          <p:nvPr/>
        </p:nvSpPr>
        <p:spPr bwMode="auto">
          <a:xfrm>
            <a:off x="152400" y="152400"/>
            <a:ext cx="965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25392"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rPr>
            </a:br>
            <a:endParaRPr kumimoji="0" lang="en-US" altLang="en-US" sz="1000" b="0" i="0" u="none" strike="noStrike" cap="none" normalizeH="0" baseline="0">
              <a:ln>
                <a:noFill/>
              </a:ln>
              <a:solidFill>
                <a:srgbClr val="32313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84CACA7-441A-3F35-D665-6B01A8262362}"/>
              </a:ext>
            </a:extLst>
          </p:cNvPr>
          <p:cNvSpPr txBox="1"/>
          <p:nvPr/>
        </p:nvSpPr>
        <p:spPr>
          <a:xfrm>
            <a:off x="5214280" y="579251"/>
            <a:ext cx="6456417" cy="584775"/>
          </a:xfrm>
          <a:prstGeom prst="rect">
            <a:avLst/>
          </a:prstGeom>
          <a:noFill/>
        </p:spPr>
        <p:txBody>
          <a:bodyPr wrap="square" rtlCol="0">
            <a:spAutoFit/>
          </a:bodyPr>
          <a:lstStyle/>
          <a:p>
            <a:r>
              <a:rPr lang="en-GB" sz="1600" dirty="0"/>
              <a:t>Names of Student Group Attendees:</a:t>
            </a:r>
            <a:r>
              <a:rPr lang="en-GB" sz="1600" dirty="0">
                <a:solidFill>
                  <a:schemeClr val="bg1"/>
                </a:solidFill>
              </a:rPr>
              <a:t> </a:t>
            </a:r>
            <a:r>
              <a:rPr lang="en-GB" sz="1600" dirty="0">
                <a:solidFill>
                  <a:schemeClr val="bg2">
                    <a:lumMod val="50000"/>
                  </a:schemeClr>
                </a:solidFill>
              </a:rPr>
              <a:t>Marvah Mushtaq, Ali Hussain Gardezi, Talat Hussain, Kusuma Reddy, Saba Shaikh.</a:t>
            </a:r>
            <a:endParaRPr lang="en-IN" sz="1600" dirty="0"/>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48150" y="937460"/>
            <a:ext cx="11685319" cy="3301575"/>
          </a:xfrm>
          <a:ln>
            <a:solidFill>
              <a:schemeClr val="accent1"/>
            </a:solidFill>
          </a:ln>
        </p:spPr>
        <p:txBody>
          <a:bodyPr>
            <a:normAutofit/>
          </a:bodyPr>
          <a:lstStyle/>
          <a:p>
            <a:pPr>
              <a:lnSpc>
                <a:spcPts val="2160"/>
              </a:lnSpc>
            </a:pPr>
            <a:r>
              <a:rPr lang="en-GB" sz="2000" b="0" spc="0" dirty="0">
                <a:latin typeface="+mn-lt"/>
              </a:rPr>
              <a:t>1.  Null hypothesis (H</a:t>
            </a:r>
            <a:r>
              <a:rPr lang="en-GB" sz="2000" b="0" i="1" spc="0" baseline="-25000" dirty="0">
                <a:latin typeface="+mn-lt"/>
              </a:rPr>
              <a:t>o</a:t>
            </a:r>
            <a:r>
              <a:rPr lang="en-GB" sz="2000" b="0" spc="0" dirty="0">
                <a:latin typeface="+mn-lt"/>
              </a:rPr>
              <a:t>): there is no effect in the population - </a:t>
            </a:r>
            <a:r>
              <a:rPr lang="en-GB" sz="2000" b="0" spc="0" dirty="0">
                <a:solidFill>
                  <a:schemeClr val="accent2">
                    <a:lumMod val="75000"/>
                  </a:schemeClr>
                </a:solidFill>
                <a:latin typeface="+mn-lt"/>
              </a:rPr>
              <a:t>Null hypothesis (H</a:t>
            </a:r>
            <a:r>
              <a:rPr lang="en-GB" sz="2000" b="0" i="1" spc="0" baseline="-25000" dirty="0">
                <a:solidFill>
                  <a:schemeClr val="accent2">
                    <a:lumMod val="75000"/>
                  </a:schemeClr>
                </a:solidFill>
                <a:latin typeface="+mn-lt"/>
              </a:rPr>
              <a:t>o</a:t>
            </a:r>
            <a:r>
              <a:rPr lang="en-GB" sz="2000" b="0" spc="0" dirty="0">
                <a:solidFill>
                  <a:schemeClr val="accent2">
                    <a:lumMod val="75000"/>
                  </a:schemeClr>
                </a:solidFill>
                <a:latin typeface="+mn-lt"/>
              </a:rPr>
              <a:t>):</a:t>
            </a:r>
            <a:r>
              <a:rPr lang="en-GB" sz="2000" b="0" spc="0" dirty="0">
                <a:latin typeface="+mn-lt"/>
              </a:rPr>
              <a:t> </a:t>
            </a:r>
            <a:r>
              <a:rPr lang="en-GB" sz="2000" b="0" spc="0" dirty="0">
                <a:solidFill>
                  <a:schemeClr val="accent2">
                    <a:lumMod val="75000"/>
                  </a:schemeClr>
                </a:solidFill>
                <a:latin typeface="+mn-lt"/>
              </a:rPr>
              <a:t>there </a:t>
            </a:r>
            <a:r>
              <a:rPr lang="en-GB" sz="2000" spc="0" dirty="0">
                <a:solidFill>
                  <a:schemeClr val="accent2">
                    <a:lumMod val="75000"/>
                  </a:schemeClr>
                </a:solidFill>
                <a:latin typeface="+mn-lt"/>
              </a:rPr>
              <a:t>is no </a:t>
            </a:r>
            <a:r>
              <a:rPr lang="en-GB" sz="2000" b="0" spc="0" dirty="0">
                <a:solidFill>
                  <a:schemeClr val="accent2">
                    <a:lumMod val="75000"/>
                  </a:schemeClr>
                </a:solidFill>
                <a:latin typeface="+mn-lt"/>
              </a:rPr>
              <a:t>correlation between Magnitude(dependent variable) and Depth(independent variable).</a:t>
            </a:r>
            <a:br>
              <a:rPr lang="en-GB" sz="2000" b="0" spc="0" dirty="0">
                <a:solidFill>
                  <a:schemeClr val="accent2">
                    <a:lumMod val="75000"/>
                  </a:schemeClr>
                </a:solidFill>
                <a:latin typeface="+mn-lt"/>
              </a:rPr>
            </a:br>
            <a:r>
              <a:rPr lang="en-GB" sz="2000" b="0" spc="0" dirty="0">
                <a:solidFill>
                  <a:schemeClr val="accent2">
                    <a:lumMod val="75000"/>
                  </a:schemeClr>
                </a:solidFill>
                <a:latin typeface="+mn-lt"/>
              </a:rPr>
              <a:t>.</a:t>
            </a:r>
            <a:br>
              <a:rPr lang="en-GB" sz="2000" b="0" spc="0" dirty="0">
                <a:solidFill>
                  <a:schemeClr val="accent2">
                    <a:lumMod val="75000"/>
                  </a:schemeClr>
                </a:solidFill>
                <a:latin typeface="+mn-lt"/>
              </a:rPr>
            </a:br>
            <a:br>
              <a:rPr lang="en-GB" sz="2000" b="0" spc="0" dirty="0">
                <a:solidFill>
                  <a:schemeClr val="accent2">
                    <a:lumMod val="75000"/>
                  </a:schemeClr>
                </a:solidFill>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there is an effect  in the population  -</a:t>
            </a:r>
            <a:br>
              <a:rPr lang="en-GB" sz="2000" b="0" spc="0" dirty="0">
                <a:latin typeface="+mn-lt"/>
              </a:rPr>
            </a:br>
            <a:r>
              <a:rPr lang="en-GB" sz="2000" b="0" spc="0" dirty="0">
                <a:solidFill>
                  <a:schemeClr val="accent2">
                    <a:lumMod val="75000"/>
                  </a:schemeClr>
                </a:solidFill>
                <a:latin typeface="+mn-lt"/>
              </a:rPr>
              <a:t>Alternative hypothesis (H</a:t>
            </a:r>
            <a:r>
              <a:rPr lang="en-GB" sz="2000" b="0" spc="0" baseline="-25000" dirty="0">
                <a:solidFill>
                  <a:schemeClr val="accent2">
                    <a:lumMod val="75000"/>
                  </a:schemeClr>
                </a:solidFill>
                <a:latin typeface="+mn-lt"/>
              </a:rPr>
              <a:t>1</a:t>
            </a:r>
            <a:r>
              <a:rPr lang="en-GB" sz="2000" b="0" spc="0" dirty="0">
                <a:solidFill>
                  <a:schemeClr val="accent2">
                    <a:lumMod val="75000"/>
                  </a:schemeClr>
                </a:solidFill>
                <a:latin typeface="+mn-lt"/>
              </a:rPr>
              <a:t>); there </a:t>
            </a:r>
            <a:r>
              <a:rPr lang="en-GB" sz="2000" spc="0" dirty="0">
                <a:solidFill>
                  <a:schemeClr val="accent2">
                    <a:lumMod val="75000"/>
                  </a:schemeClr>
                </a:solidFill>
                <a:latin typeface="+mn-lt"/>
              </a:rPr>
              <a:t>is</a:t>
            </a:r>
            <a:r>
              <a:rPr lang="en-GB" sz="2000" b="0" spc="0" dirty="0">
                <a:solidFill>
                  <a:schemeClr val="accent2">
                    <a:lumMod val="75000"/>
                  </a:schemeClr>
                </a:solidFill>
                <a:latin typeface="+mn-lt"/>
              </a:rPr>
              <a:t> a correlation between the Magnitude (dependent variable) and the Depth (independent variable).</a:t>
            </a:r>
            <a:endParaRPr lang="en-GB" sz="2000" b="0" dirty="0">
              <a:solidFill>
                <a:schemeClr val="accent2">
                  <a:lumMod val="75000"/>
                </a:schemeClr>
              </a:solidFill>
            </a:endParaRPr>
          </a:p>
        </p:txBody>
      </p:sp>
    </p:spTree>
    <p:extLst>
      <p:ext uri="{BB962C8B-B14F-4D97-AF65-F5344CB8AC3E}">
        <p14:creationId xmlns:p14="http://schemas.microsoft.com/office/powerpoint/2010/main" val="183304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pPr algn="ctr">
              <a:lnSpc>
                <a:spcPct val="90000"/>
              </a:lnSpc>
            </a:pPr>
            <a:r>
              <a:rPr lang="en-US" sz="3600" kern="1200">
                <a:solidFill>
                  <a:srgbClr val="FFFFFF"/>
                </a:solidFill>
                <a:latin typeface="+mj-lt"/>
                <a:ea typeface="+mj-ea"/>
                <a:cs typeface="+mj-cs"/>
              </a:rPr>
              <a:t>Dataset – your data?</a:t>
            </a:r>
          </a:p>
        </p:txBody>
      </p:sp>
      <p:pic>
        <p:nvPicPr>
          <p:cNvPr id="7" name="Picture 6" descr="A table with numbers and a few digits&#10;&#10;Description automatically generated with medium confidence">
            <a:extLst>
              <a:ext uri="{FF2B5EF4-FFF2-40B4-BE49-F238E27FC236}">
                <a16:creationId xmlns:a16="http://schemas.microsoft.com/office/drawing/2014/main" id="{B3BAC6A0-61EF-CA08-6E26-963B14952E59}"/>
              </a:ext>
            </a:extLst>
          </p:cNvPr>
          <p:cNvPicPr>
            <a:picLocks noChangeAspect="1"/>
          </p:cNvPicPr>
          <p:nvPr/>
        </p:nvPicPr>
        <p:blipFill>
          <a:blip r:embed="rId2"/>
          <a:stretch>
            <a:fillRect/>
          </a:stretch>
        </p:blipFill>
        <p:spPr>
          <a:xfrm>
            <a:off x="4777316" y="847758"/>
            <a:ext cx="6780700" cy="5160155"/>
          </a:xfrm>
          <a:prstGeom prst="rect">
            <a:avLst/>
          </a:prstGeom>
        </p:spPr>
      </p:pic>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E4D355CA-84B7-41B1-B164-8BB439CC7C6B}" type="slidenum">
              <a:rPr lang="en-US" sz="1200">
                <a:solidFill>
                  <a:schemeClr val="tx1">
                    <a:alpha val="80000"/>
                  </a:schemeClr>
                </a:solidFill>
              </a:rPr>
              <a:pPr>
                <a:spcAft>
                  <a:spcPts val="600"/>
                </a:spcAft>
              </a:pPr>
              <a:t>4</a:t>
            </a:fld>
            <a:endParaRPr lang="en-US" sz="1200">
              <a:solidFill>
                <a:schemeClr val="tx1">
                  <a:alpha val="80000"/>
                </a:schemeClr>
              </a:solidFill>
            </a:endParaRPr>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4994</TotalTime>
  <Words>466</Words>
  <Application>Microsoft Macintosh PowerPoint</Application>
  <PresentationFormat>Widescreen</PresentationFormat>
  <Paragraphs>19</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Segoe UI</vt:lpstr>
      <vt:lpstr>Herts Theme</vt:lpstr>
      <vt:lpstr>Research Question – Is there a correlation between magnitude(dependent variable) and depth(independent variable)?  Date:  </vt:lpstr>
      <vt:lpstr>This dataset is interesting to us because: It  is covering the years 1965 to 2023, offering a clear view of trends and patterns of earthquakes overtime. It includes information on where and when each earthquake happened, how strong it was, and how deep below the surface has occurred.  Our  Independent variable is :  depth This  Independent variable datatype is : Interval/Measurement data  Our Dependent variable is : magnitude                    This Dependent variable datatype is : Interval/Measurement data</vt:lpstr>
      <vt:lpstr>1.  Null hypothesis (Ho): there is no effect in the population - Null hypothesis (Ho): there is no correlation between Magnitude(dependent variable) and Depth(independent variable). .  2. Alternative hypothesis (H1); there is an effect  in the population  - Alternative hypothesis (H1); there is a correlation between the Magnitude (dependent variable) and the Depth (independent variable).</vt:lpstr>
      <vt:lpstr>Dataset – your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Talat Hussain [Student-PECS]</cp:lastModifiedBy>
  <cp:revision>233</cp:revision>
  <dcterms:created xsi:type="dcterms:W3CDTF">2019-10-01T08:37:56Z</dcterms:created>
  <dcterms:modified xsi:type="dcterms:W3CDTF">2024-11-22T15:23:20Z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