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4" r:id="rId4"/>
    <p:sldId id="259" r:id="rId5"/>
    <p:sldId id="260" r:id="rId6"/>
    <p:sldId id="264" r:id="rId7"/>
    <p:sldId id="285" r:id="rId8"/>
    <p:sldId id="279" r:id="rId9"/>
    <p:sldId id="286" r:id="rId10"/>
    <p:sldId id="287" r:id="rId11"/>
    <p:sldId id="283" r:id="rId12"/>
    <p:sldId id="269" r:id="rId13"/>
    <p:sldId id="266" r:id="rId14"/>
    <p:sldId id="262" r:id="rId15"/>
    <p:sldId id="267" r:id="rId16"/>
    <p:sldId id="265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1466" autoAdjust="0"/>
  </p:normalViewPr>
  <p:slideViewPr>
    <p:cSldViewPr snapToGrid="0">
      <p:cViewPr varScale="1">
        <p:scale>
          <a:sx n="73" d="100"/>
          <a:sy n="73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EB1A4-1B6D-42CC-9763-9C5AB2C969C5}" type="datetimeFigureOut">
              <a:rPr lang="de-DE" smtClean="0"/>
              <a:t>28.05.2021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DCE99-B928-4B04-831F-7544ACA71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8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CE99-B928-4B04-831F-7544ACA71E3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7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CE99-B928-4B04-831F-7544ACA71E3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10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CE99-B928-4B04-831F-7544ACA71E3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71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CE99-B928-4B04-831F-7544ACA71E3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18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CE99-B928-4B04-831F-7544ACA71E3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06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CE99-B928-4B04-831F-7544ACA71E3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78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CE99-B928-4B04-831F-7544ACA71E3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36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CE99-B928-4B04-831F-7544ACA71E3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571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CE99-B928-4B04-831F-7544ACA71E3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626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CE99-B928-4B04-831F-7544ACA71E3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0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A24CC-A870-4207-9934-A7E9C24E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132C10-83D2-4839-97B0-3ADA207FE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E2EC5-69E9-483A-AC4C-D43193B1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0364-0D1F-4A39-ADBA-755A310DF865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CBADA-749C-4DEE-AADA-33E1D797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4850-D9F3-4E12-8A59-F9EA9BDF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06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21B9D-CEE9-4A4A-8B13-0D4545D8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E1EBBF-45AC-4FE2-9BCD-E6780E4FB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2B051-9469-4260-BE70-35932270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8C3-0156-485B-899B-12DBA982F799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9CA81-50DE-44FD-8E5C-A170A58B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0691F-80E2-4387-BE63-DCD91D6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37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93798D-98FE-43CA-9B5B-6F4934F9B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680717-D209-471C-8329-15CD7D88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963C6-C3A6-4E35-81F6-96C7CE53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E86-FD3F-41C9-B9C0-1CB57B7D51FB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26006-99B8-48D1-A97E-A6B8965D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4027-B3AD-4DA5-B42F-1777CE52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8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56C97-71EE-477A-927F-8F55523F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0057A-DAF0-4447-BB0E-E254055D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6D1538-76A3-4E63-A5AC-B4F071D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4171-7E24-48D5-BF56-E91CE7DD7D11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536B8-D2F0-49BA-839B-8A6DC657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873464-FFA8-424E-BC2B-0D8CD869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569B2-3192-4B8C-B176-E4F4F432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7D6EEC-6526-413C-A147-233D827F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CF6DA-CA96-49A0-BDB3-E1ECFC00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89A8-4371-4C46-8AD5-3AC411F029CE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14831-F619-4323-BE64-0C78C2DA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D2B08-E9DD-4EB0-BECC-4D3D3263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3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7608-A8B8-4C16-B6B5-9F4F3D6C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F732D-E26F-4C17-A576-E2584620C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355B12-B5C4-4C62-8518-C173EBB7F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FA360C-04A5-4184-8BF2-B38AA1E9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3758-E715-42E1-AB9D-E8294C9922FE}" type="datetime1">
              <a:rPr lang="de-DE" smtClean="0"/>
              <a:t>28.05.2021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5C95E0-250A-4059-B928-D93CACCE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8C3F62-4240-4E95-AFFB-C30BCA89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61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E732C-71C1-4500-B2E8-B115722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F715C-1F4F-40A5-A47E-9C6350E7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80650D-BE51-48DD-98A2-88136EEB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C82A9C-1DDB-4366-BA86-3E592054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D9E83F-28CD-47E8-AB41-C106AC698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3D0955-ED13-4C63-85D3-16905DEE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A191-B435-4824-8B08-A3AB74819B67}" type="datetime1">
              <a:rPr lang="de-DE" smtClean="0"/>
              <a:t>28.05.2021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265DEB-8BC0-4BE0-BFDF-A9E86861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B540B9-097D-49A1-9A60-04F86AF8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8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28CF7-135D-4438-9A60-5B1F0F9F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6B4A26-6735-4966-8ADD-20A28848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3B78-9139-41F8-A9E3-CC2280647602}" type="datetime1">
              <a:rPr lang="de-DE" smtClean="0"/>
              <a:t>28.05.2021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CF753-A55A-403F-8C03-B07AD302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558A4-DB35-4ECB-9954-C6DDDD8E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26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7C4A6-4E3C-4FB7-AE62-290324EF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1361-208B-4C8B-9388-F77E1A3A610A}" type="datetime1">
              <a:rPr lang="de-DE" smtClean="0"/>
              <a:t>28.05.2021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57A8EC-703D-4603-A3A9-8795C4B2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20295-BA60-494C-8697-E253F5A4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64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8BC0C-9B8C-4FB8-9A33-903FF091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7C70E-087A-4357-A8C6-26F59A60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A39084-9610-4CBB-9FF8-4172A85FA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0CF2FC-0FB4-4A37-8BE7-5190163B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0AA-29F5-4AAA-9ACC-B865B5E1034D}" type="datetime1">
              <a:rPr lang="de-DE" smtClean="0"/>
              <a:t>28.05.2021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5997CC-82DE-460A-815D-1A08FE0A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AAC2D3-85F3-4D26-AA4C-DB3418FF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61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A62D8-C615-4D52-A400-810CBCDD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6DC31F-6733-4B7D-918D-735CDAE0D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718F2E-FF0B-4F58-88C1-F6D120D6F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6F6DF9-8516-4D05-B82F-7A7C5F70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0AD8-010F-4A11-A61C-2C2267DCD80A}" type="datetime1">
              <a:rPr lang="de-DE" smtClean="0"/>
              <a:t>28.05.2021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61DF3B-16DD-4C5D-BF36-7D12F6BD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48DFEE-4F82-4FA6-98C9-20E44899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601BD2-12A8-4097-A4C3-7D941AFA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BEC46-8BC3-40A5-A667-FA830ED48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18012-0A17-42CE-A1ED-09C80D860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02CA-0FF2-49C9-BF98-286394258B20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2EC08-0459-4EAA-9BD2-0EA55BE2E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94C34-2462-493C-9873-4AB4F54BC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958F-4F2B-4BEE-AC2A-8D732FFF9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3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73B3E6-48F0-4461-9A6B-18CA3C573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 fontScale="90000"/>
          </a:bodyPr>
          <a:lstStyle/>
          <a:p>
            <a:r>
              <a:rPr lang="de-DE" sz="7000" b="1" dirty="0" err="1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Detecting</a:t>
            </a:r>
            <a:r>
              <a:rPr lang="de-DE" sz="7000" b="1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7000" b="1" dirty="0" err="1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Biased</a:t>
            </a:r>
            <a:r>
              <a:rPr lang="de-DE" sz="7000" b="1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Statements</a:t>
            </a:r>
            <a:br>
              <a:rPr lang="de-DE" sz="7000" b="1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7000" b="1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Wikipedia</a:t>
            </a:r>
            <a:endParaRPr lang="de-DE" sz="7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16706B-B6D3-41EF-94E5-EB5C3B1BB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Präsentiert von:</a:t>
            </a:r>
          </a:p>
          <a:p>
            <a:pPr algn="l"/>
            <a:r>
              <a:rPr lang="de-DE" dirty="0"/>
              <a:t>Daniel Söller, Luca </a:t>
            </a:r>
            <a:r>
              <a:rPr lang="de-DE" dirty="0" err="1"/>
              <a:t>Miliziano</a:t>
            </a:r>
            <a:r>
              <a:rPr lang="de-DE" dirty="0"/>
              <a:t> und Burghardt Thomas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5A513B-7E27-4292-9108-A514C03E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91A-79A8-42C9-BD61-DD6B5BBA7009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70588-ED05-443A-A7FF-F662575D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9613E-C19A-4537-A6F7-1442B9ED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3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F82EA7-0731-4934-BEED-EF0A1089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5. Ansatz zur Erkennung von </a:t>
            </a:r>
            <a:r>
              <a:rPr lang="de-DE" sz="4000" dirty="0" err="1">
                <a:solidFill>
                  <a:srgbClr val="FFFFFF"/>
                </a:solidFill>
              </a:rPr>
              <a:t>Biased</a:t>
            </a:r>
            <a:r>
              <a:rPr lang="de-DE" sz="4000" dirty="0">
                <a:solidFill>
                  <a:srgbClr val="FFFFFF"/>
                </a:solidFill>
              </a:rPr>
              <a:t>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4DCBD-B4DD-4EAB-A336-647E143B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77500" lnSpcReduction="20000"/>
          </a:bodyPr>
          <a:lstStyle/>
          <a:p>
            <a:r>
              <a:rPr lang="de-DE" sz="2200" b="1" kern="100" dirty="0"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Bias Word </a:t>
            </a:r>
            <a:r>
              <a:rPr lang="de-DE" sz="2200" b="1" kern="100" dirty="0" err="1"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Lexicon</a:t>
            </a:r>
            <a:r>
              <a:rPr lang="de-DE" sz="2200" b="1" kern="100" dirty="0"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 Construction </a:t>
            </a:r>
            <a:endParaRPr lang="de-DE" sz="2200" kern="100" dirty="0">
              <a:effectLst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r>
              <a:rPr lang="de-DE" sz="2200" kern="100" dirty="0"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Der Erstellungsprozess eines Bias-Wort-Lexikons besteht aus zwei Schritten:</a:t>
            </a:r>
          </a:p>
          <a:p>
            <a:pPr lvl="1"/>
            <a:r>
              <a:rPr lang="de-DE" sz="2200" dirty="0"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Seed-Wörter-Extraktion</a:t>
            </a:r>
          </a:p>
          <a:p>
            <a:pPr lvl="1"/>
            <a:r>
              <a:rPr lang="de-DE" sz="2200" kern="100" dirty="0"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Bias-Wort Lexikon Erstellung</a:t>
            </a:r>
          </a:p>
          <a:p>
            <a:r>
              <a:rPr lang="de-DE" sz="2200" b="1" kern="100" dirty="0"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Bias </a:t>
            </a:r>
            <a:r>
              <a:rPr lang="de-DE" sz="2200" b="1" kern="100" dirty="0">
                <a:ea typeface="NSimSun" panose="02010609030101010101" pitchFamily="49" charset="-122"/>
                <a:cs typeface="Mangal" panose="02040503050203030202" pitchFamily="18" charset="0"/>
              </a:rPr>
              <a:t>W</a:t>
            </a:r>
            <a:r>
              <a:rPr lang="de-DE" sz="2200" b="1" kern="100" dirty="0"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ord </a:t>
            </a:r>
            <a:r>
              <a:rPr lang="de-DE" sz="2200" b="1" kern="100" dirty="0" err="1">
                <a:ea typeface="NSimSun" panose="02010609030101010101" pitchFamily="49" charset="-122"/>
                <a:cs typeface="Mangal" panose="02040503050203030202" pitchFamily="18" charset="0"/>
              </a:rPr>
              <a:t>E</a:t>
            </a:r>
            <a:r>
              <a:rPr lang="de-DE" sz="2200" b="1" kern="100" dirty="0" err="1"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xtraction</a:t>
            </a:r>
            <a:endParaRPr lang="de-DE" sz="2200" b="1" kern="100" dirty="0">
              <a:effectLst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r>
              <a:rPr lang="de-DE" sz="2200" b="1" kern="100" dirty="0" err="1">
                <a:solidFill>
                  <a:srgbClr val="000000"/>
                </a:solidFill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Detecting</a:t>
            </a:r>
            <a:r>
              <a:rPr lang="de-DE" sz="2200" b="1" kern="100" dirty="0">
                <a:solidFill>
                  <a:srgbClr val="000000"/>
                </a:solidFill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 </a:t>
            </a:r>
            <a:r>
              <a:rPr lang="de-DE" sz="2200" b="1" kern="100" dirty="0" err="1">
                <a:solidFill>
                  <a:srgbClr val="000000"/>
                </a:solidFill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Biased</a:t>
            </a:r>
            <a:r>
              <a:rPr lang="de-DE" sz="2200" b="1" kern="100" dirty="0">
                <a:solidFill>
                  <a:srgbClr val="000000"/>
                </a:solidFill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 Statements</a:t>
            </a:r>
          </a:p>
          <a:p>
            <a:r>
              <a:rPr lang="de-DE" sz="2200" b="1" kern="100" dirty="0">
                <a:solidFill>
                  <a:srgbClr val="000000"/>
                </a:solidFill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Um Mehrdeutigkeiten zu verringern, dienen noch folgende Methoden und Modelle:</a:t>
            </a:r>
          </a:p>
          <a:p>
            <a:r>
              <a:rPr lang="de-DE" sz="2200" kern="100" dirty="0">
                <a:solidFill>
                  <a:srgbClr val="000000"/>
                </a:solidFill>
                <a:effectLst/>
                <a:ea typeface="NSimSun" panose="02010609030101010101" pitchFamily="49" charset="-122"/>
                <a:cs typeface="Symbol" panose="05050102010706020507" pitchFamily="18" charset="2"/>
              </a:rPr>
              <a:t>Bias Word Ratio</a:t>
            </a:r>
            <a:endParaRPr lang="de-DE" sz="2200" kern="100" dirty="0"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r>
              <a:rPr lang="de-DE" sz="2200" kern="100" dirty="0">
                <a:solidFill>
                  <a:srgbClr val="000000"/>
                </a:solidFill>
                <a:effectLst/>
                <a:ea typeface="NSimSun" panose="02010609030101010101" pitchFamily="49" charset="-122"/>
                <a:cs typeface="Symbol" panose="05050102010706020507" pitchFamily="18" charset="2"/>
              </a:rPr>
              <a:t>Bias Word </a:t>
            </a:r>
            <a:r>
              <a:rPr lang="de-DE" sz="2200" kern="100" dirty="0" err="1">
                <a:solidFill>
                  <a:srgbClr val="000000"/>
                </a:solidFill>
                <a:effectLst/>
                <a:ea typeface="NSimSun" panose="02010609030101010101" pitchFamily="49" charset="-122"/>
                <a:cs typeface="Symbol" panose="05050102010706020507" pitchFamily="18" charset="2"/>
              </a:rPr>
              <a:t>Context</a:t>
            </a:r>
            <a:endParaRPr lang="de-DE" sz="2200" kern="100" dirty="0"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r>
              <a:rPr lang="de-DE" sz="2200" kern="100" dirty="0">
                <a:solidFill>
                  <a:srgbClr val="000000"/>
                </a:solidFill>
                <a:effectLst/>
                <a:ea typeface="NSimSun" panose="02010609030101010101" pitchFamily="49" charset="-122"/>
                <a:cs typeface="Symbol" panose="05050102010706020507" pitchFamily="18" charset="2"/>
              </a:rPr>
              <a:t>LIWC Features</a:t>
            </a:r>
            <a:endParaRPr lang="de-DE" sz="2200" kern="100" dirty="0"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r>
              <a:rPr lang="de-DE" sz="2200" kern="100" dirty="0">
                <a:solidFill>
                  <a:srgbClr val="000000"/>
                </a:solidFill>
                <a:effectLst/>
                <a:ea typeface="NSimSun" panose="02010609030101010101" pitchFamily="49" charset="-122"/>
                <a:cs typeface="Symbol" panose="05050102010706020507" pitchFamily="18" charset="2"/>
              </a:rPr>
              <a:t>POS Tag Distribution</a:t>
            </a:r>
            <a:endParaRPr lang="de-DE" sz="2200" kern="100" dirty="0">
              <a:effectLst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r>
              <a:rPr lang="de-DE" sz="2200" dirty="0">
                <a:solidFill>
                  <a:srgbClr val="000000"/>
                </a:solidFill>
                <a:effectLst/>
                <a:ea typeface="NSimSun" panose="02010609030101010101" pitchFamily="49" charset="-122"/>
                <a:cs typeface="Mangal" panose="02040503050203030202" pitchFamily="18" charset="0"/>
              </a:rPr>
              <a:t>Baseline Features</a:t>
            </a:r>
            <a:endParaRPr lang="de-DE" sz="2200" kern="100" dirty="0">
              <a:effectLst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lvl="1"/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46E1E-88A5-4CEE-AA0F-E33C62E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B86-27B1-4996-9EE9-500376036CA0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57B64-4D8A-42A4-B879-1DB7F1D8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9D7AC-AA4E-43CD-B586-7642452E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92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197C37-3555-49E1-AD7B-43FF9E74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Ranking of words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1CE75-212D-43B9-BE55-DC0DAFF6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NLP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88D420CB-FE26-476F-8539-2ED64A036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13" y="1824801"/>
            <a:ext cx="3510897" cy="428158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52EADE3-EF20-4F25-9FF3-9C3410D5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216" y="3130884"/>
            <a:ext cx="3238707" cy="328212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47F70D5-2543-4E39-A25C-6EA740DFA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372" y="1742069"/>
            <a:ext cx="6520736" cy="141442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77CD0-FBFC-4CC0-935B-577AD2F2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29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2BB4171-7E24-48D5-BF56-E91CE7DD7D11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5/28/2021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5AC77-1628-4F6B-81B9-76CA5C3F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C1958F-4F2B-4BEE-AC2A-8D732FFF969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6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42D235-59B7-4BF0-A4E1-E0F35455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6. Evaluation/ Ground-Truth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F1A9EE-3ADD-46D9-AD46-4CA8D3F0E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40" y="1922686"/>
            <a:ext cx="2103302" cy="287756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EC8C5B0-6714-47BA-BCE4-B878DA135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284" y="3356873"/>
            <a:ext cx="2609314" cy="17192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545D8C3-28A4-4348-8CB7-FD78784F1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389" y="3356873"/>
            <a:ext cx="2438611" cy="16033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AAA3A90-E011-4E52-AB72-CDB0A6DD9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931" y="3046763"/>
            <a:ext cx="1554615" cy="18045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DE730F-CFDD-40B7-A5AD-ACB689F05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862" y="3063208"/>
            <a:ext cx="1554615" cy="1804572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738B93-0660-4F78-8409-E446EC3B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0D-9CE7-45E3-BDAD-973E5A6D1C65}" type="datetime1">
              <a:rPr lang="de-DE" smtClean="0"/>
              <a:t>28.05.2021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471B9C-11FA-4722-BBC7-7CAFB8C3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0477D-FA2F-49EA-A906-25AECE5F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45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C34062-A655-49A5-A225-5F3B5466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6.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54BC0-EEE9-45F4-9119-EACDB692B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War besser als vorherige Ansätze aus dem Jahre 2013 (allerdings auf der </a:t>
            </a:r>
            <a:r>
              <a:rPr lang="de-DE" sz="2000" dirty="0" err="1"/>
              <a:t>Conservapedia</a:t>
            </a:r>
            <a:r>
              <a:rPr lang="de-DE" sz="2000" dirty="0"/>
              <a:t> Ground Truth) </a:t>
            </a:r>
          </a:p>
          <a:p>
            <a:r>
              <a:rPr lang="de-DE" sz="2000" dirty="0"/>
              <a:t>Anschließend wurde es an echten Wikipedia Einträgen getestet</a:t>
            </a:r>
          </a:p>
          <a:p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549293-9227-4AA9-99D7-DF7C25F5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ADF8-33BF-4C3B-AF35-5E474AEC57F0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29C7C3-2431-426A-B52A-3FDC724C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2A7D-34EA-41AF-B17A-259A3241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52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4322C4-742B-4EEE-B2D9-91A8E48D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7. Kritik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E1477-2F6F-49AB-A751-97AEE082A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de-DE" sz="2000" dirty="0"/>
              <a:t>Es wurde nur </a:t>
            </a:r>
            <a:r>
              <a:rPr lang="de-DE" sz="2000" dirty="0" err="1"/>
              <a:t>Conservapedia</a:t>
            </a:r>
            <a:r>
              <a:rPr lang="de-DE" sz="2000" dirty="0"/>
              <a:t> verwendet, dies führt zu einer einseitigen Bias Erkennung</a:t>
            </a:r>
          </a:p>
          <a:p>
            <a:pPr>
              <a:spcBef>
                <a:spcPts val="1200"/>
              </a:spcBef>
            </a:pPr>
            <a:r>
              <a:rPr lang="de-DE" sz="2000" dirty="0"/>
              <a:t>66% sind nicht weit entfernt von 65%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DE" sz="2000" dirty="0"/>
              <a:t>Fraglich, ob es sinnvoll ist, den </a:t>
            </a:r>
            <a:r>
              <a:rPr lang="de-DE" sz="2000" dirty="0" err="1"/>
              <a:t>Croudfloweren</a:t>
            </a:r>
            <a:r>
              <a:rPr lang="de-DE" sz="2000" dirty="0"/>
              <a:t> für gefundene Bias, extra zu belohnen</a:t>
            </a:r>
          </a:p>
          <a:p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19D23D-A980-4763-BCFB-030387BC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640F-A3FC-4E30-B3AC-2E3738AF7650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C366A-27DA-4D0C-B70B-295D44B2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C7565-6FC0-4120-B51E-B8C430F4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5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4322C4-742B-4EEE-B2D9-91A8E48D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7. Kritik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E1477-2F6F-49AB-A751-97AEE082A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de-DE" sz="2000" dirty="0"/>
              <a:t>Scheint, als hätten die Autoren unbedingt einen Erfolg melden wollen</a:t>
            </a:r>
          </a:p>
          <a:p>
            <a:pPr>
              <a:spcBef>
                <a:spcPts val="1200"/>
              </a:spcBef>
            </a:pPr>
            <a:r>
              <a:rPr lang="de-DE" sz="2000" dirty="0"/>
              <a:t>Meiner Meinung nach sollten sie offen mit diesem “Rückschlag” umgehen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DE" sz="2000" dirty="0"/>
              <a:t>Das gehört auch zum wissenschaftlichen Arbeiten</a:t>
            </a:r>
          </a:p>
          <a:p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05C6-8EA1-43A0-A8E9-66B4CE56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9A38-FA56-48F5-84A3-C354700E8A20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A1D40B-F162-4A43-83C5-D450E8F4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86A61-B013-4D1A-8881-528072C6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53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13101D-2D5C-4F01-82B1-94DBC057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8. ESUPOL Takeaway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E2769-4C84-4243-B6C2-5EDA10AC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de-DE" sz="2000" dirty="0"/>
              <a:t>Die Suchterme auf ihren Bias hin zu untersuchen ist sinnvoll</a:t>
            </a:r>
          </a:p>
          <a:p>
            <a:pPr>
              <a:spcBef>
                <a:spcPts val="1200"/>
              </a:spcBef>
            </a:pPr>
            <a:r>
              <a:rPr lang="de-DE" sz="2000" dirty="0"/>
              <a:t>Wenn Neuronale Netze -&gt; muss eine Ground Truth erstellt werden</a:t>
            </a:r>
          </a:p>
          <a:p>
            <a:pPr>
              <a:spcBef>
                <a:spcPts val="1200"/>
              </a:spcBef>
            </a:pPr>
            <a:r>
              <a:rPr lang="de-DE" sz="2000" dirty="0"/>
              <a:t>Der Ansatz (Wörterbuch) aus Quelle 17, könnten zur Analyse der Daten helfen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DE" sz="2000" dirty="0"/>
              <a:t>Es könnte interessant sein, die Bias Analyse mit einer Zeitreihenanalyse zu verbinden, um Trends zu erkennen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7AA9F-03E4-4C75-AF5E-EC3CD025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9B2B-2765-4B99-97FC-F993FFB1D741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BACD8-2C17-41F8-839E-762E775E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61ADB-22D2-4629-8475-BCB686C0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9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70588-ED05-443A-A7FF-F662575D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100">
                <a:solidFill>
                  <a:srgbClr val="FFFFFF"/>
                </a:solidFill>
              </a:rPr>
              <a:t>NLP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5A513B-7E27-4292-9108-A514C03E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E20E91A-79A8-42C9-BD61-DD6B5BBA7009}" type="datetime1">
              <a:rPr lang="de-DE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28.05.2021</a:t>
            </a:fld>
            <a:endParaRPr lang="de-DE" sz="1100">
              <a:solidFill>
                <a:srgbClr val="FFFFFF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9613E-C19A-4537-A6F7-1442B9ED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C1958F-4F2B-4BEE-AC2A-8D732FFF9691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de-DE" sz="1100">
              <a:solidFill>
                <a:srgbClr val="FFFFFF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8DD7971-77AD-4AF0-989A-29E2DC9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1828924"/>
            <a:ext cx="9144000" cy="2387600"/>
          </a:xfrm>
        </p:spPr>
        <p:txBody>
          <a:bodyPr/>
          <a:lstStyle/>
          <a:p>
            <a:r>
              <a:rPr lang="en-US" sz="6300" b="1" dirty="0" err="1">
                <a:solidFill>
                  <a:srgbClr val="FFFFFF"/>
                </a:solidFill>
              </a:rPr>
              <a:t>Vielen</a:t>
            </a:r>
            <a:r>
              <a:rPr lang="en-US" sz="6300" b="1" dirty="0">
                <a:solidFill>
                  <a:srgbClr val="FFFFFF"/>
                </a:solidFill>
              </a:rPr>
              <a:t> Dank </a:t>
            </a:r>
            <a:r>
              <a:rPr lang="en-US" sz="6300" b="1" dirty="0" err="1">
                <a:solidFill>
                  <a:srgbClr val="FFFFFF"/>
                </a:solidFill>
              </a:rPr>
              <a:t>für</a:t>
            </a:r>
            <a:r>
              <a:rPr lang="en-US" sz="6300" b="1" dirty="0">
                <a:solidFill>
                  <a:srgbClr val="FFFFFF"/>
                </a:solidFill>
              </a:rPr>
              <a:t> </a:t>
            </a:r>
            <a:r>
              <a:rPr lang="en-US" sz="6300" b="1" dirty="0" err="1">
                <a:solidFill>
                  <a:srgbClr val="FFFFFF"/>
                </a:solidFill>
              </a:rPr>
              <a:t>Eure</a:t>
            </a:r>
            <a:br>
              <a:rPr lang="en-US" sz="6300" b="1" dirty="0">
                <a:solidFill>
                  <a:srgbClr val="FFFFFF"/>
                </a:solidFill>
              </a:rPr>
            </a:br>
            <a:r>
              <a:rPr lang="en-US" sz="6300" b="1" dirty="0" err="1">
                <a:solidFill>
                  <a:srgbClr val="FFFFFF"/>
                </a:solidFill>
              </a:rPr>
              <a:t>Aufmerksamkeit</a:t>
            </a:r>
            <a:r>
              <a:rPr lang="en-US" sz="6000" dirty="0">
                <a:solidFill>
                  <a:srgbClr val="FFFFFF"/>
                </a:solidFill>
              </a:rPr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2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B4A4B-74CD-48DC-85AE-FEF57561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7D511-FFF3-4FDF-8375-08E37271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z="2000" dirty="0"/>
              <a:t>Einführung</a:t>
            </a:r>
          </a:p>
          <a:p>
            <a:pPr marL="514350" indent="-514350">
              <a:buAutoNum type="arabicPeriod"/>
            </a:pPr>
            <a:r>
              <a:rPr lang="de-DE" sz="2000" dirty="0"/>
              <a:t>Verwandte Arbeiten</a:t>
            </a:r>
          </a:p>
          <a:p>
            <a:pPr marL="514350" indent="-514350">
              <a:buAutoNum type="arabicPeriod"/>
            </a:pPr>
            <a:r>
              <a:rPr lang="de-DE" sz="2000" dirty="0"/>
              <a:t>Ansatz zur Erkennung von Bias-Aussagen</a:t>
            </a:r>
          </a:p>
          <a:p>
            <a:pPr marL="514350" indent="-514350">
              <a:buAutoNum type="arabicPeriod"/>
            </a:pPr>
            <a:r>
              <a:rPr lang="de-DE" sz="2000" dirty="0"/>
              <a:t>Aufbau eines Bias-Word-</a:t>
            </a:r>
            <a:r>
              <a:rPr lang="de-DE" sz="2000" dirty="0" err="1"/>
              <a:t>Lexicon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	- Word2Vec-Modell</a:t>
            </a:r>
          </a:p>
          <a:p>
            <a:pPr marL="457200" lvl="1" indent="0">
              <a:buNone/>
            </a:pPr>
            <a:r>
              <a:rPr lang="de-DE" sz="1600" dirty="0"/>
              <a:t>	- Die Bedeutung eines Wortes „schätzen“</a:t>
            </a:r>
          </a:p>
          <a:p>
            <a:pPr marL="457200" lvl="1" indent="0">
              <a:buNone/>
            </a:pPr>
            <a:r>
              <a:rPr lang="de-DE" sz="1600" dirty="0"/>
              <a:t>	- Worte werden mit Zahlen dargestellt</a:t>
            </a:r>
          </a:p>
          <a:p>
            <a:pPr marL="514350" indent="-514350">
              <a:buAutoNum type="arabicPeriod"/>
            </a:pPr>
            <a:r>
              <a:rPr lang="de-DE" sz="2000" dirty="0"/>
              <a:t>Ansatz zur Erkennung von </a:t>
            </a:r>
            <a:r>
              <a:rPr lang="de-DE" sz="2000" dirty="0" err="1"/>
              <a:t>Biased</a:t>
            </a:r>
            <a:r>
              <a:rPr lang="de-DE" sz="2000" dirty="0"/>
              <a:t> Statements</a:t>
            </a:r>
          </a:p>
          <a:p>
            <a:pPr marL="457200" lvl="1" indent="0">
              <a:buNone/>
            </a:pPr>
            <a:r>
              <a:rPr lang="de-DE" sz="1600" dirty="0"/>
              <a:t>	- Ranking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words</a:t>
            </a:r>
            <a:endParaRPr lang="de-DE" sz="1600" dirty="0"/>
          </a:p>
          <a:p>
            <a:pPr marL="514350" indent="-514350">
              <a:buAutoNum type="arabicPeriod"/>
            </a:pPr>
            <a:r>
              <a:rPr lang="de-DE" sz="2000" dirty="0"/>
              <a:t>Evaluation</a:t>
            </a:r>
          </a:p>
          <a:p>
            <a:pPr marL="514350" indent="-514350">
              <a:buAutoNum type="arabicPeriod"/>
            </a:pPr>
            <a:r>
              <a:rPr lang="de-DE" sz="2000" dirty="0"/>
              <a:t>Kritik</a:t>
            </a:r>
          </a:p>
          <a:p>
            <a:pPr marL="514350" indent="-514350">
              <a:buAutoNum type="arabicPeriod"/>
            </a:pPr>
            <a:r>
              <a:rPr lang="de-DE" sz="2000" dirty="0"/>
              <a:t>ESUPOL </a:t>
            </a:r>
          </a:p>
          <a:p>
            <a:pPr marL="457200" lvl="1" indent="0">
              <a:buNone/>
            </a:pPr>
            <a:endParaRPr lang="de-DE" sz="2000" dirty="0"/>
          </a:p>
          <a:p>
            <a:pPr marL="457200" lvl="1" indent="0">
              <a:buNone/>
            </a:pPr>
            <a:endParaRPr lang="de-DE" sz="2000" dirty="0"/>
          </a:p>
          <a:p>
            <a:pPr marL="457200" lvl="1" indent="0">
              <a:buNone/>
            </a:pPr>
            <a:endParaRPr lang="de-DE" sz="2000" dirty="0"/>
          </a:p>
        </p:txBody>
      </p:sp>
      <p:pic>
        <p:nvPicPr>
          <p:cNvPr id="5" name="Picture 4" descr="Arbeitsplatz als Hintergrund">
            <a:extLst>
              <a:ext uri="{FF2B5EF4-FFF2-40B4-BE49-F238E27FC236}">
                <a16:creationId xmlns:a16="http://schemas.microsoft.com/office/drawing/2014/main" id="{627892FE-F29F-44D3-AECB-719007400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BCFA5-7901-4575-B48A-675B6AE1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D45C-A6E2-4EA1-8B9C-7E300F10B939}" type="datetime1">
              <a:rPr lang="de-DE" smtClean="0"/>
              <a:t>28.05.2021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8DF17B-EBA8-48DA-AB11-462B7D62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NLP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859F64-302E-4241-BE71-1B295D8C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65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FA6508-250E-4550-9843-50393210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1. 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89A1A-589F-4F55-B10F-F38464F1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Qualität in Wikipedia soll gewissen Richtlinien entsprechen, wie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Neutraler Standpunkt (Neutral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iew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NPOV) eines der Kernrichtlinien in Wikipedia</a:t>
            </a:r>
          </a:p>
          <a:p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Redakteure sollen…</a:t>
            </a:r>
          </a:p>
          <a:p>
            <a:pPr lvl="1"/>
            <a:r>
              <a:rPr lang="de-DE" sz="1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vermeiden, Meinungen als Tatsachen darzustellen </a:t>
            </a:r>
          </a:p>
          <a:p>
            <a:pPr lvl="1"/>
            <a:r>
              <a:rPr lang="de-DE" sz="1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vermeiden, umstrittene Behauptungen als Tatsachen darzulegen</a:t>
            </a:r>
          </a:p>
          <a:p>
            <a:pPr lvl="1"/>
            <a:r>
              <a:rPr lang="de-DE" sz="1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nicht wertende Sprache zu bevorzugen</a:t>
            </a:r>
          </a:p>
          <a:p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dieser Arbeit befassen wir uns mit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ias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tatements i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Wikipedia, die gegen die Punkte verstoßen (sprachliche Vorurteile)</a:t>
            </a:r>
          </a:p>
          <a:p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Lösung soll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ein überwachter Klassifizierungsansatz sein, der sich auf ein automatisch erstelltes Lexikon von Bias-Wörtern stützt</a:t>
            </a:r>
          </a:p>
          <a:p>
            <a:endParaRPr lang="de-DE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E1DCC-7C58-4951-A47E-4CB78283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3F2381-4147-4A54-B3C6-F17FD2BAEEEA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28.05.2021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4B710-A4B0-4325-981A-58FD23BA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49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6B996-D2C6-4AE6-8F4B-DC23AB47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1958F-4F2B-4BEE-AC2A-8D732FFF969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37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F4733-FFFC-4D68-88A2-86274EDA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2. 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3610A-8796-4765-AA9A-627AC8DA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Greenstein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Zhu analysieren politische Bias in Wikipedia</a:t>
            </a:r>
          </a:p>
          <a:p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Iyyer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stellen einen auf rekursiven neuronalen Netzen basierenden Ansatz vor, um politische Aussagen zu klassifizieren</a:t>
            </a:r>
          </a:p>
          <a:p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Yano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 verwenden Crowdsourcing und Aussagen aus politischen Blogs, um Datensatz mit Grad und Art von Bias zu erstellen</a:t>
            </a:r>
          </a:p>
          <a:p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Wagner et al.  verwenden lexikalische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ias um Gender Bias auf Wikipedia zu analysieren</a:t>
            </a:r>
          </a:p>
          <a:p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Recasens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befassen sich mit einem Sprachverzerrungsproblem, das unserem Problem ähnlich ist , durch Wortlisten</a:t>
            </a:r>
          </a:p>
          <a:p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weiteres wichtiges Thema im Kontext von Wikipedia ist die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Vandalismuserkennung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B3715-7C61-4E46-9509-FECADB6A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779-E17A-442A-95E1-7A7D82B6BDB6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D8853-92FB-45E2-BB8E-E67A627E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0278C-AC40-4E69-8A5A-D8843637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05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66DF13-106B-42B5-8A79-8854A923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700" dirty="0">
                <a:solidFill>
                  <a:srgbClr val="FFFFFF"/>
                </a:solidFill>
              </a:rPr>
              <a:t>3. Ansatz zur Erkennung von Bias-Aussagen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65BD6-B248-4D34-B8AF-B2F40244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1. Erstellung eines Bias-Word-</a:t>
            </a:r>
            <a:r>
              <a:rPr lang="de-DE" sz="2000" dirty="0" err="1"/>
              <a:t>Lexicon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2. auf Grundlage des Bias-Word-</a:t>
            </a:r>
            <a:r>
              <a:rPr lang="de-DE" sz="2000" dirty="0" err="1"/>
              <a:t>Lexicon</a:t>
            </a:r>
            <a:r>
              <a:rPr lang="de-DE" sz="2000" dirty="0"/>
              <a:t> Aussagen auf syntaktischer und semantischer Ebene analysieren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um ein überwachtes Modell zu trainieren, welches erkennt, ob eine Aussage entweder </a:t>
            </a:r>
            <a:r>
              <a:rPr lang="de-DE" sz="2000" dirty="0" err="1"/>
              <a:t>biased</a:t>
            </a:r>
            <a:r>
              <a:rPr lang="de-DE" sz="2000" dirty="0"/>
              <a:t> oder </a:t>
            </a:r>
            <a:r>
              <a:rPr lang="de-DE" sz="2000" dirty="0" err="1"/>
              <a:t>unbiased</a:t>
            </a:r>
            <a:r>
              <a:rPr lang="de-DE" sz="2000" dirty="0"/>
              <a:t> ist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7AAE4-1931-4F13-9D2B-E1FDD2AA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08D2-DFAC-412F-884D-8FC828D10044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F3EFE-4AFB-4034-90FB-9E008E42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DB534-553D-4D12-AD14-E1E633B6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38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F82EA7-0731-4934-BEED-EF0A1089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4. Aufbau eines Bias-Word-</a:t>
            </a:r>
            <a:r>
              <a:rPr lang="de-DE" sz="4000" dirty="0" err="1">
                <a:solidFill>
                  <a:srgbClr val="FFFFFF"/>
                </a:solidFill>
              </a:rPr>
              <a:t>Lexicon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4DCBD-B4DD-4EAB-A336-647E143B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Prozess zur automatischen Erstellung eines Bias-Wort-Lexikons besteht aus zwei Schritten: </a:t>
            </a:r>
          </a:p>
          <a:p>
            <a:pPr lvl="1"/>
            <a:r>
              <a:rPr lang="de-DE" sz="2000" dirty="0"/>
              <a:t>1.  Extraktion von Seed Words</a:t>
            </a:r>
          </a:p>
          <a:p>
            <a:pPr lvl="1"/>
            <a:r>
              <a:rPr lang="de-DE" sz="2000" dirty="0"/>
              <a:t>2.  Aufbau eines Bias-Word- Lexikon</a:t>
            </a:r>
          </a:p>
          <a:p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46E1E-88A5-4CEE-AA0F-E33C62E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B86-27B1-4996-9EE9-500376036CA0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57B64-4D8A-42A4-B879-1DB7F1D8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9D7AC-AA4E-43CD-B586-7642452E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30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F82EA7-0731-4934-BEED-EF0A1089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Word2Vec-Modell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4DCBD-B4DD-4EAB-A336-647E143B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ist ein zweischichtiges neuronales Netz zur Textverarbeitung</a:t>
            </a:r>
          </a:p>
          <a:p>
            <a:r>
              <a:rPr lang="de-DE" sz="2000" dirty="0"/>
              <a:t>„vektorisiert“ Wörter, und macht dadurch die natürliche Sprache computerlesbar</a:t>
            </a:r>
          </a:p>
          <a:p>
            <a:r>
              <a:rPr lang="de-DE" sz="2000" dirty="0"/>
              <a:t>bildet die mathematische Grundlage für viele Anwendungen</a:t>
            </a:r>
          </a:p>
          <a:p>
            <a:r>
              <a:rPr lang="de-DE" sz="2000" dirty="0"/>
              <a:t>ist kein tiefes neuronales Netzwerk, verwandelt aber Text in eine numerische Form, die tiefe Netze verstehen können</a:t>
            </a:r>
          </a:p>
          <a:p>
            <a:r>
              <a:rPr lang="de-DE" sz="2000" dirty="0"/>
              <a:t>Besonders nützlich bei der Aufbereitung textbasierter Daten für Internetsuche, </a:t>
            </a:r>
            <a:r>
              <a:rPr lang="de-DE" sz="2000" dirty="0" err="1"/>
              <a:t>Sentimentanalyse</a:t>
            </a:r>
            <a:r>
              <a:rPr lang="de-DE" sz="2000" dirty="0"/>
              <a:t> oder Empfehlungen in Online Stores</a:t>
            </a:r>
          </a:p>
          <a:p>
            <a:pPr lvl="1"/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46E1E-88A5-4CEE-AA0F-E33C62E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B86-27B1-4996-9EE9-500376036CA0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57B64-4D8A-42A4-B879-1DB7F1D8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9D7AC-AA4E-43CD-B586-7642452E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08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B1F249-5FD5-4587-B4C0-544F483D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  <a:effectLst/>
              </a:rPr>
              <a:t>Die </a:t>
            </a:r>
            <a:r>
              <a:rPr lang="en-US" sz="3400" dirty="0" err="1">
                <a:solidFill>
                  <a:srgbClr val="FFFFFF"/>
                </a:solidFill>
                <a:effectLst/>
              </a:rPr>
              <a:t>Bedeutung</a:t>
            </a:r>
            <a:r>
              <a:rPr lang="en-US" sz="3400" dirty="0">
                <a:solidFill>
                  <a:srgbClr val="FFFFFF"/>
                </a:solidFill>
                <a:effectLst/>
              </a:rPr>
              <a:t> </a:t>
            </a:r>
            <a:r>
              <a:rPr lang="en-US" sz="3400" dirty="0" err="1">
                <a:solidFill>
                  <a:srgbClr val="FFFFFF"/>
                </a:solidFill>
                <a:effectLst/>
              </a:rPr>
              <a:t>eines</a:t>
            </a:r>
            <a:r>
              <a:rPr lang="en-US" sz="3400" dirty="0">
                <a:solidFill>
                  <a:srgbClr val="FFFFFF"/>
                </a:solidFill>
                <a:effectLst/>
              </a:rPr>
              <a:t> </a:t>
            </a:r>
            <a:r>
              <a:rPr lang="en-US" sz="3400" dirty="0" err="1">
                <a:solidFill>
                  <a:srgbClr val="FFFFFF"/>
                </a:solidFill>
                <a:effectLst/>
              </a:rPr>
              <a:t>Wortes</a:t>
            </a:r>
            <a:r>
              <a:rPr lang="en-US" sz="3400" dirty="0">
                <a:solidFill>
                  <a:srgbClr val="FFFFFF"/>
                </a:solidFill>
                <a:effectLst/>
              </a:rPr>
              <a:t> „</a:t>
            </a:r>
            <a:r>
              <a:rPr lang="en-US" sz="3400" dirty="0" err="1">
                <a:solidFill>
                  <a:srgbClr val="FFFFFF"/>
                </a:solidFill>
                <a:effectLst/>
              </a:rPr>
              <a:t>schätzen</a:t>
            </a:r>
            <a:r>
              <a:rPr lang="en-US" sz="3400" dirty="0">
                <a:solidFill>
                  <a:srgbClr val="FFFFFF"/>
                </a:solidFill>
                <a:effectLst/>
              </a:rPr>
              <a:t>“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AFF0D2-516A-4544-A231-5BC500A0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NLP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7FCD688-9F37-4F88-AC2C-E2B46D01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5" y="2571706"/>
            <a:ext cx="3238707" cy="3282121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82F7928-477E-413B-9F49-355B5B6EA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1474" y="2571706"/>
            <a:ext cx="3586213" cy="29921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0B02C0F-334E-4A5E-86DA-2593FB13C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740" y="3033486"/>
            <a:ext cx="3859988" cy="203157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564468-9871-4C9E-8FAE-0E1E8417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29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2BB4171-7E24-48D5-BF56-E91CE7DD7D11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5/28/2021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DBF48-50DF-4545-9371-A5A7F984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3C1958F-4F2B-4BEE-AC2A-8D732FFF969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F82EA7-0731-4934-BEED-EF0A1089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  <a:effectLst/>
              </a:rPr>
              <a:t>Worte werden mit Zahlen dargestellt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CB4EB5-6A13-4D59-962E-4B50F7235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450" y="2385508"/>
            <a:ext cx="4859789" cy="311858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46E1E-88A5-4CEE-AA0F-E33C62E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B86-27B1-4996-9EE9-500376036CA0}" type="datetime1">
              <a:rPr lang="de-DE" smtClean="0"/>
              <a:t>28.05.2021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57B64-4D8A-42A4-B879-1DB7F1D8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NLP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9D7AC-AA4E-43CD-B586-7642452E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58F-4F2B-4BEE-AC2A-8D732FFF9691}" type="slidenum">
              <a:rPr lang="de-DE" smtClean="0"/>
              <a:t>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7AE96F8-649C-4D66-8797-A0ED9D0CD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688" y="2147932"/>
            <a:ext cx="396274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Breitbild</PresentationFormat>
  <Paragraphs>143</Paragraphs>
  <Slides>17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Detecting Biased Statements in Wikipedia</vt:lpstr>
      <vt:lpstr>Agenda</vt:lpstr>
      <vt:lpstr>1. Einführung</vt:lpstr>
      <vt:lpstr>2. Verwandte Arbeiten</vt:lpstr>
      <vt:lpstr>3. Ansatz zur Erkennung von Bias-Aussagen</vt:lpstr>
      <vt:lpstr>4. Aufbau eines Bias-Word-Lexicon</vt:lpstr>
      <vt:lpstr>Word2Vec-Modell</vt:lpstr>
      <vt:lpstr>Die Bedeutung eines Wortes „schätzen“</vt:lpstr>
      <vt:lpstr>Worte werden mit Zahlen dargestellt</vt:lpstr>
      <vt:lpstr>5. Ansatz zur Erkennung von Biased Statements</vt:lpstr>
      <vt:lpstr>Ranking of words</vt:lpstr>
      <vt:lpstr>6. Evaluation/ Ground-Truth</vt:lpstr>
      <vt:lpstr>6. Evaluation</vt:lpstr>
      <vt:lpstr>7. Kritik</vt:lpstr>
      <vt:lpstr>7. Kritik</vt:lpstr>
      <vt:lpstr>8. ESUPOL Takeaway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Biased Statements in Wikipedia</dc:title>
  <dc:creator>Luca M.</dc:creator>
  <cp:lastModifiedBy>Burghardt Eduardo Thomas (bthomas)</cp:lastModifiedBy>
  <cp:revision>114</cp:revision>
  <dcterms:created xsi:type="dcterms:W3CDTF">2021-05-23T13:18:06Z</dcterms:created>
  <dcterms:modified xsi:type="dcterms:W3CDTF">2021-05-28T16:05:11Z</dcterms:modified>
</cp:coreProperties>
</file>