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60" r:id="rId8"/>
    <p:sldId id="262" r:id="rId9"/>
    <p:sldId id="261" r:id="rId10"/>
    <p:sldId id="264" r:id="rId11"/>
    <p:sldId id="263" r:id="rId12"/>
    <p:sldId id="281" r:id="rId13"/>
    <p:sldId id="282" r:id="rId14"/>
    <p:sldId id="283" r:id="rId15"/>
    <p:sldId id="284" r:id="rId16"/>
    <p:sldId id="266" r:id="rId17"/>
    <p:sldId id="272" r:id="rId18"/>
    <p:sldId id="287" r:id="rId19"/>
    <p:sldId id="269" r:id="rId20"/>
    <p:sldId id="268" r:id="rId21"/>
    <p:sldId id="271" r:id="rId22"/>
    <p:sldId id="25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ser, Tobias [RTL interactive]" initials="ET[i" lastIdx="1" clrIdx="0">
    <p:extLst>
      <p:ext uri="{19B8F6BF-5375-455C-9EA6-DF929625EA0E}">
        <p15:presenceInfo xmlns:p15="http://schemas.microsoft.com/office/powerpoint/2012/main" userId="Esser, Tobias [RTL interactive]" providerId="None"/>
      </p:ext>
    </p:extLst>
  </p:cmAuthor>
  <p:cmAuthor id="2" name="Sascha Gharib (sgharib)" initials="SG(" lastIdx="1" clrIdx="1">
    <p:extLst>
      <p:ext uri="{19B8F6BF-5375-455C-9EA6-DF929625EA0E}">
        <p15:presenceInfo xmlns:p15="http://schemas.microsoft.com/office/powerpoint/2012/main" userId="S::sascha.gharib@smail.th-koeln.de::43fd08f6-3437-48ad-aaff-c82cb8809a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33D01-89D1-4BB8-ACB7-88C3103D6159}" v="27" dt="2021-05-28T12:26:55.449"/>
    <p1510:client id="{41D65F2E-B90F-41AD-B84D-7112B86BFBB7}" v="758" dt="2021-05-28T10:19:47.845"/>
    <p1510:client id="{41D907B7-2B00-4836-B99B-BB868A4E0A4A}" v="2851" dt="2021-05-28T13:18:25.463"/>
    <p1510:client id="{515D7DA2-EAD8-44A2-A08F-4D626FF27F20}" v="17" dt="2021-05-28T11:10:12.060"/>
    <p1510:client id="{52E244B9-C4DE-48A3-8D60-8F5691219EFA}" v="573" dt="2021-05-27T15:14:49.200"/>
    <p1510:client id="{6E293883-048F-498C-BBEB-8AB63587257C}" v="203" dt="2021-05-27T20:36:56.258"/>
    <p1510:client id="{75930D3C-7F33-4A1D-B104-EBC60F2A740B}" v="14" dt="2021-05-27T20:25:03.645"/>
    <p1510:client id="{8F3C4618-F38C-4F35-BE8B-3D9740EF21C6}" v="23" dt="2021-05-28T13:14:40.210"/>
    <p1510:client id="{98C1FF44-4CA4-4BDF-9797-7F8AD05A6B41}" v="6" dt="2021-05-28T13:26:17.175"/>
    <p1510:client id="{A6013713-89F2-4D1F-A90E-9E1EC0543C83}" v="956" dt="2021-05-27T21:31:30.857"/>
    <p1510:client id="{AA2958CD-B1C0-41F6-8551-0A84493587A1}" v="20" dt="2021-05-27T15:37:44.896"/>
    <p1510:client id="{BF144B93-7B27-459D-9B27-AF8EE0469C42}" v="518" dt="2021-05-28T10:25:32.604"/>
    <p1510:client id="{C012812E-F6F7-4CA4-95DE-892C5459DCFE}" v="1" dt="2021-05-27T15:50:25.821"/>
    <p1510:client id="{DA495EC4-598F-4539-B4D9-6277C3D9CDBE}" v="105" dt="2021-05-28T11:39:07.925"/>
    <p1510:client id="{E4908810-A8A7-4D96-AB92-E52C2E9D04A1}" v="1780" dt="2021-05-28T09:17:36.590"/>
    <p1510:client id="{F4BC232D-A820-483A-B319-4AF53398EC4B}" v="5" dt="2021-05-28T09:22:32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86" autoAdjust="0"/>
  </p:normalViewPr>
  <p:slideViewPr>
    <p:cSldViewPr snapToGrid="0">
      <p:cViewPr varScale="1">
        <p:scale>
          <a:sx n="121" d="100"/>
          <a:sy n="121" d="100"/>
        </p:scale>
        <p:origin x="1780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4F65D-12C6-49BD-93E1-4DA3FDDABF46}" type="datetimeFigureOut">
              <a:rPr lang="de-DE" smtClean="0"/>
              <a:t>28.05.2021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8F92-E995-4BE0-B465-8035A55B5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75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Erkennung von </a:t>
            </a:r>
            <a:r>
              <a:rPr lang="de-DE" dirty="0" err="1"/>
              <a:t>Impoliteness</a:t>
            </a:r>
            <a:r>
              <a:rPr lang="de-DE" dirty="0"/>
              <a:t> und </a:t>
            </a:r>
            <a:r>
              <a:rPr lang="de-DE" dirty="0" err="1"/>
              <a:t>Incivility</a:t>
            </a:r>
            <a:r>
              <a:rPr lang="de-DE" dirty="0"/>
              <a:t> in Online Diskussionen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3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48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/>
              <a:t>Background und Anlass des Papers</a:t>
            </a:r>
          </a:p>
          <a:p>
            <a:pPr marL="228600" indent="-228600">
              <a:buFont typeface="+mj-lt"/>
              <a:buAutoNum type="arabicPeriod"/>
            </a:pPr>
            <a:r>
              <a:rPr lang="de-DE"/>
              <a:t>Erläutern Unterschiede zwischen </a:t>
            </a:r>
            <a:r>
              <a:rPr lang="de-DE" err="1"/>
              <a:t>Impoliteness</a:t>
            </a:r>
            <a:r>
              <a:rPr lang="de-DE"/>
              <a:t> und </a:t>
            </a:r>
            <a:r>
              <a:rPr lang="de-DE" err="1"/>
              <a:t>Incivility</a:t>
            </a:r>
            <a:endParaRPr lang="de-DE"/>
          </a:p>
          <a:p>
            <a:pPr marL="228600" indent="-228600">
              <a:buFont typeface="+mj-lt"/>
              <a:buAutoNum type="arabicPeriod"/>
            </a:pPr>
            <a:r>
              <a:rPr lang="de-DE"/>
              <a:t>Wie der Datensatz zustande gekommen ist</a:t>
            </a:r>
          </a:p>
          <a:p>
            <a:pPr marL="228600" indent="-228600">
              <a:buFont typeface="+mj-lt"/>
              <a:buAutoNum type="arabicPeriod"/>
            </a:pPr>
            <a:r>
              <a:rPr lang="de-DE"/>
              <a:t>Zeigen euch den Forschungsverlauf</a:t>
            </a:r>
          </a:p>
          <a:p>
            <a:pPr marL="228600" indent="-228600">
              <a:buFont typeface="+mj-lt"/>
              <a:buAutoNum type="arabicPeriod"/>
            </a:pPr>
            <a:r>
              <a:rPr lang="de-DE"/>
              <a:t>Und Präsentieren euch die Ergebnisse</a:t>
            </a:r>
          </a:p>
          <a:p>
            <a:pPr marL="228600" indent="-228600">
              <a:buFont typeface="+mj-lt"/>
              <a:buAutoNum type="arabicPeriod"/>
            </a:pPr>
            <a:r>
              <a:rPr lang="de-DE"/>
              <a:t>Zuletzt geben wir euch Vorschläge wie die Inhalte des Papers auf den ESUPOL Datensatz angewendet werden könnte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50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 allgemeinen sprechen Forscher in den Sozialwissenschaften bei </a:t>
            </a:r>
            <a:r>
              <a:rPr lang="de-DE" dirty="0" err="1"/>
              <a:t>incivility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Von einem Verstoß gegen demokratische und soziale Normen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Als eine Beschreibung für verschiedene Formen von Respektlosigkeit und verletzender Sprache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Und </a:t>
            </a:r>
            <a:r>
              <a:rPr lang="de-DE" dirty="0" err="1"/>
              <a:t>incivility</a:t>
            </a:r>
            <a:r>
              <a:rPr lang="de-DE" dirty="0"/>
              <a:t> beeinflusst die Gedanken und Gefühle der Lesenden in Bezug auf die Medien, sowie auf andere Individuen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30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Automatische Erkennung funktioniert am besten für offensichtliche Varianten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400" dirty="0"/>
              <a:t>Die Erkennung von subtilen Varianten, wie </a:t>
            </a:r>
            <a:r>
              <a:rPr lang="de-DE" sz="1400" dirty="0" err="1"/>
              <a:t>zB</a:t>
            </a:r>
            <a:r>
              <a:rPr lang="de-DE" sz="1400" dirty="0"/>
              <a:t>. Rassismus oder </a:t>
            </a:r>
            <a:r>
              <a:rPr lang="de-DE" sz="1400" dirty="0" err="1"/>
              <a:t>Hate</a:t>
            </a:r>
            <a:r>
              <a:rPr lang="de-DE" sz="1400" dirty="0"/>
              <a:t> Speech, ist aufwendiger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Und hiervon handelt der in dem </a:t>
            </a:r>
            <a:r>
              <a:rPr lang="de-DE" sz="1600" dirty="0" err="1"/>
              <a:t>paper</a:t>
            </a:r>
            <a:r>
              <a:rPr lang="de-DE" sz="1600" dirty="0"/>
              <a:t> thematisierte BIAS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400" dirty="0"/>
              <a:t>In Vergangenheit wurde </a:t>
            </a:r>
            <a:r>
              <a:rPr lang="de-DE" sz="1400" dirty="0" err="1"/>
              <a:t>Impoliteness</a:t>
            </a:r>
            <a:r>
              <a:rPr lang="de-DE" sz="1400" dirty="0"/>
              <a:t> und </a:t>
            </a:r>
            <a:r>
              <a:rPr lang="de-DE" sz="1400" dirty="0" err="1"/>
              <a:t>incivility</a:t>
            </a:r>
            <a:r>
              <a:rPr lang="de-DE" sz="1400" dirty="0"/>
              <a:t> gemeinsam und nicht getrennt betrachtet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400" dirty="0"/>
              <a:t>Diese Arbeit versucht Modelle zu erarbeiten, womit </a:t>
            </a:r>
            <a:r>
              <a:rPr lang="de-DE" sz="1400" dirty="0" err="1"/>
              <a:t>Impoliteness</a:t>
            </a:r>
            <a:r>
              <a:rPr lang="de-DE" sz="1400" dirty="0"/>
              <a:t> und </a:t>
            </a:r>
            <a:r>
              <a:rPr lang="de-DE" sz="1400" dirty="0" err="1"/>
              <a:t>Incivility</a:t>
            </a:r>
            <a:r>
              <a:rPr lang="de-DE" sz="1400" dirty="0"/>
              <a:t> getrennt voneinander betrachtet werden können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4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Schaer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Representational harms: automated systems represent one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less favorably than another (including demeaning them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erasing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43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Impoliteness</a:t>
            </a:r>
            <a:r>
              <a:rPr lang="de-DE" dirty="0"/>
              <a:t> ist die mangelnde Bereitschaft eines Individuums zwischenmenschliche Konflikte zu minimieren und sich an die Regeln der Etikette zu halten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Incivility</a:t>
            </a:r>
            <a:r>
              <a:rPr lang="de-DE" dirty="0"/>
              <a:t> ist die Kommunikation von Meinungsverschiedenheiten, kombiniert mit einem abweisenden, respektlosen, aggressiven oder feindlichen Ton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89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Beleidigend</a:t>
            </a:r>
          </a:p>
          <a:p>
            <a:r>
              <a:rPr lang="de-DE" dirty="0"/>
              <a:t>Nicht zwangsläufig schädlich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8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9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Datensatz besteht aus 10.114 hand-codierten deutschen User Kommentaren</a:t>
            </a:r>
          </a:p>
          <a:p>
            <a:r>
              <a:rPr lang="de-DE" dirty="0"/>
              <a:t>und ist ein Sub-sample aus über 1 mio. Kommentaren, welche auf den Facebookseiten von 9 deutschen Nachrichtensendern gepostet wurden</a:t>
            </a:r>
          </a:p>
          <a:p>
            <a:r>
              <a:rPr lang="de-DE" dirty="0"/>
              <a:t>6 Werkstudenten haben diese Kommentare bzgl. dem Grad an </a:t>
            </a:r>
            <a:r>
              <a:rPr lang="de-DE" dirty="0" err="1"/>
              <a:t>Impoliteness</a:t>
            </a:r>
            <a:r>
              <a:rPr lang="de-DE" dirty="0"/>
              <a:t>, bzw. </a:t>
            </a:r>
            <a:r>
              <a:rPr lang="de-DE" dirty="0" err="1"/>
              <a:t>Incivility</a:t>
            </a:r>
            <a:r>
              <a:rPr lang="de-DE" dirty="0"/>
              <a:t> bewertet</a:t>
            </a:r>
          </a:p>
          <a:p>
            <a:endParaRPr lang="de-DE" dirty="0"/>
          </a:p>
          <a:p>
            <a:r>
              <a:rPr lang="de-DE" dirty="0"/>
              <a:t>26,8 % </a:t>
            </a:r>
            <a:r>
              <a:rPr lang="de-DE" dirty="0" err="1"/>
              <a:t>impolite</a:t>
            </a:r>
            <a:r>
              <a:rPr lang="de-DE" dirty="0"/>
              <a:t> &amp; 73,2 % not </a:t>
            </a:r>
            <a:r>
              <a:rPr lang="de-DE" dirty="0" err="1"/>
              <a:t>impolite</a:t>
            </a:r>
            <a:endParaRPr lang="de-DE" dirty="0"/>
          </a:p>
          <a:p>
            <a:r>
              <a:rPr lang="de-DE" dirty="0"/>
              <a:t>16,5 % </a:t>
            </a:r>
            <a:r>
              <a:rPr lang="de-DE" dirty="0" err="1"/>
              <a:t>incivil</a:t>
            </a:r>
            <a:r>
              <a:rPr lang="de-DE" dirty="0"/>
              <a:t> &amp; 83,5 % not </a:t>
            </a:r>
            <a:r>
              <a:rPr lang="de-DE" dirty="0" err="1"/>
              <a:t>incivil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0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8F92-E995-4BE0-B465-8035A55B5B5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157D0-4717-49A7-B7F6-5AA93CAC0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impoliteness</a:t>
            </a:r>
            <a:r>
              <a:rPr lang="de-DE" dirty="0"/>
              <a:t> and </a:t>
            </a:r>
            <a:r>
              <a:rPr lang="de-DE" dirty="0" err="1"/>
              <a:t>incivility</a:t>
            </a:r>
            <a:r>
              <a:rPr lang="de-DE" dirty="0"/>
              <a:t> in online </a:t>
            </a:r>
            <a:r>
              <a:rPr lang="de-DE" dirty="0" err="1"/>
              <a:t>discussions</a:t>
            </a:r>
            <a:r>
              <a:rPr lang="de-DE" dirty="0"/>
              <a:t>[1]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07391-E79D-4564-99B3-4BFFDD373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Classification </a:t>
            </a:r>
            <a:r>
              <a:rPr lang="de-DE" err="1"/>
              <a:t>Approaches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German User Comments</a:t>
            </a:r>
          </a:p>
        </p:txBody>
      </p:sp>
    </p:spTree>
    <p:extLst>
      <p:ext uri="{BB962C8B-B14F-4D97-AF65-F5344CB8AC3E}">
        <p14:creationId xmlns:p14="http://schemas.microsoft.com/office/powerpoint/2010/main" val="311417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0539F-C6EF-4AB3-80A6-DF9DF952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Research </a:t>
            </a:r>
            <a:r>
              <a:rPr lang="de-DE" err="1"/>
              <a:t>Procedure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BF3DD-0C3D-4690-8E79-C69B3A2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/>
              <a:t>Naive Bayes</a:t>
            </a:r>
          </a:p>
          <a:p>
            <a:pPr lvl="2"/>
            <a:r>
              <a:rPr lang="de-DE" dirty="0"/>
              <a:t>P(</a:t>
            </a:r>
            <a:r>
              <a:rPr lang="de-DE" dirty="0" err="1"/>
              <a:t>C</a:t>
            </a:r>
            <a:r>
              <a:rPr lang="de-DE" baseline="-25000" dirty="0" err="1"/>
              <a:t>k</a:t>
            </a:r>
            <a:r>
              <a:rPr lang="de-DE" baseline="-25000" dirty="0"/>
              <a:t> </a:t>
            </a:r>
            <a:r>
              <a:rPr lang="de-DE" dirty="0"/>
              <a:t>| x)</a:t>
            </a:r>
          </a:p>
          <a:p>
            <a:r>
              <a:rPr lang="de-DE"/>
              <a:t>Unequal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a-priori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on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0430A-42BA-4E9B-98AF-090203F9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17D75-69E6-494C-BB3E-F36DD17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DC318-8DB4-4610-B6D5-2E962968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26F11-4445-4BAC-9C86-7983AD97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Results</a:t>
            </a:r>
            <a:r>
              <a:rPr lang="de-DE"/>
              <a:t> and Evaluation - </a:t>
            </a:r>
            <a:r>
              <a:rPr lang="de-DE" err="1"/>
              <a:t>Incivility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371E3-A015-44AC-B58E-058666C1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A27BD-25EA-4BC0-8EB3-8F20BEF1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A3D5C-331D-45DA-ACDB-63603BE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CBB164D8-20A0-4ABB-924E-EE4C907A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1306"/>
              </p:ext>
            </p:extLst>
          </p:nvPr>
        </p:nvGraphicFramePr>
        <p:xfrm>
          <a:off x="1909153" y="2446818"/>
          <a:ext cx="7508703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1067">
                  <a:extLst>
                    <a:ext uri="{9D8B030D-6E8A-4147-A177-3AD203B41FA5}">
                      <a16:colId xmlns:a16="http://schemas.microsoft.com/office/drawing/2014/main" val="593486956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4260162246"/>
                    </a:ext>
                  </a:extLst>
                </a:gridCol>
                <a:gridCol w="1501741">
                  <a:extLst>
                    <a:ext uri="{9D8B030D-6E8A-4147-A177-3AD203B41FA5}">
                      <a16:colId xmlns:a16="http://schemas.microsoft.com/office/drawing/2014/main" val="1146307324"/>
                    </a:ext>
                  </a:extLst>
                </a:gridCol>
                <a:gridCol w="1501741">
                  <a:extLst>
                    <a:ext uri="{9D8B030D-6E8A-4147-A177-3AD203B41FA5}">
                      <a16:colId xmlns:a16="http://schemas.microsoft.com/office/drawing/2014/main" val="3467874873"/>
                    </a:ext>
                  </a:extLst>
                </a:gridCol>
                <a:gridCol w="1501741">
                  <a:extLst>
                    <a:ext uri="{9D8B030D-6E8A-4147-A177-3AD203B41FA5}">
                      <a16:colId xmlns:a16="http://schemas.microsoft.com/office/drawing/2014/main" val="1814593491"/>
                    </a:ext>
                  </a:extLst>
                </a:gridCol>
              </a:tblGrid>
              <a:tr h="272195">
                <a:tc>
                  <a:txBody>
                    <a:bodyPr/>
                    <a:lstStyle/>
                    <a:p>
                      <a:r>
                        <a:rPr lang="de-DE" sz="14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</a:t>
                      </a:r>
                      <a:r>
                        <a:rPr lang="de-DE" sz="1400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Accuracy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32369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r>
                        <a:rPr lang="de-DE" sz="1400"/>
                        <a:t>BOW(1)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7974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r>
                        <a:rPr lang="de-DE" sz="1400"/>
                        <a:t>BOW(1-2)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64993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r>
                        <a:rPr lang="de-DE" sz="1400"/>
                        <a:t>BOW(1-3)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94148"/>
                  </a:ext>
                </a:extLst>
              </a:tr>
              <a:tr h="276155">
                <a:tc>
                  <a:txBody>
                    <a:bodyPr/>
                    <a:lstStyle/>
                    <a:p>
                      <a:r>
                        <a:rPr lang="de-DE" sz="1400"/>
                        <a:t>BOW(1-3) + 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30426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r>
                        <a:rPr lang="de-DE" sz="1400"/>
                        <a:t>BOW(1-3) + DICT +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97189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42258BAD-5692-4C5C-B9E0-F1FC6FDA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39" y="4944937"/>
            <a:ext cx="5379963" cy="137093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8C6C8F6-F7F1-403E-B5E9-F799EE676A12}"/>
              </a:ext>
            </a:extLst>
          </p:cNvPr>
          <p:cNvSpPr txBox="1"/>
          <p:nvPr/>
        </p:nvSpPr>
        <p:spPr>
          <a:xfrm>
            <a:off x="2029146" y="1931542"/>
            <a:ext cx="80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>
                <a:latin typeface="MyriadPro-Semibold"/>
              </a:rPr>
              <a:t>Table 1. Model Overview for Incivility Classification of a NB system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88A533-6B02-49F8-9853-12F6C5952E4E}"/>
              </a:ext>
            </a:extLst>
          </p:cNvPr>
          <p:cNvSpPr txBox="1"/>
          <p:nvPr/>
        </p:nvSpPr>
        <p:spPr>
          <a:xfrm>
            <a:off x="1539240" y="4522506"/>
            <a:ext cx="848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>
                <a:latin typeface="MyriadPro-Semibold"/>
              </a:rPr>
              <a:t>Table 2. Model Results Confusion Matrix – True and Predicted Incivility by NB-Classifier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9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BC3F8-9A14-42F3-8569-378C574A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Results</a:t>
            </a:r>
            <a:r>
              <a:rPr lang="de-DE"/>
              <a:t> and Evaluation - </a:t>
            </a:r>
            <a:r>
              <a:rPr lang="de-DE" err="1"/>
              <a:t>Impoliteness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5CD12-3552-4147-8C9A-EB105B28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89EFC-691F-4C27-A1E5-493C537F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19BC5-40EA-4199-8965-A445B84E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305489-67CA-4922-A92B-B29182BA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71346D6-DD81-44FB-847A-6AC5DC569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9730"/>
              </p:ext>
            </p:extLst>
          </p:nvPr>
        </p:nvGraphicFramePr>
        <p:xfrm>
          <a:off x="1962197" y="2181141"/>
          <a:ext cx="5717735" cy="1757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3426">
                  <a:extLst>
                    <a:ext uri="{9D8B030D-6E8A-4147-A177-3AD203B41FA5}">
                      <a16:colId xmlns:a16="http://schemas.microsoft.com/office/drawing/2014/main" val="2293935188"/>
                    </a:ext>
                  </a:extLst>
                </a:gridCol>
                <a:gridCol w="521189">
                  <a:extLst>
                    <a:ext uri="{9D8B030D-6E8A-4147-A177-3AD203B41FA5}">
                      <a16:colId xmlns:a16="http://schemas.microsoft.com/office/drawing/2014/main" val="1073860085"/>
                    </a:ext>
                  </a:extLst>
                </a:gridCol>
                <a:gridCol w="712981">
                  <a:extLst>
                    <a:ext uri="{9D8B030D-6E8A-4147-A177-3AD203B41FA5}">
                      <a16:colId xmlns:a16="http://schemas.microsoft.com/office/drawing/2014/main" val="2637122253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2147798903"/>
                    </a:ext>
                  </a:extLst>
                </a:gridCol>
                <a:gridCol w="1424566">
                  <a:extLst>
                    <a:ext uri="{9D8B030D-6E8A-4147-A177-3AD203B41FA5}">
                      <a16:colId xmlns:a16="http://schemas.microsoft.com/office/drawing/2014/main" val="3314182252"/>
                    </a:ext>
                  </a:extLst>
                </a:gridCol>
              </a:tblGrid>
              <a:tr h="296771">
                <a:tc>
                  <a:txBody>
                    <a:bodyPr/>
                    <a:lstStyle/>
                    <a:p>
                      <a:r>
                        <a:rPr lang="de-DE" sz="14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F</a:t>
                      </a:r>
                      <a:r>
                        <a:rPr lang="de-DE" sz="1400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Accuracy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9162"/>
                  </a:ext>
                </a:extLst>
              </a:tr>
              <a:tr h="296771">
                <a:tc>
                  <a:txBody>
                    <a:bodyPr/>
                    <a:lstStyle/>
                    <a:p>
                      <a:r>
                        <a:rPr lang="de-DE" sz="1400"/>
                        <a:t>DICT (all)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18340"/>
                  </a:ext>
                </a:extLst>
              </a:tr>
              <a:tr h="383062">
                <a:tc>
                  <a:txBody>
                    <a:bodyPr/>
                    <a:lstStyle/>
                    <a:p>
                      <a:r>
                        <a:rPr lang="de-DE" sz="1400"/>
                        <a:t>BOW(1-3) + 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35346"/>
                  </a:ext>
                </a:extLst>
              </a:tr>
              <a:tr h="459937">
                <a:tc>
                  <a:txBody>
                    <a:bodyPr/>
                    <a:lstStyle/>
                    <a:p>
                      <a:r>
                        <a:rPr lang="de-DE" sz="1400"/>
                        <a:t>BOW(1-3) + DICT +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6553"/>
                  </a:ext>
                </a:extLst>
              </a:tr>
              <a:tr h="296771">
                <a:tc>
                  <a:txBody>
                    <a:bodyPr/>
                    <a:lstStyle/>
                    <a:p>
                      <a:r>
                        <a:rPr lang="de-DE" sz="1400"/>
                        <a:t>BOW(1-3)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30001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6A7EC7F2-6408-4932-BBFC-E03B542D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97" y="4692339"/>
            <a:ext cx="6293242" cy="14743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E41AD6E-DA15-4F8F-A278-5E280C8F01EB}"/>
              </a:ext>
            </a:extLst>
          </p:cNvPr>
          <p:cNvSpPr txBox="1"/>
          <p:nvPr/>
        </p:nvSpPr>
        <p:spPr>
          <a:xfrm>
            <a:off x="1869897" y="1663913"/>
            <a:ext cx="80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>
                <a:latin typeface="MyriadPro-Semibold"/>
              </a:rPr>
              <a:t>Table 3</a:t>
            </a:r>
            <a:r>
              <a:rPr lang="en-US">
                <a:latin typeface="MyriadPro-Semibold"/>
              </a:rPr>
              <a:t>. Model Overview for Impoliteness Classification of a NB system</a:t>
            </a:r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4FECC7-AC9F-4651-88CE-42A5D70FD1BD}"/>
              </a:ext>
            </a:extLst>
          </p:cNvPr>
          <p:cNvSpPr txBox="1"/>
          <p:nvPr/>
        </p:nvSpPr>
        <p:spPr>
          <a:xfrm>
            <a:off x="1865884" y="3966633"/>
            <a:ext cx="750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>
                <a:latin typeface="MyriadPro-Semibold"/>
              </a:rPr>
              <a:t>Table 4</a:t>
            </a:r>
            <a:r>
              <a:rPr lang="en-US">
                <a:latin typeface="MyriadPro-Semibold"/>
              </a:rPr>
              <a:t>. Model Results Confusion Matrix – True and Predicted Impoliteness by</a:t>
            </a:r>
          </a:p>
          <a:p>
            <a:r>
              <a:rPr lang="en-US">
                <a:latin typeface="MyriadPro-Semibold"/>
              </a:rPr>
              <a:t>NB-Classifier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65FD2-5575-4F63-9426-7F04815C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ESUPOL </a:t>
            </a:r>
            <a:r>
              <a:rPr lang="de-DE" err="1">
                <a:ea typeface="+mj-lt"/>
                <a:cs typeface="+mj-lt"/>
              </a:rPr>
              <a:t>data</a:t>
            </a:r>
            <a:r>
              <a:rPr lang="de-DE">
                <a:ea typeface="+mj-lt"/>
                <a:cs typeface="+mj-lt"/>
              </a:rPr>
              <a:t> </a:t>
            </a:r>
            <a:endParaRPr lang="de-DE" err="1"/>
          </a:p>
          <a:p>
            <a:endParaRPr lang="de-DE">
              <a:cs typeface="Calibri Ligh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A67E3D-0784-4F5D-A454-4A2DF35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950FC-057B-4E46-A4EE-6ACCC631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F2E7C-D3B3-4174-8C7B-1FF112EE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4F22215-9128-4272-B71E-6AEF43FC3F61}"/>
              </a:ext>
            </a:extLst>
          </p:cNvPr>
          <p:cNvSpPr txBox="1">
            <a:spLocks/>
          </p:cNvSpPr>
          <p:nvPr/>
        </p:nvSpPr>
        <p:spPr>
          <a:xfrm>
            <a:off x="770351" y="1986453"/>
            <a:ext cx="815397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sz="2400" err="1">
                <a:ea typeface="+mn-lt"/>
                <a:cs typeface="+mn-lt"/>
              </a:rPr>
              <a:t>Queries</a:t>
            </a:r>
            <a:r>
              <a:rPr lang="de-DE" sz="2400">
                <a:ea typeface="+mn-lt"/>
                <a:cs typeface="+mn-lt"/>
              </a:rPr>
              <a:t> and </a:t>
            </a:r>
            <a:r>
              <a:rPr lang="de-DE" sz="2400" err="1">
                <a:ea typeface="+mn-lt"/>
                <a:cs typeface="+mn-lt"/>
              </a:rPr>
              <a:t>suggestions</a:t>
            </a:r>
            <a:r>
              <a:rPr lang="de-DE" sz="2400">
                <a:ea typeface="+mn-lt"/>
                <a:cs typeface="+mn-lt"/>
              </a:rPr>
              <a:t> </a:t>
            </a:r>
            <a:r>
              <a:rPr lang="de-DE" sz="2400" err="1">
                <a:ea typeface="+mn-lt"/>
                <a:cs typeface="+mn-lt"/>
              </a:rPr>
              <a:t>are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often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less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complex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then</a:t>
            </a:r>
            <a:r>
              <a:rPr lang="de-DE" sz="2400">
                <a:ea typeface="+mn-lt"/>
                <a:cs typeface="+mn-lt"/>
              </a:rPr>
              <a:t> social </a:t>
            </a:r>
            <a:r>
              <a:rPr lang="de-DE" sz="2400" err="1">
                <a:ea typeface="+mn-lt"/>
                <a:cs typeface="+mn-lt"/>
              </a:rPr>
              <a:t>media</a:t>
            </a:r>
            <a:r>
              <a:rPr lang="de-DE" sz="2400">
                <a:ea typeface="+mn-lt"/>
                <a:cs typeface="+mn-lt"/>
              </a:rPr>
              <a:t> </a:t>
            </a:r>
            <a:r>
              <a:rPr lang="de-DE" sz="2400" err="1">
                <a:ea typeface="+mn-lt"/>
                <a:cs typeface="+mn-lt"/>
              </a:rPr>
              <a:t>comments</a:t>
            </a:r>
            <a:endParaRPr lang="de-DE" sz="2400" err="1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de-DE" sz="2000">
                <a:ea typeface="+mn-lt"/>
                <a:cs typeface="+mn-lt"/>
              </a:rPr>
              <a:t>Rare </a:t>
            </a:r>
            <a:r>
              <a:rPr lang="de-DE" sz="2000" err="1">
                <a:ea typeface="+mn-lt"/>
                <a:cs typeface="+mn-lt"/>
              </a:rPr>
              <a:t>subordinate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clauses</a:t>
            </a:r>
            <a:r>
              <a:rPr lang="de-DE" sz="2000">
                <a:ea typeface="+mn-lt"/>
                <a:cs typeface="+mn-lt"/>
              </a:rPr>
              <a:t> &amp; </a:t>
            </a:r>
            <a:r>
              <a:rPr lang="de-DE" sz="2000" err="1">
                <a:ea typeface="+mn-lt"/>
                <a:cs typeface="+mn-lt"/>
              </a:rPr>
              <a:t>longdistance</a:t>
            </a:r>
            <a:r>
              <a:rPr lang="de-DE" sz="2000">
                <a:ea typeface="+mn-lt"/>
                <a:cs typeface="+mn-lt"/>
              </a:rPr>
              <a:t> </a:t>
            </a:r>
            <a:r>
              <a:rPr lang="de-DE" sz="2000" err="1">
                <a:ea typeface="+mn-lt"/>
                <a:cs typeface="+mn-lt"/>
              </a:rPr>
              <a:t>dependencies</a:t>
            </a:r>
            <a:endParaRPr lang="de-DE" sz="20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sz="2400" err="1">
                <a:ea typeface="+mn-lt"/>
                <a:cs typeface="+mn-lt"/>
              </a:rPr>
              <a:t>no</a:t>
            </a:r>
            <a:r>
              <a:rPr lang="de-DE" sz="2400">
                <a:ea typeface="+mn-lt"/>
                <a:cs typeface="+mn-lt"/>
              </a:rPr>
              <a:t> social </a:t>
            </a:r>
            <a:r>
              <a:rPr lang="de-DE" sz="2400" err="1">
                <a:ea typeface="+mn-lt"/>
                <a:cs typeface="+mn-lt"/>
              </a:rPr>
              <a:t>interaction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only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machine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interaction</a:t>
            </a:r>
            <a:endParaRPr lang="de-DE" sz="240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de-DE" sz="2400" err="1">
                <a:ea typeface="+mn-lt"/>
                <a:cs typeface="+mn-lt"/>
              </a:rPr>
              <a:t>Less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impoliteness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since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no</a:t>
            </a:r>
            <a:r>
              <a:rPr lang="de-DE" sz="2400">
                <a:ea typeface="+mn-lt"/>
                <a:cs typeface="+mn-lt"/>
              </a:rPr>
              <a:t> human </a:t>
            </a:r>
            <a:r>
              <a:rPr lang="de-DE" sz="2400" err="1">
                <a:ea typeface="+mn-lt"/>
                <a:cs typeface="+mn-lt"/>
              </a:rPr>
              <a:t>addressee</a:t>
            </a:r>
            <a:endParaRPr lang="de-DE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620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69A6E-6C87-49B9-8F22-547528A3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327764"/>
            <a:ext cx="5147730" cy="1641987"/>
          </a:xfrm>
        </p:spPr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Minorities</a:t>
            </a:r>
            <a:br>
              <a:rPr lang="de-DE">
                <a:ea typeface="+mj-lt"/>
                <a:cs typeface="+mj-lt"/>
              </a:rPr>
            </a:br>
            <a:endParaRPr lang="de-DE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08E59-C516-445B-849E-6B8C4A6F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1" y="1834053"/>
            <a:ext cx="8153976" cy="36379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de-DE" sz="280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endParaRPr lang="de-DE" sz="2400">
              <a:cs typeface="Calibri"/>
            </a:endParaRPr>
          </a:p>
          <a:p>
            <a:pPr lvl="2">
              <a:buClr>
                <a:srgbClr val="FFFFFF"/>
              </a:buClr>
            </a:pPr>
            <a:endParaRPr lang="de-DE"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84442-5151-485B-A28A-353E3DC3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12C6F-BB01-4BE3-B3FF-8532420B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9D343-E0EF-4A73-B259-012A7176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848B99D-FBC8-42B6-884B-013ABE986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09152"/>
              </p:ext>
            </p:extLst>
          </p:nvPr>
        </p:nvGraphicFramePr>
        <p:xfrm>
          <a:off x="1209675" y="4743450"/>
          <a:ext cx="8456384" cy="8143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228192">
                  <a:extLst>
                    <a:ext uri="{9D8B030D-6E8A-4147-A177-3AD203B41FA5}">
                      <a16:colId xmlns:a16="http://schemas.microsoft.com/office/drawing/2014/main" val="1366332865"/>
                    </a:ext>
                  </a:extLst>
                </a:gridCol>
                <a:gridCol w="4228192">
                  <a:extLst>
                    <a:ext uri="{9D8B030D-6E8A-4147-A177-3AD203B41FA5}">
                      <a16:colId xmlns:a16="http://schemas.microsoft.com/office/drawing/2014/main" val="441116359"/>
                    </a:ext>
                  </a:extLst>
                </a:gridCol>
              </a:tblGrid>
              <a:tr h="814387">
                <a:tc>
                  <a:txBody>
                    <a:bodyPr/>
                    <a:lstStyle/>
                    <a:p>
                      <a:r>
                        <a:rPr lang="de-DE" sz="2000" b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"warum sind engländer so </a:t>
                      </a:r>
                      <a:r>
                        <a:rPr lang="de-DE" sz="20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hässlich</a:t>
                      </a:r>
                      <a:r>
                        <a:rPr lang="de-DE" sz="2000" b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0" marR="0" marT="150876" marB="15087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 b="0" kern="1200" cap="none" spc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"warum sind engländer so </a:t>
                      </a:r>
                      <a:r>
                        <a:rPr lang="de-DE" sz="2000" b="1" kern="1200" cap="none" spc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nett</a:t>
                      </a:r>
                      <a:r>
                        <a:rPr lang="de-DE" sz="2000" b="0" kern="1200" cap="none" spc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0" marR="0" marT="150876" marB="150876" anchor="ctr">
                    <a:lnL w="0">
                      <a:noFill/>
                    </a:lnL>
                    <a:lnR w="0">
                      <a:noFill/>
                    </a:lnR>
                    <a:lnT w="28575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502256"/>
                  </a:ext>
                </a:extLst>
              </a:tr>
            </a:tbl>
          </a:graphicData>
        </a:graphic>
      </p:graphicFrame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6D8B4DE-F18B-49A4-B58F-3D2B06F22CCF}"/>
              </a:ext>
            </a:extLst>
          </p:cNvPr>
          <p:cNvSpPr txBox="1">
            <a:spLocks/>
          </p:cNvSpPr>
          <p:nvPr/>
        </p:nvSpPr>
        <p:spPr>
          <a:xfrm>
            <a:off x="770351" y="1976928"/>
            <a:ext cx="10735251" cy="293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28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sz="2800">
                <a:ea typeface="+mn-lt"/>
                <a:cs typeface="+mn-lt"/>
              </a:rPr>
              <a:t>Suggestions </a:t>
            </a:r>
            <a:r>
              <a:rPr lang="de-DE" sz="2800" err="1">
                <a:ea typeface="+mn-lt"/>
                <a:cs typeface="+mn-lt"/>
              </a:rPr>
              <a:t>contain</a:t>
            </a:r>
            <a:r>
              <a:rPr lang="de-DE" sz="2800">
                <a:ea typeface="+mn-lt"/>
                <a:cs typeface="+mn-lt"/>
              </a:rPr>
              <a:t> different </a:t>
            </a:r>
            <a:r>
              <a:rPr lang="de-DE" sz="2800" err="1">
                <a:ea typeface="+mn-lt"/>
                <a:cs typeface="+mn-lt"/>
              </a:rPr>
              <a:t>forms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of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incivility</a:t>
            </a:r>
            <a:endParaRPr lang="de-DE" sz="28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sz="2800" err="1">
                <a:ea typeface="+mn-lt"/>
                <a:cs typeface="+mn-lt"/>
              </a:rPr>
              <a:t>Mostly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b="1">
                <a:ea typeface="+mn-lt"/>
                <a:cs typeface="+mn-lt"/>
              </a:rPr>
              <a:t>rasism</a:t>
            </a:r>
            <a:r>
              <a:rPr lang="de-DE" sz="2800">
                <a:ea typeface="+mn-lt"/>
                <a:cs typeface="+mn-lt"/>
              </a:rPr>
              <a:t> and hostility </a:t>
            </a:r>
            <a:r>
              <a:rPr lang="de-DE" sz="2800" err="1">
                <a:ea typeface="+mn-lt"/>
                <a:cs typeface="+mn-lt"/>
              </a:rPr>
              <a:t>towards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religions</a:t>
            </a:r>
            <a:r>
              <a:rPr lang="de-DE" sz="2800">
                <a:ea typeface="+mn-lt"/>
                <a:cs typeface="+mn-lt"/>
              </a:rPr>
              <a:t> </a:t>
            </a:r>
            <a:r>
              <a:rPr lang="de-DE" sz="2800" err="1">
                <a:ea typeface="+mn-lt"/>
                <a:cs typeface="+mn-lt"/>
              </a:rPr>
              <a:t>as</a:t>
            </a:r>
            <a:r>
              <a:rPr lang="de-DE" sz="2800">
                <a:ea typeface="+mn-lt"/>
                <a:cs typeface="+mn-lt"/>
              </a:rPr>
              <a:t> sub-</a:t>
            </a:r>
            <a:r>
              <a:rPr lang="de-DE" sz="2800" err="1">
                <a:ea typeface="+mn-lt"/>
                <a:cs typeface="+mn-lt"/>
              </a:rPr>
              <a:t>concepts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of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b="1">
                <a:ea typeface="+mn-lt"/>
                <a:cs typeface="+mn-lt"/>
              </a:rPr>
              <a:t>incivility</a:t>
            </a:r>
            <a:endParaRPr lang="en-US" sz="2800" b="1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de-DE" sz="2600">
                <a:ea typeface="+mn-lt"/>
                <a:cs typeface="+mn-lt"/>
              </a:rPr>
              <a:t>prejudices</a:t>
            </a:r>
            <a:r>
              <a:rPr lang="de-DE" sz="2600">
                <a:cs typeface="Calibri"/>
              </a:rPr>
              <a:t> / stereotypes</a:t>
            </a:r>
            <a:endParaRPr lang="de-DE">
              <a:cs typeface="Calibri"/>
            </a:endParaRPr>
          </a:p>
          <a:p>
            <a:pPr marL="742950">
              <a:buClr>
                <a:srgbClr val="FFFFFF"/>
              </a:buClr>
            </a:pPr>
            <a:r>
              <a:rPr lang="de-DE" sz="2800">
                <a:cs typeface="Calibri"/>
              </a:rPr>
              <a:t>including</a:t>
            </a:r>
            <a:r>
              <a:rPr lang="de-DE" sz="2800">
                <a:ea typeface="+mn-lt"/>
                <a:cs typeface="+mn-lt"/>
              </a:rPr>
              <a:t> both positive and negative terms</a:t>
            </a:r>
            <a:endParaRPr lang="de-DE" sz="1600">
              <a:ea typeface="+mn-lt"/>
              <a:cs typeface="+mn-lt"/>
            </a:endParaRPr>
          </a:p>
          <a:p>
            <a:pPr marL="0" indent="0">
              <a:buClr>
                <a:prstClr val="white"/>
              </a:buClr>
              <a:buNone/>
            </a:pPr>
            <a:endParaRPr lang="de-DE" sz="2800">
              <a:cs typeface="Calibri"/>
            </a:endParaRPr>
          </a:p>
          <a:p>
            <a:pPr lvl="2">
              <a:buClr>
                <a:srgbClr val="FFFFFF"/>
              </a:buClr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16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69A6E-6C87-49B9-8F22-547528A3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327764"/>
            <a:ext cx="5147730" cy="1641987"/>
          </a:xfrm>
        </p:spPr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Minorities</a:t>
            </a:r>
            <a:br>
              <a:rPr lang="de-DE">
                <a:ea typeface="+mj-lt"/>
                <a:cs typeface="+mj-lt"/>
              </a:rPr>
            </a:br>
            <a:endParaRPr lang="de-DE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08E59-C516-445B-849E-6B8C4A6F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1" y="1834053"/>
            <a:ext cx="8153976" cy="36379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de-DE" sz="280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endParaRPr lang="de-DE" sz="2400">
              <a:cs typeface="Calibri"/>
            </a:endParaRPr>
          </a:p>
          <a:p>
            <a:pPr lvl="2">
              <a:buClr>
                <a:srgbClr val="FFFFFF"/>
              </a:buClr>
            </a:pPr>
            <a:endParaRPr lang="de-DE"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84442-5151-485B-A28A-353E3DC3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 lnSpcReduction="10000"/>
          </a:bodyPr>
          <a:lstStyle/>
          <a:p>
            <a:r>
              <a:rPr lang="de-DE">
                <a:ea typeface="+mn-lt"/>
                <a:cs typeface="+mn-lt"/>
              </a:rPr>
              <a:t>*Nationalities or religious or political </a:t>
            </a:r>
            <a:r>
              <a:rPr lang="de-DE">
                <a:cs typeface="Calibri"/>
              </a:rPr>
              <a:t>groups</a:t>
            </a:r>
          </a:p>
          <a:p>
            <a:r>
              <a:rPr lang="de-DE">
                <a:ea typeface="+mn-lt"/>
                <a:cs typeface="+mn-lt"/>
              </a:rPr>
              <a:t>*Linguistic Inquiry and Word Count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12C6F-BB01-4BE3-B3FF-8532420B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9D343-E0EF-4A73-B259-012A7176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6D8B4DE-F18B-49A4-B58F-3D2B06F22CCF}"/>
              </a:ext>
            </a:extLst>
          </p:cNvPr>
          <p:cNvSpPr txBox="1">
            <a:spLocks/>
          </p:cNvSpPr>
          <p:nvPr/>
        </p:nvSpPr>
        <p:spPr>
          <a:xfrm>
            <a:off x="770351" y="1976928"/>
            <a:ext cx="10687626" cy="3647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 err="1">
                <a:ea typeface="+mn-lt"/>
                <a:cs typeface="+mn-lt"/>
              </a:rPr>
              <a:t>Incivility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model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should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sufficient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de-DE" sz="1800" dirty="0">
                <a:ea typeface="+mn-lt"/>
                <a:cs typeface="+mn-lt"/>
              </a:rPr>
              <a:t>BOW(1-3) + DICT + </a:t>
            </a:r>
            <a:r>
              <a:rPr lang="de-DE" sz="1800">
                <a:ea typeface="+mn-lt"/>
                <a:cs typeface="+mn-lt"/>
              </a:rPr>
              <a:t>NER</a:t>
            </a:r>
            <a:endParaRPr lang="de-DE" sz="18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dirty="0" err="1">
                <a:ea typeface="+mn-lt"/>
                <a:cs typeface="+mn-lt"/>
              </a:rPr>
              <a:t>Occurence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de-DE" sz="1800" dirty="0" err="1">
                <a:cs typeface="Calibri"/>
              </a:rPr>
              <a:t>the</a:t>
            </a:r>
            <a:r>
              <a:rPr lang="de-DE" sz="1800" dirty="0">
                <a:cs typeface="Calibri"/>
              </a:rPr>
              <a:t> </a:t>
            </a:r>
            <a:r>
              <a:rPr lang="de-DE" sz="1800" dirty="0" err="1">
                <a:cs typeface="Calibri"/>
              </a:rPr>
              <a:t>Named</a:t>
            </a:r>
            <a:r>
              <a:rPr lang="de-DE" sz="1800" dirty="0">
                <a:cs typeface="Calibri"/>
              </a:rPr>
              <a:t>-Entity Recognition </a:t>
            </a:r>
            <a:r>
              <a:rPr lang="de-DE" sz="1800" b="1" dirty="0">
                <a:cs typeface="Calibri"/>
              </a:rPr>
              <a:t>NORP</a:t>
            </a:r>
            <a:r>
              <a:rPr lang="de-DE" sz="1800" b="1" dirty="0">
                <a:ea typeface="+mn-lt"/>
                <a:cs typeface="+mn-lt"/>
              </a:rPr>
              <a:t>* </a:t>
            </a:r>
            <a:endParaRPr lang="de-DE" sz="1800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de-DE" sz="1800" dirty="0" err="1">
                <a:ea typeface="+mn-lt"/>
                <a:cs typeface="+mn-lt"/>
              </a:rPr>
              <a:t>Indicator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for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incivility</a:t>
            </a:r>
            <a:endParaRPr lang="en-US" sz="1800" dirty="0">
              <a:ea typeface="+mn-lt"/>
              <a:cs typeface="+mn-lt"/>
            </a:endParaRPr>
          </a:p>
          <a:p>
            <a:pPr lvl="2">
              <a:buClr>
                <a:srgbClr val="FFFFFF"/>
              </a:buClr>
            </a:pPr>
            <a:r>
              <a:rPr lang="de-DE" dirty="0">
                <a:ea typeface="+mn-lt"/>
                <a:cs typeface="+mn-lt"/>
              </a:rPr>
              <a:t>Positive and negative</a:t>
            </a:r>
            <a:r>
              <a:rPr lang="de-DE" dirty="0">
                <a:cs typeface="Calibri" panose="020F0502020204030204"/>
              </a:rPr>
              <a:t> </a:t>
            </a:r>
            <a:r>
              <a:rPr lang="de-DE" dirty="0" err="1">
                <a:cs typeface="Calibri" panose="020F0502020204030204"/>
              </a:rPr>
              <a:t>emotions</a:t>
            </a:r>
            <a:r>
              <a:rPr lang="de-DE" dirty="0">
                <a:cs typeface="Calibri" panose="020F0502020204030204"/>
              </a:rPr>
              <a:t> </a:t>
            </a:r>
            <a:r>
              <a:rPr lang="de-DE" dirty="0" err="1">
                <a:cs typeface="Calibri" panose="020F0502020204030204"/>
              </a:rPr>
              <a:t>regarding</a:t>
            </a:r>
            <a:r>
              <a:rPr lang="de-DE" dirty="0">
                <a:cs typeface="Calibri" panose="020F0502020204030204"/>
              </a:rPr>
              <a:t> </a:t>
            </a:r>
            <a:r>
              <a:rPr lang="de-DE" dirty="0" err="1">
                <a:cs typeface="Calibri" panose="020F0502020204030204"/>
              </a:rPr>
              <a:t>these</a:t>
            </a:r>
            <a:r>
              <a:rPr lang="de-DE" dirty="0">
                <a:cs typeface="Calibri" panose="020F0502020204030204"/>
              </a:rPr>
              <a:t> </a:t>
            </a:r>
            <a:r>
              <a:rPr lang="de-DE" dirty="0" err="1">
                <a:cs typeface="Calibri" panose="020F0502020204030204"/>
              </a:rPr>
              <a:t>groups</a:t>
            </a:r>
            <a:r>
              <a:rPr lang="de-DE" dirty="0">
                <a:cs typeface="Calibri" panose="020F0502020204030204"/>
              </a:rPr>
              <a:t> (LIWC)*</a:t>
            </a:r>
          </a:p>
          <a:p>
            <a:pPr lvl="2">
              <a:buClr>
                <a:srgbClr val="FFFFFF"/>
              </a:buClr>
            </a:pPr>
            <a:r>
              <a:rPr lang="de-DE" dirty="0" err="1">
                <a:ea typeface="+mn-lt"/>
                <a:cs typeface="+mn-lt"/>
              </a:rPr>
              <a:t>Insult.Wiki</a:t>
            </a:r>
            <a:r>
              <a:rPr lang="de-DE" dirty="0">
                <a:ea typeface="+mn-lt"/>
                <a:cs typeface="+mn-lt"/>
              </a:rPr>
              <a:t>[10] 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impoliteness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as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subform</a:t>
            </a:r>
            <a:endParaRPr lang="de-DE" dirty="0">
              <a:cs typeface="Calibri" panose="020F0502020204030204"/>
            </a:endParaRPr>
          </a:p>
          <a:p>
            <a:pPr lvl="2">
              <a:buClr>
                <a:srgbClr val="FFFFFF"/>
              </a:buClr>
            </a:pPr>
            <a:endParaRPr lang="de-DE" dirty="0">
              <a:ea typeface="+mn-lt"/>
              <a:cs typeface="+mn-lt"/>
            </a:endParaRPr>
          </a:p>
          <a:p>
            <a:pPr marL="457200" lvl="2" indent="-457200"/>
            <a:r>
              <a:rPr lang="de-DE" sz="1800" dirty="0" err="1">
                <a:ea typeface="+mn-lt"/>
                <a:cs typeface="+mn-lt"/>
              </a:rPr>
              <a:t>Challenging</a:t>
            </a:r>
            <a:r>
              <a:rPr lang="de-DE" sz="1800" dirty="0">
                <a:ea typeface="+mn-lt"/>
                <a:cs typeface="+mn-lt"/>
              </a:rPr>
              <a:t> - </a:t>
            </a:r>
            <a:r>
              <a:rPr lang="de-DE" sz="1800" dirty="0" err="1">
                <a:ea typeface="+mn-lt"/>
                <a:cs typeface="+mn-lt"/>
              </a:rPr>
              <a:t>ambiguity</a:t>
            </a:r>
            <a:endParaRPr lang="de-DE" sz="1800" dirty="0">
              <a:ea typeface="+mn-lt"/>
              <a:cs typeface="+mn-lt"/>
            </a:endParaRPr>
          </a:p>
          <a:p>
            <a:pPr marL="800100" lvl="3">
              <a:buClr>
                <a:srgbClr val="FFFFFF"/>
              </a:buClr>
            </a:pPr>
            <a:r>
              <a:rPr lang="de-DE" sz="1800" dirty="0">
                <a:ea typeface="+mn-lt"/>
                <a:cs typeface="+mn-lt"/>
              </a:rPr>
              <a:t>'warum </a:t>
            </a:r>
            <a:r>
              <a:rPr lang="de-DE" sz="1800" b="1" dirty="0">
                <a:ea typeface="+mn-lt"/>
                <a:cs typeface="+mn-lt"/>
              </a:rPr>
              <a:t>schwarze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err="1">
                <a:ea typeface="+mn-lt"/>
                <a:cs typeface="+mn-lt"/>
              </a:rPr>
              <a:t>kleidung</a:t>
            </a:r>
            <a:r>
              <a:rPr lang="de-DE" sz="1800" dirty="0">
                <a:ea typeface="+mn-lt"/>
                <a:cs typeface="+mn-lt"/>
              </a:rPr>
              <a:t> in der wüste'</a:t>
            </a:r>
          </a:p>
          <a:p>
            <a:pPr lvl="2">
              <a:buClr>
                <a:srgbClr val="FFFFFF"/>
              </a:buClr>
            </a:pPr>
            <a:endParaRPr lang="de-DE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546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8EA4E-B69C-49A8-AB4B-1546999F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42295"/>
            <a:ext cx="6593075" cy="274559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2400" b="1" err="1">
                <a:ea typeface="+mn-lt"/>
                <a:cs typeface="+mn-lt"/>
              </a:rPr>
              <a:t>Polarity</a:t>
            </a:r>
            <a:r>
              <a:rPr lang="de-DE" sz="2400" b="1">
                <a:ea typeface="+mn-lt"/>
                <a:cs typeface="+mn-lt"/>
              </a:rPr>
              <a:t> </a:t>
            </a:r>
            <a:r>
              <a:rPr lang="de-DE" sz="2400" b="1" err="1">
                <a:ea typeface="+mn-lt"/>
                <a:cs typeface="+mn-lt"/>
              </a:rPr>
              <a:t>classification</a:t>
            </a:r>
            <a:endParaRPr lang="de-DE" sz="2400" b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 sz="2400" err="1">
                <a:ea typeface="+mn-lt"/>
                <a:cs typeface="+mn-lt"/>
              </a:rPr>
              <a:t>assigning</a:t>
            </a:r>
            <a:r>
              <a:rPr lang="de-DE" sz="2400">
                <a:ea typeface="+mn-lt"/>
                <a:cs typeface="+mn-lt"/>
              </a:rPr>
              <a:t> </a:t>
            </a:r>
            <a:r>
              <a:rPr lang="de-DE" sz="2400" err="1">
                <a:ea typeface="+mn-lt"/>
                <a:cs typeface="+mn-lt"/>
              </a:rPr>
              <a:t>weights</a:t>
            </a:r>
            <a:r>
              <a:rPr lang="de-DE" sz="2400">
                <a:ea typeface="+mn-lt"/>
                <a:cs typeface="+mn-lt"/>
              </a:rPr>
              <a:t> [-1:1] </a:t>
            </a:r>
            <a:r>
              <a:rPr lang="de-DE" sz="2400" err="1">
                <a:ea typeface="+mn-lt"/>
                <a:cs typeface="+mn-lt"/>
              </a:rPr>
              <a:t>to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the</a:t>
            </a:r>
            <a:r>
              <a:rPr lang="de-DE" sz="2400">
                <a:ea typeface="+mn-lt"/>
                <a:cs typeface="+mn-lt"/>
              </a:rPr>
              <a:t> top-10 </a:t>
            </a:r>
            <a:r>
              <a:rPr lang="de-DE" sz="2400" err="1">
                <a:ea typeface="+mn-lt"/>
                <a:cs typeface="+mn-lt"/>
              </a:rPr>
              <a:t>terms</a:t>
            </a:r>
            <a:endParaRPr lang="de-DE" sz="2400">
              <a:ea typeface="+mn-lt"/>
              <a:cs typeface="+mn-lt"/>
            </a:endParaRPr>
          </a:p>
          <a:p>
            <a:pPr marL="342900" lvl="2" indent="-342900">
              <a:buClr>
                <a:srgbClr val="FFFFFF"/>
              </a:buClr>
            </a:pPr>
            <a:r>
              <a:rPr lang="de-DE" sz="2400" err="1">
                <a:ea typeface="+mn-lt"/>
                <a:cs typeface="+mn-lt"/>
              </a:rPr>
              <a:t>Calculate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the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average</a:t>
            </a:r>
            <a:r>
              <a:rPr lang="de-DE" sz="2400">
                <a:ea typeface="+mn-lt"/>
                <a:cs typeface="+mn-lt"/>
              </a:rPr>
              <a:t> </a:t>
            </a:r>
            <a:r>
              <a:rPr lang="de-DE" sz="2400" err="1">
                <a:ea typeface="+mn-lt"/>
                <a:cs typeface="+mn-lt"/>
              </a:rPr>
              <a:t>of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the</a:t>
            </a:r>
            <a:r>
              <a:rPr lang="de-DE" sz="2400">
                <a:ea typeface="+mn-lt"/>
                <a:cs typeface="+mn-lt"/>
              </a:rPr>
              <a:t> top-10 </a:t>
            </a:r>
            <a:r>
              <a:rPr lang="de-DE" sz="2400" err="1">
                <a:ea typeface="+mn-lt"/>
                <a:cs typeface="+mn-lt"/>
              </a:rPr>
              <a:t>terms</a:t>
            </a:r>
          </a:p>
          <a:p>
            <a:pPr marL="342900" lvl="2" indent="-342900">
              <a:buClr>
                <a:srgbClr val="FFFFFF"/>
              </a:buClr>
            </a:pPr>
            <a:r>
              <a:rPr lang="de-DE" sz="2400">
                <a:ea typeface="+mn-lt"/>
                <a:cs typeface="+mn-lt"/>
              </a:rPr>
              <a:t>[POS] - [NEU] - [NEG]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C7C91-9D61-45E6-B37C-8727572E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8A57CD-6D6F-4289-8C03-E1235CBA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1FC1403-C63D-47DB-8192-41A589A0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59274"/>
              </p:ext>
            </p:extLst>
          </p:nvPr>
        </p:nvGraphicFramePr>
        <p:xfrm>
          <a:off x="643464" y="2433441"/>
          <a:ext cx="3997361" cy="167201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99317">
                  <a:extLst>
                    <a:ext uri="{9D8B030D-6E8A-4147-A177-3AD203B41FA5}">
                      <a16:colId xmlns:a16="http://schemas.microsoft.com/office/drawing/2014/main" val="589536903"/>
                    </a:ext>
                  </a:extLst>
                </a:gridCol>
                <a:gridCol w="1098044">
                  <a:extLst>
                    <a:ext uri="{9D8B030D-6E8A-4147-A177-3AD203B41FA5}">
                      <a16:colId xmlns:a16="http://schemas.microsoft.com/office/drawing/2014/main" val="4039467038"/>
                    </a:ext>
                  </a:extLst>
                </a:gridCol>
              </a:tblGrid>
              <a:tr h="641195">
                <a:tc>
                  <a:txBody>
                    <a:bodyPr/>
                    <a:lstStyle/>
                    <a:p>
                      <a:pPr rtl="0" fontAlgn="base"/>
                      <a:r>
                        <a:rPr lang="de-DE" sz="2300" b="1" cap="none" spc="0">
                          <a:solidFill>
                            <a:schemeClr val="tx1"/>
                          </a:solidFill>
                          <a:effectLst/>
                        </a:rPr>
                        <a:t>sahra wagenknecht … </a:t>
                      </a:r>
                    </a:p>
                  </a:txBody>
                  <a:tcPr marL="66078" marR="66078" marT="66078" marB="132156" anchor="b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de-DE" sz="2300" b="0" cap="none" spc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6078" marR="66078" marT="66078" marB="132156" anchor="b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709037"/>
                  </a:ext>
                </a:extLst>
              </a:tr>
              <a:tr h="515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kern="1200" cap="none" spc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married (</a:t>
                      </a:r>
                      <a:r>
                        <a:rPr lang="de-DE" sz="17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de-DE" sz="1700" cap="none" spc="0">
                          <a:solidFill>
                            <a:schemeClr val="tx1"/>
                          </a:solidFill>
                          <a:effectLst/>
                        </a:rPr>
                        <a:t>rheiratet)</a:t>
                      </a:r>
                    </a:p>
                  </a:txBody>
                  <a:tcPr marL="66078" marR="66078" marT="66078" marB="13215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kern="1200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"NEU" </a:t>
                      </a:r>
                      <a:endParaRPr lang="de-DE"/>
                    </a:p>
                  </a:txBody>
                  <a:tcPr marL="66078" marR="66078" marT="66078" marB="13215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924236"/>
                  </a:ext>
                </a:extLst>
              </a:tr>
              <a:tr h="515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700" kern="1200" cap="none" spc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childless (</a:t>
                      </a:r>
                      <a:r>
                        <a:rPr lang="de-DE" sz="17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r>
                        <a:rPr lang="de-DE" sz="1700" cap="none" spc="0">
                          <a:solidFill>
                            <a:schemeClr val="tx1"/>
                          </a:solidFill>
                          <a:effectLst/>
                        </a:rPr>
                        <a:t>nderlos)</a:t>
                      </a:r>
                    </a:p>
                  </a:txBody>
                  <a:tcPr marL="66078" marR="66078" marT="66078" marB="13215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kern="1200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"NEG"[11]</a:t>
                      </a:r>
                      <a:endParaRPr lang="de-DE" sz="17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78" marR="66078" marT="66078" marB="13215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69998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7309787F-8B1D-43DF-9285-A8CC21D400B6}"/>
              </a:ext>
            </a:extLst>
          </p:cNvPr>
          <p:cNvSpPr txBox="1">
            <a:spLocks/>
          </p:cNvSpPr>
          <p:nvPr/>
        </p:nvSpPr>
        <p:spPr>
          <a:xfrm>
            <a:off x="720259" y="298407"/>
            <a:ext cx="3706762" cy="16081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>
                <a:cs typeface="Calibri Light"/>
              </a:rPr>
              <a:t>BTW17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FD0D30-C26C-4D4E-9C36-52FCCF8D612F}"/>
              </a:ext>
            </a:extLst>
          </p:cNvPr>
          <p:cNvSpPr txBox="1"/>
          <p:nvPr/>
        </p:nvSpPr>
        <p:spPr>
          <a:xfrm>
            <a:off x="590550" y="4191000"/>
            <a:ext cx="41433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MyriadPro-Semibold"/>
              </a:rPr>
              <a:t>Table 5. Example polarity weights for suggestions terms regarding '</a:t>
            </a:r>
            <a:r>
              <a:rPr lang="en-US" sz="1400" err="1">
                <a:latin typeface="MyriadPro-Semibold"/>
              </a:rPr>
              <a:t>sahra</a:t>
            </a:r>
            <a:r>
              <a:rPr lang="en-US" sz="1400">
                <a:latin typeface="MyriadPro-Semibold"/>
              </a:rPr>
              <a:t> </a:t>
            </a:r>
            <a:r>
              <a:rPr lang="en-US" sz="1400" err="1">
                <a:latin typeface="MyriadPro-Semibold"/>
              </a:rPr>
              <a:t>wagenknecht</a:t>
            </a:r>
            <a:r>
              <a:rPr lang="en-US" sz="1400">
                <a:latin typeface="MyriadPro-Semibold"/>
              </a:rPr>
              <a:t>'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345809C2-3800-46F4-9D18-5F4B3834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/>
          <a:lstStyle/>
          <a:p>
            <a:r>
              <a:rPr lang="en-US" dirty="0"/>
              <a:t>NEU = neutral</a:t>
            </a:r>
          </a:p>
          <a:p>
            <a:r>
              <a:rPr lang="en-US" dirty="0"/>
              <a:t>NEG = negative</a:t>
            </a:r>
          </a:p>
        </p:txBody>
      </p:sp>
    </p:spTree>
    <p:extLst>
      <p:ext uri="{BB962C8B-B14F-4D97-AF65-F5344CB8AC3E}">
        <p14:creationId xmlns:p14="http://schemas.microsoft.com/office/powerpoint/2010/main" val="363394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6468-23FC-41CE-B90F-90F28CEB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59" y="298407"/>
            <a:ext cx="3706762" cy="1608124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BTW17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BECAB-367C-4CDC-962C-2C392BAB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391" y="1230794"/>
            <a:ext cx="4382497" cy="3972232"/>
          </a:xfrm>
        </p:spPr>
        <p:txBody>
          <a:bodyPr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Based on Named-entity recognition</a:t>
            </a:r>
            <a:r>
              <a:rPr lang="en-US" sz="2400" b="1">
                <a:ea typeface="+mn-lt"/>
                <a:cs typeface="+mn-lt"/>
              </a:rPr>
              <a:t> (NER)</a:t>
            </a:r>
            <a:r>
              <a:rPr lang="en-US" sz="2400">
                <a:ea typeface="+mn-lt"/>
                <a:cs typeface="+mn-lt"/>
              </a:rPr>
              <a:t> Consideration of Co-occurrence with other PER, ORG and LOC </a:t>
            </a:r>
            <a:endParaRPr lang="de-DE" sz="2400">
              <a:ea typeface="+mn-lt"/>
              <a:cs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52A44-2F77-46FB-B35B-5D39AD0F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663" y="6391687"/>
            <a:ext cx="6762959" cy="3778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76B2B-827B-4A5A-9521-11F2E0D8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649B6-7374-4FBF-A879-47DA5C19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CE9B56E-817E-4766-8163-D94FE99C2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69274"/>
              </p:ext>
            </p:extLst>
          </p:nvPr>
        </p:nvGraphicFramePr>
        <p:xfrm>
          <a:off x="643464" y="1852577"/>
          <a:ext cx="4964543" cy="31621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63089">
                  <a:extLst>
                    <a:ext uri="{9D8B030D-6E8A-4147-A177-3AD203B41FA5}">
                      <a16:colId xmlns:a16="http://schemas.microsoft.com/office/drawing/2014/main" val="3862210931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402542235"/>
                    </a:ext>
                  </a:extLst>
                </a:gridCol>
              </a:tblGrid>
              <a:tr h="63242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 b="1">
                          <a:solidFill>
                            <a:srgbClr val="FFFFFF"/>
                          </a:solidFill>
                          <a:effectLst/>
                        </a:rPr>
                        <a:t>sahra wagenknecht … </a:t>
                      </a:r>
                    </a:p>
                  </a:txBody>
                  <a:tcPr marL="260615" marR="156369" marT="156369" marB="15636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de-DE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615" marR="156369" marT="156369" marB="15636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95993"/>
                  </a:ext>
                </a:extLst>
              </a:tr>
              <a:tr h="63242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trump </a:t>
                      </a:r>
                    </a:p>
                  </a:txBody>
                  <a:tcPr marL="260615" marR="156369" marT="156369" marB="15636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 (persons) </a:t>
                      </a:r>
                    </a:p>
                  </a:txBody>
                  <a:tcPr marL="260615" marR="156369" marT="156369" marB="15636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28210"/>
                  </a:ext>
                </a:extLst>
              </a:tr>
              <a:tr h="63242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afd </a:t>
                      </a:r>
                    </a:p>
                  </a:txBody>
                  <a:tcPr marL="260615" marR="156369" marT="156369" marB="15636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ORG (organizations) </a:t>
                      </a:r>
                    </a:p>
                  </a:txBody>
                  <a:tcPr marL="260615" marR="156369" marT="156369" marB="15636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30102"/>
                  </a:ext>
                </a:extLst>
              </a:tr>
              <a:tr h="63242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die linke </a:t>
                      </a:r>
                    </a:p>
                  </a:txBody>
                  <a:tcPr marL="260615" marR="156369" marT="156369" marB="15636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ORG (organizations) </a:t>
                      </a:r>
                    </a:p>
                  </a:txBody>
                  <a:tcPr marL="260615" marR="156369" marT="156369" marB="15636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25942"/>
                  </a:ext>
                </a:extLst>
              </a:tr>
              <a:tr h="632426">
                <a:tc>
                  <a:txBody>
                    <a:bodyPr/>
                    <a:lstStyle/>
                    <a:p>
                      <a:pPr rtl="0" fontAlgn="base"/>
                      <a:r>
                        <a:rPr lang="de-DE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porsche </a:t>
                      </a:r>
                    </a:p>
                  </a:txBody>
                  <a:tcPr marL="260615" marR="156369" marT="156369" marB="15636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ORG (organizations) </a:t>
                      </a:r>
                    </a:p>
                  </a:txBody>
                  <a:tcPr marL="260615" marR="156369" marT="156369" marB="15636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21356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415FC7F-47F7-492F-99D3-790FD30850E1}"/>
              </a:ext>
            </a:extLst>
          </p:cNvPr>
          <p:cNvSpPr txBox="1"/>
          <p:nvPr/>
        </p:nvSpPr>
        <p:spPr>
          <a:xfrm>
            <a:off x="619125" y="5010150"/>
            <a:ext cx="52101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MyriadPro-Semibold"/>
              </a:rPr>
              <a:t>Table 6. </a:t>
            </a:r>
            <a:r>
              <a:rPr lang="de-DE" sz="1400" err="1">
                <a:latin typeface="MyriadPro-Semibold"/>
              </a:rPr>
              <a:t>example</a:t>
            </a:r>
            <a:r>
              <a:rPr lang="de-DE" sz="1400">
                <a:latin typeface="MyriadPro-Semibold"/>
              </a:rPr>
              <a:t> NER </a:t>
            </a:r>
            <a:r>
              <a:rPr lang="de-DE" sz="1400" err="1">
                <a:latin typeface="MyriadPro-Semibold"/>
              </a:rPr>
              <a:t>for</a:t>
            </a:r>
            <a:r>
              <a:rPr lang="de-DE" sz="1400">
                <a:latin typeface="MyriadPro-Semibold"/>
              </a:rPr>
              <a:t> </a:t>
            </a:r>
            <a:r>
              <a:rPr lang="de-DE" sz="1400" err="1">
                <a:latin typeface="MyriadPro-Semibold"/>
              </a:rPr>
              <a:t>suggestions</a:t>
            </a:r>
            <a:r>
              <a:rPr lang="de-DE" sz="1400">
                <a:latin typeface="MyriadPro-Semibold"/>
              </a:rPr>
              <a:t> </a:t>
            </a:r>
            <a:r>
              <a:rPr lang="de-DE" sz="1400" err="1">
                <a:latin typeface="MyriadPro-Semibold"/>
              </a:rPr>
              <a:t>terms</a:t>
            </a:r>
            <a:r>
              <a:rPr lang="de-DE" sz="1400">
                <a:latin typeface="MyriadPro-Semibold"/>
              </a:rPr>
              <a:t> </a:t>
            </a:r>
            <a:r>
              <a:rPr lang="de-DE" sz="1400" err="1">
                <a:latin typeface="MyriadPro-Semibold"/>
              </a:rPr>
              <a:t>regarding</a:t>
            </a:r>
            <a:r>
              <a:rPr lang="de-DE" sz="1400">
                <a:latin typeface="MyriadPro-Semibold"/>
              </a:rPr>
              <a:t> '</a:t>
            </a:r>
            <a:r>
              <a:rPr lang="de-DE" sz="1400" err="1">
                <a:latin typeface="MyriadPro-Semibold"/>
              </a:rPr>
              <a:t>sahra</a:t>
            </a:r>
            <a:r>
              <a:rPr lang="de-DE" sz="1400">
                <a:latin typeface="MyriadPro-Semibold"/>
              </a:rPr>
              <a:t> </a:t>
            </a:r>
            <a:r>
              <a:rPr lang="de-DE" sz="1400" err="1">
                <a:latin typeface="MyriadPro-Semibold"/>
              </a:rPr>
              <a:t>wagenknecht</a:t>
            </a:r>
            <a:r>
              <a:rPr lang="de-DE" sz="1400">
                <a:latin typeface="MyriadPro-Semibold"/>
              </a:rPr>
              <a:t>' </a:t>
            </a:r>
          </a:p>
        </p:txBody>
      </p:sp>
    </p:spTree>
    <p:extLst>
      <p:ext uri="{BB962C8B-B14F-4D97-AF65-F5344CB8AC3E}">
        <p14:creationId xmlns:p14="http://schemas.microsoft.com/office/powerpoint/2010/main" val="30035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4B479-3245-4E76-A74E-9976DFFF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European Political </a:t>
            </a:r>
            <a:r>
              <a:rPr lang="de-DE" err="1">
                <a:cs typeface="Calibri Light"/>
              </a:rPr>
              <a:t>Sphere</a:t>
            </a:r>
            <a:endParaRPr lang="de-DE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F7D880-7CEE-4655-A603-6CA653D0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39458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sz="2800" err="1">
                <a:ea typeface="+mn-lt"/>
                <a:cs typeface="+mn-lt"/>
              </a:rPr>
              <a:t>Similar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to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the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characteristics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of</a:t>
            </a:r>
            <a:r>
              <a:rPr lang="de-DE" sz="2800">
                <a:ea typeface="+mn-lt"/>
                <a:cs typeface="+mn-lt"/>
              </a:rPr>
              <a:t> BTW17</a:t>
            </a:r>
            <a:endParaRPr lang="de-DE"/>
          </a:p>
          <a:p>
            <a:pPr lvl="1">
              <a:buClr>
                <a:srgbClr val="FFFFFF"/>
              </a:buClr>
            </a:pPr>
            <a:r>
              <a:rPr lang="de-DE" sz="2600" err="1">
                <a:ea typeface="+mn-lt"/>
                <a:cs typeface="+mn-lt"/>
              </a:rPr>
              <a:t>Polarity</a:t>
            </a:r>
            <a:r>
              <a:rPr lang="de-DE" sz="2600">
                <a:ea typeface="+mn-lt"/>
                <a:cs typeface="+mn-lt"/>
              </a:rPr>
              <a:t> Classification, NER</a:t>
            </a:r>
          </a:p>
          <a:p>
            <a:pPr>
              <a:buClr>
                <a:srgbClr val="FFFFFF"/>
              </a:buClr>
            </a:pPr>
            <a:r>
              <a:rPr lang="de-DE" sz="2800" err="1">
                <a:ea typeface="+mn-lt"/>
                <a:cs typeface="+mn-lt"/>
              </a:rPr>
              <a:t>localize</a:t>
            </a:r>
            <a:r>
              <a:rPr lang="de-DE" sz="2800">
                <a:ea typeface="+mn-lt"/>
                <a:cs typeface="+mn-lt"/>
              </a:rPr>
              <a:t> positive and negative </a:t>
            </a:r>
            <a:r>
              <a:rPr lang="de-DE" sz="2800" err="1">
                <a:ea typeface="+mn-lt"/>
                <a:cs typeface="+mn-lt"/>
              </a:rPr>
              <a:t>representation</a:t>
            </a:r>
            <a:r>
              <a:rPr lang="de-DE" sz="2800">
                <a:ea typeface="+mn-lt"/>
                <a:cs typeface="+mn-lt"/>
              </a:rPr>
              <a:t> / </a:t>
            </a:r>
            <a:r>
              <a:rPr lang="de-DE" sz="2800" err="1">
                <a:ea typeface="+mn-lt"/>
                <a:cs typeface="+mn-lt"/>
              </a:rPr>
              <a:t>perception</a:t>
            </a:r>
          </a:p>
          <a:p>
            <a:pPr lvl="1">
              <a:buClr>
                <a:srgbClr val="FFFFFF"/>
              </a:buClr>
            </a:pPr>
            <a:r>
              <a:rPr lang="de-DE" sz="2000" err="1">
                <a:ea typeface="+mn-lt"/>
                <a:cs typeface="+mn-lt"/>
              </a:rPr>
              <a:t>Polarity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of</a:t>
            </a:r>
            <a:r>
              <a:rPr lang="de-DE" sz="2000">
                <a:ea typeface="+mn-lt"/>
                <a:cs typeface="+mn-lt"/>
              </a:rPr>
              <a:t> "Putin" (PER) </a:t>
            </a:r>
            <a:r>
              <a:rPr lang="de-DE" sz="2000" err="1">
                <a:ea typeface="+mn-lt"/>
                <a:cs typeface="+mn-lt"/>
              </a:rPr>
              <a:t>from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Easteuropean</a:t>
            </a:r>
            <a:r>
              <a:rPr lang="de-DE" sz="2000">
                <a:ea typeface="+mn-lt"/>
                <a:cs typeface="+mn-lt"/>
              </a:rPr>
              <a:t> </a:t>
            </a:r>
            <a:r>
              <a:rPr lang="de-DE" sz="2000" err="1">
                <a:ea typeface="+mn-lt"/>
                <a:cs typeface="+mn-lt"/>
              </a:rPr>
              <a:t>users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compared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to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Westerneuropean</a:t>
            </a:r>
            <a:r>
              <a:rPr lang="de-DE" sz="200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users</a:t>
            </a:r>
            <a:endParaRPr lang="de-DE" sz="2000"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32AA7-EECA-4756-92BB-77778F1A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0B0F4-4752-4635-8272-77A83CE8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40DF2-4428-45F5-90BB-CFF08571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60C0B-4270-407E-B9C3-6214C65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11F0F-FBEE-406D-B178-BE657387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/>
              <a:t>[1] Stoll, A., </a:t>
            </a:r>
            <a:r>
              <a:rPr lang="en-US" sz="1200" dirty="0" err="1"/>
              <a:t>Ziegele</a:t>
            </a:r>
            <a:r>
              <a:rPr lang="en-US" sz="1200" dirty="0"/>
              <a:t>, M., Quiring, O. (2020). Detecting Impoliteness and Incivility in Online Discussions : Classification Approaches for German User Comments. </a:t>
            </a:r>
            <a:r>
              <a:rPr lang="en-US" sz="1200" i="1" dirty="0"/>
              <a:t>Computational Communication Research, 2</a:t>
            </a:r>
            <a:r>
              <a:rPr lang="en-US" sz="1200" dirty="0"/>
              <a:t>(1), 109-134.</a:t>
            </a:r>
            <a:endParaRPr lang="de-DE" sz="1200" dirty="0"/>
          </a:p>
          <a:p>
            <a:r>
              <a:rPr lang="en-US" sz="1200" dirty="0"/>
              <a:t>[2] </a:t>
            </a:r>
            <a:r>
              <a:rPr lang="en-US" sz="1200" dirty="0" err="1"/>
              <a:t>Muddiman</a:t>
            </a:r>
            <a:r>
              <a:rPr lang="en-US" sz="1200" dirty="0"/>
              <a:t>, A., &amp; Stroud, N.J. (2017). News values, cognitive biases, and partisan incivility in comment sections. </a:t>
            </a:r>
            <a:r>
              <a:rPr lang="en-US" sz="1200" i="1" dirty="0"/>
              <a:t>Journal of Communication</a:t>
            </a:r>
            <a:r>
              <a:rPr lang="en-US" sz="1200" dirty="0"/>
              <a:t>, </a:t>
            </a:r>
            <a:r>
              <a:rPr lang="en-US" sz="1200" i="1" dirty="0"/>
              <a:t>67</a:t>
            </a:r>
            <a:r>
              <a:rPr lang="en-US" sz="1200" dirty="0"/>
              <a:t>(4), 586–609. doi:10.1111/jcom.12312</a:t>
            </a:r>
          </a:p>
          <a:p>
            <a:r>
              <a:rPr lang="en-US" sz="1200" dirty="0"/>
              <a:t>[3] Coe, K., </a:t>
            </a:r>
            <a:r>
              <a:rPr lang="en-US" sz="1200" dirty="0" err="1"/>
              <a:t>Kenski</a:t>
            </a:r>
            <a:r>
              <a:rPr lang="en-US" sz="1200" dirty="0"/>
              <a:t>, K., &amp; Rains, S.A. (2014). Online and uncivil? Patterns and determinants of incivility in newspaper website comments. Journal of Communication, 64(4), 658–679. doi:10.1111/jcom.12104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Prochazka</a:t>
            </a:r>
            <a:r>
              <a:rPr lang="en-US" sz="1200" dirty="0"/>
              <a:t>, F., Weber, P., &amp; Schweiger, W. (2018). Effects of civility and reasoning in user comments on perceived journalistic quality. Journalism Studies, 19(1), 62–78.</a:t>
            </a:r>
          </a:p>
          <a:p>
            <a:r>
              <a:rPr lang="en-US" sz="1200" dirty="0"/>
              <a:t>[5] Hsueh, M., </a:t>
            </a:r>
            <a:r>
              <a:rPr lang="en-US" sz="1200" dirty="0" err="1"/>
              <a:t>Yogeeswaran</a:t>
            </a:r>
            <a:r>
              <a:rPr lang="en-US" sz="1200" dirty="0"/>
              <a:t>, K., &amp; </a:t>
            </a:r>
            <a:r>
              <a:rPr lang="en-US" sz="1200" dirty="0" err="1"/>
              <a:t>Malinen</a:t>
            </a:r>
            <a:r>
              <a:rPr lang="en-US" sz="1200" dirty="0"/>
              <a:t>, S. (2015). “Leave your comment below”: Can biased online comments influence our own prejudicial attitudes  and behaviors? Human Communication Research, 41(4), 557–576. doi:10.1111/hcre.12059</a:t>
            </a:r>
          </a:p>
          <a:p>
            <a:r>
              <a:rPr lang="en-US" sz="1200" dirty="0"/>
              <a:t>[6] Davidson, T., </a:t>
            </a:r>
            <a:r>
              <a:rPr lang="en-US" sz="1200" dirty="0" err="1"/>
              <a:t>Warmsley</a:t>
            </a:r>
            <a:r>
              <a:rPr lang="en-US" sz="1200" dirty="0"/>
              <a:t>, D., Macy, M., &amp; Weber, I. (2017). Automated hate speech detection and the problem of offensive language. arXiv:1703.04009.</a:t>
            </a:r>
          </a:p>
          <a:p>
            <a:r>
              <a:rPr lang="en-US" sz="1200" dirty="0"/>
              <a:t>[7] </a:t>
            </a:r>
            <a:r>
              <a:rPr lang="en-US" sz="1200" dirty="0" err="1"/>
              <a:t>Kalch</a:t>
            </a:r>
            <a:r>
              <a:rPr lang="en-US" sz="1200" dirty="0"/>
              <a:t>, A., &amp; </a:t>
            </a:r>
            <a:r>
              <a:rPr lang="en-US" sz="1200" dirty="0" err="1"/>
              <a:t>Naab</a:t>
            </a:r>
            <a:r>
              <a:rPr lang="en-US" sz="1200" dirty="0"/>
              <a:t>, T.K. (2018). Replying, disliking, flagging: How users engage with uncivil and impolite comments on news sites. SCM Studies in Communication and Media, 6(4), 395–419.</a:t>
            </a:r>
          </a:p>
          <a:p>
            <a:r>
              <a:rPr lang="en-US" sz="1200" dirty="0"/>
              <a:t>[8] Grice, P. (1989) Studies in the Way of Words. Cambridge: Harvard University Press.</a:t>
            </a:r>
          </a:p>
          <a:p>
            <a:r>
              <a:rPr lang="en-US" sz="1200" dirty="0"/>
              <a:t>[9] Coe, K., </a:t>
            </a:r>
            <a:r>
              <a:rPr lang="en-US" sz="1200" dirty="0" err="1"/>
              <a:t>Kenski</a:t>
            </a:r>
            <a:r>
              <a:rPr lang="en-US" sz="1200" dirty="0"/>
              <a:t>, K., &amp; Rains, S.A. (2014). Online and uncivil? Patterns and determinants of incivility in newspaper website comments. Journal of Communication, 64(4), 658–679. doi:10.1111/jcom.12104</a:t>
            </a:r>
          </a:p>
          <a:p>
            <a:r>
              <a:rPr lang="en-US" sz="1200" dirty="0"/>
              <a:t>[10] http://www.insult.wiki/wiki/Schimpfwort-Liste</a:t>
            </a:r>
            <a:endParaRPr lang="en-US" sz="12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200" dirty="0">
                <a:cs typeface="Calibri"/>
              </a:rPr>
              <a:t>[11] Free Sentiment Analyzer – Online AI Tool (monkeylearn.com)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97678-F8C9-4DB0-A1B7-47A51593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18D95-BEF5-445A-946D-67B70DFE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D3CE53B-6AF0-4904-AD98-E42B3AAF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7B71B-9E65-499B-BF03-1E5A9408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1F362-C8C0-4076-84D6-6915CD50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Background and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Differentiation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impoliteness</a:t>
            </a:r>
            <a:r>
              <a:rPr lang="de-DE" dirty="0"/>
              <a:t> and </a:t>
            </a:r>
            <a:r>
              <a:rPr lang="de-DE" dirty="0" err="1"/>
              <a:t>incivility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Dataset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Research </a:t>
            </a:r>
            <a:r>
              <a:rPr lang="de-DE" dirty="0" err="1"/>
              <a:t>procedure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evaluation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ESUPOL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1562B-72CF-4EE9-980D-561668D0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A9FE57-40F2-432C-8E7C-DF4A66C9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2455DD2-B821-45FD-BB03-C94C135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F996E-4DF5-4E4F-94AC-83ECEC30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3B232-9E83-4C61-9B39-BC99D61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1391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400" dirty="0"/>
              <a:t>Vielen Dank für eure </a:t>
            </a:r>
            <a:r>
              <a:rPr lang="de-DE" sz="4400" dirty="0" err="1"/>
              <a:t>aufmerksamkeit</a:t>
            </a:r>
            <a:endParaRPr lang="de-DE" sz="4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93EE5-C6E7-41A6-BA63-D0241976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8247C-5009-484C-B8AD-7787771D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EEED-48D9-4B2F-9513-7FFDF9C3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C932D-2054-4ABC-9284-ED9790A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Background and </a:t>
            </a:r>
            <a:r>
              <a:rPr lang="de-DE" err="1"/>
              <a:t>occasion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paper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BA336-82E8-46EE-9B9D-92649E54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Incivility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Violation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democratic</a:t>
            </a:r>
            <a:r>
              <a:rPr lang="de-DE" dirty="0"/>
              <a:t> and social </a:t>
            </a:r>
            <a:r>
              <a:rPr lang="de-DE" dirty="0" err="1"/>
              <a:t>norms</a:t>
            </a:r>
            <a:r>
              <a:rPr lang="de-DE" dirty="0"/>
              <a:t> [2]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Incivility</a:t>
            </a:r>
            <a:r>
              <a:rPr lang="de-DE" dirty="0"/>
              <a:t>“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forms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disrespect</a:t>
            </a:r>
            <a:r>
              <a:rPr lang="de-DE" dirty="0"/>
              <a:t> [2, 3]</a:t>
            </a:r>
          </a:p>
          <a:p>
            <a:pPr lvl="1"/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feelings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readers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org. [4]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individuals</a:t>
            </a:r>
            <a:r>
              <a:rPr lang="de-DE" dirty="0"/>
              <a:t> [5]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2A621-9027-438C-8796-A3235505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3A6AEF-3A8D-486E-A843-BD07DDE6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479B596-A923-45F1-BED8-7671DD63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</a:t>
            </a:r>
            <a:r>
              <a:rPr lang="en-US" dirty="0" err="1"/>
              <a:t>Muddiman</a:t>
            </a:r>
            <a:r>
              <a:rPr lang="en-US" dirty="0"/>
              <a:t> &amp; Stroud, 2017</a:t>
            </a:r>
          </a:p>
          <a:p>
            <a:r>
              <a:rPr lang="en-US" dirty="0"/>
              <a:t>[3]</a:t>
            </a:r>
            <a:r>
              <a:rPr lang="de-DE" dirty="0"/>
              <a:t> Coe, </a:t>
            </a:r>
            <a:r>
              <a:rPr lang="de-DE" dirty="0" err="1"/>
              <a:t>Kenski</a:t>
            </a:r>
            <a:r>
              <a:rPr lang="de-DE" dirty="0"/>
              <a:t>, &amp; Rains, 2014</a:t>
            </a:r>
          </a:p>
          <a:p>
            <a:r>
              <a:rPr lang="en-US" dirty="0"/>
              <a:t>[4] </a:t>
            </a:r>
            <a:r>
              <a:rPr lang="de-DE" dirty="0"/>
              <a:t>Prochazka et al., 2018 </a:t>
            </a:r>
          </a:p>
          <a:p>
            <a:r>
              <a:rPr lang="en-US" dirty="0"/>
              <a:t>[5] Hsueh et al., 2015</a:t>
            </a:r>
          </a:p>
        </p:txBody>
      </p:sp>
    </p:spTree>
    <p:extLst>
      <p:ext uri="{BB962C8B-B14F-4D97-AF65-F5344CB8AC3E}">
        <p14:creationId xmlns:p14="http://schemas.microsoft.com/office/powerpoint/2010/main" val="3920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AF902-0DE4-4940-82DF-39D1701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Background and </a:t>
            </a:r>
            <a:r>
              <a:rPr lang="de-DE" err="1"/>
              <a:t>occasion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paper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CED05-9861-495F-8CC5-89B8630C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 err="1"/>
              <a:t>obvious</a:t>
            </a:r>
            <a:r>
              <a:rPr lang="de-DE" dirty="0"/>
              <a:t>“ </a:t>
            </a:r>
            <a:r>
              <a:rPr lang="de-DE" dirty="0" err="1"/>
              <a:t>forms</a:t>
            </a:r>
            <a:r>
              <a:rPr lang="de-DE" dirty="0"/>
              <a:t> [6] </a:t>
            </a:r>
          </a:p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subtle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(e.g. </a:t>
            </a:r>
            <a:r>
              <a:rPr lang="de-DE" dirty="0" err="1"/>
              <a:t>racism</a:t>
            </a:r>
            <a:r>
              <a:rPr lang="de-DE" dirty="0"/>
              <a:t>, hate </a:t>
            </a:r>
            <a:r>
              <a:rPr lang="de-DE" dirty="0" err="1"/>
              <a:t>speech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challenging</a:t>
            </a:r>
            <a:r>
              <a:rPr lang="de-DE" dirty="0"/>
              <a:t> [7]</a:t>
            </a:r>
          </a:p>
          <a:p>
            <a:pPr lvl="1">
              <a:buClr>
                <a:srgbClr val="FFFFFF"/>
              </a:buClr>
            </a:pPr>
            <a:r>
              <a:rPr lang="de-DE" dirty="0">
                <a:cs typeface="Calibri"/>
              </a:rPr>
              <a:t>Bias</a:t>
            </a:r>
          </a:p>
          <a:p>
            <a:pPr>
              <a:buClr>
                <a:srgbClr val="FFFFFF"/>
              </a:buClr>
            </a:pPr>
            <a:r>
              <a:rPr lang="de-DE" dirty="0" err="1"/>
              <a:t>Impoliteness</a:t>
            </a:r>
            <a:r>
              <a:rPr lang="de-DE" dirty="0"/>
              <a:t> and </a:t>
            </a:r>
            <a:r>
              <a:rPr lang="de-DE" dirty="0" err="1"/>
              <a:t>incivility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them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A4300-ED3A-41D5-BB47-72D865B1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E517B-56B5-4F10-9B3A-9BF2AA24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[6] Davidson, </a:t>
            </a:r>
            <a:r>
              <a:rPr lang="en-US" dirty="0" err="1"/>
              <a:t>Warmsley</a:t>
            </a:r>
            <a:r>
              <a:rPr lang="en-US" dirty="0"/>
              <a:t>, Macy, &amp; Weber, 2017</a:t>
            </a:r>
          </a:p>
          <a:p>
            <a:r>
              <a:rPr lang="en-US" dirty="0"/>
              <a:t>[7] </a:t>
            </a:r>
            <a:r>
              <a:rPr lang="en-US" dirty="0" err="1"/>
              <a:t>Kalch</a:t>
            </a:r>
            <a:r>
              <a:rPr lang="en-US" dirty="0"/>
              <a:t> &amp; </a:t>
            </a:r>
            <a:r>
              <a:rPr lang="en-US" dirty="0" err="1"/>
              <a:t>Naab</a:t>
            </a:r>
            <a:r>
              <a:rPr lang="en-US" dirty="0"/>
              <a:t>,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E9A3F-A001-4C8F-A0F4-C9DBFE81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5F7F8-462E-4C21-A2C3-5373C98E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differentiation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impoliteness</a:t>
            </a:r>
            <a:r>
              <a:rPr lang="de-DE"/>
              <a:t> and </a:t>
            </a:r>
            <a:r>
              <a:rPr lang="de-DE" err="1"/>
              <a:t>incivility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A38C6-B8D6-495E-8ADD-57DB2F38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impoliteness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Impoliteness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unwillingness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individual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interpersonal </a:t>
            </a:r>
            <a:r>
              <a:rPr lang="de-DE" dirty="0" err="1"/>
              <a:t>conflict</a:t>
            </a:r>
            <a:r>
              <a:rPr lang="de-DE" dirty="0"/>
              <a:t> and </a:t>
            </a:r>
            <a:r>
              <a:rPr lang="de-DE" dirty="0" err="1"/>
              <a:t>adhere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etiquette</a:t>
            </a:r>
            <a:r>
              <a:rPr lang="de-DE" dirty="0"/>
              <a:t> [8]</a:t>
            </a:r>
          </a:p>
          <a:p>
            <a:pPr lvl="1"/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sub-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incivility</a:t>
            </a:r>
            <a:r>
              <a:rPr lang="de-DE" dirty="0"/>
              <a:t> [9]</a:t>
            </a:r>
          </a:p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incivility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Incivility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disagreement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dismissive</a:t>
            </a:r>
            <a:r>
              <a:rPr lang="de-DE" dirty="0"/>
              <a:t>, </a:t>
            </a:r>
            <a:r>
              <a:rPr lang="de-DE" dirty="0" err="1"/>
              <a:t>disrespectful</a:t>
            </a:r>
            <a:r>
              <a:rPr lang="de-DE" dirty="0"/>
              <a:t>, aggressive </a:t>
            </a:r>
            <a:r>
              <a:rPr lang="de-DE" dirty="0" err="1"/>
              <a:t>or</a:t>
            </a:r>
            <a:r>
              <a:rPr lang="de-DE" dirty="0"/>
              <a:t> hostile tone [9]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B0F06-0D97-4BA1-83F4-37D6C5F6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02C55-6960-428E-A1A5-81547AD3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[8] Grice, 1989</a:t>
            </a:r>
          </a:p>
          <a:p>
            <a:r>
              <a:rPr lang="en-US" dirty="0"/>
              <a:t>[9] Coe et al., 2014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EDFEC-1EAD-4262-A832-F4E045DC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E306-584A-44CA-BD7B-1E89AB7D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differentiation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impoliteness</a:t>
            </a:r>
            <a:r>
              <a:rPr lang="de-DE"/>
              <a:t> and </a:t>
            </a:r>
            <a:r>
              <a:rPr lang="de-DE" err="1"/>
              <a:t>incivility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841AE-E500-4A64-B671-382AA6A5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Impolite</a:t>
            </a:r>
            <a:r>
              <a:rPr lang="de-DE"/>
              <a:t> </a:t>
            </a:r>
            <a:r>
              <a:rPr lang="de-DE" err="1"/>
              <a:t>comments</a:t>
            </a:r>
            <a:r>
              <a:rPr lang="de-DE"/>
              <a:t>: [7]</a:t>
            </a:r>
          </a:p>
          <a:p>
            <a:pPr lvl="1"/>
            <a:r>
              <a:rPr lang="de-DE"/>
              <a:t>Offensive</a:t>
            </a:r>
          </a:p>
          <a:p>
            <a:pPr lvl="1"/>
            <a:r>
              <a:rPr lang="de-DE"/>
              <a:t>Not </a:t>
            </a:r>
            <a:r>
              <a:rPr lang="de-DE" err="1"/>
              <a:t>necessarily</a:t>
            </a:r>
            <a:r>
              <a:rPr lang="de-DE"/>
              <a:t> </a:t>
            </a:r>
            <a:r>
              <a:rPr lang="de-DE" err="1"/>
              <a:t>harmful</a:t>
            </a:r>
            <a:endParaRPr lang="de-DE"/>
          </a:p>
          <a:p>
            <a:r>
              <a:rPr lang="de-DE" err="1"/>
              <a:t>Examples</a:t>
            </a:r>
            <a:r>
              <a:rPr lang="de-DE"/>
              <a:t> [1]:</a:t>
            </a:r>
          </a:p>
          <a:p>
            <a:pPr lvl="1"/>
            <a:r>
              <a:rPr lang="de-DE"/>
              <a:t>"Scheiße, gleich Auto verkaufen!!!"</a:t>
            </a:r>
          </a:p>
          <a:p>
            <a:pPr lvl="1"/>
            <a:r>
              <a:rPr lang="de-DE"/>
              <a:t>"Schmidt ist ein Politiker der noch EIER hat!"</a:t>
            </a:r>
          </a:p>
          <a:p>
            <a:pPr lvl="1"/>
            <a:r>
              <a:rPr lang="de-DE"/>
              <a:t>"Der machtgeile Mensch Martin Schulz allen voran."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C80E6-AE32-4857-AA97-9234EDB5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9A353-760B-4D1B-9B9A-61AFA4F2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03392-20F1-4BC9-B01B-D37E0A88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A4B54-12EE-48FA-B457-E9243B5D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impoliteness</a:t>
            </a:r>
            <a:r>
              <a:rPr lang="de-DE" dirty="0"/>
              <a:t> and </a:t>
            </a:r>
            <a:r>
              <a:rPr lang="de-DE" dirty="0" err="1"/>
              <a:t>incivility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7CC94D-A9D7-477C-8326-FEFAAA7F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uncivil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: [7]</a:t>
            </a:r>
          </a:p>
          <a:p>
            <a:pPr lvl="1"/>
            <a:r>
              <a:rPr lang="de-DE" dirty="0" err="1"/>
              <a:t>Racism</a:t>
            </a:r>
            <a:endParaRPr lang="de-DE" dirty="0"/>
          </a:p>
          <a:p>
            <a:pPr lvl="1"/>
            <a:r>
              <a:rPr lang="de-DE" dirty="0" err="1"/>
              <a:t>Extremism</a:t>
            </a:r>
            <a:endParaRPr lang="de-DE" dirty="0"/>
          </a:p>
          <a:p>
            <a:pPr lvl="1"/>
            <a:r>
              <a:rPr lang="de-DE" dirty="0" err="1"/>
              <a:t>Undemocratic</a:t>
            </a:r>
            <a:r>
              <a:rPr lang="de-DE" dirty="0"/>
              <a:t> </a:t>
            </a:r>
            <a:r>
              <a:rPr lang="de-DE" dirty="0" err="1"/>
              <a:t>appeals</a:t>
            </a:r>
            <a:endParaRPr lang="de-DE" dirty="0"/>
          </a:p>
          <a:p>
            <a:r>
              <a:rPr lang="de-DE" dirty="0" err="1"/>
              <a:t>Examples</a:t>
            </a:r>
            <a:r>
              <a:rPr lang="de-DE" dirty="0"/>
              <a:t> [1]:</a:t>
            </a:r>
            <a:endParaRPr lang="de-DE" dirty="0">
              <a:cs typeface="Calibri"/>
            </a:endParaRPr>
          </a:p>
          <a:p>
            <a:pPr lvl="1"/>
            <a:r>
              <a:rPr lang="de-DE" dirty="0"/>
              <a:t>"Es ist vielleicht ein Vorurteil aber: kaum gestohlen schon in Polen."</a:t>
            </a:r>
          </a:p>
          <a:p>
            <a:pPr lvl="1"/>
            <a:r>
              <a:rPr lang="de-DE" dirty="0"/>
              <a:t>"Muslime haben ja auch ne hohe geburtsrate…. das gleicht es wieder aus..."</a:t>
            </a:r>
            <a:endParaRPr lang="de-DE" dirty="0">
              <a:cs typeface="Calibri"/>
            </a:endParaRPr>
          </a:p>
          <a:p>
            <a:pPr lvl="1"/>
            <a:r>
              <a:rPr lang="de-DE" dirty="0"/>
              <a:t>"Wir müssen uns währen, Leute geht mit Knüppeln auf die Straße und zeigt das es uns reicht."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BF90F-FED2-4801-B318-D7969BD0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FC19D8-C03B-4747-B99F-48DCDE3F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886D8-9BE3-4C9A-867B-826847FE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062C1-F31F-4F50-90B2-466BB228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DC4BA-9F4C-4CEA-A30F-BFAF96B4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10.114 hand-</a:t>
            </a:r>
            <a:r>
              <a:rPr lang="de-DE" dirty="0" err="1"/>
              <a:t>coded</a:t>
            </a:r>
            <a:r>
              <a:rPr lang="de-DE" dirty="0"/>
              <a:t> German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comments</a:t>
            </a:r>
            <a:endParaRPr lang="de-DE" dirty="0"/>
          </a:p>
          <a:p>
            <a:r>
              <a:rPr lang="de-DE" dirty="0"/>
              <a:t>Sub-sample </a:t>
            </a:r>
            <a:r>
              <a:rPr lang="de-DE" dirty="0" err="1"/>
              <a:t>of</a:t>
            </a:r>
            <a:r>
              <a:rPr lang="de-DE" dirty="0"/>
              <a:t> 1 mio. </a:t>
            </a:r>
            <a:r>
              <a:rPr lang="de-DE" dirty="0" err="1"/>
              <a:t>comments</a:t>
            </a:r>
            <a:r>
              <a:rPr lang="de-DE" dirty="0"/>
              <a:t> on Facebook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9 German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media</a:t>
            </a:r>
            <a:endParaRPr lang="de-DE" dirty="0"/>
          </a:p>
          <a:p>
            <a:r>
              <a:rPr lang="de-DE" dirty="0"/>
              <a:t>6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assistants</a:t>
            </a:r>
            <a:r>
              <a:rPr lang="de-DE" dirty="0"/>
              <a:t> </a:t>
            </a:r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comments</a:t>
            </a:r>
            <a:endParaRPr lang="de-DE" dirty="0"/>
          </a:p>
          <a:p>
            <a:pPr lvl="1"/>
            <a:r>
              <a:rPr lang="de-DE" dirty="0" err="1"/>
              <a:t>Impoliteness</a:t>
            </a:r>
            <a:r>
              <a:rPr lang="de-DE" dirty="0"/>
              <a:t> 0 = not </a:t>
            </a:r>
            <a:r>
              <a:rPr lang="de-DE" dirty="0" err="1"/>
              <a:t>impolite</a:t>
            </a:r>
            <a:r>
              <a:rPr lang="de-DE" dirty="0"/>
              <a:t>, 1 =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impolite</a:t>
            </a:r>
            <a:r>
              <a:rPr lang="de-DE" dirty="0"/>
              <a:t>, 2 =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impolite</a:t>
            </a:r>
            <a:endParaRPr lang="de-DE" dirty="0"/>
          </a:p>
          <a:p>
            <a:pPr lvl="1"/>
            <a:r>
              <a:rPr lang="de-DE" dirty="0" err="1"/>
              <a:t>Incivility</a:t>
            </a:r>
            <a:r>
              <a:rPr lang="de-DE" dirty="0"/>
              <a:t> 0 = </a:t>
            </a:r>
            <a:r>
              <a:rPr lang="de-DE" dirty="0" err="1"/>
              <a:t>no</a:t>
            </a:r>
            <a:r>
              <a:rPr lang="de-DE" dirty="0"/>
              <a:t> extreme </a:t>
            </a:r>
            <a:r>
              <a:rPr lang="de-DE" dirty="0" err="1"/>
              <a:t>incivility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, 1 = extreme </a:t>
            </a:r>
            <a:r>
              <a:rPr lang="de-DE" dirty="0" err="1"/>
              <a:t>incivility</a:t>
            </a:r>
            <a:r>
              <a:rPr lang="de-DE" dirty="0"/>
              <a:t> </a:t>
            </a:r>
            <a:r>
              <a:rPr lang="de-DE" dirty="0" err="1"/>
              <a:t>present</a:t>
            </a:r>
            <a:endParaRPr lang="de-DE" dirty="0"/>
          </a:p>
          <a:p>
            <a:r>
              <a:rPr lang="de-DE" dirty="0"/>
              <a:t>27 % </a:t>
            </a:r>
            <a:r>
              <a:rPr lang="de-DE" dirty="0" err="1"/>
              <a:t>impolite</a:t>
            </a:r>
            <a:r>
              <a:rPr lang="de-DE" dirty="0"/>
              <a:t> &amp; 73 % not </a:t>
            </a:r>
            <a:r>
              <a:rPr lang="de-DE" dirty="0" err="1"/>
              <a:t>impolite</a:t>
            </a:r>
            <a:endParaRPr lang="de-DE" dirty="0"/>
          </a:p>
          <a:p>
            <a:r>
              <a:rPr lang="de-DE" dirty="0"/>
              <a:t>17 % </a:t>
            </a:r>
            <a:r>
              <a:rPr lang="de-DE" dirty="0" err="1"/>
              <a:t>incivil</a:t>
            </a:r>
            <a:r>
              <a:rPr lang="de-DE" dirty="0"/>
              <a:t> &amp; 83 % not </a:t>
            </a:r>
            <a:r>
              <a:rPr lang="de-DE" dirty="0" err="1"/>
              <a:t>incivil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120D1-C237-4223-A899-E63079B3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672B4-3A62-4563-8F27-6D31103B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1650D-3843-4EC5-8393-951F7FD2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D310E-578A-4F27-9E47-CB9EF2EE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Research Procedure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2F84D-D4BF-4D9B-B213-BFD7C14F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Feature Sets</a:t>
            </a:r>
          </a:p>
          <a:p>
            <a:pPr lvl="1"/>
            <a:r>
              <a:rPr lang="en-GB" dirty="0"/>
              <a:t>Bag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-Words (BOW)</a:t>
            </a:r>
          </a:p>
          <a:p>
            <a:pPr lvl="2"/>
            <a:r>
              <a:rPr lang="de-DE" dirty="0" err="1"/>
              <a:t>unigram</a:t>
            </a:r>
            <a:r>
              <a:rPr lang="de-DE" dirty="0"/>
              <a:t>/</a:t>
            </a:r>
            <a:r>
              <a:rPr lang="de-DE" dirty="0" err="1"/>
              <a:t>bigram</a:t>
            </a:r>
            <a:r>
              <a:rPr lang="de-DE" dirty="0"/>
              <a:t>/</a:t>
            </a:r>
            <a:r>
              <a:rPr lang="de-DE" dirty="0" err="1"/>
              <a:t>trigram</a:t>
            </a:r>
            <a:endParaRPr lang="de-DE" dirty="0"/>
          </a:p>
          <a:p>
            <a:pPr lvl="1"/>
            <a:r>
              <a:rPr lang="de-DE" dirty="0"/>
              <a:t>Dictionary-</a:t>
            </a:r>
            <a:r>
              <a:rPr lang="de-DE" dirty="0" err="1"/>
              <a:t>based</a:t>
            </a:r>
            <a:r>
              <a:rPr lang="de-DE" dirty="0"/>
              <a:t> Features</a:t>
            </a:r>
          </a:p>
          <a:p>
            <a:pPr lvl="2"/>
            <a:r>
              <a:rPr lang="de-DE" dirty="0" err="1"/>
              <a:t>Insult.Wiki</a:t>
            </a:r>
            <a:r>
              <a:rPr lang="de-DE" dirty="0"/>
              <a:t>[10]</a:t>
            </a:r>
          </a:p>
          <a:p>
            <a:pPr lvl="3"/>
            <a:r>
              <a:rPr lang="de-DE" dirty="0"/>
              <a:t>Non-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insult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pPr lvl="2"/>
            <a:r>
              <a:rPr lang="de-DE" dirty="0" err="1"/>
              <a:t>Polarity</a:t>
            </a:r>
            <a:r>
              <a:rPr lang="de-DE" dirty="0"/>
              <a:t> Dictionary</a:t>
            </a:r>
          </a:p>
          <a:p>
            <a:pPr lvl="2"/>
            <a:r>
              <a:rPr lang="de-DE" dirty="0"/>
              <a:t>LIWC2015</a:t>
            </a:r>
          </a:p>
          <a:p>
            <a:pPr lvl="3"/>
            <a:r>
              <a:rPr lang="de-DE" dirty="0" err="1"/>
              <a:t>Linguistic</a:t>
            </a:r>
            <a:r>
              <a:rPr lang="de-DE" dirty="0"/>
              <a:t> </a:t>
            </a:r>
            <a:r>
              <a:rPr lang="de-DE" dirty="0" err="1"/>
              <a:t>Inquiry</a:t>
            </a:r>
            <a:r>
              <a:rPr lang="de-DE" dirty="0"/>
              <a:t> and Word Count</a:t>
            </a:r>
          </a:p>
          <a:p>
            <a:pPr lvl="3"/>
            <a:r>
              <a:rPr lang="de-DE" dirty="0"/>
              <a:t>Anger, </a:t>
            </a:r>
            <a:r>
              <a:rPr lang="de-DE" dirty="0" err="1"/>
              <a:t>Swearing</a:t>
            </a:r>
            <a:r>
              <a:rPr lang="de-DE" dirty="0"/>
              <a:t>, Negative </a:t>
            </a:r>
            <a:r>
              <a:rPr lang="de-DE" dirty="0" err="1"/>
              <a:t>Emotions</a:t>
            </a:r>
            <a:endParaRPr lang="de-DE" dirty="0"/>
          </a:p>
          <a:p>
            <a:pPr lvl="1"/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pPr lvl="2"/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persons</a:t>
            </a:r>
            <a:r>
              <a:rPr lang="de-DE" dirty="0"/>
              <a:t>, </a:t>
            </a:r>
            <a:r>
              <a:rPr lang="de-DE" dirty="0" err="1"/>
              <a:t>organizations</a:t>
            </a:r>
            <a:r>
              <a:rPr lang="de-DE" dirty="0"/>
              <a:t> and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96699-FE35-4735-AD49-3FFEB9ED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Esser, Gharib, Przibylla 28.05.2021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A171E-02D0-4A38-8DBD-3F09C86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84E3D-1838-4F5A-8A04-07DC0D29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7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EA2A315ECA784BA5C1D3C86F9CF4EA" ma:contentTypeVersion="4" ma:contentTypeDescription="Ein neues Dokument erstellen." ma:contentTypeScope="" ma:versionID="0d49a557eed758f1378c663e7414e93c">
  <xsd:schema xmlns:xsd="http://www.w3.org/2001/XMLSchema" xmlns:xs="http://www.w3.org/2001/XMLSchema" xmlns:p="http://schemas.microsoft.com/office/2006/metadata/properties" xmlns:ns2="d669d3c2-b587-418f-938c-58fe337f3481" targetNamespace="http://schemas.microsoft.com/office/2006/metadata/properties" ma:root="true" ma:fieldsID="66fa9f81032d7bec68e4e654d5207107" ns2:_="">
    <xsd:import namespace="d669d3c2-b587-418f-938c-58fe337f3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9d3c2-b587-418f-938c-58fe337f3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9F07A8-FA79-405B-9CF2-1E23E14B2A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387A7C-EFCF-450C-B711-B11EDEFF900B}">
  <ds:schemaRefs>
    <ds:schemaRef ds:uri="d669d3c2-b587-418f-938c-58fe337f34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5A4E384-ED97-4D0B-8936-07A90CBACBE9}">
  <ds:schemaRefs>
    <ds:schemaRef ds:uri="d669d3c2-b587-418f-938c-58fe337f34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1835</Words>
  <Application>Microsoft Office PowerPoint</Application>
  <PresentationFormat>Breitbild</PresentationFormat>
  <Paragraphs>289</Paragraphs>
  <Slides>20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MyriadPro-Semibold</vt:lpstr>
      <vt:lpstr>Himmel</vt:lpstr>
      <vt:lpstr>Detecting impoliteness and incivility in online discussions[1]</vt:lpstr>
      <vt:lpstr>Agenda</vt:lpstr>
      <vt:lpstr>Background and occasion of the paper</vt:lpstr>
      <vt:lpstr>Background and occasion of the paper</vt:lpstr>
      <vt:lpstr>differentiation of impoliteness and incivility</vt:lpstr>
      <vt:lpstr>differentiation of impoliteness and incivility</vt:lpstr>
      <vt:lpstr>differentiation of impoliteness and incivility</vt:lpstr>
      <vt:lpstr>Dataset</vt:lpstr>
      <vt:lpstr>Research Procedure</vt:lpstr>
      <vt:lpstr>Research Procedure</vt:lpstr>
      <vt:lpstr>Results and Evaluation - Incivility</vt:lpstr>
      <vt:lpstr>Results and Evaluation - Impoliteness</vt:lpstr>
      <vt:lpstr>ESUPOL data  </vt:lpstr>
      <vt:lpstr>Minorities </vt:lpstr>
      <vt:lpstr>Minorities </vt:lpstr>
      <vt:lpstr>PowerPoint-Präsentation</vt:lpstr>
      <vt:lpstr>BTW17</vt:lpstr>
      <vt:lpstr>European Political Sphere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impoliteness and incivility in online discussions</dc:title>
  <dc:creator>Sascha Gharib (sgharib)</dc:creator>
  <cp:lastModifiedBy>Sascha Gharib (sgharib)</cp:lastModifiedBy>
  <cp:revision>2</cp:revision>
  <dcterms:created xsi:type="dcterms:W3CDTF">2021-05-24T22:42:32Z</dcterms:created>
  <dcterms:modified xsi:type="dcterms:W3CDTF">2021-05-28T14:50:03Z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0x0101003AEA2A315ECA784BA5C1D3C86F9CF4EA</vt:lpwstr>
  </property>
</Properties>
</file>