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7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D10BA-B9BB-41B8-B03B-4AB5F2491253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98227F-EB4D-46B0-A61D-46308B9A9761}">
      <dgm:prSet custT="1"/>
      <dgm:spPr/>
      <dgm:t>
        <a:bodyPr/>
        <a:lstStyle/>
        <a:p>
          <a:r>
            <a:rPr lang="de-DE" sz="1800" dirty="0">
              <a:solidFill>
                <a:schemeClr val="tx1">
                  <a:lumMod val="75000"/>
                  <a:lumOff val="25000"/>
                </a:schemeClr>
              </a:solidFill>
            </a:rPr>
            <a:t>27 verschiedensprachige Wikipedia-Versionen </a:t>
          </a:r>
          <a:endParaRPr lang="en-US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E9E4A37-277E-4886-8D85-9B3A4CD9110B}" type="parTrans" cxnId="{3163DBAD-4D90-402B-9DFA-174494D96CA5}">
      <dgm:prSet/>
      <dgm:spPr/>
      <dgm:t>
        <a:bodyPr/>
        <a:lstStyle/>
        <a:p>
          <a:endParaRPr lang="en-US"/>
        </a:p>
      </dgm:t>
    </dgm:pt>
    <dgm:pt modelId="{D75D68F3-F715-4808-85C2-4D58F6D61780}" type="sibTrans" cxnId="{3163DBAD-4D90-402B-9DFA-174494D96CA5}">
      <dgm:prSet/>
      <dgm:spPr/>
      <dgm:t>
        <a:bodyPr/>
        <a:lstStyle/>
        <a:p>
          <a:endParaRPr lang="en-US"/>
        </a:p>
      </dgm:t>
    </dgm:pt>
    <dgm:pt modelId="{1A2076F9-1220-4F40-A90C-C9EA61B6FA11}">
      <dgm:prSet custT="1"/>
      <dgm:spPr/>
      <dgm:t>
        <a:bodyPr/>
        <a:lstStyle/>
        <a:p>
          <a:r>
            <a:rPr lang="de-DE" sz="1800" dirty="0">
              <a:solidFill>
                <a:schemeClr val="tx1">
                  <a:lumMod val="75000"/>
                  <a:lumOff val="25000"/>
                </a:schemeClr>
              </a:solidFill>
            </a:rPr>
            <a:t>31 europäische Esskulturen</a:t>
          </a:r>
          <a:endParaRPr lang="en-US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8BE9FBA-7E64-43BE-AA34-81316AFAC56C}" type="parTrans" cxnId="{DDD3237D-707C-4B09-9D28-F4FAB0BF3820}">
      <dgm:prSet/>
      <dgm:spPr/>
      <dgm:t>
        <a:bodyPr/>
        <a:lstStyle/>
        <a:p>
          <a:endParaRPr lang="en-US"/>
        </a:p>
      </dgm:t>
    </dgm:pt>
    <dgm:pt modelId="{E5C01048-1367-4054-B551-4E31BC729901}" type="sibTrans" cxnId="{DDD3237D-707C-4B09-9D28-F4FAB0BF3820}">
      <dgm:prSet/>
      <dgm:spPr/>
      <dgm:t>
        <a:bodyPr/>
        <a:lstStyle/>
        <a:p>
          <a:endParaRPr lang="en-US"/>
        </a:p>
      </dgm:t>
    </dgm:pt>
    <dgm:pt modelId="{E6741668-4E7D-4847-9E02-A12757FE7DA4}">
      <dgm:prSet custT="1"/>
      <dgm:spPr/>
      <dgm:t>
        <a:bodyPr/>
        <a:lstStyle/>
        <a:p>
          <a:r>
            <a:rPr lang="de-DE" sz="1800" dirty="0" err="1">
              <a:solidFill>
                <a:schemeClr val="tx1">
                  <a:lumMod val="75000"/>
                  <a:lumOff val="25000"/>
                </a:schemeClr>
              </a:solidFill>
            </a:rPr>
            <a:t>Outlink</a:t>
          </a:r>
          <a:r>
            <a:rPr lang="de-DE" sz="1800" dirty="0">
              <a:solidFill>
                <a:schemeClr val="tx1">
                  <a:lumMod val="75000"/>
                  <a:lumOff val="25000"/>
                </a:schemeClr>
              </a:solidFill>
            </a:rPr>
            <a:t> Dataset: Alle ausgehenden Links der Esskultur-Artikel</a:t>
          </a:r>
          <a:endParaRPr lang="en-US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D13AA07-E0F7-407F-8ED8-966BE2EF627D}" type="parTrans" cxnId="{179D0B57-F92C-4FB1-B539-774520D3E35C}">
      <dgm:prSet/>
      <dgm:spPr/>
      <dgm:t>
        <a:bodyPr/>
        <a:lstStyle/>
        <a:p>
          <a:endParaRPr lang="en-US"/>
        </a:p>
      </dgm:t>
    </dgm:pt>
    <dgm:pt modelId="{2C7A065B-689C-4609-A50B-4ADDDB2D2F51}" type="sibTrans" cxnId="{179D0B57-F92C-4FB1-B539-774520D3E35C}">
      <dgm:prSet/>
      <dgm:spPr/>
      <dgm:t>
        <a:bodyPr/>
        <a:lstStyle/>
        <a:p>
          <a:endParaRPr lang="en-US"/>
        </a:p>
      </dgm:t>
    </dgm:pt>
    <dgm:pt modelId="{83CD0BEF-6373-4FCD-A953-DDD22F47DADE}">
      <dgm:prSet custT="1"/>
      <dgm:spPr/>
      <dgm:t>
        <a:bodyPr/>
        <a:lstStyle/>
        <a:p>
          <a:r>
            <a:rPr lang="de-DE" sz="1800" dirty="0">
              <a:solidFill>
                <a:schemeClr val="tx1">
                  <a:lumMod val="75000"/>
                  <a:lumOff val="25000"/>
                </a:schemeClr>
              </a:solidFill>
            </a:rPr>
            <a:t>View Counts Dataset: Anzahl der Ansichten aller Esskultur-Artikelseiten je Land</a:t>
          </a:r>
          <a:endParaRPr lang="en-US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19EF56F-3DC2-49CE-A69E-16F2C749CDE8}" type="parTrans" cxnId="{972AA280-B942-4308-B691-4A9B471337B8}">
      <dgm:prSet/>
      <dgm:spPr/>
      <dgm:t>
        <a:bodyPr/>
        <a:lstStyle/>
        <a:p>
          <a:endParaRPr lang="en-US"/>
        </a:p>
      </dgm:t>
    </dgm:pt>
    <dgm:pt modelId="{09C47884-98E2-444A-99C5-8FEADDA4C769}" type="sibTrans" cxnId="{972AA280-B942-4308-B691-4A9B471337B8}">
      <dgm:prSet/>
      <dgm:spPr/>
      <dgm:t>
        <a:bodyPr/>
        <a:lstStyle/>
        <a:p>
          <a:endParaRPr lang="en-US"/>
        </a:p>
      </dgm:t>
    </dgm:pt>
    <dgm:pt modelId="{8CE7CD72-1614-4C45-AD6C-E72ACBCF82D0}" type="pres">
      <dgm:prSet presAssocID="{790D10BA-B9BB-41B8-B03B-4AB5F2491253}" presName="vert0" presStyleCnt="0">
        <dgm:presLayoutVars>
          <dgm:dir/>
          <dgm:animOne val="branch"/>
          <dgm:animLvl val="lvl"/>
        </dgm:presLayoutVars>
      </dgm:prSet>
      <dgm:spPr/>
    </dgm:pt>
    <dgm:pt modelId="{CE2EFB9A-A084-476F-AD94-0742857A3881}" type="pres">
      <dgm:prSet presAssocID="{1698227F-EB4D-46B0-A61D-46308B9A9761}" presName="thickLine" presStyleLbl="alignNode1" presStyleIdx="0" presStyleCnt="4"/>
      <dgm:spPr/>
    </dgm:pt>
    <dgm:pt modelId="{9E166B43-85E8-427D-8565-D0963D0A4FF9}" type="pres">
      <dgm:prSet presAssocID="{1698227F-EB4D-46B0-A61D-46308B9A9761}" presName="horz1" presStyleCnt="0"/>
      <dgm:spPr/>
    </dgm:pt>
    <dgm:pt modelId="{DCC0F160-E717-4C62-9C2D-F37D2204CDFF}" type="pres">
      <dgm:prSet presAssocID="{1698227F-EB4D-46B0-A61D-46308B9A9761}" presName="tx1" presStyleLbl="revTx" presStyleIdx="0" presStyleCnt="4"/>
      <dgm:spPr/>
    </dgm:pt>
    <dgm:pt modelId="{DFB4A9C4-A46D-42AD-9F1C-BB3F0C863C3C}" type="pres">
      <dgm:prSet presAssocID="{1698227F-EB4D-46B0-A61D-46308B9A9761}" presName="vert1" presStyleCnt="0"/>
      <dgm:spPr/>
    </dgm:pt>
    <dgm:pt modelId="{207A5A61-E9E3-44AE-8421-B2BC1330D0EA}" type="pres">
      <dgm:prSet presAssocID="{1A2076F9-1220-4F40-A90C-C9EA61B6FA11}" presName="thickLine" presStyleLbl="alignNode1" presStyleIdx="1" presStyleCnt="4"/>
      <dgm:spPr/>
    </dgm:pt>
    <dgm:pt modelId="{0962018C-1B82-49A9-94AE-8B22DE2F7E03}" type="pres">
      <dgm:prSet presAssocID="{1A2076F9-1220-4F40-A90C-C9EA61B6FA11}" presName="horz1" presStyleCnt="0"/>
      <dgm:spPr/>
    </dgm:pt>
    <dgm:pt modelId="{06F2855C-4CBC-4C59-8DA8-C6A2450D195F}" type="pres">
      <dgm:prSet presAssocID="{1A2076F9-1220-4F40-A90C-C9EA61B6FA11}" presName="tx1" presStyleLbl="revTx" presStyleIdx="1" presStyleCnt="4"/>
      <dgm:spPr/>
    </dgm:pt>
    <dgm:pt modelId="{327FA118-F666-48A1-A793-D92DD39D2EEC}" type="pres">
      <dgm:prSet presAssocID="{1A2076F9-1220-4F40-A90C-C9EA61B6FA11}" presName="vert1" presStyleCnt="0"/>
      <dgm:spPr/>
    </dgm:pt>
    <dgm:pt modelId="{0236404C-FA6E-4303-AD37-5AA1E68AAD1B}" type="pres">
      <dgm:prSet presAssocID="{E6741668-4E7D-4847-9E02-A12757FE7DA4}" presName="thickLine" presStyleLbl="alignNode1" presStyleIdx="2" presStyleCnt="4"/>
      <dgm:spPr/>
    </dgm:pt>
    <dgm:pt modelId="{892B0029-D89E-4E97-8C35-C5AA29BD5921}" type="pres">
      <dgm:prSet presAssocID="{E6741668-4E7D-4847-9E02-A12757FE7DA4}" presName="horz1" presStyleCnt="0"/>
      <dgm:spPr/>
    </dgm:pt>
    <dgm:pt modelId="{02904303-47F1-4515-9141-F20D705B5759}" type="pres">
      <dgm:prSet presAssocID="{E6741668-4E7D-4847-9E02-A12757FE7DA4}" presName="tx1" presStyleLbl="revTx" presStyleIdx="2" presStyleCnt="4"/>
      <dgm:spPr/>
    </dgm:pt>
    <dgm:pt modelId="{97D0639D-06F6-40C5-8D20-91542B7F55EA}" type="pres">
      <dgm:prSet presAssocID="{E6741668-4E7D-4847-9E02-A12757FE7DA4}" presName="vert1" presStyleCnt="0"/>
      <dgm:spPr/>
    </dgm:pt>
    <dgm:pt modelId="{0BE6A3C5-48A3-48C7-8716-E7718DFFB43B}" type="pres">
      <dgm:prSet presAssocID="{83CD0BEF-6373-4FCD-A953-DDD22F47DADE}" presName="thickLine" presStyleLbl="alignNode1" presStyleIdx="3" presStyleCnt="4"/>
      <dgm:spPr/>
    </dgm:pt>
    <dgm:pt modelId="{AE7E7BB7-835A-4203-B74F-97A6E665820F}" type="pres">
      <dgm:prSet presAssocID="{83CD0BEF-6373-4FCD-A953-DDD22F47DADE}" presName="horz1" presStyleCnt="0"/>
      <dgm:spPr/>
    </dgm:pt>
    <dgm:pt modelId="{761A22DA-50D9-433D-9244-6184A2878F8F}" type="pres">
      <dgm:prSet presAssocID="{83CD0BEF-6373-4FCD-A953-DDD22F47DADE}" presName="tx1" presStyleLbl="revTx" presStyleIdx="3" presStyleCnt="4"/>
      <dgm:spPr/>
    </dgm:pt>
    <dgm:pt modelId="{6DD27D9C-E28F-4BEA-AB09-CCB22A61D142}" type="pres">
      <dgm:prSet presAssocID="{83CD0BEF-6373-4FCD-A953-DDD22F47DADE}" presName="vert1" presStyleCnt="0"/>
      <dgm:spPr/>
    </dgm:pt>
  </dgm:ptLst>
  <dgm:cxnLst>
    <dgm:cxn modelId="{04A8841F-2F68-4509-8DCC-BD65EAF420EE}" type="presOf" srcId="{790D10BA-B9BB-41B8-B03B-4AB5F2491253}" destId="{8CE7CD72-1614-4C45-AD6C-E72ACBCF82D0}" srcOrd="0" destOrd="0" presId="urn:microsoft.com/office/officeart/2008/layout/LinedList"/>
    <dgm:cxn modelId="{9B07304C-B080-4149-8E31-62953980F20F}" type="presOf" srcId="{1698227F-EB4D-46B0-A61D-46308B9A9761}" destId="{DCC0F160-E717-4C62-9C2D-F37D2204CDFF}" srcOrd="0" destOrd="0" presId="urn:microsoft.com/office/officeart/2008/layout/LinedList"/>
    <dgm:cxn modelId="{9FC12653-CDE1-4AB4-AF0C-1EDAFD87EDAE}" type="presOf" srcId="{1A2076F9-1220-4F40-A90C-C9EA61B6FA11}" destId="{06F2855C-4CBC-4C59-8DA8-C6A2450D195F}" srcOrd="0" destOrd="0" presId="urn:microsoft.com/office/officeart/2008/layout/LinedList"/>
    <dgm:cxn modelId="{179D0B57-F92C-4FB1-B539-774520D3E35C}" srcId="{790D10BA-B9BB-41B8-B03B-4AB5F2491253}" destId="{E6741668-4E7D-4847-9E02-A12757FE7DA4}" srcOrd="2" destOrd="0" parTransId="{0D13AA07-E0F7-407F-8ED8-966BE2EF627D}" sibTransId="{2C7A065B-689C-4609-A50B-4ADDDB2D2F51}"/>
    <dgm:cxn modelId="{DDD3237D-707C-4B09-9D28-F4FAB0BF3820}" srcId="{790D10BA-B9BB-41B8-B03B-4AB5F2491253}" destId="{1A2076F9-1220-4F40-A90C-C9EA61B6FA11}" srcOrd="1" destOrd="0" parTransId="{F8BE9FBA-7E64-43BE-AA34-81316AFAC56C}" sibTransId="{E5C01048-1367-4054-B551-4E31BC729901}"/>
    <dgm:cxn modelId="{972AA280-B942-4308-B691-4A9B471337B8}" srcId="{790D10BA-B9BB-41B8-B03B-4AB5F2491253}" destId="{83CD0BEF-6373-4FCD-A953-DDD22F47DADE}" srcOrd="3" destOrd="0" parTransId="{019EF56F-3DC2-49CE-A69E-16F2C749CDE8}" sibTransId="{09C47884-98E2-444A-99C5-8FEADDA4C769}"/>
    <dgm:cxn modelId="{1706D383-C3C6-4949-B1AC-6D1789D020A4}" type="presOf" srcId="{83CD0BEF-6373-4FCD-A953-DDD22F47DADE}" destId="{761A22DA-50D9-433D-9244-6184A2878F8F}" srcOrd="0" destOrd="0" presId="urn:microsoft.com/office/officeart/2008/layout/LinedList"/>
    <dgm:cxn modelId="{3163DBAD-4D90-402B-9DFA-174494D96CA5}" srcId="{790D10BA-B9BB-41B8-B03B-4AB5F2491253}" destId="{1698227F-EB4D-46B0-A61D-46308B9A9761}" srcOrd="0" destOrd="0" parTransId="{1E9E4A37-277E-4886-8D85-9B3A4CD9110B}" sibTransId="{D75D68F3-F715-4808-85C2-4D58F6D61780}"/>
    <dgm:cxn modelId="{6529A5DD-1C48-4579-99B1-6DA9F0600334}" type="presOf" srcId="{E6741668-4E7D-4847-9E02-A12757FE7DA4}" destId="{02904303-47F1-4515-9141-F20D705B5759}" srcOrd="0" destOrd="0" presId="urn:microsoft.com/office/officeart/2008/layout/LinedList"/>
    <dgm:cxn modelId="{DE10773B-DAF7-439F-8048-028D96B475C5}" type="presParOf" srcId="{8CE7CD72-1614-4C45-AD6C-E72ACBCF82D0}" destId="{CE2EFB9A-A084-476F-AD94-0742857A3881}" srcOrd="0" destOrd="0" presId="urn:microsoft.com/office/officeart/2008/layout/LinedList"/>
    <dgm:cxn modelId="{5D47955A-33CA-4213-AD2F-F0774E449025}" type="presParOf" srcId="{8CE7CD72-1614-4C45-AD6C-E72ACBCF82D0}" destId="{9E166B43-85E8-427D-8565-D0963D0A4FF9}" srcOrd="1" destOrd="0" presId="urn:microsoft.com/office/officeart/2008/layout/LinedList"/>
    <dgm:cxn modelId="{F6C3699F-F722-474E-9986-20602183D49F}" type="presParOf" srcId="{9E166B43-85E8-427D-8565-D0963D0A4FF9}" destId="{DCC0F160-E717-4C62-9C2D-F37D2204CDFF}" srcOrd="0" destOrd="0" presId="urn:microsoft.com/office/officeart/2008/layout/LinedList"/>
    <dgm:cxn modelId="{8BBF7324-A351-4A06-8587-1CEE9EEB1ECC}" type="presParOf" srcId="{9E166B43-85E8-427D-8565-D0963D0A4FF9}" destId="{DFB4A9C4-A46D-42AD-9F1C-BB3F0C863C3C}" srcOrd="1" destOrd="0" presId="urn:microsoft.com/office/officeart/2008/layout/LinedList"/>
    <dgm:cxn modelId="{C2BC4FE3-7521-43DC-ADE7-F7E6AF1EAD05}" type="presParOf" srcId="{8CE7CD72-1614-4C45-AD6C-E72ACBCF82D0}" destId="{207A5A61-E9E3-44AE-8421-B2BC1330D0EA}" srcOrd="2" destOrd="0" presId="urn:microsoft.com/office/officeart/2008/layout/LinedList"/>
    <dgm:cxn modelId="{E3B60801-2F05-4CFD-8631-A0785060B624}" type="presParOf" srcId="{8CE7CD72-1614-4C45-AD6C-E72ACBCF82D0}" destId="{0962018C-1B82-49A9-94AE-8B22DE2F7E03}" srcOrd="3" destOrd="0" presId="urn:microsoft.com/office/officeart/2008/layout/LinedList"/>
    <dgm:cxn modelId="{F04DEAE8-51E5-4710-8F70-8B90770BEE4D}" type="presParOf" srcId="{0962018C-1B82-49A9-94AE-8B22DE2F7E03}" destId="{06F2855C-4CBC-4C59-8DA8-C6A2450D195F}" srcOrd="0" destOrd="0" presId="urn:microsoft.com/office/officeart/2008/layout/LinedList"/>
    <dgm:cxn modelId="{E807EF70-A22F-4421-9280-E35E392D3713}" type="presParOf" srcId="{0962018C-1B82-49A9-94AE-8B22DE2F7E03}" destId="{327FA118-F666-48A1-A793-D92DD39D2EEC}" srcOrd="1" destOrd="0" presId="urn:microsoft.com/office/officeart/2008/layout/LinedList"/>
    <dgm:cxn modelId="{AF781A59-A9EB-4F1C-8751-A0D36FC9016C}" type="presParOf" srcId="{8CE7CD72-1614-4C45-AD6C-E72ACBCF82D0}" destId="{0236404C-FA6E-4303-AD37-5AA1E68AAD1B}" srcOrd="4" destOrd="0" presId="urn:microsoft.com/office/officeart/2008/layout/LinedList"/>
    <dgm:cxn modelId="{1D0BFE43-B5CB-486E-A4B8-1C1DD3DDBB33}" type="presParOf" srcId="{8CE7CD72-1614-4C45-AD6C-E72ACBCF82D0}" destId="{892B0029-D89E-4E97-8C35-C5AA29BD5921}" srcOrd="5" destOrd="0" presId="urn:microsoft.com/office/officeart/2008/layout/LinedList"/>
    <dgm:cxn modelId="{E458DD60-EC12-4B7B-B0FB-487C7EF8834A}" type="presParOf" srcId="{892B0029-D89E-4E97-8C35-C5AA29BD5921}" destId="{02904303-47F1-4515-9141-F20D705B5759}" srcOrd="0" destOrd="0" presId="urn:microsoft.com/office/officeart/2008/layout/LinedList"/>
    <dgm:cxn modelId="{63565021-E7E8-4911-9ABD-55DD667AFB3E}" type="presParOf" srcId="{892B0029-D89E-4E97-8C35-C5AA29BD5921}" destId="{97D0639D-06F6-40C5-8D20-91542B7F55EA}" srcOrd="1" destOrd="0" presId="urn:microsoft.com/office/officeart/2008/layout/LinedList"/>
    <dgm:cxn modelId="{9AD46CD2-7744-499B-BB68-C6B96E37C1D6}" type="presParOf" srcId="{8CE7CD72-1614-4C45-AD6C-E72ACBCF82D0}" destId="{0BE6A3C5-48A3-48C7-8716-E7718DFFB43B}" srcOrd="6" destOrd="0" presId="urn:microsoft.com/office/officeart/2008/layout/LinedList"/>
    <dgm:cxn modelId="{F6CCC3A1-D21F-4604-8FC1-00B3BD295291}" type="presParOf" srcId="{8CE7CD72-1614-4C45-AD6C-E72ACBCF82D0}" destId="{AE7E7BB7-835A-4203-B74F-97A6E665820F}" srcOrd="7" destOrd="0" presId="urn:microsoft.com/office/officeart/2008/layout/LinedList"/>
    <dgm:cxn modelId="{1D96988E-A6A5-4FA0-B4FF-01A92714E6B9}" type="presParOf" srcId="{AE7E7BB7-835A-4203-B74F-97A6E665820F}" destId="{761A22DA-50D9-433D-9244-6184A2878F8F}" srcOrd="0" destOrd="0" presId="urn:microsoft.com/office/officeart/2008/layout/LinedList"/>
    <dgm:cxn modelId="{6B4A68E5-7D3A-42B8-AE2D-0BB128B5C61B}" type="presParOf" srcId="{AE7E7BB7-835A-4203-B74F-97A6E665820F}" destId="{6DD27D9C-E28F-4BEA-AB09-CCB22A61D1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EFB9A-A084-476F-AD94-0742857A3881}">
      <dsp:nvSpPr>
        <dsp:cNvPr id="0" name=""/>
        <dsp:cNvSpPr/>
      </dsp:nvSpPr>
      <dsp:spPr>
        <a:xfrm>
          <a:off x="0" y="0"/>
          <a:ext cx="106680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C0F160-E717-4C62-9C2D-F37D2204CDFF}">
      <dsp:nvSpPr>
        <dsp:cNvPr id="0" name=""/>
        <dsp:cNvSpPr/>
      </dsp:nvSpPr>
      <dsp:spPr>
        <a:xfrm>
          <a:off x="0" y="0"/>
          <a:ext cx="10668004" cy="63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27 verschiedensprachige Wikipedia-Versionen </a:t>
          </a:r>
          <a:endParaRPr 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0"/>
        <a:ext cx="10668004" cy="634620"/>
      </dsp:txXfrm>
    </dsp:sp>
    <dsp:sp modelId="{207A5A61-E9E3-44AE-8421-B2BC1330D0EA}">
      <dsp:nvSpPr>
        <dsp:cNvPr id="0" name=""/>
        <dsp:cNvSpPr/>
      </dsp:nvSpPr>
      <dsp:spPr>
        <a:xfrm>
          <a:off x="0" y="634620"/>
          <a:ext cx="10668004" cy="0"/>
        </a:xfrm>
        <a:prstGeom prst="line">
          <a:avLst/>
        </a:prstGeom>
        <a:solidFill>
          <a:schemeClr val="accent2">
            <a:hueOff val="-6691516"/>
            <a:satOff val="-107"/>
            <a:lumOff val="2288"/>
            <a:alphaOff val="0"/>
          </a:schemeClr>
        </a:solidFill>
        <a:ln w="12700" cap="flat" cmpd="sng" algn="ctr">
          <a:solidFill>
            <a:schemeClr val="accent2">
              <a:hueOff val="-6691516"/>
              <a:satOff val="-107"/>
              <a:lumOff val="2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F2855C-4CBC-4C59-8DA8-C6A2450D195F}">
      <dsp:nvSpPr>
        <dsp:cNvPr id="0" name=""/>
        <dsp:cNvSpPr/>
      </dsp:nvSpPr>
      <dsp:spPr>
        <a:xfrm>
          <a:off x="0" y="634620"/>
          <a:ext cx="10668004" cy="63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31 europäische Esskulturen</a:t>
          </a:r>
          <a:endParaRPr 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634620"/>
        <a:ext cx="10668004" cy="634620"/>
      </dsp:txXfrm>
    </dsp:sp>
    <dsp:sp modelId="{0236404C-FA6E-4303-AD37-5AA1E68AAD1B}">
      <dsp:nvSpPr>
        <dsp:cNvPr id="0" name=""/>
        <dsp:cNvSpPr/>
      </dsp:nvSpPr>
      <dsp:spPr>
        <a:xfrm>
          <a:off x="0" y="1269241"/>
          <a:ext cx="10668004" cy="0"/>
        </a:xfrm>
        <a:prstGeom prst="line">
          <a:avLst/>
        </a:prstGeom>
        <a:solidFill>
          <a:schemeClr val="accent2">
            <a:hueOff val="-13383032"/>
            <a:satOff val="-213"/>
            <a:lumOff val="4575"/>
            <a:alphaOff val="0"/>
          </a:schemeClr>
        </a:solidFill>
        <a:ln w="12700" cap="flat" cmpd="sng" algn="ctr">
          <a:solidFill>
            <a:schemeClr val="accent2">
              <a:hueOff val="-13383032"/>
              <a:satOff val="-213"/>
              <a:lumOff val="4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04303-47F1-4515-9141-F20D705B5759}">
      <dsp:nvSpPr>
        <dsp:cNvPr id="0" name=""/>
        <dsp:cNvSpPr/>
      </dsp:nvSpPr>
      <dsp:spPr>
        <a:xfrm>
          <a:off x="0" y="1269241"/>
          <a:ext cx="10668004" cy="63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Outlink</a:t>
          </a:r>
          <a:r>
            <a:rPr lang="de-DE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 Dataset: Alle ausgehenden Links der Esskultur-Artikel</a:t>
          </a:r>
          <a:endParaRPr 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1269241"/>
        <a:ext cx="10668004" cy="634620"/>
      </dsp:txXfrm>
    </dsp:sp>
    <dsp:sp modelId="{0BE6A3C5-48A3-48C7-8716-E7718DFFB43B}">
      <dsp:nvSpPr>
        <dsp:cNvPr id="0" name=""/>
        <dsp:cNvSpPr/>
      </dsp:nvSpPr>
      <dsp:spPr>
        <a:xfrm>
          <a:off x="0" y="1903862"/>
          <a:ext cx="10668004" cy="0"/>
        </a:xfrm>
        <a:prstGeom prst="line">
          <a:avLst/>
        </a:prstGeom>
        <a:solidFill>
          <a:schemeClr val="accent2">
            <a:hueOff val="-20074548"/>
            <a:satOff val="-320"/>
            <a:lumOff val="6863"/>
            <a:alphaOff val="0"/>
          </a:schemeClr>
        </a:solidFill>
        <a:ln w="12700" cap="flat" cmpd="sng" algn="ctr">
          <a:solidFill>
            <a:schemeClr val="accent2">
              <a:hueOff val="-20074548"/>
              <a:satOff val="-320"/>
              <a:lumOff val="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1A22DA-50D9-433D-9244-6184A2878F8F}">
      <dsp:nvSpPr>
        <dsp:cNvPr id="0" name=""/>
        <dsp:cNvSpPr/>
      </dsp:nvSpPr>
      <dsp:spPr>
        <a:xfrm>
          <a:off x="0" y="1903862"/>
          <a:ext cx="10668004" cy="63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View Counts Dataset: Anzahl der Ansichten aller Esskultur-Artikelseiten je Land</a:t>
          </a:r>
          <a:endParaRPr 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1903862"/>
        <a:ext cx="10668004" cy="63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ECB01-8B2D-4B4A-BF24-466EA699DDBF}" type="datetimeFigureOut">
              <a:rPr lang="de-DE" smtClean="0"/>
              <a:t>28.05.2021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2F7F-166A-46FB-BCA5-7B65A306C6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14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5/28/2021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49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1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9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0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5/28/2021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4B8A75-2491-49A0-9B44-FDA30FF3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kumimoji="0" lang="de-DE" sz="4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 Pro"/>
              </a:rPr>
              <a:t>Mining </a:t>
            </a:r>
            <a:r>
              <a:rPr kumimoji="0" lang="de-DE" sz="4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Georgia Pro"/>
              </a:rPr>
              <a:t>cross-cultural</a:t>
            </a:r>
            <a:r>
              <a:rPr kumimoji="0" lang="de-DE" sz="4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 Pro"/>
              </a:rPr>
              <a:t> </a:t>
            </a:r>
            <a:r>
              <a:rPr kumimoji="0" lang="de-DE" sz="4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Georgia Pro"/>
              </a:rPr>
              <a:t>relations</a:t>
            </a:r>
            <a:r>
              <a:rPr kumimoji="0" lang="de-DE" sz="4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 Pro"/>
              </a:rPr>
              <a:t> </a:t>
            </a:r>
            <a:r>
              <a:rPr kumimoji="0" lang="de-DE" sz="4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Georgia Pro"/>
              </a:rPr>
              <a:t>from</a:t>
            </a:r>
            <a:r>
              <a:rPr kumimoji="0" lang="de-DE" sz="4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 Pro"/>
              </a:rPr>
              <a:t> Wikipedia</a:t>
            </a:r>
            <a:endParaRPr lang="de-DE" sz="47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57801E-A50B-458F-92E8-7D78E0DB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de-DE" i="1"/>
              <a:t>A </a:t>
            </a:r>
            <a:r>
              <a:rPr lang="de-DE" i="1" err="1"/>
              <a:t>study</a:t>
            </a:r>
            <a:r>
              <a:rPr lang="de-DE" i="1"/>
              <a:t> </a:t>
            </a:r>
            <a:r>
              <a:rPr lang="de-DE" i="1" err="1"/>
              <a:t>of</a:t>
            </a:r>
            <a:r>
              <a:rPr lang="de-DE" i="1"/>
              <a:t> 31 European </a:t>
            </a:r>
            <a:r>
              <a:rPr lang="de-DE" i="1" err="1"/>
              <a:t>food</a:t>
            </a:r>
            <a:r>
              <a:rPr lang="de-DE" i="1"/>
              <a:t> </a:t>
            </a:r>
            <a:r>
              <a:rPr lang="de-DE" i="1" err="1"/>
              <a:t>cultures</a:t>
            </a:r>
            <a:r>
              <a:rPr lang="de-DE" i="1"/>
              <a:t> 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7A4019C-4EC7-43C7-8B38-9098F85D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D5D048-CA03-432A-8C89-7D117E32B904}"/>
              </a:ext>
            </a:extLst>
          </p:cNvPr>
          <p:cNvSpPr txBox="1"/>
          <p:nvPr/>
        </p:nvSpPr>
        <p:spPr>
          <a:xfrm>
            <a:off x="762000" y="6339219"/>
            <a:ext cx="4546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/>
              <a:t>Laura-Benita Decker  -  Fabian Gitzler  -  Florian Richter 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EAD8BA6-861E-47BC-A090-86F8D19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5/28/2021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B083D-AA45-4370-BDEB-1237992C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61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3CD967-36DF-458E-B789-052FFA09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08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Cultural </a:t>
            </a:r>
            <a:r>
              <a:rPr lang="de-DE" sz="4000" dirty="0" err="1">
                <a:latin typeface="Georgia Pro" panose="02040502050405020303" pitchFamily="18" charset="0"/>
              </a:rPr>
              <a:t>Similarity</a:t>
            </a:r>
            <a:endParaRPr lang="de-DE" sz="4000" dirty="0">
              <a:latin typeface="Georgia Pro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812FE-7D34-46D1-A1E9-705E3847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880521"/>
            <a:ext cx="9899650" cy="3125787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900" b="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lt"/>
                <a:cs typeface="+mn-lt"/>
              </a:rPr>
              <a:t>Communities deren Esskulturen sich am meisten ähnelt: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lt"/>
              <a:cs typeface="+mn-lt"/>
            </a:endParaRPr>
          </a:p>
          <a:p>
            <a:pPr marL="731520" lvl="2" indent="-45720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AutoNum type="arabicPeriod"/>
              <a:defRPr/>
            </a:pPr>
            <a:r>
              <a:rPr kumimoji="0" lang="de-DE" sz="17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+mn-lt"/>
                <a:cs typeface="+mn-lt"/>
              </a:rPr>
              <a:t>Russland und Ukraine</a:t>
            </a:r>
            <a:endParaRPr kumimoji="0" lang="en-US" sz="17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+mn-lt"/>
              <a:cs typeface="+mn-lt"/>
            </a:endParaRPr>
          </a:p>
          <a:p>
            <a:pPr marL="731520" lvl="2" indent="-45720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AutoNum type="arabicPeriod"/>
              <a:defRPr/>
            </a:pPr>
            <a:r>
              <a:rPr kumimoji="0" lang="de-DE" sz="17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+mn-lt"/>
                <a:cs typeface="+mn-lt"/>
              </a:rPr>
              <a:t>Finnland und Schweden</a:t>
            </a:r>
            <a:endParaRPr kumimoji="0" lang="en-US" sz="17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+mn-lt"/>
              <a:cs typeface="+mn-lt"/>
            </a:endParaRPr>
          </a:p>
          <a:p>
            <a:pPr marL="731520" lvl="2" indent="-45720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AutoNum type="arabicPeriod"/>
              <a:defRPr/>
            </a:pPr>
            <a:r>
              <a:rPr kumimoji="0" lang="de-DE" sz="17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+mn-lt"/>
                <a:cs typeface="+mn-lt"/>
              </a:rPr>
              <a:t>Litauen und Ukraine</a:t>
            </a:r>
          </a:p>
          <a:p>
            <a:pPr marL="457200" marR="0" lvl="0" indent="-4572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AutoNum type="arabicPeriod"/>
              <a:tabLst/>
              <a:defRPr/>
            </a:pPr>
            <a:endParaRPr kumimoji="0" lang="de-DE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lt"/>
              <a:cs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Community Paare liegen nah aneinander.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Hat Nähe einen Einfluss auf Cultural </a:t>
            </a:r>
            <a:r>
              <a:rPr kumimoji="0" lang="de-DE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Similarity</a:t>
            </a:r>
            <a:r>
              <a:rPr kumimoji="0" lang="de-DE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  <a:p>
            <a:pPr marL="457200" marR="0" lvl="0" indent="-4572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AutoNum type="arabicPeriod"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 Pro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 Pro"/>
              <a:ea typeface="+mn-ea"/>
              <a:cs typeface="+mn-cs"/>
            </a:endParaRPr>
          </a:p>
          <a:p>
            <a:pPr>
              <a:lnSpc>
                <a:spcPct val="95000"/>
              </a:lnSpc>
            </a:pPr>
            <a:endParaRPr lang="de-DE" sz="14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A4C259-E1FE-4CC2-A0CC-4A51F69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FE2616D-4C65-4DA5-A8B3-97362350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5618DF-6B01-46F8-814E-C3111324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latin typeface="Georgia Pro" panose="02040502050405020303" pitchFamily="18" charset="0"/>
              </a:rPr>
              <a:t>Einfluss auf Cultural </a:t>
            </a:r>
            <a:r>
              <a:rPr lang="de-DE" sz="4400" dirty="0" err="1">
                <a:latin typeface="Georgia Pro" panose="02040502050405020303" pitchFamily="18" charset="0"/>
              </a:rPr>
              <a:t>Similarity</a:t>
            </a:r>
            <a:r>
              <a:rPr lang="de-DE" sz="4400" dirty="0">
                <a:latin typeface="Georgia Pro" panose="02040502050405020303" pitchFamily="18" charset="0"/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B29807-BC51-4C7E-B0BB-8F3408AC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53081"/>
            <a:ext cx="3892291" cy="311383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D397E-9C9D-4316-B97A-2231BEB0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Überprüfung: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Cultural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Similarity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von jeder Community verglichen mit:</a:t>
            </a:r>
          </a:p>
          <a:p>
            <a:pPr marL="502920" lvl="2" indent="-228600">
              <a:lnSpc>
                <a:spcPct val="150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Char char="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allen Nachbar-Communities</a:t>
            </a:r>
          </a:p>
          <a:p>
            <a:pPr marL="502920" lvl="2" indent="-22860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Char char="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allen nicht-Nachbar-Communities</a:t>
            </a:r>
          </a:p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Vergleich beider Ergebnisse jeder Community</a:t>
            </a:r>
          </a:p>
          <a:p>
            <a:pPr>
              <a:lnSpc>
                <a:spcPct val="95000"/>
              </a:lnSpc>
            </a:pPr>
            <a:endParaRPr lang="de-DE" sz="18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41D7576-4B3F-4357-AA05-A7F10F15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0D62BC-4F0E-46DD-A4B9-B2EBCBC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4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6AABF-59CA-434B-A869-332F2A1A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</a:rPr>
              <a:t>Ergebnisse</a:t>
            </a:r>
            <a:br>
              <a:rPr lang="de-DE" sz="3600" dirty="0">
                <a:latin typeface="Georgia Pro" panose="02040502050405020303" pitchFamily="18" charset="0"/>
              </a:rPr>
            </a:br>
            <a:r>
              <a:rPr lang="de-DE" sz="3200" dirty="0">
                <a:latin typeface="Georgia Pro" panose="02040502050405020303" pitchFamily="18" charset="0"/>
              </a:rPr>
              <a:t>Cultural </a:t>
            </a:r>
            <a:r>
              <a:rPr lang="de-DE" sz="3200" dirty="0" err="1">
                <a:latin typeface="Georgia Pro" panose="02040502050405020303" pitchFamily="18" charset="0"/>
              </a:rPr>
              <a:t>Similarity</a:t>
            </a:r>
            <a:endParaRPr lang="de-DE" sz="3600" dirty="0">
              <a:latin typeface="Georgia Pro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996C9-5E14-4652-9EEF-428859EF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lt"/>
                <a:cs typeface="+mn-lt"/>
              </a:rPr>
              <a:t>Alle Nachbar-Communities sind sich Ø 1,5 Mal ähnlicher als nicht Nachbar-Communities 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lt"/>
              <a:cs typeface="+mn-lt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lt"/>
                <a:cs typeface="+mn-lt"/>
              </a:rPr>
              <a:t>Nähe hat demnach einen Einfluss auf Cultural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lt"/>
                <a:cs typeface="+mn-lt"/>
              </a:rPr>
              <a:t>Similarity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lt"/>
              <a:cs typeface="+mn-lt"/>
            </a:endParaRPr>
          </a:p>
          <a:p>
            <a:pPr marL="285750" marR="0" lvl="0" indent="-28575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eorgia Pro"/>
              <a:ea typeface="+mn-lt"/>
              <a:cs typeface="+mn-lt"/>
            </a:endParaRPr>
          </a:p>
          <a:p>
            <a:pPr>
              <a:lnSpc>
                <a:spcPct val="95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B837FC-44B8-4E8C-9141-5242CD86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247" y="1578251"/>
            <a:ext cx="4812826" cy="3561490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16F1FC-34E0-4B5F-A485-C08A73E9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C8B553-83D2-4DD2-8CAC-E69FD5A5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FD230-9B63-4243-AC74-463E89C5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08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Georgia Pro" panose="02040502050405020303" pitchFamily="18" charset="0"/>
              </a:rPr>
              <a:t>Validierung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FC3A7-2FCF-4951-81D5-C956CEC7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821899"/>
            <a:ext cx="9899650" cy="3125787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Ergebnisüberprüfung mittels Crowd-Sourcing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 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Zufällige Auswahl von zwei Community Paaren aus zwei Listen mit jeweils 15 Paaren:</a:t>
            </a:r>
          </a:p>
          <a:p>
            <a:pPr marL="502920" lvl="2" indent="-22860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Char char=""/>
              <a:defRPr/>
            </a:pPr>
            <a:r>
              <a:rPr kumimoji="0" lang="de-DE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1 Paar mit hoher Ähnlichkeit, 1 Paar mit niedriger Ähnlichkeit</a:t>
            </a:r>
          </a:p>
          <a:p>
            <a:pPr marL="502920" lvl="2" indent="-22860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Char char=""/>
              <a:defRPr/>
            </a:pPr>
            <a:endParaRPr kumimoji="0" lang="de-DE" sz="17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99,56% der Crowd-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Worker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stimmen der Annahme zu.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Aussage stimmt mit Werten der ESS überein.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 Pro"/>
              <a:ea typeface="+mn-ea"/>
              <a:cs typeface="+mn-cs"/>
            </a:endParaRPr>
          </a:p>
          <a:p>
            <a:pPr>
              <a:lnSpc>
                <a:spcPct val="95000"/>
              </a:lnSpc>
            </a:pPr>
            <a:endParaRPr lang="de-DE" sz="17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159BF8-31C1-43C2-B286-332C5133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FAD5B6E-DAEF-4380-B3E4-9D1DAEC6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F3413B-6C4F-4DEE-B940-1B60C731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2030527"/>
            <a:ext cx="9899904" cy="2796945"/>
          </a:xfrm>
        </p:spPr>
        <p:txBody>
          <a:bodyPr anchor="ctr"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  <a:ea typeface="+mn-ea"/>
                <a:cs typeface="+mn-cs"/>
              </a:rPr>
              <a:t>Wie kann kulturelles Verständnis gemessen werden?</a:t>
            </a:r>
            <a:endParaRPr lang="de-DE" sz="4000" dirty="0">
              <a:latin typeface="Georgia Pro" panose="02040502050405020303" pitchFamily="18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907AF3-5882-4E4D-B47B-9CE0418F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5/28/2021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2352DD-667E-4933-A7F4-C52D7F99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793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975A3C-1A02-47A6-A17E-4846AAD0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452335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Cultural Understanding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D3AF5-350C-4DF1-A4D0-76DC2AB6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796948"/>
            <a:ext cx="9899650" cy="3125787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Community A hat ein gutes Verständnis von der Esskultur von Community B wenn, Community A dieselben sprachlichen Konzepte verwendet wie Community B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Dennoch beschreibt beispielsweise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Catalonien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 die portugiesische Esskultur besser als die spanische. Möglicher Grund : komplizierte kulturelle Vorgeschichte</a:t>
            </a:r>
          </a:p>
          <a:p>
            <a:pPr marL="342900" marR="0" lvl="0" indent="-3429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lt"/>
                <a:cs typeface="+mn-lt"/>
              </a:rPr>
              <a:t>Haben kulturelle Beziehungen einen Einfluss auf Cultural Understanding?</a:t>
            </a:r>
          </a:p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lt"/>
              <a:cs typeface="+mn-lt"/>
            </a:endParaRPr>
          </a:p>
          <a:p>
            <a:pPr marL="685800" marR="0" lvl="1" indent="-228600" defTabSz="914400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95000"/>
              </a:lnSpc>
            </a:pPr>
            <a:endParaRPr lang="de-DE" sz="14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1E9346-FCED-4F1C-8C11-241D13DB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BA5FB0-8397-4E75-967F-66F53424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6A99ED-22CD-4AC3-84A0-696ACBE5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</a:rPr>
              <a:t>Einfluss auf Cultural Understanding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A32CFC-1491-4E2D-94EE-0F44A242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39006"/>
            <a:ext cx="3892291" cy="354198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D4414-40C2-4BD1-AB99-CFE38C67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Französische &amp; Italienische Cuisine bei Mehrheit gut beschrieben </a:t>
            </a:r>
          </a:p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Bosnien beschreibt wenige andere Esskulturen</a:t>
            </a:r>
          </a:p>
          <a:p>
            <a:pPr marL="457200" marR="0" lvl="1" indent="0" defTabSz="914400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Fehlendes Interesse an anderen Ländern oder generell an der Esskultur?</a:t>
            </a:r>
          </a:p>
          <a:p>
            <a:pPr marL="457200" marR="0" lvl="1" indent="0" defTabSz="914400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lt"/>
                <a:cs typeface="+mn-lt"/>
              </a:rPr>
              <a:t>Konzept ist schwer zu beweisen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lt"/>
              <a:cs typeface="+mn-lt"/>
            </a:endParaRPr>
          </a:p>
          <a:p>
            <a:pPr marL="457200" marR="0" lvl="1" indent="0" defTabSz="914400" rtl="0" eaLnBrk="1" fontAlgn="auto" latinLnBrk="0" hangingPunct="1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95000"/>
              </a:lnSpc>
            </a:pPr>
            <a:endParaRPr lang="de-DE" sz="17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ACADAF1-7B30-420F-AD4D-82980205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48634DE-1DD9-4EE2-9628-834C0CD8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F3413B-6C4F-4DEE-B940-1B60C731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2030527"/>
            <a:ext cx="9899904" cy="2796945"/>
          </a:xfrm>
        </p:spPr>
        <p:txBody>
          <a:bodyPr anchor="ctr"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  <a:ea typeface="+mn-ea"/>
                <a:cs typeface="+mn-cs"/>
              </a:rPr>
              <a:t>Wie kann kulturelles Interesse gemessen werden?</a:t>
            </a:r>
            <a:endParaRPr lang="de-DE" sz="4000" dirty="0">
              <a:latin typeface="Georgia Pro" panose="02040502050405020303" pitchFamily="18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D7FE81C-E1A2-4DAF-8CD7-A8D37C0E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5/28/2021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9E6AC4-9D39-4009-B881-28EA0981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754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CAFE61-8EE6-47F4-A242-ADF54913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08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Cultural Affinity &amp; Bias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68A77-554F-4C00-A0FC-EF9CFFF3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lt"/>
                <a:cs typeface="+mn-lt"/>
              </a:rPr>
              <a:t>Wie viel Aufmerksamkeit schenkt Community A Community B im Vergleich zum Rest? </a:t>
            </a:r>
            <a:endParaRPr kumimoji="0" lang="de-DE" sz="18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Communities beschreiben eigene Esskultur detailreicher als die von anderen Communities</a:t>
            </a:r>
          </a:p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Es existieren dennoch Ausnahmen:</a:t>
            </a:r>
          </a:p>
          <a:p>
            <a:pPr marL="560070" lvl="2" indent="-285750">
              <a:lnSpc>
                <a:spcPct val="150000"/>
              </a:lnSpc>
              <a:spcBef>
                <a:spcPts val="1000"/>
              </a:spcBef>
              <a:buClr>
                <a:srgbClr val="A6778D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Communities, die sich vorteilhafter beschreiben</a:t>
            </a:r>
          </a:p>
          <a:p>
            <a:pPr marL="560070" lvl="2" indent="-28575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Communities, die sich schlechter beschreiben</a:t>
            </a:r>
          </a:p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95000"/>
              </a:lnSpc>
            </a:pPr>
            <a:endParaRPr lang="de-DE" sz="20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6F9B39-3837-43ED-9474-97DC0516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82B09C-F625-428C-A9AA-C435DB19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14F7D2-4FB4-4935-89D7-14E9C64F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08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Ergebnisse - Cultural Affinity &amp; Bias</a:t>
            </a:r>
            <a:endParaRPr lang="de-DE" dirty="0">
              <a:latin typeface="Georgia Pro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D4E8B-111C-4239-8994-923892B8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Self-focus Bias beschreibt das Interesse von Community A zu Community B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502920" lvl="2" indent="-22860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Char char="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Self-focus Bias ist prominent </a:t>
            </a:r>
          </a:p>
          <a:p>
            <a:pPr marL="502920" lvl="2" indent="-228600"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Char char="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User von Wikipedia zeigen mehr Interesse zur eigenen Esskultur </a:t>
            </a:r>
          </a:p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Positiver Bias zu einer Community kann mehrere Hintergründe haben</a:t>
            </a:r>
          </a:p>
          <a:p>
            <a:pPr>
              <a:lnSpc>
                <a:spcPct val="95000"/>
              </a:lnSpc>
            </a:pPr>
            <a:endParaRPr lang="de-DE" sz="22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A576F-144D-4510-B565-11968550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AC0DA9-F650-42AE-A165-EC591182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FB8F-7396-41F1-828E-D2867E7D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57494-94DB-40DD-962D-9FAF8B9A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746052"/>
            <a:ext cx="4334256" cy="31181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de-DE" sz="1800" b="1" dirty="0"/>
              <a:t>Einleitung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Forschungsfragen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Essen und Kultur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Grundidee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Datensätze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800" b="1" dirty="0"/>
              <a:t>Cultural </a:t>
            </a:r>
            <a:r>
              <a:rPr lang="de-DE" sz="1800" b="1" dirty="0" err="1"/>
              <a:t>Similarity</a:t>
            </a:r>
            <a:r>
              <a:rPr lang="de-DE" sz="1800" b="1" dirty="0"/>
              <a:t> </a:t>
            </a:r>
          </a:p>
          <a:p>
            <a:pPr marL="0" indent="0">
              <a:buNone/>
            </a:pPr>
            <a:r>
              <a:rPr lang="de-DE" sz="1800" b="1" dirty="0"/>
              <a:t>Cultural Understanding</a:t>
            </a:r>
          </a:p>
          <a:p>
            <a:pPr marL="0" indent="0">
              <a:buNone/>
            </a:pPr>
            <a:r>
              <a:rPr lang="de-DE" sz="1800" b="1" dirty="0"/>
              <a:t>Cultural Affinity &amp; Bias</a:t>
            </a:r>
          </a:p>
          <a:p>
            <a:pPr marL="0" indent="0">
              <a:buNone/>
            </a:pP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818AA2-472E-4A3D-B6D7-62EFD999B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2" y="2746052"/>
            <a:ext cx="4334256" cy="3118104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ABA481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Zusammenfassung</a:t>
            </a:r>
          </a:p>
          <a:p>
            <a:pPr>
              <a:buClr>
                <a:srgbClr val="ABA481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Methodik</a:t>
            </a:r>
          </a:p>
          <a:p>
            <a:pPr>
              <a:buClr>
                <a:srgbClr val="ABA481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Beziehungen </a:t>
            </a:r>
          </a:p>
          <a:p>
            <a:pPr lvl="1">
              <a:buClr>
                <a:srgbClr val="ABA481"/>
              </a:buClr>
              <a:buFont typeface="Wingdings" panose="05000000000000000000" pitchFamily="2" charset="2"/>
              <a:buChar char="Ø"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900"/>
              </a:spcBef>
              <a:spcAft>
                <a:spcPts val="0"/>
              </a:spcAft>
              <a:buClr>
                <a:srgbClr val="ABA481"/>
              </a:buClr>
              <a:buSzTx/>
              <a:buNone/>
              <a:tabLst/>
              <a:defRPr/>
            </a:pPr>
            <a:r>
              <a:rPr lang="de-DE" sz="1800" b="1" dirty="0" err="1">
                <a:latin typeface="Avenir Next LT Pro"/>
              </a:rPr>
              <a:t>ESuPol</a:t>
            </a:r>
            <a:r>
              <a:rPr lang="de-DE" sz="1800" b="1" dirty="0">
                <a:latin typeface="Avenir Next LT Pro"/>
              </a:rPr>
              <a:t> Datensatz</a:t>
            </a:r>
          </a:p>
          <a:p>
            <a:pPr>
              <a:buClr>
                <a:srgbClr val="ABA481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Anwendung</a:t>
            </a:r>
          </a:p>
          <a:p>
            <a:pPr>
              <a:buClr>
                <a:srgbClr val="ABA481"/>
              </a:buClr>
              <a:buFont typeface="Wingdings" panose="05000000000000000000" pitchFamily="2" charset="2"/>
              <a:buChar char="Ø"/>
              <a:defRPr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 Vorgehen</a:t>
            </a:r>
          </a:p>
          <a:p>
            <a:pPr>
              <a:buClr>
                <a:srgbClr val="ABA481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Mögliche Analyse-Ansätze </a:t>
            </a:r>
          </a:p>
          <a:p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96D156F-FF32-413D-B55C-C89FAE3C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358694-DBF7-44EC-BB5E-D62EC6F1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47FD43-D9F1-4BFA-9658-54EB02EE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2698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1EBD5-B95B-4285-B539-2F04DC2C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774271"/>
            <a:ext cx="9899650" cy="3125787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Um vorherige Resultate zu überprüfen, werden folgende Simulationen erstellt:</a:t>
            </a:r>
          </a:p>
          <a:p>
            <a:pPr marL="502920" lvl="2" indent="-228600">
              <a:lnSpc>
                <a:spcPct val="150000"/>
              </a:lnSpc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Char char="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Gleiche Gewichtung der Werte von Communitys ohne Bias </a:t>
            </a:r>
          </a:p>
          <a:p>
            <a:pPr marL="502920" lvl="2" indent="-228600">
              <a:spcBef>
                <a:spcPts val="1000"/>
              </a:spcBef>
              <a:buClr>
                <a:srgbClr val="A6778D"/>
              </a:buClr>
              <a:buFont typeface="Wingdings 2" panose="05020102010507070707" pitchFamily="18" charset="2"/>
              <a:buChar char="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Einberechnung mit einem Community Bias (Annahme)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Welche Simulation beschreibt die Realität am besten?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6351C5-9CC5-4EAE-AF9A-1DA2B3A2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BBFA23-D691-4A05-B512-7B67AFA5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C78187-0EA9-4E2E-8F28-FA20B1EE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08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Zusammenfassung - Methodik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9B7D2-1EB7-4414-BBC3-63693D7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Kulturelle Beziehungen können aus Wikipedia extrahiert werden</a:t>
            </a:r>
          </a:p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Ansatz mit Esskulturen kann auf weitere kulturelle Dimensionen, wie Musik, Literatur, Kunst etc. erweitert werden</a:t>
            </a:r>
          </a:p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Vorgestellte Methoden können umfragegestützte Datenerhebungen ergänzen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780FB5-9B1C-4D8E-8E44-74EC3EA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7B0554-A53A-46C5-BAF0-C5FE6D7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95F02F-3886-4A48-981D-1DD2AB0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1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Zusammenfassung - Beziehungen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A8B3A-86F5-431C-AFBD-4F8064A1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 marR="0" lvl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Communities sind am meisten an ihrer eigenen Esskultur interessiert</a:t>
            </a:r>
          </a:p>
          <a:p>
            <a:pPr marR="0" lvl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Communities mit gemeinsamen Werten teilen eher kulturelle Praktiken </a:t>
            </a:r>
          </a:p>
          <a:p>
            <a:pPr marR="0" lvl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Communities mit ähnlichen kulturellen Praktiken verstehen sich und zeigen hohes Interesse aneinander</a:t>
            </a:r>
          </a:p>
          <a:p>
            <a:pPr marR="0" lvl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Unähnliche Communities, die sich verstehen, zeigen oft kein hohes Interesse aneinander </a:t>
            </a:r>
          </a:p>
          <a:p>
            <a:pPr marR="0" lvl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Nachbarländer haben mehr ähnliche kulturelle Praktiken als weiter entfernte Länder</a:t>
            </a:r>
          </a:p>
          <a:p>
            <a:pPr marR="0" lvl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Kulturelles Verständnis kann durch globale Bedeutung einer Esskultur und durch Migration erklärt werden</a:t>
            </a:r>
          </a:p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 Pro"/>
              <a:ea typeface="+mn-ea"/>
              <a:cs typeface="+mn-cs"/>
            </a:endParaRPr>
          </a:p>
          <a:p>
            <a:pPr>
              <a:lnSpc>
                <a:spcPct val="95000"/>
              </a:lnSpc>
            </a:pPr>
            <a:endParaRPr lang="de-DE" sz="18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D51AB1-51A8-4601-BAFA-11578F87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ABAAAF-80DE-45C6-8353-4F6A32A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8D6C9C-6907-4495-8C42-C8A40AD5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Georgia Pro" panose="02040502050405020303" pitchFamily="18" charset="0"/>
              </a:rPr>
              <a:t>ESuPol</a:t>
            </a:r>
            <a:r>
              <a:rPr lang="de-DE" sz="4000" dirty="0">
                <a:latin typeface="Georgia Pro" panose="02040502050405020303" pitchFamily="18" charset="0"/>
              </a:rPr>
              <a:t>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068E5A-F77E-4052-8BFB-91BFF146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Sammlung von Suchanfragen mitsamt der zurückgelieferten Query-Suggestion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95000"/>
              </a:lnSpc>
              <a:spcBef>
                <a:spcPts val="1000"/>
              </a:spcBef>
              <a:buClr>
                <a:srgbClr val="A6778D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Für jede Suchanfrage wird der Query-Term und die Erweiterungen mit jeweiligen Positionen gespeichert</a:t>
            </a:r>
          </a:p>
          <a:p>
            <a:pPr marL="228600" marR="0" lvl="0" indent="-2286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Char char="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Bundestagswahl 2017</a:t>
            </a:r>
          </a:p>
          <a:p>
            <a:pPr marL="457200" marR="0" lvl="0" indent="-4572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European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political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Sphere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Minorites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lnSpc>
                <a:spcPct val="95000"/>
              </a:lnSpc>
            </a:pPr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0D603C-A764-410F-B564-ADF2D9AA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2010581"/>
            <a:ext cx="6035826" cy="2836837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A57B31D-7C92-4EA0-862E-5A5A4EDE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3CF67B-B8AF-438F-BEDF-B6BB346E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E3E962-24F0-49CF-AE02-69CC169B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08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Anwendung auf </a:t>
            </a:r>
            <a:r>
              <a:rPr lang="de-DE" sz="4000" dirty="0" err="1">
                <a:latin typeface="Georgia Pro" panose="02040502050405020303" pitchFamily="18" charset="0"/>
              </a:rPr>
              <a:t>ESuPol</a:t>
            </a:r>
            <a:endParaRPr lang="de-DE" sz="4000" dirty="0">
              <a:latin typeface="Georgia Pro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8870E-B550-4C93-B23E-76426BD6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 marR="0" lvl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Untersuchung auf Bias in nationalen Versionen von Google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 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Beeinflussung großer Massen durch Google</a:t>
            </a:r>
          </a:p>
          <a:p>
            <a:pPr marL="0" marR="0" lvl="0" indent="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20102010507070707" pitchFamily="18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Sind die Query-Vorschläge in verschiedenen Sprachen gleich?</a:t>
            </a:r>
          </a:p>
          <a:p>
            <a:pPr marL="342900" marR="0" lvl="0" indent="-3429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20102010507070707" pitchFamily="18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Wird in einer anderen Sprachversion schlechteres / besseres Licht auf bekannte Personen geworfen?</a:t>
            </a:r>
          </a:p>
          <a:p>
            <a:pPr marL="342900" marR="0" lvl="0" indent="-3429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20102010507070707" pitchFamily="18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Gibt es Query-Vorschläge, die nur in bestimmten Ländern vorkommen?</a:t>
            </a:r>
          </a:p>
          <a:p>
            <a:pPr marL="342900" marR="0" lvl="0" indent="-3429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20102010507070707" pitchFamily="18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Lässt sich durch diese Unterschiede ein Bias feststellen?</a:t>
            </a:r>
          </a:p>
          <a:p>
            <a:pPr marL="342900" marR="0" lvl="0" indent="-342900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20102010507070707" pitchFamily="18" charset="2"/>
              <a:buChar char="Ø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  <a:p>
            <a:pPr>
              <a:lnSpc>
                <a:spcPct val="95000"/>
              </a:lnSpc>
            </a:pPr>
            <a:endParaRPr lang="de-DE" sz="18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3BA3DA-7E36-4371-B493-045556E0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DF40D6-2A1F-44E3-9E75-8CC4A2BC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E3E962-24F0-49CF-AE02-69CC169B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08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latin typeface="Georgia Pro" panose="02040502050405020303" pitchFamily="18" charset="0"/>
              </a:rPr>
              <a:t>Anwendung auf ESuPol</a:t>
            </a:r>
            <a:endParaRPr lang="de-DE" sz="4000" dirty="0">
              <a:latin typeface="Georgia Pro" panose="020405020504050203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8870E-B550-4C93-B23E-76426BD6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Verwendung des European </a:t>
            </a:r>
            <a:r>
              <a:rPr lang="de-D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political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Sphere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(EU)-Datensatzes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/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20102010507070707" pitchFamily="18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z.B. "Wird Angela Merkel in der griechischen Google-Version negativer dargestellt, als in der deutschen?"</a:t>
            </a:r>
          </a:p>
          <a:p>
            <a:pPr marL="342900" indent="-342900"/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20102010507070707" pitchFamily="18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z.B. "Welcher Politiker erhält durch Google beim Thema 'Brexit' den schlechtesten / besten Bias?"</a:t>
            </a:r>
          </a:p>
          <a:p>
            <a:pPr marL="342900" indent="-342900"/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20102010507070707" pitchFamily="18" charset="2"/>
              <a:buChar char="Ø"/>
            </a:pP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5000"/>
              </a:lnSpc>
            </a:pPr>
            <a:endParaRPr lang="de-DE" sz="18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A23754-1E0E-4EFF-9903-0DB11A08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4D1FD5-A9AE-4883-9365-D430FC90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E3E962-24F0-49CF-AE02-69CC169B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1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8870E-B550-4C93-B23E-76426BD6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Query-Vorschläge erhalten numerischen Wert, der Konnotation darstellt (z.B. 0 = negativ, 1 = neutral, 2 = positiv)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Verteilung der Konnotation wird jeder einzelnen Query zugeordnet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Konnotations-Wert der einzelnen Länder zu denselben </a:t>
            </a:r>
            <a:r>
              <a:rPr lang="de-D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Queries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wird verglichen</a:t>
            </a:r>
          </a:p>
          <a:p>
            <a:pPr marL="342900" indent="-342900"/>
            <a:endParaRPr lang="de-DE" sz="1400" dirty="0"/>
          </a:p>
          <a:p>
            <a:pPr>
              <a:lnSpc>
                <a:spcPct val="95000"/>
              </a:lnSpc>
            </a:pPr>
            <a:endParaRPr lang="de-DE" sz="18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8CFFC0-B196-4897-8BB7-FF577E29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65D559-1120-4A33-8511-335DBE7F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C3A8B-5662-498D-9FA3-5B4ACAE3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1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Georgia Pro" panose="02040502050405020303" pitchFamily="18" charset="0"/>
              </a:rPr>
              <a:t>Mögliche Analyse-Ansätze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9E000-EAD8-4457-8C0E-4D066727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Ähnlichkeit der Google-Versionen ermitteln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Möglicher Bias einer Google-Version gegen Politiker eines bestimmten Landes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Vergleich von Google mit anderen Suchmaschinen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1600DF-C175-439F-85FE-2821C579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8BB455-C88B-493A-8568-A08369D7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2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D1E421-EDC7-4776-AB87-810B9D491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176"/>
            <a:ext cx="9144000" cy="2798064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Georgia Pro" panose="02040502050405020303" pitchFamily="18" charset="0"/>
              </a:rPr>
              <a:t>Danke für eure Aufmerksamkeit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31B968F-A39E-4B81-9F8D-54EE1367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5/28/2021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1700DC-105B-4BF0-A3EC-592C3A1D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514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0C8E5A-5A35-4B0B-BD2F-E2D0CC42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1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Forschungsfragen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33AF2-BE92-47B3-8C94-8EA05B18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Lassen sich Beziehungen zwischen europäischen Länder mittels Wikipedia analysieren?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Lässt sich das Interesse, Verständnis und die Ähnlichkeit zwischen zwei Ländern messen?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>
                <a:srgbClr val="A6778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Wie beschreiben Länder die kulturellen Praktiken von anderen Ländern?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1914FE-E42F-424A-AD07-C96AEECB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BF336-F062-4329-930F-D0AD5AC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DBF43E-7188-4C57-B651-84AE31A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3591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Georgia Pro" panose="02040502050405020303" pitchFamily="18" charset="0"/>
              </a:rPr>
              <a:t>Essen und Kultur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66B3A-4685-4E87-96CF-085FFE61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2970214"/>
            <a:ext cx="9899650" cy="312578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lt"/>
                <a:cs typeface="+mn-lt"/>
              </a:rPr>
              <a:t>Analyse von Wikipedia zu europäische Esskulturen zur Ermittlung der Beziehungen europäischer Länder untereinander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Font typeface="Wingdings 2" panose="05020102010507070707" pitchFamily="18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560070" lvl="2" indent="-285750">
              <a:lnSpc>
                <a:spcPct val="150000"/>
              </a:lnSpc>
              <a:spcBef>
                <a:spcPts val="1000"/>
              </a:spcBef>
              <a:buClr>
                <a:srgbClr val="A6778D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Essen und Kultur sind tief miteinander vernetzt</a:t>
            </a:r>
          </a:p>
          <a:p>
            <a:pPr marL="560070" lvl="2" indent="-285750">
              <a:lnSpc>
                <a:spcPct val="150000"/>
              </a:lnSpc>
              <a:spcBef>
                <a:spcPts val="1000"/>
              </a:spcBef>
              <a:buClr>
                <a:srgbClr val="A6778D"/>
              </a:buClr>
              <a:buFont typeface="Wingdings" panose="05000000000000000000" pitchFamily="2" charset="2"/>
              <a:buChar char="Ø"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Durch unterschiedliche Essgewohnheiten grenzen sich Kulturen voneinander ab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22F52A-B4FF-4738-9064-6C21E5BD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957628-09BF-4335-AAAC-BB84265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1F9299-C135-46E1-9CB9-A7CB1D5B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spc="-50" baseline="0" dirty="0" err="1">
                <a:solidFill>
                  <a:schemeClr val="tx1"/>
                </a:solidFill>
                <a:latin typeface="Georgia Pro" panose="02040502050405020303" pitchFamily="18" charset="0"/>
              </a:rPr>
              <a:t>Grundidee</a:t>
            </a:r>
            <a:endParaRPr lang="en-US" sz="4000" kern="1200" spc="-50" baseline="0" dirty="0">
              <a:solidFill>
                <a:schemeClr val="tx1"/>
              </a:solidFill>
              <a:latin typeface="Georgia Pro" panose="02040502050405020303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3430F0-FFF1-4A49-BE89-42337F5FE85E}"/>
              </a:ext>
            </a:extLst>
          </p:cNvPr>
          <p:cNvSpPr txBox="1"/>
          <p:nvPr/>
        </p:nvSpPr>
        <p:spPr>
          <a:xfrm>
            <a:off x="762001" y="2207969"/>
            <a:ext cx="3932830" cy="388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Sprache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Stellvertreter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für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kulturelle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Gemeinschaften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Aufschluss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nationale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kulturelle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Verbindung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D6CACB-B645-45CA-86A1-1946F769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639" y="1866122"/>
            <a:ext cx="6700651" cy="2843617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FC26C0-4F56-4BA9-A4F5-4E53A3D9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99EBCB5-5729-43EE-99ED-B950C613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DB6420-98CA-4F0E-94A9-9CA44BD1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</a:rPr>
              <a:t>Datensätze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E81E90F-21F2-4F29-B6B1-4C21AFEE0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864723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348DCA-E2AA-4FD8-82A9-A57C06EE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E64EC1B-F234-4A90-8B2B-E480FE9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F3413B-6C4F-4DEE-B940-1B60C731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2030527"/>
            <a:ext cx="9899904" cy="2796945"/>
          </a:xfrm>
        </p:spPr>
        <p:txBody>
          <a:bodyPr anchor="ctr"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  <a:ea typeface="+mn-ea"/>
                <a:cs typeface="+mn-cs"/>
              </a:rPr>
              <a:t>Wie kann kulturelle Ähnlichkeit gemessen werden?</a:t>
            </a:r>
            <a:endParaRPr lang="de-DE" sz="4000" dirty="0">
              <a:latin typeface="Georgia Pro" panose="02040502050405020303" pitchFamily="18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50AB1B-944C-42A4-8A7A-EEEF38A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5/28/2021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FA6227-6FC0-4151-A8EC-4DCB4EC8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695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AF99D7-A366-46B7-B4C6-74E57B1B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</a:rPr>
              <a:t>Cultural </a:t>
            </a:r>
            <a:r>
              <a:rPr lang="de-DE" sz="4000" dirty="0" err="1">
                <a:latin typeface="Georgia Pro" panose="02040502050405020303" pitchFamily="18" charset="0"/>
              </a:rPr>
              <a:t>Similarity</a:t>
            </a:r>
            <a:r>
              <a:rPr lang="de-DE" sz="4000" dirty="0">
                <a:latin typeface="Georgia Pro" panose="02040502050405020303" pitchFamily="18" charset="0"/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DDE478-6509-4FF0-AB5A-65AD0F11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38" y="1520823"/>
            <a:ext cx="3845815" cy="45783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10E14-75FD-412A-B1DF-10BB7EAD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Sprachausgabe der Seite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Sprachcode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Größe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Verwandte Esskulturen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durchschn. Anzahl der Autoren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durchschn. Anzahl der </a:t>
            </a:r>
            <a:r>
              <a:rPr lang="de-D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monatl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Aufrufe (Stand Mai 2014)</a:t>
            </a:r>
          </a:p>
          <a:p>
            <a:pPr>
              <a:lnSpc>
                <a:spcPct val="95000"/>
              </a:lnSpc>
            </a:pPr>
            <a:endParaRPr lang="de-DE" sz="24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C4B6302-6F70-418E-B00D-FD58CFBA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C8A982-7FF3-4B36-993E-404137E0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5AFAF5-557D-4650-9D72-131CE075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34461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Georgia Pro" panose="02040502050405020303" pitchFamily="18" charset="0"/>
              </a:rPr>
              <a:t>Cultural </a:t>
            </a:r>
            <a:r>
              <a:rPr lang="de-DE" sz="4000" dirty="0" err="1">
                <a:latin typeface="Georgia Pro" panose="02040502050405020303" pitchFamily="18" charset="0"/>
              </a:rPr>
              <a:t>Similarity</a:t>
            </a:r>
            <a:r>
              <a:rPr lang="de-DE" sz="4000" dirty="0">
                <a:latin typeface="Georgia Pro" panose="02040502050405020303" pitchFamily="18" charset="0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E8C2C-7E56-47C8-97F3-F2B7213D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321" y="1458475"/>
            <a:ext cx="4226679" cy="3229573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6778D"/>
              </a:buClr>
              <a:buSz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 Pro"/>
                <a:ea typeface="+mn-ea"/>
                <a:cs typeface="+mn-cs"/>
              </a:rPr>
              <a:t>Wird durch den Jaccard-Index berechnet: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7DA684-6C98-47A7-B6AC-5FAD1E74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554" y="2044920"/>
            <a:ext cx="2088859" cy="77314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7C63BA-5200-47BE-B738-5AEDD7A2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434306"/>
            <a:ext cx="4699234" cy="302959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4B83D3-0622-4492-875B-1A707778C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4066382"/>
            <a:ext cx="7501157" cy="1488178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61D0CCB-2A03-4802-ACB4-DB198580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A366F2-F778-48E8-87AF-B79815A0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87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43C"/>
      </a:dk2>
      <a:lt2>
        <a:srgbClr val="E2E8E3"/>
      </a:lt2>
      <a:accent1>
        <a:srgbClr val="C493BC"/>
      </a:accent1>
      <a:accent2>
        <a:srgbClr val="BA7F98"/>
      </a:accent2>
      <a:accent3>
        <a:srgbClr val="C69696"/>
      </a:accent3>
      <a:accent4>
        <a:srgbClr val="BA977F"/>
      </a:accent4>
      <a:accent5>
        <a:srgbClr val="ABA481"/>
      </a:accent5>
      <a:accent6>
        <a:srgbClr val="9CA974"/>
      </a:accent6>
      <a:hlink>
        <a:srgbClr val="568E5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Office PowerPoint</Application>
  <PresentationFormat>Breitbild</PresentationFormat>
  <Paragraphs>213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Aharoni</vt:lpstr>
      <vt:lpstr>Arial</vt:lpstr>
      <vt:lpstr>Avenir Next LT Pro</vt:lpstr>
      <vt:lpstr>Calibri</vt:lpstr>
      <vt:lpstr>Georgia Pro</vt:lpstr>
      <vt:lpstr>Wingdings</vt:lpstr>
      <vt:lpstr>Wingdings 2</vt:lpstr>
      <vt:lpstr>PrismaticVTI</vt:lpstr>
      <vt:lpstr>Mining cross-cultural relations from Wikipedia</vt:lpstr>
      <vt:lpstr>Agenda</vt:lpstr>
      <vt:lpstr>Forschungsfragen </vt:lpstr>
      <vt:lpstr>Essen und Kultur </vt:lpstr>
      <vt:lpstr>Grundidee</vt:lpstr>
      <vt:lpstr>Datensätze </vt:lpstr>
      <vt:lpstr>Wie kann kulturelle Ähnlichkeit gemessen werden?</vt:lpstr>
      <vt:lpstr>Cultural Similarity </vt:lpstr>
      <vt:lpstr>Cultural Similarity </vt:lpstr>
      <vt:lpstr>Cultural Similarity</vt:lpstr>
      <vt:lpstr>Einfluss auf Cultural Similarity </vt:lpstr>
      <vt:lpstr>Ergebnisse Cultural Similarity</vt:lpstr>
      <vt:lpstr>Validierung</vt:lpstr>
      <vt:lpstr>Wie kann kulturelles Verständnis gemessen werden?</vt:lpstr>
      <vt:lpstr>Cultural Understanding</vt:lpstr>
      <vt:lpstr>Einfluss auf Cultural Understanding</vt:lpstr>
      <vt:lpstr>Wie kann kulturelles Interesse gemessen werden?</vt:lpstr>
      <vt:lpstr>Cultural Affinity &amp; Bias</vt:lpstr>
      <vt:lpstr>Ergebnisse - Cultural Affinity &amp; Bias</vt:lpstr>
      <vt:lpstr>Simulation</vt:lpstr>
      <vt:lpstr>Zusammenfassung - Methodik</vt:lpstr>
      <vt:lpstr>Zusammenfassung - Beziehungen</vt:lpstr>
      <vt:lpstr>ESuPol Datensatz</vt:lpstr>
      <vt:lpstr>Anwendung auf ESuPol</vt:lpstr>
      <vt:lpstr>Anwendung auf ESuPol</vt:lpstr>
      <vt:lpstr>Vorgehen</vt:lpstr>
      <vt:lpstr>Mögliche Analyse-Ansätze</vt:lpstr>
      <vt:lpstr>Danke für eure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cross-cultural relations from Wikipedia</dc:title>
  <dc:creator>Laura-Benita Decker (ldecker2)</dc:creator>
  <cp:lastModifiedBy>Laura-Benita Decker (ldecker2)</cp:lastModifiedBy>
  <cp:revision>16</cp:revision>
  <dcterms:created xsi:type="dcterms:W3CDTF">2021-05-27T18:20:36Z</dcterms:created>
  <dcterms:modified xsi:type="dcterms:W3CDTF">2021-05-28T15:39:11Z</dcterms:modified>
</cp:coreProperties>
</file>