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90" d="100"/>
          <a:sy n="90" d="100"/>
        </p:scale>
        <p:origin x="84" y="26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functional requirements that will be absolutely necessary for </a:t>
            </a:r>
            <a:r>
              <a:rPr lang="en-US" dirty="0" err="1"/>
              <a:t>DriverPass</a:t>
            </a:r>
            <a:r>
              <a:rPr lang="en-US" dirty="0"/>
              <a:t> will be online practice exams and appointment scheduling. Online practice exams are a functional requirement for </a:t>
            </a:r>
            <a:r>
              <a:rPr lang="en-US" dirty="0" err="1"/>
              <a:t>DriverPass</a:t>
            </a:r>
            <a:r>
              <a:rPr lang="en-US" dirty="0"/>
              <a:t> as this is part of their entire idea of the system. The requirement to allow students to practice their exams online is absolutely crucial to the idea and success of </a:t>
            </a:r>
            <a:r>
              <a:rPr lang="en-US" dirty="0" err="1"/>
              <a:t>DriverPass</a:t>
            </a:r>
            <a:r>
              <a:rPr lang="en-US" dirty="0"/>
              <a:t>. The second functional requirement is the ability for the students/customers to schedule appointments online themselves for their driving appointments with selected instructors. This is once again another aspect that </a:t>
            </a:r>
            <a:r>
              <a:rPr lang="en-US" dirty="0" err="1"/>
              <a:t>DriverPass</a:t>
            </a:r>
            <a:r>
              <a:rPr lang="en-US" dirty="0"/>
              <a:t> pointed out was a necessity for the system. While students may call to schedule appointments with the secretary, the functional requirement may extend to them as well as they must also have the ability to schedule desired appointments for the customers within the system itself. </a:t>
            </a:r>
          </a:p>
          <a:p>
            <a:endParaRPr lang="en-US" dirty="0"/>
          </a:p>
          <a:p>
            <a:r>
              <a:rPr lang="en-US" dirty="0"/>
              <a:t>The two nonfunctional requirements for the </a:t>
            </a:r>
            <a:r>
              <a:rPr lang="en-US" dirty="0" err="1"/>
              <a:t>DriverPass</a:t>
            </a:r>
            <a:r>
              <a:rPr lang="en-US" dirty="0"/>
              <a:t> system would be system maintenance and system security. While these two areas are ultimately still important overall to the </a:t>
            </a:r>
            <a:r>
              <a:rPr lang="en-US" dirty="0" err="1"/>
              <a:t>DriverPass</a:t>
            </a:r>
            <a:r>
              <a:rPr lang="en-US" dirty="0"/>
              <a:t> system, they are not a requirement for the functionality of </a:t>
            </a:r>
            <a:r>
              <a:rPr lang="en-US" dirty="0" err="1"/>
              <a:t>DriverPass</a:t>
            </a:r>
            <a:r>
              <a:rPr lang="en-US" dirty="0"/>
              <a:t>. </a:t>
            </a:r>
          </a:p>
          <a:p>
            <a:endParaRPr lang="en-US" dirty="0"/>
          </a:p>
          <a:p>
            <a:endParaRPr lang="en-US" dirty="0"/>
          </a:p>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actors that will make up the </a:t>
            </a:r>
            <a:r>
              <a:rPr lang="en-US" dirty="0" err="1"/>
              <a:t>DriverPass</a:t>
            </a:r>
            <a:r>
              <a:rPr lang="en-US" dirty="0"/>
              <a:t> system will be the customer/student, the secretary, the IT Officer, the administrator, and the DMV official. Each of these users will serve their own roles and occasionally have overlapping privileges. As you can see, the secretary shares the same abilities as the customer. The secretary, per </a:t>
            </a:r>
            <a:r>
              <a:rPr lang="en-US" dirty="0" err="1"/>
              <a:t>DriverPass</a:t>
            </a:r>
            <a:r>
              <a:rPr lang="en-US" dirty="0"/>
              <a:t> requests, should have the ability to schedule appointments for students who call or come-in in person and they should also be able to create user accounts for new students. The students need to ability to login, take exams, schedule appointments, and purchase driving packages. The DMV Official will have the ability to send updates on DMV policies and regulations. The IT Officer needs to be able to conduct system maintenance and updates to ensure software security remains relevant. Then, lastly, the administrator, needs to be able to manage full access to the system. They need to be able to generate and pull reports for user activity and progresses, set access levels for new users added to the system, create and manage new packages and deals being offered by the </a:t>
            </a:r>
            <a:r>
              <a:rPr lang="en-US" dirty="0" err="1"/>
              <a:t>DriverPass</a:t>
            </a:r>
            <a:r>
              <a:rPr lang="en-US" dirty="0"/>
              <a:t> system. They also need to be able to reset passwords for users who have been locked out or forgotten their passwords. </a:t>
            </a:r>
          </a:p>
          <a:p>
            <a:endParaRPr lang="en-US" dirty="0"/>
          </a:p>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is breaking down the flow of a customer purchasing one of the packages that </a:t>
            </a:r>
            <a:r>
              <a:rPr lang="en-US" dirty="0" err="1"/>
              <a:t>DriverPass</a:t>
            </a:r>
            <a:r>
              <a:rPr lang="en-US" dirty="0"/>
              <a:t> is offering. The flow of the diagram will be that the customer logs into the system, if the login is invalid, they will be notified and prompted to try again until they succeed or lock their account. Once they successfully sign in, they will then be able to navigate the to </a:t>
            </a:r>
            <a:r>
              <a:rPr lang="en-US" dirty="0" err="1"/>
              <a:t>DriverPass</a:t>
            </a:r>
            <a:r>
              <a:rPr lang="en-US" dirty="0"/>
              <a:t> packages section to view and select their desired package. If they attempt to select a package that is no longer offered then they will be notified. This should not occur as </a:t>
            </a:r>
            <a:r>
              <a:rPr lang="en-US" dirty="0" err="1"/>
              <a:t>DriverPass</a:t>
            </a:r>
            <a:r>
              <a:rPr lang="en-US" dirty="0"/>
              <a:t> will be taking down packages that are not offered rather than leaving them on the system, however, it has been adjust incase this slips through the cracks. Once they have selected their package they will then proceed to checkout. Once again, they will be prompted of an invalid attempt if the payment method was incorrect in anyway. Once successful, they payment will process and the customer may then begin scheduling their appointments with their designated driving instructor.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of the system will ensure that several security protocols are implemented to help keep </a:t>
            </a:r>
            <a:r>
              <a:rPr lang="en-US" dirty="0" err="1"/>
              <a:t>DriverPass</a:t>
            </a:r>
            <a:r>
              <a:rPr lang="en-US" dirty="0"/>
              <a:t> secure. Beginning with user login credentials. Users will create their own usernames and passwords, they will also be prompted to use two-factor authorization for their own safety as well. User account being locked out after 3 failed login attempts is another security measure to help ensure that unauthorized users are not gaining access to someone's account through unlimited login attempts. To help keep user accounts safe, users must require a password reset from system administrators rather than simply doing it themselves. </a:t>
            </a:r>
          </a:p>
          <a:p>
            <a:endParaRPr lang="en-US" dirty="0"/>
          </a:p>
          <a:p>
            <a:r>
              <a:rPr lang="en-US" dirty="0"/>
              <a:t>Administrators will be able to set access permissions for each user based on their needs and roles within the system. This will add another layer of security by ensuring that users do not gain more accesses than are needed or required for their roles. Information being transmitted between systems will be encrypted so that the information is not on display for the world to see as the data is sent from the servers to the users, and back. </a:t>
            </a:r>
          </a:p>
          <a:p>
            <a:endParaRPr lang="en-US" dirty="0"/>
          </a:p>
          <a:p>
            <a:r>
              <a:rPr lang="en-US" dirty="0"/>
              <a:t>The final stretch of security will be the IT Officers conducting routine maintenance to the system and cleaning out any cache buildups that are not required and removing unwanted data. They will also conduct routine updates to the systems to help ensure that the software and technology remain up-to-date and relevant, as outdated software and hardware can increase the chances of a successful attack. </a:t>
            </a:r>
          </a:p>
          <a:p>
            <a:endParaRPr lang="en-US" dirty="0"/>
          </a:p>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limitations of the </a:t>
            </a:r>
            <a:r>
              <a:rPr lang="en-US" dirty="0" err="1"/>
              <a:t>DriverPass</a:t>
            </a:r>
            <a:r>
              <a:rPr lang="en-US" dirty="0"/>
              <a:t> system will be that it is only accessible from computers or mobile devices, you cannot access </a:t>
            </a:r>
            <a:r>
              <a:rPr lang="en-US" dirty="0" err="1"/>
              <a:t>DriverPass</a:t>
            </a:r>
            <a:r>
              <a:rPr lang="en-US" dirty="0"/>
              <a:t> from random consoles such as a gaming console. In order for user data to update and generate properly, internet will be required to use the system. The student may download exams, but their profile will not update until they are back online. Appointments on the system also cannot be made without either the student or secretary having the internet access to make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limitation for any all systems will be the clients budget and schedule. If there are factors that wish to be added but the budget and schedule do not allow for it, then it cannot be added in the initial process of </a:t>
            </a:r>
            <a:r>
              <a:rPr lang="en-US" dirty="0" err="1"/>
              <a:t>DriverPass</a:t>
            </a:r>
            <a:r>
              <a:rPr lang="en-US" dirty="0"/>
              <a:t>. The exams and driving instructors information is based on accurate updates from the DMV. If these updates are not recognized accordingly, then students will be given outdated instruction and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fact that </a:t>
            </a:r>
            <a:r>
              <a:rPr lang="en-US" dirty="0" err="1"/>
              <a:t>DriverPass</a:t>
            </a:r>
            <a:r>
              <a:rPr lang="en-US" dirty="0"/>
              <a:t> currently only has 10 available cars for drivers and students will limit their ability to make many appointments. While this project is new it is understandable, but if there is a large amount of students who rush to the system at once, the schedules will be filled quickly meaning </a:t>
            </a:r>
            <a:r>
              <a:rPr lang="en-US" dirty="0" err="1"/>
              <a:t>DriverPass</a:t>
            </a:r>
            <a:r>
              <a:rPr lang="en-US" dirty="0"/>
              <a:t> may have to look to more cars in the future if this becomes </a:t>
            </a:r>
            <a:r>
              <a:rPr lang="en-US"/>
              <a:t>very successful.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12/9/2022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12/9/2022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Ryan P. Gingery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Online Practice Exams</a:t>
            </a:r>
          </a:p>
          <a:p>
            <a:pPr lvl="1"/>
            <a:r>
              <a:rPr lang="en-US" sz="2000" dirty="0">
                <a:solidFill>
                  <a:srgbClr val="000000"/>
                </a:solidFill>
              </a:rPr>
              <a:t>Appointment Scheduling</a:t>
            </a:r>
          </a:p>
          <a:p>
            <a:r>
              <a:rPr lang="en-US" sz="2400" dirty="0">
                <a:solidFill>
                  <a:srgbClr val="000000"/>
                </a:solidFill>
              </a:rPr>
              <a:t>Nonfunctional Requirements:</a:t>
            </a:r>
          </a:p>
          <a:p>
            <a:pPr lvl="1"/>
            <a:r>
              <a:rPr lang="en-US" sz="2000" dirty="0">
                <a:solidFill>
                  <a:srgbClr val="000000"/>
                </a:solidFill>
              </a:rPr>
              <a:t>System Maintenance</a:t>
            </a:r>
          </a:p>
          <a:p>
            <a:pPr lvl="1"/>
            <a:r>
              <a:rPr lang="en-US" sz="2000" dirty="0">
                <a:solidFill>
                  <a:srgbClr val="000000"/>
                </a:solidFill>
              </a:rPr>
              <a:t>System Security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a:extLst>
              <a:ext uri="{FF2B5EF4-FFF2-40B4-BE49-F238E27FC236}">
                <a16:creationId xmlns:a16="http://schemas.microsoft.com/office/drawing/2014/main" id="{F4E7D580-CDDD-17DF-4608-C7DFCF661F4E}"/>
              </a:ext>
            </a:extLst>
          </p:cNvPr>
          <p:cNvPicPr>
            <a:picLocks noChangeAspect="1"/>
          </p:cNvPicPr>
          <p:nvPr/>
        </p:nvPicPr>
        <p:blipFill>
          <a:blip r:embed="rId5"/>
          <a:stretch>
            <a:fillRect/>
          </a:stretch>
        </p:blipFill>
        <p:spPr>
          <a:xfrm>
            <a:off x="6096000" y="144618"/>
            <a:ext cx="5306084" cy="656876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a:extLst>
              <a:ext uri="{FF2B5EF4-FFF2-40B4-BE49-F238E27FC236}">
                <a16:creationId xmlns:a16="http://schemas.microsoft.com/office/drawing/2014/main" id="{A0685F02-58A2-0DEE-9210-0155C1EEA0AA}"/>
              </a:ext>
            </a:extLst>
          </p:cNvPr>
          <p:cNvPicPr>
            <a:picLocks noChangeAspect="1"/>
          </p:cNvPicPr>
          <p:nvPr/>
        </p:nvPicPr>
        <p:blipFill>
          <a:blip r:embed="rId5"/>
          <a:stretch>
            <a:fillRect/>
          </a:stretch>
        </p:blipFill>
        <p:spPr>
          <a:xfrm>
            <a:off x="6365006" y="106325"/>
            <a:ext cx="4864954" cy="637953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 and Password for Logon</a:t>
            </a:r>
          </a:p>
          <a:p>
            <a:r>
              <a:rPr lang="en-US" sz="2400" dirty="0">
                <a:solidFill>
                  <a:srgbClr val="000000"/>
                </a:solidFill>
              </a:rPr>
              <a:t>3 failed attempts results in user being locked out</a:t>
            </a:r>
          </a:p>
          <a:p>
            <a:r>
              <a:rPr lang="en-US" sz="2400" dirty="0">
                <a:solidFill>
                  <a:srgbClr val="000000"/>
                </a:solidFill>
              </a:rPr>
              <a:t>Two-Factor Authentication (if desired)</a:t>
            </a:r>
          </a:p>
          <a:p>
            <a:r>
              <a:rPr lang="en-US" sz="2400" dirty="0">
                <a:solidFill>
                  <a:srgbClr val="000000"/>
                </a:solidFill>
              </a:rPr>
              <a:t>Administrator authorization of user roles and management</a:t>
            </a:r>
          </a:p>
          <a:p>
            <a:r>
              <a:rPr lang="en-US" sz="2400" dirty="0">
                <a:solidFill>
                  <a:srgbClr val="000000"/>
                </a:solidFill>
              </a:rPr>
              <a:t>Employee/Customer information confidentiality</a:t>
            </a:r>
          </a:p>
          <a:p>
            <a:r>
              <a:rPr lang="en-US" sz="2400" dirty="0">
                <a:solidFill>
                  <a:srgbClr val="000000"/>
                </a:solidFill>
              </a:rPr>
              <a:t>IT Officer conducts routine maintenance and system upgrades to keep software relevant</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Computers and Mobile devices only</a:t>
            </a:r>
          </a:p>
          <a:p>
            <a:r>
              <a:rPr lang="en-US" sz="2400" dirty="0">
                <a:solidFill>
                  <a:srgbClr val="000000"/>
                </a:solidFill>
              </a:rPr>
              <a:t>System will ultimately require internet to properly make appointments and account updates</a:t>
            </a:r>
          </a:p>
          <a:p>
            <a:r>
              <a:rPr lang="en-US" sz="2400" dirty="0">
                <a:solidFill>
                  <a:srgbClr val="000000"/>
                </a:solidFill>
              </a:rPr>
              <a:t>Clients time and budget</a:t>
            </a:r>
          </a:p>
          <a:p>
            <a:r>
              <a:rPr lang="en-US" sz="2400" dirty="0">
                <a:solidFill>
                  <a:srgbClr val="000000"/>
                </a:solidFill>
              </a:rPr>
              <a:t>Exams and Driving practices rely on DMV regulation updates to be accurate</a:t>
            </a:r>
          </a:p>
          <a:p>
            <a:r>
              <a:rPr lang="en-US" sz="2400" dirty="0">
                <a:solidFill>
                  <a:srgbClr val="000000"/>
                </a:solidFill>
              </a:rPr>
              <a:t>Only 10 cars currently available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1524</TotalTime>
  <Words>1465</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Ryan Gingery</cp:lastModifiedBy>
  <cp:revision>31</cp:revision>
  <dcterms:created xsi:type="dcterms:W3CDTF">2019-10-14T02:36:52Z</dcterms:created>
  <dcterms:modified xsi:type="dcterms:W3CDTF">2022-12-09T17:42:25Z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