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78E"/>
    <a:srgbClr val="571277"/>
    <a:srgbClr val="5A1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9E6F8-C4FD-463F-9C8B-199DB4DC9F26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0B1DD-A2FF-4D37-B113-62A75BD5B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35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7668D-B3F2-4889-95F5-48F21B57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2E3A09-D412-43CC-AFBF-89F8057DC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C79AFF-C38C-420A-8416-2C495FE3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1AD0A-7FCC-4C3D-8735-EAD7A6FA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C29BC6-D557-4935-A0B2-E4F8238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1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0C914-AE15-4477-BF43-5B25695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BD75A-0E4F-4478-A822-BEDC91BD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1B8AD9-FC1E-4183-BDE1-854CC8E9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55DE1-F1BB-4481-8D92-90DDC753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2C37F-9836-4F8D-A101-4CC8429E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D945C-94F4-4318-9412-80CD1C973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4B85FC-38B7-49EB-9C2D-F45B8241C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C3D69-5052-41C4-8617-84F2F09A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A0343C-F333-414E-923B-EFFF3967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B23F2D-80C4-4233-ADCB-0D948838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0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B6736-3A2F-462D-99F7-B47C6A32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0ED0F-16E7-4F61-AE28-59C94509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554FC-86E8-4AAC-BF37-97864D62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0EEA38-F069-4028-9823-AA0E307E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01E2A-CC6B-4194-91BB-E9B6BAA9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0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6E326-314E-4867-8AD2-0E1FF78A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C8DF04-E49B-445F-9CBC-C0FAC848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913C1E-B0B4-459F-AF53-78970DFF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61901-8578-401C-92E1-54EEA28A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C644AA-0753-4265-B018-68D5D744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24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C5FB7-0CAF-4D2B-91AA-AF8D721E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1C9A8-D52B-4CC2-9593-24BC49163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81402B-B152-444E-AE66-15A7B68D8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EC6EB5-F48D-4D28-95F6-A9F1A2D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96156B-99D7-4E35-9D79-613DAF76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DDB31C-994B-4CDB-B4B5-A2305F92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27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4A96A-AE8E-4D9B-99EF-8C7E44AE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FF380-F104-4009-9A3B-14315465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894813-857D-45BC-98B3-2D89720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EFCC0F-3983-49C4-B01C-4933E1F0C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68A1B7-C6A9-40BE-A242-5E524CFCB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78CA0F-7832-4D75-89CA-32F09685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0123F0-30BF-4795-9C35-E9C4CAB5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18CE5F-AD0F-441F-8EE3-B5E1B726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4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E66C6-2DDB-4AF7-A0D3-17435039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E1654C-7971-409A-B6B9-1237D65C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FC7F36-B1D7-4E20-B0E9-11ED86AD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1E565-3FB1-4D9F-B551-C7171F50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7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AC77B0-5FF4-4A77-ABFD-F252F42F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983561-DE75-4441-9385-2C0591BA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EB53C0-4E6C-44AC-86A5-AEA3A295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AE723-2997-4EA0-A683-96BBCFD9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AF6D0-6C5D-4ECF-8072-156813E2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612D0-1407-4B40-AE0A-8A20A60E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84A4C7-478D-4644-AEBB-5FE49CB4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310C5F-7560-41FC-B36A-FC58DBE9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86C96E-2A23-4A83-A1CA-267F7977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3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50CEE-FCE6-406E-8511-1FEE6001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12DE5D-5754-451B-A51C-CA4D2B456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8D9BC4-0781-428F-B31D-FF77DA74C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E1603A-74AE-46DF-8D01-FACE5DED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D286DD-B7FF-455B-ADEC-CF2B02F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E785B6-5CCE-4C96-A16D-1FDA5685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774A03-3FC4-404D-B181-C0573165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E57EFC-027A-4FAF-8062-71B7E91A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B24BD-A126-47E5-8C34-157EE3992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F0F-0707-4F26-ABF8-489CD6BA549E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FE98C-7D51-4127-8F23-10DFDB78F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59E8BB-91B1-48E7-B029-A39874559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9B46-7B90-4278-ABBD-D15AB7FC2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21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1F027-5647-4EEE-B0F3-711E68054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941073"/>
          </a:xfrm>
        </p:spPr>
        <p:txBody>
          <a:bodyPr>
            <a:noAutofit/>
          </a:bodyPr>
          <a:lstStyle/>
          <a:p>
            <a:r>
              <a:rPr lang="pt-BR" sz="8800" b="1" dirty="0">
                <a:solidFill>
                  <a:srgbClr val="571277"/>
                </a:solidFill>
                <a:latin typeface="Century Gothic" panose="020B0502020202020204" pitchFamily="34" charset="0"/>
              </a:rPr>
              <a:t>Análise de Churn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4400271-3934-4994-803C-A9A7C1C63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8"/>
          <a:stretch/>
        </p:blipFill>
        <p:spPr>
          <a:xfrm>
            <a:off x="0" y="0"/>
            <a:ext cx="12192000" cy="94107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AF57652-022D-4D36-B0FC-CFF839E4B460}"/>
              </a:ext>
            </a:extLst>
          </p:cNvPr>
          <p:cNvSpPr txBox="1"/>
          <p:nvPr/>
        </p:nvSpPr>
        <p:spPr>
          <a:xfrm>
            <a:off x="5194852" y="6488668"/>
            <a:ext cx="180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Thalis Ianzer</a:t>
            </a:r>
          </a:p>
        </p:txBody>
      </p:sp>
    </p:spTree>
    <p:extLst>
      <p:ext uri="{BB962C8B-B14F-4D97-AF65-F5344CB8AC3E}">
        <p14:creationId xmlns:p14="http://schemas.microsoft.com/office/powerpoint/2010/main" val="291039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89C173-9D71-4903-9C73-8884E0208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8"/>
          <a:stretch/>
        </p:blipFill>
        <p:spPr>
          <a:xfrm>
            <a:off x="0" y="0"/>
            <a:ext cx="12192000" cy="9410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33724E-4CCF-47DE-9BBC-C78F9729D6FB}"/>
              </a:ext>
            </a:extLst>
          </p:cNvPr>
          <p:cNvSpPr txBox="1"/>
          <p:nvPr/>
        </p:nvSpPr>
        <p:spPr>
          <a:xfrm>
            <a:off x="801756" y="1582340"/>
            <a:ext cx="105884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effectLst/>
                <a:latin typeface="Century Gothic" panose="020B0502020202020204" pitchFamily="34" charset="0"/>
              </a:rPr>
              <a:t>Quais são os próximos passos?</a:t>
            </a:r>
          </a:p>
          <a:p>
            <a:pPr algn="just"/>
            <a:endParaRPr lang="pt-BR" sz="2000" b="1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Realizar uma análise mais aprofundada acerca das versões de assinaturas, garantir que todos os produtos estão sendo entregues conforme a programação escolhida pelo usuário.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Fazer uma pesquisa para obter o nível de satisfação do cliente assinante por estado, de modo a neutralizar problemas (problemas na entrega, preço de entrega, logística etc.) que prejudicam a experiência do usuário, que acabam levando ao churn.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Para manter a recorrência de compras devemos nos fazer visível e útil aos clientes, fazendo-o  ver valor no produto, realizando a implementação estratégias para construir a fidelidade do cliente como envio de cupons regularmente, descontos acumulativos a cada compra ou até mesmo técnicas de gamificação no </a:t>
            </a:r>
            <a:r>
              <a:rPr lang="pt-BR" sz="1600" i="1" dirty="0">
                <a:latin typeface="Century Gothic" panose="020B0502020202020204" pitchFamily="34" charset="0"/>
              </a:rPr>
              <a:t>app</a:t>
            </a:r>
            <a:r>
              <a:rPr lang="pt-BR" sz="1600" dirty="0">
                <a:latin typeface="Century Gothic" panose="020B0502020202020204" pitchFamily="34" charset="0"/>
              </a:rPr>
              <a:t> da Petlove.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Em relação ao canal de conversão, pode-se atuar de modo a sempre manter um contato (com envio de mensagens periódicas, por exemplo) mesmo com clientes convertidos sem um canal de marketing (none), construindo uma relação mais próxima.</a:t>
            </a:r>
          </a:p>
        </p:txBody>
      </p:sp>
    </p:spTree>
    <p:extLst>
      <p:ext uri="{BB962C8B-B14F-4D97-AF65-F5344CB8AC3E}">
        <p14:creationId xmlns:p14="http://schemas.microsoft.com/office/powerpoint/2010/main" val="154728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89C173-9D71-4903-9C73-8884E0208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8"/>
          <a:stretch/>
        </p:blipFill>
        <p:spPr>
          <a:xfrm>
            <a:off x="0" y="0"/>
            <a:ext cx="12192000" cy="9410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33724E-4CCF-47DE-9BBC-C78F9729D6FB}"/>
              </a:ext>
            </a:extLst>
          </p:cNvPr>
          <p:cNvSpPr txBox="1"/>
          <p:nvPr/>
        </p:nvSpPr>
        <p:spPr>
          <a:xfrm>
            <a:off x="801756" y="1582340"/>
            <a:ext cx="105884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/>
                <a:latin typeface="Century Gothic" panose="020B0502020202020204" pitchFamily="34" charset="0"/>
              </a:rPr>
              <a:t>O problema</a:t>
            </a:r>
          </a:p>
          <a:p>
            <a:endParaRPr lang="pt-BR" b="0" dirty="0">
              <a:effectLst/>
              <a:latin typeface="Century Gothic" panose="020B0502020202020204" pitchFamily="34" charset="0"/>
            </a:endParaRPr>
          </a:p>
          <a:p>
            <a:pPr algn="just"/>
            <a:br>
              <a:rPr lang="pt-BR" b="0" dirty="0">
                <a:effectLst/>
                <a:latin typeface="Century Gothic" panose="020B0502020202020204" pitchFamily="34" charset="0"/>
              </a:rPr>
            </a:br>
            <a:r>
              <a:rPr lang="pt-BR" b="0" dirty="0">
                <a:effectLst/>
                <a:latin typeface="Century Gothic" panose="020B0502020202020204" pitchFamily="34" charset="0"/>
              </a:rPr>
              <a:t>A equipe de assinaturas tem como objetivo reduzir a perda de assinantes. O conceito de “Churn” refere-se a perda de qualquer usuário que assinou o serviço de assinatura da Petlove e o cancelou em algum momento após a contratação.</a:t>
            </a:r>
          </a:p>
          <a:p>
            <a:pPr algn="just"/>
            <a:r>
              <a:rPr lang="pt-BR" b="0" dirty="0">
                <a:effectLst/>
                <a:latin typeface="Century Gothic" panose="020B0502020202020204" pitchFamily="34" charset="0"/>
              </a:rPr>
              <a:t>Ao analisar os dados dos últimos meses, apesar de todas as melhorias de usabilidade da plataforma, o churn vem aumentando.</a:t>
            </a:r>
          </a:p>
          <a:p>
            <a:pPr algn="just"/>
            <a:br>
              <a:rPr lang="pt-BR" b="0" dirty="0">
                <a:effectLst/>
                <a:latin typeface="Century Gothic" panose="020B0502020202020204" pitchFamily="34" charset="0"/>
              </a:rPr>
            </a:br>
            <a:r>
              <a:rPr lang="pt-BR" b="0" dirty="0">
                <a:effectLst/>
                <a:latin typeface="Century Gothic" panose="020B0502020202020204" pitchFamily="34" charset="0"/>
              </a:rPr>
              <a:t>Este trabalho visa apresentar um resultado final com DOIS pontos principais: os aprendizados obtidos a partir da análise dos dados e uma sugestão como próximos passos para a redução do churn.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15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89C173-9D71-4903-9C73-8884E0208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8"/>
          <a:stretch/>
        </p:blipFill>
        <p:spPr>
          <a:xfrm>
            <a:off x="0" y="0"/>
            <a:ext cx="12192000" cy="9410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33724E-4CCF-47DE-9BBC-C78F9729D6FB}"/>
              </a:ext>
            </a:extLst>
          </p:cNvPr>
          <p:cNvSpPr txBox="1"/>
          <p:nvPr/>
        </p:nvSpPr>
        <p:spPr>
          <a:xfrm>
            <a:off x="801756" y="1582340"/>
            <a:ext cx="10588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/>
                <a:latin typeface="Century Gothic" panose="020B0502020202020204" pitchFamily="34" charset="0"/>
              </a:rPr>
              <a:t>Qual a relação geral de clientes com cadastro ativo, pausado e cancelado?</a:t>
            </a:r>
          </a:p>
          <a:p>
            <a:endParaRPr lang="pt-BR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Ativos: 8524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Pausados: 971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Cancelados: 505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8288B5-161C-4999-A9D6-324C59D8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39" y="2844351"/>
            <a:ext cx="4738120" cy="31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6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89C173-9D71-4903-9C73-8884E0208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8"/>
          <a:stretch/>
        </p:blipFill>
        <p:spPr>
          <a:xfrm>
            <a:off x="0" y="0"/>
            <a:ext cx="12192000" cy="9410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33724E-4CCF-47DE-9BBC-C78F9729D6FB}"/>
              </a:ext>
            </a:extLst>
          </p:cNvPr>
          <p:cNvSpPr txBox="1"/>
          <p:nvPr/>
        </p:nvSpPr>
        <p:spPr>
          <a:xfrm>
            <a:off x="801756" y="1582340"/>
            <a:ext cx="10588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/>
                <a:latin typeface="Century Gothic" panose="020B0502020202020204" pitchFamily="34" charset="0"/>
              </a:rPr>
              <a:t>Mas como o número de cancelamentos vem crescendo com o passar dos meses?</a:t>
            </a:r>
          </a:p>
          <a:p>
            <a:endParaRPr lang="pt-BR" sz="2000" b="1" dirty="0">
              <a:latin typeface="Century Gothic" panose="020B0502020202020204" pitchFamily="34" charset="0"/>
            </a:endParaRPr>
          </a:p>
          <a:p>
            <a:r>
              <a:rPr lang="pt-BR" sz="1600" dirty="0">
                <a:effectLst/>
                <a:latin typeface="Century Gothic" panose="020B0502020202020204" pitchFamily="34" charset="0"/>
              </a:rPr>
              <a:t>Aqui obtemos uma visão mais realista desse número: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18CE5F-85C7-46D1-9477-79032F427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61" y="2536447"/>
            <a:ext cx="7569875" cy="298918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AFEAA95-BBA7-4BD5-8BC4-E047CCAD2C51}"/>
              </a:ext>
            </a:extLst>
          </p:cNvPr>
          <p:cNvSpPr txBox="1"/>
          <p:nvPr/>
        </p:nvSpPr>
        <p:spPr>
          <a:xfrm>
            <a:off x="801756" y="5525630"/>
            <a:ext cx="10588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0" dirty="0">
                <a:effectLst/>
                <a:latin typeface="Century Gothic" panose="020B0502020202020204" pitchFamily="34" charset="0"/>
              </a:rPr>
              <a:t>É notável que o número de cancelamentos subiu com a chegada da pandemia do Covid-19, porém existe um grande salto no início de 2020, representando um aumento de 380 vezes em relação a média dos anos anteriores.</a:t>
            </a:r>
          </a:p>
        </p:txBody>
      </p:sp>
    </p:spTree>
    <p:extLst>
      <p:ext uri="{BB962C8B-B14F-4D97-AF65-F5344CB8AC3E}">
        <p14:creationId xmlns:p14="http://schemas.microsoft.com/office/powerpoint/2010/main" val="81752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89C173-9D71-4903-9C73-8884E0208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8"/>
          <a:stretch/>
        </p:blipFill>
        <p:spPr>
          <a:xfrm>
            <a:off x="0" y="0"/>
            <a:ext cx="12192000" cy="9410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33724E-4CCF-47DE-9BBC-C78F9729D6FB}"/>
              </a:ext>
            </a:extLst>
          </p:cNvPr>
          <p:cNvSpPr txBox="1"/>
          <p:nvPr/>
        </p:nvSpPr>
        <p:spPr>
          <a:xfrm>
            <a:off x="801756" y="1582340"/>
            <a:ext cx="10588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/>
                <a:latin typeface="Century Gothic" panose="020B0502020202020204" pitchFamily="34" charset="0"/>
              </a:rPr>
              <a:t>É possível estabelecer uma relação entre o cancelamento de assinatura e a versão que foi contratada?</a:t>
            </a:r>
            <a:endParaRPr lang="pt-BR" sz="2000" b="1" dirty="0">
              <a:latin typeface="Century Gothic" panose="020B0502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5A339B-904C-403A-A84B-D3BC1136D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642" y="2931494"/>
            <a:ext cx="7468714" cy="29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3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89C173-9D71-4903-9C73-8884E0208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8"/>
          <a:stretch/>
        </p:blipFill>
        <p:spPr>
          <a:xfrm>
            <a:off x="0" y="0"/>
            <a:ext cx="12192000" cy="9410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33724E-4CCF-47DE-9BBC-C78F9729D6FB}"/>
              </a:ext>
            </a:extLst>
          </p:cNvPr>
          <p:cNvSpPr txBox="1"/>
          <p:nvPr/>
        </p:nvSpPr>
        <p:spPr>
          <a:xfrm>
            <a:off x="801756" y="1582340"/>
            <a:ext cx="10588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/>
                <a:latin typeface="Century Gothic" panose="020B0502020202020204" pitchFamily="34" charset="0"/>
              </a:rPr>
              <a:t>Em quais regiões do país temos um maior percentual de assinaturas canceladas?</a:t>
            </a:r>
          </a:p>
          <a:p>
            <a:endParaRPr lang="pt-BR" sz="2000" b="1" dirty="0">
              <a:latin typeface="Century Gothic" panose="020B0502020202020204" pitchFamily="34" charset="0"/>
            </a:endParaRPr>
          </a:p>
          <a:p>
            <a:r>
              <a:rPr lang="pt-BR" sz="1600" dirty="0">
                <a:latin typeface="Century Gothic" panose="020B0502020202020204" pitchFamily="34" charset="0"/>
              </a:rPr>
              <a:t>Existem estados com número percentual significativamente maior de cancelamentos de assinaturas?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5D3CD8-C163-4E1C-8D74-EF4BE167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14" y="2636918"/>
            <a:ext cx="8672106" cy="35651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9093920-FB15-4237-AFE4-B2B39EAD7E26}"/>
              </a:ext>
            </a:extLst>
          </p:cNvPr>
          <p:cNvSpPr txBox="1"/>
          <p:nvPr/>
        </p:nvSpPr>
        <p:spPr>
          <a:xfrm>
            <a:off x="801756" y="6202018"/>
            <a:ext cx="1044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dirty="0">
                <a:effectLst/>
                <a:latin typeface="Century Gothic" panose="020B0502020202020204" pitchFamily="34" charset="0"/>
              </a:rPr>
              <a:t>É possível observar uma discrepância da taxa de churn entre diferentes estados.</a:t>
            </a:r>
          </a:p>
        </p:txBody>
      </p:sp>
    </p:spTree>
    <p:extLst>
      <p:ext uri="{BB962C8B-B14F-4D97-AF65-F5344CB8AC3E}">
        <p14:creationId xmlns:p14="http://schemas.microsoft.com/office/powerpoint/2010/main" val="242287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89C173-9D71-4903-9C73-8884E0208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8"/>
          <a:stretch/>
        </p:blipFill>
        <p:spPr>
          <a:xfrm>
            <a:off x="0" y="0"/>
            <a:ext cx="12192000" cy="9410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33724E-4CCF-47DE-9BBC-C78F9729D6FB}"/>
              </a:ext>
            </a:extLst>
          </p:cNvPr>
          <p:cNvSpPr txBox="1"/>
          <p:nvPr/>
        </p:nvSpPr>
        <p:spPr>
          <a:xfrm>
            <a:off x="801756" y="1582340"/>
            <a:ext cx="1058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effectLst/>
                <a:latin typeface="Century Gothic" panose="020B0502020202020204" pitchFamily="34" charset="0"/>
              </a:rPr>
              <a:t>Como a falta de recorrência de compras pode levar ao churn?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093920-FB15-4237-AFE4-B2B39EAD7E26}"/>
              </a:ext>
            </a:extLst>
          </p:cNvPr>
          <p:cNvSpPr txBox="1"/>
          <p:nvPr/>
        </p:nvSpPr>
        <p:spPr>
          <a:xfrm>
            <a:off x="801755" y="5776352"/>
            <a:ext cx="10588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0" dirty="0">
                <a:effectLst/>
                <a:latin typeface="Century Gothic" panose="020B0502020202020204" pitchFamily="34" charset="0"/>
              </a:rPr>
              <a:t>É possível observar que clientes que não compraram há mais de 60 dias não possuem mais sua assinatura ativada.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8B05B5-E241-458F-A4F4-86B75603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29" y="2351914"/>
            <a:ext cx="7957142" cy="30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4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89C173-9D71-4903-9C73-8884E0208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8"/>
          <a:stretch/>
        </p:blipFill>
        <p:spPr>
          <a:xfrm>
            <a:off x="0" y="0"/>
            <a:ext cx="12192000" cy="9410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33724E-4CCF-47DE-9BBC-C78F9729D6FB}"/>
              </a:ext>
            </a:extLst>
          </p:cNvPr>
          <p:cNvSpPr txBox="1"/>
          <p:nvPr/>
        </p:nvSpPr>
        <p:spPr>
          <a:xfrm>
            <a:off x="801756" y="1582340"/>
            <a:ext cx="1058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effectLst/>
                <a:latin typeface="Century Gothic" panose="020B0502020202020204" pitchFamily="34" charset="0"/>
              </a:rPr>
              <a:t>Existe um meio de conversão com mais porcentagem de churn associado?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093920-FB15-4237-AFE4-B2B39EAD7E26}"/>
              </a:ext>
            </a:extLst>
          </p:cNvPr>
          <p:cNvSpPr txBox="1"/>
          <p:nvPr/>
        </p:nvSpPr>
        <p:spPr>
          <a:xfrm>
            <a:off x="801755" y="5776352"/>
            <a:ext cx="10588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0" dirty="0">
                <a:effectLst/>
                <a:latin typeface="Century Gothic" panose="020B0502020202020204" pitchFamily="34" charset="0"/>
              </a:rPr>
              <a:t>Maiores taxas de churn relacionadas à conversões sem necessidade de um canal de marketing (none), seguido por redes como Telegram e </a:t>
            </a:r>
            <a:r>
              <a:rPr lang="pt-BR" sz="1600" b="0" dirty="0" err="1">
                <a:effectLst/>
                <a:latin typeface="Century Gothic" panose="020B0502020202020204" pitchFamily="34" charset="0"/>
              </a:rPr>
              <a:t>Whatsapp</a:t>
            </a:r>
            <a:r>
              <a:rPr lang="pt-BR" sz="1600" b="0" dirty="0">
                <a:effectLst/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28991E-4B59-41F4-B113-CF55CD3B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76" y="2404923"/>
            <a:ext cx="7552647" cy="31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89C173-9D71-4903-9C73-8884E0208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8"/>
          <a:stretch/>
        </p:blipFill>
        <p:spPr>
          <a:xfrm>
            <a:off x="0" y="0"/>
            <a:ext cx="12192000" cy="9410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33724E-4CCF-47DE-9BBC-C78F9729D6FB}"/>
              </a:ext>
            </a:extLst>
          </p:cNvPr>
          <p:cNvSpPr txBox="1"/>
          <p:nvPr/>
        </p:nvSpPr>
        <p:spPr>
          <a:xfrm>
            <a:off x="801756" y="1582340"/>
            <a:ext cx="105884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effectLst/>
                <a:latin typeface="Century Gothic" panose="020B0502020202020204" pitchFamily="34" charset="0"/>
              </a:rPr>
              <a:t>Conclusões</a:t>
            </a:r>
          </a:p>
          <a:p>
            <a:pPr algn="just"/>
            <a:endParaRPr lang="pt-BR" sz="2000" b="1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Apesar de o número de assinaturas canceladas estar em uma média de aproximadamente 6% em relação ao total do número de clientes com assinatura ativas, os últimos meses registram um aumento significativo na média churn mensal.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Existem algumas versões de assinaturas que possuem um número de assinaturas canceladas infimamente maior que as demais.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Foi possível identificar que alguns estados brasileiros possuem uma porcentagem maior, uma discrepância, de assinaturas canceladas em relação aos assinantes ativos.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Além disso, ao analisar o tempo desde a última compra de cada cliente, foi possível observar que clientes que não compraram há mais de 60 dias não possuem mais sua assinatura ativada.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Também é possível identificar taxas de churn mais elevadas relacionadas à conversões sem necessidade de um canal de marketing (none), seguido por redes como Telegram e WhatsApp.</a:t>
            </a:r>
          </a:p>
        </p:txBody>
      </p:sp>
    </p:spTree>
    <p:extLst>
      <p:ext uri="{BB962C8B-B14F-4D97-AF65-F5344CB8AC3E}">
        <p14:creationId xmlns:p14="http://schemas.microsoft.com/office/powerpoint/2010/main" val="1742678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Tema do Office</vt:lpstr>
      <vt:lpstr>Análise de Churn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Churn</dc:title>
  <dc:creator>Thalis Cezar Ianzer</dc:creator>
  <cp:lastModifiedBy>Thalis Cezar Ianzer</cp:lastModifiedBy>
  <cp:revision>4</cp:revision>
  <dcterms:created xsi:type="dcterms:W3CDTF">2022-02-18T13:14:54Z</dcterms:created>
  <dcterms:modified xsi:type="dcterms:W3CDTF">2022-02-19T00:14:23Z</dcterms:modified>
</cp:coreProperties>
</file>