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Lst>
  <p:sldSz cy="10287000" cx="18288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7B0F415-937E-4F2B-9FF0-5A743D8EF015}">
  <a:tblStyle styleId="{27B0F415-937E-4F2B-9FF0-5A743D8EF01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26edbaa1a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326edbaa1ab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12.png"/><Relationship Id="rId5" Type="http://schemas.openxmlformats.org/officeDocument/2006/relationships/image" Target="../media/image1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4.png"/><Relationship Id="rId6" Type="http://schemas.openxmlformats.org/officeDocument/2006/relationships/image" Target="../media/image11.png"/><Relationship Id="rId7" Type="http://schemas.openxmlformats.org/officeDocument/2006/relationships/image" Target="../media/image1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9.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9.png"/><Relationship Id="rId4" Type="http://schemas.openxmlformats.org/officeDocument/2006/relationships/image" Target="../media/image16.png"/><Relationship Id="rId5" Type="http://schemas.openxmlformats.org/officeDocument/2006/relationships/image" Target="../media/image18.png"/><Relationship Id="rId6"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9.png"/><Relationship Id="rId4" Type="http://schemas.openxmlformats.org/officeDocument/2006/relationships/image" Target="../media/image20.png"/><Relationship Id="rId5" Type="http://schemas.openxmlformats.org/officeDocument/2006/relationships/hyperlink" Target="https://fake-news-detection-th4nosmyl.streamlit.app/" TargetMode="External"/><Relationship Id="rId6" Type="http://schemas.openxmlformats.org/officeDocument/2006/relationships/hyperlink" Target="https://github.com/Th4nosMyl/FakeNewsDetection-TF-IDF"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1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9.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image" Target="../media/image5.png"/><Relationship Id="rId5"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p:nvPr/>
        </p:nvSpPr>
        <p:spPr>
          <a:xfrm rot="-5400000">
            <a:off x="4000500" y="-4000500"/>
            <a:ext cx="10287000" cy="18288000"/>
          </a:xfrm>
          <a:custGeom>
            <a:rect b="b" l="l" r="r" t="t"/>
            <a:pathLst>
              <a:path extrusionOk="0" h="18288000" w="10287000">
                <a:moveTo>
                  <a:pt x="10287000" y="0"/>
                </a:moveTo>
                <a:lnTo>
                  <a:pt x="10287000" y="18288000"/>
                </a:lnTo>
                <a:lnTo>
                  <a:pt x="0" y="18288000"/>
                </a:lnTo>
                <a:lnTo>
                  <a:pt x="0" y="0"/>
                </a:lnTo>
                <a:lnTo>
                  <a:pt x="10287000" y="0"/>
                </a:lnTo>
                <a:close/>
              </a:path>
            </a:pathLst>
          </a:custGeom>
          <a:blipFill rotWithShape="1">
            <a:blip r:embed="rId3">
              <a:alphaModFix/>
            </a:blip>
            <a:stretch>
              <a:fillRect b="-2745" l="-71863" r="-74151" t="-3629"/>
            </a:stretch>
          </a:blipFill>
          <a:ln>
            <a:noFill/>
          </a:ln>
        </p:spPr>
      </p:sp>
      <p:sp>
        <p:nvSpPr>
          <p:cNvPr id="85" name="Google Shape;85;p13"/>
          <p:cNvSpPr txBox="1"/>
          <p:nvPr/>
        </p:nvSpPr>
        <p:spPr>
          <a:xfrm>
            <a:off x="4914102" y="4611600"/>
            <a:ext cx="8459700" cy="1348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4381" u="none" cap="none" strike="noStrike">
                <a:solidFill>
                  <a:schemeClr val="dk1"/>
                </a:solidFill>
                <a:latin typeface="Calibri"/>
                <a:ea typeface="Calibri"/>
                <a:cs typeface="Calibri"/>
                <a:sym typeface="Calibri"/>
              </a:rPr>
              <a:t>Εργασία του φοιτητή: </a:t>
            </a:r>
            <a:endParaRPr b="1">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rPr b="1" i="0" lang="en-US" sz="4381" u="none" cap="none" strike="noStrike">
                <a:solidFill>
                  <a:srgbClr val="FF5757"/>
                </a:solidFill>
                <a:latin typeface="Calibri"/>
                <a:ea typeface="Calibri"/>
                <a:cs typeface="Calibri"/>
                <a:sym typeface="Calibri"/>
              </a:rPr>
              <a:t>Μυλωνά Αθανάσιου e21118</a:t>
            </a:r>
            <a:endParaRPr b="1">
              <a:latin typeface="Calibri"/>
              <a:ea typeface="Calibri"/>
              <a:cs typeface="Calibri"/>
              <a:sym typeface="Calibri"/>
            </a:endParaRPr>
          </a:p>
        </p:txBody>
      </p:sp>
      <p:sp>
        <p:nvSpPr>
          <p:cNvPr id="86" name="Google Shape;86;p13"/>
          <p:cNvSpPr txBox="1"/>
          <p:nvPr/>
        </p:nvSpPr>
        <p:spPr>
          <a:xfrm>
            <a:off x="4914102" y="6165871"/>
            <a:ext cx="8459700" cy="26973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US" sz="4381" u="none" cap="none" strike="noStrike">
                <a:solidFill>
                  <a:schemeClr val="dk1"/>
                </a:solidFill>
                <a:latin typeface="Calibri"/>
                <a:ea typeface="Calibri"/>
                <a:cs typeface="Calibri"/>
                <a:sym typeface="Calibri"/>
              </a:rPr>
              <a:t>Η Εργασία είναι στα πλαίσια του μαθήματος</a:t>
            </a:r>
            <a:endParaRPr b="1">
              <a:solidFill>
                <a:schemeClr val="dk1"/>
              </a:solidFill>
              <a:latin typeface="Calibri"/>
              <a:ea typeface="Calibri"/>
              <a:cs typeface="Calibri"/>
              <a:sym typeface="Calibri"/>
            </a:endParaRPr>
          </a:p>
          <a:p>
            <a:pPr indent="0" lvl="0" marL="0" marR="0" rtl="0" algn="ctr">
              <a:lnSpc>
                <a:spcPct val="100000"/>
              </a:lnSpc>
              <a:spcBef>
                <a:spcPts val="0"/>
              </a:spcBef>
              <a:spcAft>
                <a:spcPts val="0"/>
              </a:spcAft>
              <a:buNone/>
            </a:pPr>
            <a:r>
              <a:rPr b="1" i="0" lang="en-US" sz="4381" u="none" cap="none" strike="noStrike">
                <a:solidFill>
                  <a:srgbClr val="7ED957"/>
                </a:solidFill>
                <a:latin typeface="Calibri"/>
                <a:ea typeface="Calibri"/>
                <a:cs typeface="Calibri"/>
                <a:sym typeface="Calibri"/>
              </a:rPr>
              <a:t>“Προηγμένα Θέματα Ανάλυσης Δεδομένων”</a:t>
            </a:r>
            <a:endParaRPr b="1">
              <a:latin typeface="Calibri"/>
              <a:ea typeface="Calibri"/>
              <a:cs typeface="Calibri"/>
              <a:sym typeface="Calibri"/>
            </a:endParaRPr>
          </a:p>
        </p:txBody>
      </p:sp>
      <p:sp>
        <p:nvSpPr>
          <p:cNvPr id="87" name="Google Shape;87;p13"/>
          <p:cNvSpPr txBox="1"/>
          <p:nvPr/>
        </p:nvSpPr>
        <p:spPr>
          <a:xfrm>
            <a:off x="1028700" y="1720612"/>
            <a:ext cx="16056300" cy="3101700"/>
          </a:xfrm>
          <a:prstGeom prst="rect">
            <a:avLst/>
          </a:prstGeom>
          <a:noFill/>
          <a:ln>
            <a:noFill/>
          </a:ln>
        </p:spPr>
        <p:txBody>
          <a:bodyPr anchorCtr="0" anchor="t" bIns="0" lIns="0" spcFirstLastPara="1" rIns="0" wrap="square" tIns="0">
            <a:spAutoFit/>
          </a:bodyPr>
          <a:lstStyle/>
          <a:p>
            <a:pPr indent="0" lvl="0" marL="0" marR="0" rtl="0" algn="ctr">
              <a:lnSpc>
                <a:spcPct val="93991"/>
              </a:lnSpc>
              <a:spcBef>
                <a:spcPts val="0"/>
              </a:spcBef>
              <a:spcAft>
                <a:spcPts val="0"/>
              </a:spcAft>
              <a:buNone/>
            </a:pPr>
            <a:r>
              <a:rPr b="1" i="0" lang="en-US" sz="10719" u="none" cap="none" strike="noStrike">
                <a:solidFill>
                  <a:srgbClr val="000000"/>
                </a:solidFill>
                <a:latin typeface="Calibri"/>
                <a:ea typeface="Calibri"/>
                <a:cs typeface="Calibri"/>
                <a:sym typeface="Calibri"/>
              </a:rPr>
              <a:t>Ανίχνευση Ψευδών Ειδήσεων από Κείμενο</a:t>
            </a:r>
            <a:endParaRPr>
              <a:latin typeface="Calibri"/>
              <a:ea typeface="Calibri"/>
              <a:cs typeface="Calibri"/>
              <a:sym typeface="Calibri"/>
            </a:endParaRPr>
          </a:p>
        </p:txBody>
      </p:sp>
      <p:pic>
        <p:nvPicPr>
          <p:cNvPr id="88" name="Google Shape;88;p13"/>
          <p:cNvPicPr preferRelativeResize="0"/>
          <p:nvPr/>
        </p:nvPicPr>
        <p:blipFill>
          <a:blip r:embed="rId4">
            <a:alphaModFix/>
          </a:blip>
          <a:stretch>
            <a:fillRect/>
          </a:stretch>
        </p:blipFill>
        <p:spPr>
          <a:xfrm>
            <a:off x="13373800" y="5517075"/>
            <a:ext cx="4401475" cy="4401475"/>
          </a:xfrm>
          <a:prstGeom prst="rect">
            <a:avLst/>
          </a:prstGeom>
          <a:noFill/>
          <a:ln>
            <a:noFill/>
          </a:ln>
        </p:spPr>
      </p:pic>
      <p:pic>
        <p:nvPicPr>
          <p:cNvPr id="89" name="Google Shape;89;p13"/>
          <p:cNvPicPr preferRelativeResize="0"/>
          <p:nvPr/>
        </p:nvPicPr>
        <p:blipFill>
          <a:blip r:embed="rId5">
            <a:alphaModFix/>
          </a:blip>
          <a:stretch>
            <a:fillRect/>
          </a:stretch>
        </p:blipFill>
        <p:spPr>
          <a:xfrm>
            <a:off x="208975" y="5279413"/>
            <a:ext cx="4876800" cy="48768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2"/>
          <p:cNvSpPr/>
          <p:nvPr/>
        </p:nvSpPr>
        <p:spPr>
          <a:xfrm rot="-5400000">
            <a:off x="4000500" y="-4000500"/>
            <a:ext cx="10287000" cy="18288000"/>
          </a:xfrm>
          <a:custGeom>
            <a:rect b="b" l="l" r="r" t="t"/>
            <a:pathLst>
              <a:path extrusionOk="0" h="18288000" w="10287000">
                <a:moveTo>
                  <a:pt x="10287000" y="0"/>
                </a:moveTo>
                <a:lnTo>
                  <a:pt x="10287000" y="18288000"/>
                </a:lnTo>
                <a:lnTo>
                  <a:pt x="0" y="18288000"/>
                </a:lnTo>
                <a:lnTo>
                  <a:pt x="0" y="0"/>
                </a:lnTo>
                <a:lnTo>
                  <a:pt x="10287000" y="0"/>
                </a:lnTo>
                <a:close/>
              </a:path>
            </a:pathLst>
          </a:custGeom>
          <a:blipFill rotWithShape="1">
            <a:blip r:embed="rId3">
              <a:alphaModFix/>
            </a:blip>
            <a:stretch>
              <a:fillRect b="-2745" l="-71863" r="-74151" t="-3629"/>
            </a:stretch>
          </a:blipFill>
          <a:ln>
            <a:noFill/>
          </a:ln>
        </p:spPr>
      </p:sp>
      <p:sp>
        <p:nvSpPr>
          <p:cNvPr id="162" name="Google Shape;162;p22"/>
          <p:cNvSpPr txBox="1"/>
          <p:nvPr/>
        </p:nvSpPr>
        <p:spPr>
          <a:xfrm>
            <a:off x="1102525" y="3260825"/>
            <a:ext cx="11628900" cy="7055400"/>
          </a:xfrm>
          <a:prstGeom prst="rect">
            <a:avLst/>
          </a:prstGeom>
          <a:noFill/>
          <a:ln>
            <a:noFill/>
          </a:ln>
        </p:spPr>
        <p:txBody>
          <a:bodyPr anchorCtr="0" anchor="t" bIns="0" lIns="0" spcFirstLastPara="1" rIns="0" wrap="square" tIns="0">
            <a:spAutoFit/>
          </a:bodyPr>
          <a:lstStyle/>
          <a:p>
            <a:pPr indent="0" lvl="0" marL="0" marR="0" rtl="0" algn="l">
              <a:lnSpc>
                <a:spcPct val="139977"/>
              </a:lnSpc>
              <a:spcBef>
                <a:spcPts val="0"/>
              </a:spcBef>
              <a:spcAft>
                <a:spcPts val="0"/>
              </a:spcAft>
              <a:buNone/>
            </a:pPr>
            <a:r>
              <a:rPr b="1" i="0" lang="en-US" sz="1661" u="none" cap="none" strike="noStrike">
                <a:solidFill>
                  <a:srgbClr val="CB6CE6"/>
                </a:solidFill>
                <a:latin typeface="Arial"/>
                <a:ea typeface="Arial"/>
                <a:cs typeface="Arial"/>
                <a:sym typeface="Arial"/>
              </a:rPr>
              <a:t>Support Vector Machine (SVM)</a:t>
            </a:r>
            <a:endParaRPr sz="1300"/>
          </a:p>
          <a:p>
            <a:pPr indent="-183757" lvl="1" marL="380214" marR="0" rtl="0" algn="l">
              <a:lnSpc>
                <a:spcPct val="139977"/>
              </a:lnSpc>
              <a:spcBef>
                <a:spcPts val="0"/>
              </a:spcBef>
              <a:spcAft>
                <a:spcPts val="0"/>
              </a:spcAft>
              <a:buClr>
                <a:srgbClr val="CB6CE6"/>
              </a:buClr>
              <a:buSzPts val="1661"/>
              <a:buFont typeface="Arial"/>
              <a:buChar char="•"/>
            </a:pPr>
            <a:r>
              <a:rPr b="1" i="0" lang="en-US" sz="1661" u="none" cap="none" strike="noStrike">
                <a:solidFill>
                  <a:srgbClr val="CB6CE6"/>
                </a:solidFill>
                <a:latin typeface="Arial"/>
                <a:ea typeface="Arial"/>
                <a:cs typeface="Arial"/>
                <a:sym typeface="Arial"/>
              </a:rPr>
              <a:t>High-Dimensional Efficiency:</a:t>
            </a:r>
            <a:r>
              <a:rPr b="1" i="0" lang="en-US" sz="1661" u="none" cap="none" strike="noStrike">
                <a:solidFill>
                  <a:srgbClr val="000000"/>
                </a:solidFill>
                <a:latin typeface="Arial"/>
                <a:ea typeface="Arial"/>
                <a:cs typeface="Arial"/>
                <a:sym typeface="Arial"/>
              </a:rPr>
              <a:t> Ιδανικό για δεδομένα με πολλά χαρακτηριστικά, όπως τα TF-IDF vectors.</a:t>
            </a:r>
            <a:endParaRPr sz="1300"/>
          </a:p>
          <a:p>
            <a:pPr indent="-183757" lvl="1" marL="380214" marR="0" rtl="0" algn="l">
              <a:lnSpc>
                <a:spcPct val="139977"/>
              </a:lnSpc>
              <a:spcBef>
                <a:spcPts val="0"/>
              </a:spcBef>
              <a:spcAft>
                <a:spcPts val="0"/>
              </a:spcAft>
              <a:buClr>
                <a:srgbClr val="CB6CE6"/>
              </a:buClr>
              <a:buSzPts val="1661"/>
              <a:buFont typeface="Arial"/>
              <a:buChar char="•"/>
            </a:pPr>
            <a:r>
              <a:rPr b="1" i="0" lang="en-US" sz="1661" u="none" cap="none" strike="noStrike">
                <a:solidFill>
                  <a:srgbClr val="CB6CE6"/>
                </a:solidFill>
                <a:latin typeface="Arial"/>
                <a:ea typeface="Arial"/>
                <a:cs typeface="Arial"/>
                <a:sym typeface="Arial"/>
              </a:rPr>
              <a:t>Class Separation Robustness:</a:t>
            </a:r>
            <a:r>
              <a:rPr b="1" i="0" lang="en-US" sz="1661" u="none" cap="none" strike="noStrike">
                <a:solidFill>
                  <a:srgbClr val="000000"/>
                </a:solidFill>
                <a:latin typeface="Arial"/>
                <a:ea typeface="Arial"/>
                <a:cs typeface="Arial"/>
                <a:sym typeface="Arial"/>
              </a:rPr>
              <a:t> Καλή απόδοση ακόμα και με μη γραμμικά διαχωρίσιμα δεδομένα.</a:t>
            </a:r>
            <a:endParaRPr sz="1300"/>
          </a:p>
          <a:p>
            <a:pPr indent="-183757" lvl="1" marL="380214" marR="0" rtl="0" algn="l">
              <a:lnSpc>
                <a:spcPct val="139977"/>
              </a:lnSpc>
              <a:spcBef>
                <a:spcPts val="0"/>
              </a:spcBef>
              <a:spcAft>
                <a:spcPts val="0"/>
              </a:spcAft>
              <a:buClr>
                <a:srgbClr val="CB6CE6"/>
              </a:buClr>
              <a:buSzPts val="1661"/>
              <a:buFont typeface="Arial"/>
              <a:buChar char="•"/>
            </a:pPr>
            <a:r>
              <a:rPr b="1" i="0" lang="en-US" sz="1661" u="none" cap="none" strike="noStrike">
                <a:solidFill>
                  <a:srgbClr val="CB6CE6"/>
                </a:solidFill>
                <a:latin typeface="Arial"/>
                <a:ea typeface="Arial"/>
                <a:cs typeface="Arial"/>
                <a:sym typeface="Arial"/>
              </a:rPr>
              <a:t>Kernel Flexibility:</a:t>
            </a:r>
            <a:r>
              <a:rPr b="1" i="0" lang="en-US" sz="1661" u="none" cap="none" strike="noStrike">
                <a:solidFill>
                  <a:srgbClr val="000000"/>
                </a:solidFill>
                <a:latin typeface="Arial"/>
                <a:ea typeface="Arial"/>
                <a:cs typeface="Arial"/>
                <a:sym typeface="Arial"/>
              </a:rPr>
              <a:t> Προσαρμόζεται σε γραμμικές και μη γραμμικές διαχωριστικές επιφάνειες.</a:t>
            </a:r>
            <a:endParaRPr sz="1300"/>
          </a:p>
          <a:p>
            <a:pPr indent="0" lvl="0" marL="0" marR="0" rtl="0" algn="l">
              <a:lnSpc>
                <a:spcPct val="139977"/>
              </a:lnSpc>
              <a:spcBef>
                <a:spcPts val="0"/>
              </a:spcBef>
              <a:spcAft>
                <a:spcPts val="0"/>
              </a:spcAft>
              <a:buNone/>
            </a:pPr>
            <a:r>
              <a:t/>
            </a:r>
            <a:endParaRPr b="1" i="0" sz="1661" u="none" cap="none" strike="noStrike">
              <a:solidFill>
                <a:srgbClr val="000000"/>
              </a:solidFill>
              <a:latin typeface="Arial"/>
              <a:ea typeface="Arial"/>
              <a:cs typeface="Arial"/>
              <a:sym typeface="Arial"/>
            </a:endParaRPr>
          </a:p>
          <a:p>
            <a:pPr indent="0" lvl="0" marL="0" marR="0" rtl="0" algn="l">
              <a:lnSpc>
                <a:spcPct val="139977"/>
              </a:lnSpc>
              <a:spcBef>
                <a:spcPts val="0"/>
              </a:spcBef>
              <a:spcAft>
                <a:spcPts val="0"/>
              </a:spcAft>
              <a:buNone/>
            </a:pPr>
            <a:r>
              <a:rPr b="1" i="0" lang="en-US" sz="1661" u="none" cap="none" strike="noStrike">
                <a:solidFill>
                  <a:srgbClr val="CB6CE6"/>
                </a:solidFill>
                <a:latin typeface="Arial"/>
                <a:ea typeface="Arial"/>
                <a:cs typeface="Arial"/>
                <a:sym typeface="Arial"/>
              </a:rPr>
              <a:t>Random Forest</a:t>
            </a:r>
            <a:endParaRPr sz="1300"/>
          </a:p>
          <a:p>
            <a:pPr indent="-183757" lvl="1" marL="380214" marR="0" rtl="0" algn="l">
              <a:lnSpc>
                <a:spcPct val="139977"/>
              </a:lnSpc>
              <a:spcBef>
                <a:spcPts val="0"/>
              </a:spcBef>
              <a:spcAft>
                <a:spcPts val="0"/>
              </a:spcAft>
              <a:buClr>
                <a:srgbClr val="CB6CE6"/>
              </a:buClr>
              <a:buSzPts val="1661"/>
              <a:buFont typeface="Arial"/>
              <a:buChar char="•"/>
            </a:pPr>
            <a:r>
              <a:rPr b="1" i="0" lang="en-US" sz="1661" u="none" cap="none" strike="noStrike">
                <a:solidFill>
                  <a:srgbClr val="CB6CE6"/>
                </a:solidFill>
                <a:latin typeface="Arial"/>
                <a:ea typeface="Arial"/>
                <a:cs typeface="Arial"/>
                <a:sym typeface="Arial"/>
              </a:rPr>
              <a:t>Handles Non-Linear Relationships:</a:t>
            </a:r>
            <a:r>
              <a:rPr b="1" i="0" lang="en-US" sz="1661" u="none" cap="none" strike="noStrike">
                <a:solidFill>
                  <a:srgbClr val="000000"/>
                </a:solidFill>
                <a:latin typeface="Arial"/>
                <a:ea typeface="Arial"/>
                <a:cs typeface="Arial"/>
                <a:sym typeface="Arial"/>
              </a:rPr>
              <a:t> Κατάλληλο για πολύπλοκες σχέσεις μεταξύ χαρακτηριστικών.</a:t>
            </a:r>
            <a:endParaRPr sz="1300"/>
          </a:p>
          <a:p>
            <a:pPr indent="-183757" lvl="1" marL="380214" marR="0" rtl="0" algn="l">
              <a:lnSpc>
                <a:spcPct val="139977"/>
              </a:lnSpc>
              <a:spcBef>
                <a:spcPts val="0"/>
              </a:spcBef>
              <a:spcAft>
                <a:spcPts val="0"/>
              </a:spcAft>
              <a:buClr>
                <a:srgbClr val="CB6CE6"/>
              </a:buClr>
              <a:buSzPts val="1661"/>
              <a:buFont typeface="Arial"/>
              <a:buChar char="•"/>
            </a:pPr>
            <a:r>
              <a:rPr b="1" i="0" lang="en-US" sz="1661" u="none" cap="none" strike="noStrike">
                <a:solidFill>
                  <a:srgbClr val="CB6CE6"/>
                </a:solidFill>
                <a:latin typeface="Arial"/>
                <a:ea typeface="Arial"/>
                <a:cs typeface="Arial"/>
                <a:sym typeface="Arial"/>
              </a:rPr>
              <a:t>Overfitting Resistance:</a:t>
            </a:r>
            <a:r>
              <a:rPr b="1" i="0" lang="en-US" sz="1661" u="none" cap="none" strike="noStrike">
                <a:solidFill>
                  <a:srgbClr val="000000"/>
                </a:solidFill>
                <a:latin typeface="Arial"/>
                <a:ea typeface="Arial"/>
                <a:cs typeface="Arial"/>
                <a:sym typeface="Arial"/>
              </a:rPr>
              <a:t> Χρήση πολλαπλών δέντρων και τυχαίας επιλογής χαρακτηριστικών.</a:t>
            </a:r>
            <a:endParaRPr sz="1300"/>
          </a:p>
          <a:p>
            <a:pPr indent="-183757" lvl="1" marL="380214" marR="0" rtl="0" algn="l">
              <a:lnSpc>
                <a:spcPct val="139977"/>
              </a:lnSpc>
              <a:spcBef>
                <a:spcPts val="0"/>
              </a:spcBef>
              <a:spcAft>
                <a:spcPts val="0"/>
              </a:spcAft>
              <a:buClr>
                <a:srgbClr val="CB6CE6"/>
              </a:buClr>
              <a:buSzPts val="1661"/>
              <a:buFont typeface="Arial"/>
              <a:buChar char="•"/>
            </a:pPr>
            <a:r>
              <a:rPr b="1" i="0" lang="en-US" sz="1661" u="none" cap="none" strike="noStrike">
                <a:solidFill>
                  <a:srgbClr val="CB6CE6"/>
                </a:solidFill>
                <a:latin typeface="Arial"/>
                <a:ea typeface="Arial"/>
                <a:cs typeface="Arial"/>
                <a:sym typeface="Arial"/>
              </a:rPr>
              <a:t>Feature Importance:</a:t>
            </a:r>
            <a:r>
              <a:rPr b="1" i="0" lang="en-US" sz="1661" u="none" cap="none" strike="noStrike">
                <a:solidFill>
                  <a:srgbClr val="000000"/>
                </a:solidFill>
                <a:latin typeface="Arial"/>
                <a:ea typeface="Arial"/>
                <a:cs typeface="Arial"/>
                <a:sym typeface="Arial"/>
              </a:rPr>
              <a:t> Αναγνώριση σημαντικών χαρακτηριστικών για καλύτερη ερμηνεία του μοντέλου.</a:t>
            </a:r>
            <a:endParaRPr sz="1300"/>
          </a:p>
          <a:p>
            <a:pPr indent="0" lvl="0" marL="0" marR="0" rtl="0" algn="l">
              <a:lnSpc>
                <a:spcPct val="139977"/>
              </a:lnSpc>
              <a:spcBef>
                <a:spcPts val="0"/>
              </a:spcBef>
              <a:spcAft>
                <a:spcPts val="0"/>
              </a:spcAft>
              <a:buNone/>
            </a:pPr>
            <a:r>
              <a:t/>
            </a:r>
            <a:endParaRPr b="1" i="0" sz="1661" u="none" cap="none" strike="noStrike">
              <a:solidFill>
                <a:srgbClr val="000000"/>
              </a:solidFill>
              <a:latin typeface="Arial"/>
              <a:ea typeface="Arial"/>
              <a:cs typeface="Arial"/>
              <a:sym typeface="Arial"/>
            </a:endParaRPr>
          </a:p>
          <a:p>
            <a:pPr indent="0" lvl="0" marL="0" marR="0" rtl="0" algn="l">
              <a:lnSpc>
                <a:spcPct val="139977"/>
              </a:lnSpc>
              <a:spcBef>
                <a:spcPts val="0"/>
              </a:spcBef>
              <a:spcAft>
                <a:spcPts val="0"/>
              </a:spcAft>
              <a:buNone/>
            </a:pPr>
            <a:r>
              <a:rPr b="1" i="0" lang="en-US" sz="1661" u="none" cap="none" strike="noStrike">
                <a:solidFill>
                  <a:srgbClr val="CB6CE6"/>
                </a:solidFill>
                <a:latin typeface="Arial"/>
                <a:ea typeface="Arial"/>
                <a:cs typeface="Arial"/>
                <a:sym typeface="Arial"/>
              </a:rPr>
              <a:t>XGBoost (Extreme Gradient Boosting)</a:t>
            </a:r>
            <a:endParaRPr sz="1300"/>
          </a:p>
          <a:p>
            <a:pPr indent="-183757" lvl="1" marL="380214" marR="0" rtl="0" algn="l">
              <a:lnSpc>
                <a:spcPct val="139977"/>
              </a:lnSpc>
              <a:spcBef>
                <a:spcPts val="0"/>
              </a:spcBef>
              <a:spcAft>
                <a:spcPts val="0"/>
              </a:spcAft>
              <a:buClr>
                <a:srgbClr val="CB6CE6"/>
              </a:buClr>
              <a:buSzPts val="1661"/>
              <a:buFont typeface="Arial"/>
              <a:buChar char="•"/>
            </a:pPr>
            <a:r>
              <a:rPr b="1" i="0" lang="en-US" sz="1661" u="none" cap="none" strike="noStrike">
                <a:solidFill>
                  <a:srgbClr val="CB6CE6"/>
                </a:solidFill>
                <a:latin typeface="Arial"/>
                <a:ea typeface="Arial"/>
                <a:cs typeface="Arial"/>
                <a:sym typeface="Arial"/>
              </a:rPr>
              <a:t>High Performance &amp; Speed:</a:t>
            </a:r>
            <a:r>
              <a:rPr b="1" i="0" lang="en-US" sz="1661" u="none" cap="none" strike="noStrike">
                <a:solidFill>
                  <a:srgbClr val="000000"/>
                </a:solidFill>
                <a:latin typeface="Arial"/>
                <a:ea typeface="Arial"/>
                <a:cs typeface="Arial"/>
                <a:sym typeface="Arial"/>
              </a:rPr>
              <a:t> Εξαιρετική απόδοση με ταχεία εκπαίδευση.</a:t>
            </a:r>
            <a:endParaRPr sz="1300"/>
          </a:p>
          <a:p>
            <a:pPr indent="-183757" lvl="1" marL="380214" marR="0" rtl="0" algn="l">
              <a:lnSpc>
                <a:spcPct val="139977"/>
              </a:lnSpc>
              <a:spcBef>
                <a:spcPts val="0"/>
              </a:spcBef>
              <a:spcAft>
                <a:spcPts val="0"/>
              </a:spcAft>
              <a:buClr>
                <a:srgbClr val="CB6CE6"/>
              </a:buClr>
              <a:buSzPts val="1661"/>
              <a:buFont typeface="Arial"/>
              <a:buChar char="•"/>
            </a:pPr>
            <a:r>
              <a:rPr b="1" i="0" lang="en-US" sz="1661" u="none" cap="none" strike="noStrike">
                <a:solidFill>
                  <a:srgbClr val="CB6CE6"/>
                </a:solidFill>
                <a:latin typeface="Arial"/>
                <a:ea typeface="Arial"/>
                <a:cs typeface="Arial"/>
                <a:sym typeface="Arial"/>
              </a:rPr>
              <a:t>Parameter Flexibility:</a:t>
            </a:r>
            <a:r>
              <a:rPr b="1" i="0" lang="en-US" sz="1661" u="none" cap="none" strike="noStrike">
                <a:solidFill>
                  <a:srgbClr val="000000"/>
                </a:solidFill>
                <a:latin typeface="Arial"/>
                <a:ea typeface="Arial"/>
                <a:cs typeface="Arial"/>
                <a:sym typeface="Arial"/>
              </a:rPr>
              <a:t> Πολλαπλές επιλογές για βελτιστοποίηση της απόδοσης.</a:t>
            </a:r>
            <a:endParaRPr sz="1300"/>
          </a:p>
          <a:p>
            <a:pPr indent="-183757" lvl="1" marL="380214" marR="0" rtl="0" algn="l">
              <a:lnSpc>
                <a:spcPct val="139977"/>
              </a:lnSpc>
              <a:spcBef>
                <a:spcPts val="0"/>
              </a:spcBef>
              <a:spcAft>
                <a:spcPts val="0"/>
              </a:spcAft>
              <a:buClr>
                <a:srgbClr val="CB6CE6"/>
              </a:buClr>
              <a:buSzPts val="1661"/>
              <a:buFont typeface="Arial"/>
              <a:buChar char="•"/>
            </a:pPr>
            <a:r>
              <a:rPr b="1" i="0" lang="en-US" sz="1661" u="none" cap="none" strike="noStrike">
                <a:solidFill>
                  <a:srgbClr val="CB6CE6"/>
                </a:solidFill>
                <a:latin typeface="Arial"/>
                <a:ea typeface="Arial"/>
                <a:cs typeface="Arial"/>
                <a:sym typeface="Arial"/>
              </a:rPr>
              <a:t>Robust to Missing Values:</a:t>
            </a:r>
            <a:r>
              <a:rPr b="1" i="0" lang="en-US" sz="1661" u="none" cap="none" strike="noStrike">
                <a:solidFill>
                  <a:srgbClr val="000000"/>
                </a:solidFill>
                <a:latin typeface="Arial"/>
                <a:ea typeface="Arial"/>
                <a:cs typeface="Arial"/>
                <a:sym typeface="Arial"/>
              </a:rPr>
              <a:t> Αποτελεσματική διαχείριση ελλιπών τιμών και σύνθετων σχέσεων.</a:t>
            </a:r>
            <a:endParaRPr sz="1300"/>
          </a:p>
          <a:p>
            <a:pPr indent="0" lvl="0" marL="0" marR="0" rtl="0" algn="l">
              <a:lnSpc>
                <a:spcPct val="139977"/>
              </a:lnSpc>
              <a:spcBef>
                <a:spcPts val="0"/>
              </a:spcBef>
              <a:spcAft>
                <a:spcPts val="0"/>
              </a:spcAft>
              <a:buNone/>
            </a:pPr>
            <a:r>
              <a:t/>
            </a:r>
            <a:endParaRPr b="1" i="0" sz="1661" u="none" cap="none" strike="noStrike">
              <a:solidFill>
                <a:srgbClr val="000000"/>
              </a:solidFill>
              <a:latin typeface="Arial"/>
              <a:ea typeface="Arial"/>
              <a:cs typeface="Arial"/>
              <a:sym typeface="Arial"/>
            </a:endParaRPr>
          </a:p>
          <a:p>
            <a:pPr indent="0" lvl="0" marL="0" marR="0" rtl="0" algn="l">
              <a:lnSpc>
                <a:spcPct val="139977"/>
              </a:lnSpc>
              <a:spcBef>
                <a:spcPts val="0"/>
              </a:spcBef>
              <a:spcAft>
                <a:spcPts val="0"/>
              </a:spcAft>
              <a:buNone/>
            </a:pPr>
            <a:r>
              <a:rPr b="1" i="0" lang="en-US" sz="1661" u="none" cap="none" strike="noStrike">
                <a:solidFill>
                  <a:srgbClr val="CB6CE6"/>
                </a:solidFill>
                <a:latin typeface="Arial"/>
                <a:ea typeface="Arial"/>
                <a:cs typeface="Arial"/>
                <a:sym typeface="Arial"/>
              </a:rPr>
              <a:t>Multi-Layer Perceptron (MLP)</a:t>
            </a:r>
            <a:endParaRPr sz="1300"/>
          </a:p>
          <a:p>
            <a:pPr indent="-183757" lvl="1" marL="380214" marR="0" rtl="0" algn="l">
              <a:lnSpc>
                <a:spcPct val="139977"/>
              </a:lnSpc>
              <a:spcBef>
                <a:spcPts val="0"/>
              </a:spcBef>
              <a:spcAft>
                <a:spcPts val="0"/>
              </a:spcAft>
              <a:buClr>
                <a:srgbClr val="CB6CE6"/>
              </a:buClr>
              <a:buSzPts val="1661"/>
              <a:buFont typeface="Arial"/>
              <a:buChar char="•"/>
            </a:pPr>
            <a:r>
              <a:rPr b="1" i="0" lang="en-US" sz="1661" u="none" cap="none" strike="noStrike">
                <a:solidFill>
                  <a:srgbClr val="CB6CE6"/>
                </a:solidFill>
                <a:latin typeface="Arial"/>
                <a:ea typeface="Arial"/>
                <a:cs typeface="Arial"/>
                <a:sym typeface="Arial"/>
              </a:rPr>
              <a:t>Learns Complex Patterns:</a:t>
            </a:r>
            <a:r>
              <a:rPr b="1" i="0" lang="en-US" sz="1661" u="none" cap="none" strike="noStrike">
                <a:solidFill>
                  <a:srgbClr val="000000"/>
                </a:solidFill>
                <a:latin typeface="Arial"/>
                <a:ea typeface="Arial"/>
                <a:cs typeface="Arial"/>
                <a:sym typeface="Arial"/>
              </a:rPr>
              <a:t> Μάθηση μη γραμμικών σχέσεων μεταξύ χαρακτηριστικών.</a:t>
            </a:r>
            <a:endParaRPr sz="1300"/>
          </a:p>
          <a:p>
            <a:pPr indent="-183757" lvl="1" marL="380214" marR="0" rtl="0" algn="l">
              <a:lnSpc>
                <a:spcPct val="139977"/>
              </a:lnSpc>
              <a:spcBef>
                <a:spcPts val="0"/>
              </a:spcBef>
              <a:spcAft>
                <a:spcPts val="0"/>
              </a:spcAft>
              <a:buClr>
                <a:srgbClr val="CB6CE6"/>
              </a:buClr>
              <a:buSzPts val="1661"/>
              <a:buFont typeface="Arial"/>
              <a:buChar char="•"/>
            </a:pPr>
            <a:r>
              <a:rPr b="1" i="0" lang="en-US" sz="1661" u="none" cap="none" strike="noStrike">
                <a:solidFill>
                  <a:srgbClr val="CB6CE6"/>
                </a:solidFill>
                <a:latin typeface="Arial"/>
                <a:ea typeface="Arial"/>
                <a:cs typeface="Arial"/>
                <a:sym typeface="Arial"/>
              </a:rPr>
              <a:t>Network Flexibility:</a:t>
            </a:r>
            <a:r>
              <a:rPr b="1" i="0" lang="en-US" sz="1661" u="none" cap="none" strike="noStrike">
                <a:solidFill>
                  <a:srgbClr val="000000"/>
                </a:solidFill>
                <a:latin typeface="Arial"/>
                <a:ea typeface="Arial"/>
                <a:cs typeface="Arial"/>
                <a:sym typeface="Arial"/>
              </a:rPr>
              <a:t> Προσαρμογή του αριθμού και του μεγέθους των κρυφών στρωμάτων.</a:t>
            </a:r>
            <a:endParaRPr sz="1300"/>
          </a:p>
          <a:p>
            <a:pPr indent="-183757" lvl="1" marL="380214" marR="0" rtl="0" algn="l">
              <a:lnSpc>
                <a:spcPct val="139977"/>
              </a:lnSpc>
              <a:spcBef>
                <a:spcPts val="0"/>
              </a:spcBef>
              <a:spcAft>
                <a:spcPts val="0"/>
              </a:spcAft>
              <a:buClr>
                <a:srgbClr val="CB6CE6"/>
              </a:buClr>
              <a:buSzPts val="1661"/>
              <a:buFont typeface="Arial"/>
              <a:buChar char="•"/>
            </a:pPr>
            <a:r>
              <a:rPr b="1" i="0" lang="en-US" sz="1661" u="none" cap="none" strike="noStrike">
                <a:solidFill>
                  <a:srgbClr val="CB6CE6"/>
                </a:solidFill>
                <a:latin typeface="Arial"/>
                <a:ea typeface="Arial"/>
                <a:cs typeface="Arial"/>
                <a:sym typeface="Arial"/>
              </a:rPr>
              <a:t>Early Stopping Support:</a:t>
            </a:r>
            <a:r>
              <a:rPr b="1" i="0" lang="en-US" sz="1661" u="none" cap="none" strike="noStrike">
                <a:solidFill>
                  <a:srgbClr val="000000"/>
                </a:solidFill>
                <a:latin typeface="Arial"/>
                <a:ea typeface="Arial"/>
                <a:cs typeface="Arial"/>
                <a:sym typeface="Arial"/>
              </a:rPr>
              <a:t> Αποφυγή overfitting μέσω προσαρμοστικής διακοπής της εκπαίδευσης.</a:t>
            </a:r>
            <a:endParaRPr sz="1300"/>
          </a:p>
          <a:p>
            <a:pPr indent="0" lvl="0" marL="0" marR="0" rtl="0" algn="l">
              <a:lnSpc>
                <a:spcPct val="139977"/>
              </a:lnSpc>
              <a:spcBef>
                <a:spcPts val="0"/>
              </a:spcBef>
              <a:spcAft>
                <a:spcPts val="0"/>
              </a:spcAft>
              <a:buNone/>
            </a:pPr>
            <a:r>
              <a:t/>
            </a:r>
            <a:endParaRPr b="1" i="0" sz="1661" u="none" cap="none" strike="noStrike">
              <a:solidFill>
                <a:srgbClr val="000000"/>
              </a:solidFill>
              <a:latin typeface="Arial"/>
              <a:ea typeface="Arial"/>
              <a:cs typeface="Arial"/>
              <a:sym typeface="Arial"/>
            </a:endParaRPr>
          </a:p>
        </p:txBody>
      </p:sp>
      <p:sp>
        <p:nvSpPr>
          <p:cNvPr id="163" name="Google Shape;163;p22"/>
          <p:cNvSpPr/>
          <p:nvPr/>
        </p:nvSpPr>
        <p:spPr>
          <a:xfrm>
            <a:off x="4273695" y="3260832"/>
            <a:ext cx="301878" cy="301878"/>
          </a:xfrm>
          <a:custGeom>
            <a:rect b="b" l="l" r="r" t="t"/>
            <a:pathLst>
              <a:path extrusionOk="0" h="301878" w="301878">
                <a:moveTo>
                  <a:pt x="0" y="0"/>
                </a:moveTo>
                <a:lnTo>
                  <a:pt x="301878" y="0"/>
                </a:lnTo>
                <a:lnTo>
                  <a:pt x="301878" y="301878"/>
                </a:lnTo>
                <a:lnTo>
                  <a:pt x="0" y="301878"/>
                </a:lnTo>
                <a:lnTo>
                  <a:pt x="0" y="0"/>
                </a:lnTo>
                <a:close/>
              </a:path>
            </a:pathLst>
          </a:custGeom>
          <a:blipFill rotWithShape="1">
            <a:blip r:embed="rId4">
              <a:alphaModFix/>
            </a:blip>
            <a:stretch>
              <a:fillRect b="0" l="0" r="0" t="0"/>
            </a:stretch>
          </a:blipFill>
          <a:ln>
            <a:noFill/>
          </a:ln>
        </p:spPr>
      </p:sp>
      <p:sp>
        <p:nvSpPr>
          <p:cNvPr id="164" name="Google Shape;164;p22"/>
          <p:cNvSpPr/>
          <p:nvPr/>
        </p:nvSpPr>
        <p:spPr>
          <a:xfrm>
            <a:off x="2744722" y="4930997"/>
            <a:ext cx="425015" cy="425015"/>
          </a:xfrm>
          <a:custGeom>
            <a:rect b="b" l="l" r="r" t="t"/>
            <a:pathLst>
              <a:path extrusionOk="0" h="425015" w="425015">
                <a:moveTo>
                  <a:pt x="0" y="0"/>
                </a:moveTo>
                <a:lnTo>
                  <a:pt x="425014" y="0"/>
                </a:lnTo>
                <a:lnTo>
                  <a:pt x="425014" y="425015"/>
                </a:lnTo>
                <a:lnTo>
                  <a:pt x="0" y="425015"/>
                </a:lnTo>
                <a:lnTo>
                  <a:pt x="0" y="0"/>
                </a:lnTo>
                <a:close/>
              </a:path>
            </a:pathLst>
          </a:custGeom>
          <a:blipFill rotWithShape="1">
            <a:blip r:embed="rId5">
              <a:alphaModFix/>
            </a:blip>
            <a:stretch>
              <a:fillRect b="0" l="0" r="0" t="0"/>
            </a:stretch>
          </a:blipFill>
          <a:ln>
            <a:noFill/>
          </a:ln>
        </p:spPr>
      </p:sp>
      <p:sp>
        <p:nvSpPr>
          <p:cNvPr id="165" name="Google Shape;165;p22"/>
          <p:cNvSpPr/>
          <p:nvPr/>
        </p:nvSpPr>
        <p:spPr>
          <a:xfrm>
            <a:off x="4971744" y="6647586"/>
            <a:ext cx="494859" cy="494859"/>
          </a:xfrm>
          <a:custGeom>
            <a:rect b="b" l="l" r="r" t="t"/>
            <a:pathLst>
              <a:path extrusionOk="0" h="494859" w="494859">
                <a:moveTo>
                  <a:pt x="0" y="0"/>
                </a:moveTo>
                <a:lnTo>
                  <a:pt x="494858" y="0"/>
                </a:lnTo>
                <a:lnTo>
                  <a:pt x="494858" y="494858"/>
                </a:lnTo>
                <a:lnTo>
                  <a:pt x="0" y="494858"/>
                </a:lnTo>
                <a:lnTo>
                  <a:pt x="0" y="0"/>
                </a:lnTo>
                <a:close/>
              </a:path>
            </a:pathLst>
          </a:custGeom>
          <a:blipFill rotWithShape="1">
            <a:blip r:embed="rId6">
              <a:alphaModFix/>
            </a:blip>
            <a:stretch>
              <a:fillRect b="0" l="0" r="0" t="0"/>
            </a:stretch>
          </a:blipFill>
          <a:ln>
            <a:noFill/>
          </a:ln>
        </p:spPr>
      </p:sp>
      <p:sp>
        <p:nvSpPr>
          <p:cNvPr id="166" name="Google Shape;166;p22"/>
          <p:cNvSpPr/>
          <p:nvPr/>
        </p:nvSpPr>
        <p:spPr>
          <a:xfrm>
            <a:off x="4074227" y="8481284"/>
            <a:ext cx="410048" cy="410048"/>
          </a:xfrm>
          <a:custGeom>
            <a:rect b="b" l="l" r="r" t="t"/>
            <a:pathLst>
              <a:path extrusionOk="0" h="410048" w="410048">
                <a:moveTo>
                  <a:pt x="0" y="0"/>
                </a:moveTo>
                <a:lnTo>
                  <a:pt x="410048" y="0"/>
                </a:lnTo>
                <a:lnTo>
                  <a:pt x="410048" y="410048"/>
                </a:lnTo>
                <a:lnTo>
                  <a:pt x="0" y="410048"/>
                </a:lnTo>
                <a:lnTo>
                  <a:pt x="0" y="0"/>
                </a:lnTo>
                <a:close/>
              </a:path>
            </a:pathLst>
          </a:custGeom>
          <a:blipFill rotWithShape="1">
            <a:blip r:embed="rId7">
              <a:alphaModFix/>
            </a:blip>
            <a:stretch>
              <a:fillRect b="0" l="0" r="0" t="0"/>
            </a:stretch>
          </a:blipFill>
          <a:ln>
            <a:noFill/>
          </a:ln>
        </p:spPr>
      </p:sp>
      <p:sp>
        <p:nvSpPr>
          <p:cNvPr id="167" name="Google Shape;167;p22"/>
          <p:cNvSpPr txBox="1"/>
          <p:nvPr/>
        </p:nvSpPr>
        <p:spPr>
          <a:xfrm>
            <a:off x="3939550" y="102910"/>
            <a:ext cx="10554000" cy="1165500"/>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1" i="0" lang="en-US" sz="7571" u="sng" cap="none" strike="noStrike">
                <a:solidFill>
                  <a:srgbClr val="CB6CE6"/>
                </a:solidFill>
                <a:latin typeface="Arial"/>
                <a:ea typeface="Arial"/>
                <a:cs typeface="Arial"/>
                <a:sym typeface="Arial"/>
              </a:rPr>
              <a:t>Επιλογή Μοντέλων🤖</a:t>
            </a:r>
            <a:endParaRPr u="sng"/>
          </a:p>
        </p:txBody>
      </p:sp>
      <p:sp>
        <p:nvSpPr>
          <p:cNvPr id="168" name="Google Shape;168;p22"/>
          <p:cNvSpPr txBox="1"/>
          <p:nvPr/>
        </p:nvSpPr>
        <p:spPr>
          <a:xfrm>
            <a:off x="0" y="1336819"/>
            <a:ext cx="18288000" cy="178054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1" i="0" lang="en-US" sz="3399" u="none" cap="none" strike="noStrike">
                <a:solidFill>
                  <a:srgbClr val="CB6CE6"/>
                </a:solidFill>
                <a:latin typeface="Arial"/>
                <a:ea typeface="Arial"/>
                <a:cs typeface="Arial"/>
                <a:sym typeface="Arial"/>
              </a:rPr>
              <a:t>Για την ανίχνευση ψευδών ειδήσεων, επιλέξαμε να αξιολογήσουμε και να συγκρίνουμε τέσσερα ισχυρά μοντέλα μηχανικής μάθησης, καθένα από τα οποία φέρνει μοναδικά πλεονεκτήματα στην κατηγορία αυτή:</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3"/>
          <p:cNvSpPr/>
          <p:nvPr/>
        </p:nvSpPr>
        <p:spPr>
          <a:xfrm rot="-5400000">
            <a:off x="4000500" y="-4000500"/>
            <a:ext cx="10287000" cy="18288000"/>
          </a:xfrm>
          <a:custGeom>
            <a:rect b="b" l="l" r="r" t="t"/>
            <a:pathLst>
              <a:path extrusionOk="0" h="18288000" w="10287000">
                <a:moveTo>
                  <a:pt x="10287000" y="0"/>
                </a:moveTo>
                <a:lnTo>
                  <a:pt x="10287000" y="18288000"/>
                </a:lnTo>
                <a:lnTo>
                  <a:pt x="0" y="18288000"/>
                </a:lnTo>
                <a:lnTo>
                  <a:pt x="0" y="0"/>
                </a:lnTo>
                <a:lnTo>
                  <a:pt x="10287000" y="0"/>
                </a:lnTo>
                <a:close/>
              </a:path>
            </a:pathLst>
          </a:custGeom>
          <a:blipFill rotWithShape="1">
            <a:blip r:embed="rId3">
              <a:alphaModFix/>
            </a:blip>
            <a:stretch>
              <a:fillRect b="-2745" l="-71863" r="-74151" t="-3629"/>
            </a:stretch>
          </a:blipFill>
          <a:ln>
            <a:noFill/>
          </a:ln>
        </p:spPr>
      </p:sp>
      <p:sp>
        <p:nvSpPr>
          <p:cNvPr id="174" name="Google Shape;174;p23"/>
          <p:cNvSpPr/>
          <p:nvPr/>
        </p:nvSpPr>
        <p:spPr>
          <a:xfrm>
            <a:off x="16445154" y="139688"/>
            <a:ext cx="814146" cy="814146"/>
          </a:xfrm>
          <a:custGeom>
            <a:rect b="b" l="l" r="r" t="t"/>
            <a:pathLst>
              <a:path extrusionOk="0" h="814146" w="814146">
                <a:moveTo>
                  <a:pt x="0" y="0"/>
                </a:moveTo>
                <a:lnTo>
                  <a:pt x="814146" y="0"/>
                </a:lnTo>
                <a:lnTo>
                  <a:pt x="814146" y="814146"/>
                </a:lnTo>
                <a:lnTo>
                  <a:pt x="0" y="814146"/>
                </a:lnTo>
                <a:lnTo>
                  <a:pt x="0" y="0"/>
                </a:lnTo>
                <a:close/>
              </a:path>
            </a:pathLst>
          </a:custGeom>
          <a:blipFill rotWithShape="1">
            <a:blip r:embed="rId4">
              <a:alphaModFix/>
            </a:blip>
            <a:stretch>
              <a:fillRect b="0" l="0" r="0" t="0"/>
            </a:stretch>
          </a:blipFill>
          <a:ln>
            <a:noFill/>
          </a:ln>
        </p:spPr>
      </p:sp>
      <p:sp>
        <p:nvSpPr>
          <p:cNvPr id="175" name="Google Shape;175;p23"/>
          <p:cNvSpPr txBox="1"/>
          <p:nvPr/>
        </p:nvSpPr>
        <p:spPr>
          <a:xfrm>
            <a:off x="-2085344" y="53963"/>
            <a:ext cx="22458600" cy="1672500"/>
          </a:xfrm>
          <a:prstGeom prst="rect">
            <a:avLst/>
          </a:prstGeom>
          <a:noFill/>
          <a:ln>
            <a:noFill/>
          </a:ln>
        </p:spPr>
        <p:txBody>
          <a:bodyPr anchorCtr="0" anchor="t" bIns="0" lIns="0" spcFirstLastPara="1" rIns="0" wrap="square" tIns="0">
            <a:spAutoFit/>
          </a:bodyPr>
          <a:lstStyle/>
          <a:p>
            <a:pPr indent="0" lvl="0" marL="0" marR="0" rtl="0" algn="ctr">
              <a:lnSpc>
                <a:spcPct val="140004"/>
              </a:lnSpc>
              <a:spcBef>
                <a:spcPts val="0"/>
              </a:spcBef>
              <a:spcAft>
                <a:spcPts val="0"/>
              </a:spcAft>
              <a:buNone/>
            </a:pPr>
            <a:r>
              <a:rPr b="1" i="0" lang="en-US" sz="4527" u="none" cap="none" strike="noStrike">
                <a:solidFill>
                  <a:srgbClr val="FF66C4"/>
                </a:solidFill>
                <a:latin typeface="Arial"/>
                <a:ea typeface="Arial"/>
                <a:cs typeface="Arial"/>
                <a:sym typeface="Arial"/>
              </a:rPr>
              <a:t>Εκπαίδευση και Βελτιστοποίηση </a:t>
            </a:r>
            <a:r>
              <a:rPr b="1" lang="en-US" sz="4527">
                <a:solidFill>
                  <a:srgbClr val="FF66C4"/>
                </a:solidFill>
              </a:rPr>
              <a:t>Υπερ Παραμέτρων</a:t>
            </a:r>
            <a:endParaRPr/>
          </a:p>
          <a:p>
            <a:pPr indent="0" lvl="0" marL="0" marR="0" rtl="0" algn="ctr">
              <a:lnSpc>
                <a:spcPct val="140004"/>
              </a:lnSpc>
              <a:spcBef>
                <a:spcPts val="0"/>
              </a:spcBef>
              <a:spcAft>
                <a:spcPts val="0"/>
              </a:spcAft>
              <a:buNone/>
            </a:pPr>
            <a:r>
              <a:t/>
            </a:r>
            <a:endParaRPr b="1" i="0" sz="4527" u="none" cap="none" strike="noStrike">
              <a:solidFill>
                <a:srgbClr val="FF66C4"/>
              </a:solidFill>
              <a:latin typeface="Arial"/>
              <a:ea typeface="Arial"/>
              <a:cs typeface="Arial"/>
              <a:sym typeface="Arial"/>
            </a:endParaRPr>
          </a:p>
        </p:txBody>
      </p:sp>
      <p:sp>
        <p:nvSpPr>
          <p:cNvPr id="176" name="Google Shape;176;p23"/>
          <p:cNvSpPr txBox="1"/>
          <p:nvPr/>
        </p:nvSpPr>
        <p:spPr>
          <a:xfrm>
            <a:off x="4732972" y="906209"/>
            <a:ext cx="8822055" cy="422342"/>
          </a:xfrm>
          <a:prstGeom prst="rect">
            <a:avLst/>
          </a:prstGeom>
          <a:noFill/>
          <a:ln>
            <a:noFill/>
          </a:ln>
        </p:spPr>
        <p:txBody>
          <a:bodyPr anchorCtr="0" anchor="t" bIns="0" lIns="0" spcFirstLastPara="1" rIns="0" wrap="square" tIns="0">
            <a:spAutoFit/>
          </a:bodyPr>
          <a:lstStyle/>
          <a:p>
            <a:pPr indent="0" lvl="0" marL="0" marR="0" rtl="0" algn="ctr">
              <a:lnSpc>
                <a:spcPct val="140008"/>
              </a:lnSpc>
              <a:spcBef>
                <a:spcPts val="0"/>
              </a:spcBef>
              <a:spcAft>
                <a:spcPts val="0"/>
              </a:spcAft>
              <a:buNone/>
            </a:pPr>
            <a:r>
              <a:rPr b="1" i="0" lang="en-US" sz="2497" u="sng" cap="none" strike="noStrike">
                <a:solidFill>
                  <a:srgbClr val="FF66C4"/>
                </a:solidFill>
                <a:latin typeface="Arial"/>
                <a:ea typeface="Arial"/>
                <a:cs typeface="Arial"/>
                <a:sym typeface="Arial"/>
              </a:rPr>
              <a:t>Χρήση Grid Search και Stratified K-Fold Cross-Validation</a:t>
            </a:r>
            <a:endParaRPr/>
          </a:p>
        </p:txBody>
      </p:sp>
      <p:sp>
        <p:nvSpPr>
          <p:cNvPr id="177" name="Google Shape;177;p23"/>
          <p:cNvSpPr txBox="1"/>
          <p:nvPr/>
        </p:nvSpPr>
        <p:spPr>
          <a:xfrm>
            <a:off x="1028700" y="1772121"/>
            <a:ext cx="17259300" cy="8253600"/>
          </a:xfrm>
          <a:prstGeom prst="rect">
            <a:avLst/>
          </a:prstGeom>
          <a:noFill/>
          <a:ln>
            <a:noFill/>
          </a:ln>
        </p:spPr>
        <p:txBody>
          <a:bodyPr anchorCtr="0" anchor="t" bIns="0" lIns="0" spcFirstLastPara="1" rIns="0" wrap="square" tIns="0">
            <a:spAutoFit/>
          </a:bodyPr>
          <a:lstStyle/>
          <a:p>
            <a:pPr indent="0" lvl="0" marL="0" marR="0" rtl="0" algn="l">
              <a:lnSpc>
                <a:spcPct val="140009"/>
              </a:lnSpc>
              <a:spcBef>
                <a:spcPts val="0"/>
              </a:spcBef>
              <a:spcAft>
                <a:spcPts val="0"/>
              </a:spcAft>
              <a:buNone/>
            </a:pPr>
            <a:r>
              <a:rPr b="1" i="0" lang="en-US" sz="2162" u="none" cap="none" strike="noStrike">
                <a:solidFill>
                  <a:srgbClr val="000000"/>
                </a:solidFill>
                <a:latin typeface="Arial"/>
                <a:ea typeface="Arial"/>
                <a:cs typeface="Arial"/>
                <a:sym typeface="Arial"/>
              </a:rPr>
              <a:t>Για να επιτύχουμε την καλύτερη δυνατή απόδοση των μοντέλων μας στην ανίχνευση ψευδών ειδήσεων, ακολούθησα μια συστηματική διαδικασία εκπαίδευσης και βελτιστοποίησης υπερπαραμέτρων. Η διαδικασία αυτή περιλάμβανε δύο βασικά στάδια: </a:t>
            </a:r>
            <a:r>
              <a:rPr b="1" i="0" lang="en-US" sz="2162" u="none" cap="none" strike="noStrike">
                <a:solidFill>
                  <a:srgbClr val="FF66C4"/>
                </a:solidFill>
                <a:latin typeface="Arial"/>
                <a:ea typeface="Arial"/>
                <a:cs typeface="Arial"/>
                <a:sym typeface="Arial"/>
              </a:rPr>
              <a:t>Grid Search και Stratified K-Fold Cross-Validation</a:t>
            </a:r>
            <a:r>
              <a:rPr b="1" i="0" lang="en-US" sz="2162" u="none" cap="none" strike="noStrike">
                <a:solidFill>
                  <a:srgbClr val="000000"/>
                </a:solidFill>
                <a:latin typeface="Arial"/>
                <a:ea typeface="Arial"/>
                <a:cs typeface="Arial"/>
                <a:sym typeface="Arial"/>
              </a:rPr>
              <a:t>.</a:t>
            </a:r>
            <a:endParaRPr/>
          </a:p>
          <a:p>
            <a:pPr indent="0" lvl="0" marL="0" marR="0" rtl="0" algn="l">
              <a:lnSpc>
                <a:spcPct val="140009"/>
              </a:lnSpc>
              <a:spcBef>
                <a:spcPts val="0"/>
              </a:spcBef>
              <a:spcAft>
                <a:spcPts val="0"/>
              </a:spcAft>
              <a:buNone/>
            </a:pPr>
            <a:r>
              <a:t/>
            </a:r>
            <a:endParaRPr b="1" i="0" sz="2162" u="none" cap="none" strike="noStrike">
              <a:solidFill>
                <a:srgbClr val="000000"/>
              </a:solidFill>
              <a:latin typeface="Arial"/>
              <a:ea typeface="Arial"/>
              <a:cs typeface="Arial"/>
              <a:sym typeface="Arial"/>
            </a:endParaRPr>
          </a:p>
          <a:p>
            <a:pPr indent="-233424" lvl="1" marL="466848" marR="0" rtl="0" algn="l">
              <a:lnSpc>
                <a:spcPct val="140009"/>
              </a:lnSpc>
              <a:spcBef>
                <a:spcPts val="0"/>
              </a:spcBef>
              <a:spcAft>
                <a:spcPts val="0"/>
              </a:spcAft>
              <a:buClr>
                <a:srgbClr val="FF66C4"/>
              </a:buClr>
              <a:buSzPts val="2162"/>
              <a:buFont typeface="Arial"/>
              <a:buChar char="•"/>
            </a:pPr>
            <a:r>
              <a:rPr b="1" i="0" lang="en-US" sz="2162" u="none" cap="none" strike="noStrike">
                <a:solidFill>
                  <a:srgbClr val="FF66C4"/>
                </a:solidFill>
                <a:latin typeface="Arial"/>
                <a:ea typeface="Arial"/>
                <a:cs typeface="Arial"/>
                <a:sym typeface="Arial"/>
              </a:rPr>
              <a:t>Grid Search</a:t>
            </a:r>
            <a:r>
              <a:rPr b="1" i="0" lang="en-US" sz="2162" u="none" cap="none" strike="noStrike">
                <a:solidFill>
                  <a:srgbClr val="000000"/>
                </a:solidFill>
                <a:latin typeface="Arial"/>
                <a:ea typeface="Arial"/>
                <a:cs typeface="Arial"/>
                <a:sym typeface="Arial"/>
              </a:rPr>
              <a:t> ήταν η μέθοδος που χρησιμοποίησα για την εύρεση των </a:t>
            </a:r>
            <a:r>
              <a:rPr b="1" i="0" lang="en-US" sz="2162" u="none" cap="none" strike="noStrike">
                <a:solidFill>
                  <a:srgbClr val="FF66C4"/>
                </a:solidFill>
                <a:latin typeface="Arial"/>
                <a:ea typeface="Arial"/>
                <a:cs typeface="Arial"/>
                <a:sym typeface="Arial"/>
              </a:rPr>
              <a:t>βέλτιστων υπερπαραμέτρων</a:t>
            </a:r>
            <a:r>
              <a:rPr b="1" i="0" lang="en-US" sz="2162" u="none" cap="none" strike="noStrike">
                <a:solidFill>
                  <a:srgbClr val="000000"/>
                </a:solidFill>
                <a:latin typeface="Arial"/>
                <a:ea typeface="Arial"/>
                <a:cs typeface="Arial"/>
                <a:sym typeface="Arial"/>
              </a:rPr>
              <a:t> για κάθε μοντέλο. Μέσω της δοκιμής διαφόρων συνδυασμών παραμέτρων, </a:t>
            </a:r>
            <a:r>
              <a:rPr b="1" i="0" lang="en-US" sz="2162" u="none" cap="none" strike="noStrike">
                <a:solidFill>
                  <a:srgbClr val="FF66C4"/>
                </a:solidFill>
                <a:latin typeface="Arial"/>
                <a:ea typeface="Arial"/>
                <a:cs typeface="Arial"/>
                <a:sym typeface="Arial"/>
              </a:rPr>
              <a:t>η Grid Search αξιολογούσε την απόδοση των μοντέλων σε κάθε συνδυασμό, επιτρέποντάς μου να επιλέξω τις παραμέτρους που μεγιστοποιούν την απόδοση βάσει του επιλεγμένου metric (F1-Weighted Score)</a:t>
            </a:r>
            <a:r>
              <a:rPr b="1" i="0" lang="en-US" sz="2162" u="none" cap="none" strike="noStrike">
                <a:solidFill>
                  <a:srgbClr val="000000"/>
                </a:solidFill>
                <a:latin typeface="Arial"/>
                <a:ea typeface="Arial"/>
                <a:cs typeface="Arial"/>
                <a:sym typeface="Arial"/>
              </a:rPr>
              <a:t>.</a:t>
            </a:r>
            <a:endParaRPr/>
          </a:p>
          <a:p>
            <a:pPr indent="0" lvl="0" marL="0" marR="0" rtl="0" algn="l">
              <a:lnSpc>
                <a:spcPct val="140009"/>
              </a:lnSpc>
              <a:spcBef>
                <a:spcPts val="0"/>
              </a:spcBef>
              <a:spcAft>
                <a:spcPts val="0"/>
              </a:spcAft>
              <a:buNone/>
            </a:pPr>
            <a:r>
              <a:t/>
            </a:r>
            <a:endParaRPr b="1" i="0" sz="2162" u="none" cap="none" strike="noStrike">
              <a:solidFill>
                <a:srgbClr val="000000"/>
              </a:solidFill>
              <a:latin typeface="Arial"/>
              <a:ea typeface="Arial"/>
              <a:cs typeface="Arial"/>
              <a:sym typeface="Arial"/>
            </a:endParaRPr>
          </a:p>
          <a:p>
            <a:pPr indent="-233424" lvl="1" marL="466848" marR="0" rtl="0" algn="l">
              <a:lnSpc>
                <a:spcPct val="140009"/>
              </a:lnSpc>
              <a:spcBef>
                <a:spcPts val="0"/>
              </a:spcBef>
              <a:spcAft>
                <a:spcPts val="0"/>
              </a:spcAft>
              <a:buClr>
                <a:srgbClr val="000000"/>
              </a:buClr>
              <a:buSzPts val="2162"/>
              <a:buFont typeface="Arial"/>
              <a:buChar char="•"/>
            </a:pPr>
            <a:r>
              <a:rPr b="1" i="0" lang="en-US" sz="2162" u="none" cap="none" strike="noStrike">
                <a:solidFill>
                  <a:srgbClr val="000000"/>
                </a:solidFill>
                <a:latin typeface="Arial"/>
                <a:ea typeface="Arial"/>
                <a:cs typeface="Arial"/>
                <a:sym typeface="Arial"/>
              </a:rPr>
              <a:t>Παράλληλα, χρησιμοποίησα </a:t>
            </a:r>
            <a:r>
              <a:rPr b="1" i="0" lang="en-US" sz="2162" u="none" cap="none" strike="noStrike">
                <a:solidFill>
                  <a:srgbClr val="FF66C4"/>
                </a:solidFill>
                <a:latin typeface="Arial"/>
                <a:ea typeface="Arial"/>
                <a:cs typeface="Arial"/>
                <a:sym typeface="Arial"/>
              </a:rPr>
              <a:t>Stratified K-Fold Cross-Validation</a:t>
            </a:r>
            <a:r>
              <a:rPr b="1" i="0" lang="en-US" sz="2162" u="none" cap="none" strike="noStrike">
                <a:solidFill>
                  <a:srgbClr val="000000"/>
                </a:solidFill>
                <a:latin typeface="Arial"/>
                <a:ea typeface="Arial"/>
                <a:cs typeface="Arial"/>
                <a:sym typeface="Arial"/>
              </a:rPr>
              <a:t> για να διασφαλίσω ότι </a:t>
            </a:r>
            <a:r>
              <a:rPr b="1" i="0" lang="en-US" sz="2162" u="none" cap="none" strike="noStrike">
                <a:solidFill>
                  <a:srgbClr val="FF66C4"/>
                </a:solidFill>
                <a:latin typeface="Arial"/>
                <a:ea typeface="Arial"/>
                <a:cs typeface="Arial"/>
                <a:sym typeface="Arial"/>
              </a:rPr>
              <a:t>η αξιολόγηση των μοντέλων ήταν αξιόπιστη και αντιπροσωπευτική</a:t>
            </a:r>
            <a:r>
              <a:rPr b="1" i="0" lang="en-US" sz="2162" u="none" cap="none" strike="noStrike">
                <a:solidFill>
                  <a:srgbClr val="000000"/>
                </a:solidFill>
                <a:latin typeface="Arial"/>
                <a:ea typeface="Arial"/>
                <a:cs typeface="Arial"/>
                <a:sym typeface="Arial"/>
              </a:rPr>
              <a:t>. Αυτή η τεχνική </a:t>
            </a:r>
            <a:r>
              <a:rPr b="1" i="0" lang="en-US" sz="2162" u="none" cap="none" strike="noStrike">
                <a:solidFill>
                  <a:srgbClr val="FF66C4"/>
                </a:solidFill>
                <a:latin typeface="Arial"/>
                <a:ea typeface="Arial"/>
                <a:cs typeface="Arial"/>
                <a:sym typeface="Arial"/>
              </a:rPr>
              <a:t>χωρίζει το dataset σε K ίσα folds, διατηρώντας την αναλογία των κλάσεων σε κάθε fold</a:t>
            </a:r>
            <a:r>
              <a:rPr b="1" i="0" lang="en-US" sz="2162" u="none" cap="none" strike="noStrike">
                <a:solidFill>
                  <a:srgbClr val="000000"/>
                </a:solidFill>
                <a:latin typeface="Arial"/>
                <a:ea typeface="Arial"/>
                <a:cs typeface="Arial"/>
                <a:sym typeface="Arial"/>
              </a:rPr>
              <a:t>. Αυτό εξασφαλίζει ότι κάθε fold αντικατοπτρίζει την συνολική κατανομή των κατηγοριών, </a:t>
            </a:r>
            <a:r>
              <a:rPr b="1" i="0" lang="en-US" sz="2162" u="none" cap="none" strike="noStrike">
                <a:solidFill>
                  <a:srgbClr val="FF66C4"/>
                </a:solidFill>
                <a:latin typeface="Arial"/>
                <a:ea typeface="Arial"/>
                <a:cs typeface="Arial"/>
                <a:sym typeface="Arial"/>
              </a:rPr>
              <a:t>αποφεύγοντας έτσι την πιθανότητα </a:t>
            </a:r>
            <a:r>
              <a:rPr b="1" lang="en-US" sz="2162">
                <a:solidFill>
                  <a:srgbClr val="FF66C4"/>
                </a:solidFill>
              </a:rPr>
              <a:t>υπερ προσαρμογής</a:t>
            </a:r>
            <a:r>
              <a:rPr b="1" i="0" lang="en-US" sz="2162" u="none" cap="none" strike="noStrike">
                <a:solidFill>
                  <a:srgbClr val="FF66C4"/>
                </a:solidFill>
                <a:latin typeface="Arial"/>
                <a:ea typeface="Arial"/>
                <a:cs typeface="Arial"/>
                <a:sym typeface="Arial"/>
              </a:rPr>
              <a:t> (overfitting) και βελτιώνοντας την γενίκευση των μοντέλων</a:t>
            </a:r>
            <a:r>
              <a:rPr b="1" i="0" lang="en-US" sz="2162" u="none" cap="none" strike="noStrike">
                <a:solidFill>
                  <a:srgbClr val="000000"/>
                </a:solidFill>
                <a:latin typeface="Arial"/>
                <a:ea typeface="Arial"/>
                <a:cs typeface="Arial"/>
                <a:sym typeface="Arial"/>
              </a:rPr>
              <a:t>.</a:t>
            </a:r>
            <a:endParaRPr/>
          </a:p>
          <a:p>
            <a:pPr indent="0" lvl="0" marL="0" marR="0" rtl="0" algn="l">
              <a:lnSpc>
                <a:spcPct val="140009"/>
              </a:lnSpc>
              <a:spcBef>
                <a:spcPts val="0"/>
              </a:spcBef>
              <a:spcAft>
                <a:spcPts val="0"/>
              </a:spcAft>
              <a:buNone/>
            </a:pPr>
            <a:r>
              <a:t/>
            </a:r>
            <a:endParaRPr b="1" i="0" sz="2162" u="none" cap="none" strike="noStrike">
              <a:solidFill>
                <a:srgbClr val="000000"/>
              </a:solidFill>
              <a:latin typeface="Arial"/>
              <a:ea typeface="Arial"/>
              <a:cs typeface="Arial"/>
              <a:sym typeface="Arial"/>
            </a:endParaRPr>
          </a:p>
          <a:p>
            <a:pPr indent="0" lvl="0" marL="0" marR="0" rtl="0" algn="l">
              <a:lnSpc>
                <a:spcPct val="140009"/>
              </a:lnSpc>
              <a:spcBef>
                <a:spcPts val="0"/>
              </a:spcBef>
              <a:spcAft>
                <a:spcPts val="0"/>
              </a:spcAft>
              <a:buNone/>
            </a:pPr>
            <a:r>
              <a:rPr b="1" i="0" lang="en-US" sz="2162" u="none" cap="none" strike="noStrike">
                <a:solidFill>
                  <a:srgbClr val="000000"/>
                </a:solidFill>
                <a:latin typeface="Arial"/>
                <a:ea typeface="Arial"/>
                <a:cs typeface="Arial"/>
                <a:sym typeface="Arial"/>
              </a:rPr>
              <a:t>Η συνδυασμένη χρήση της </a:t>
            </a:r>
            <a:r>
              <a:rPr b="1" i="0" lang="en-US" sz="2162" u="none" cap="none" strike="noStrike">
                <a:solidFill>
                  <a:srgbClr val="FF66C4"/>
                </a:solidFill>
                <a:latin typeface="Arial"/>
                <a:ea typeface="Arial"/>
                <a:cs typeface="Arial"/>
                <a:sym typeface="Arial"/>
              </a:rPr>
              <a:t>Grid Search</a:t>
            </a:r>
            <a:r>
              <a:rPr b="1" i="0" lang="en-US" sz="2162" u="none" cap="none" strike="noStrike">
                <a:solidFill>
                  <a:srgbClr val="000000"/>
                </a:solidFill>
                <a:latin typeface="Arial"/>
                <a:ea typeface="Arial"/>
                <a:cs typeface="Arial"/>
                <a:sym typeface="Arial"/>
              </a:rPr>
              <a:t> και της </a:t>
            </a:r>
            <a:r>
              <a:rPr b="1" i="0" lang="en-US" sz="2162" u="none" cap="none" strike="noStrike">
                <a:solidFill>
                  <a:srgbClr val="FF66C4"/>
                </a:solidFill>
                <a:latin typeface="Arial"/>
                <a:ea typeface="Arial"/>
                <a:cs typeface="Arial"/>
                <a:sym typeface="Arial"/>
              </a:rPr>
              <a:t>Stratified K-Fold Cross-Validation</a:t>
            </a:r>
            <a:r>
              <a:rPr b="1" i="0" lang="en-US" sz="2162" u="none" cap="none" strike="noStrike">
                <a:solidFill>
                  <a:srgbClr val="000000"/>
                </a:solidFill>
                <a:latin typeface="Arial"/>
                <a:ea typeface="Arial"/>
                <a:cs typeface="Arial"/>
                <a:sym typeface="Arial"/>
              </a:rPr>
              <a:t> επέτρεψε την </a:t>
            </a:r>
            <a:r>
              <a:rPr b="1" i="0" lang="en-US" sz="2162" u="none" cap="none" strike="noStrike">
                <a:solidFill>
                  <a:srgbClr val="FF66C4"/>
                </a:solidFill>
                <a:latin typeface="Arial"/>
                <a:ea typeface="Arial"/>
                <a:cs typeface="Arial"/>
                <a:sym typeface="Arial"/>
              </a:rPr>
              <a:t>αποδοτική και ακριβή επιλογή των υπερπαραμέτρων</a:t>
            </a:r>
            <a:r>
              <a:rPr b="1" i="0" lang="en-US" sz="2162" u="none" cap="none" strike="noStrike">
                <a:solidFill>
                  <a:srgbClr val="000000"/>
                </a:solidFill>
                <a:latin typeface="Arial"/>
                <a:ea typeface="Arial"/>
                <a:cs typeface="Arial"/>
                <a:sym typeface="Arial"/>
              </a:rPr>
              <a:t>, ενισχύοντας την ικανότητα των μοντέλων να διακρίνουν μεταξύ ψευδών και πραγματικών ειδήσεων με </a:t>
            </a:r>
            <a:r>
              <a:rPr b="1" i="0" lang="en-US" sz="2162" u="none" cap="none" strike="noStrike">
                <a:solidFill>
                  <a:srgbClr val="FF66C4"/>
                </a:solidFill>
                <a:latin typeface="Arial"/>
                <a:ea typeface="Arial"/>
                <a:cs typeface="Arial"/>
                <a:sym typeface="Arial"/>
              </a:rPr>
              <a:t>υψηλή ακρίβεια</a:t>
            </a:r>
            <a:r>
              <a:rPr b="1" i="0" lang="en-US" sz="2162" u="none" cap="none" strike="noStrike">
                <a:solidFill>
                  <a:srgbClr val="000000"/>
                </a:solidFill>
                <a:latin typeface="Arial"/>
                <a:ea typeface="Arial"/>
                <a:cs typeface="Arial"/>
                <a:sym typeface="Arial"/>
              </a:rPr>
              <a:t>.</a:t>
            </a:r>
            <a:endParaRPr/>
          </a:p>
          <a:p>
            <a:pPr indent="0" lvl="0" marL="0" marR="0" rtl="0" algn="l">
              <a:lnSpc>
                <a:spcPct val="140009"/>
              </a:lnSpc>
              <a:spcBef>
                <a:spcPts val="0"/>
              </a:spcBef>
              <a:spcAft>
                <a:spcPts val="0"/>
              </a:spcAft>
              <a:buNone/>
            </a:pPr>
            <a:r>
              <a:t/>
            </a:r>
            <a:endParaRPr b="1" i="0" sz="2162"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4"/>
          <p:cNvSpPr/>
          <p:nvPr/>
        </p:nvSpPr>
        <p:spPr>
          <a:xfrm rot="-5400000">
            <a:off x="4000500" y="-4000500"/>
            <a:ext cx="10287000" cy="18288000"/>
          </a:xfrm>
          <a:custGeom>
            <a:rect b="b" l="l" r="r" t="t"/>
            <a:pathLst>
              <a:path extrusionOk="0" h="18288000" w="10287000">
                <a:moveTo>
                  <a:pt x="10287000" y="0"/>
                </a:moveTo>
                <a:lnTo>
                  <a:pt x="10287000" y="18288000"/>
                </a:lnTo>
                <a:lnTo>
                  <a:pt x="0" y="18288000"/>
                </a:lnTo>
                <a:lnTo>
                  <a:pt x="0" y="0"/>
                </a:lnTo>
                <a:lnTo>
                  <a:pt x="10287000" y="0"/>
                </a:lnTo>
                <a:close/>
              </a:path>
            </a:pathLst>
          </a:custGeom>
          <a:blipFill rotWithShape="1">
            <a:blip r:embed="rId3">
              <a:alphaModFix/>
            </a:blip>
            <a:stretch>
              <a:fillRect b="-2745" l="-71863" r="-74151" t="-3629"/>
            </a:stretch>
          </a:blipFill>
          <a:ln>
            <a:noFill/>
          </a:ln>
        </p:spPr>
      </p:sp>
      <p:sp>
        <p:nvSpPr>
          <p:cNvPr id="183" name="Google Shape;183;p24"/>
          <p:cNvSpPr/>
          <p:nvPr/>
        </p:nvSpPr>
        <p:spPr>
          <a:xfrm>
            <a:off x="5103990" y="2660048"/>
            <a:ext cx="8080012" cy="1272602"/>
          </a:xfrm>
          <a:custGeom>
            <a:rect b="b" l="l" r="r" t="t"/>
            <a:pathLst>
              <a:path extrusionOk="0" h="1272602" w="8080012">
                <a:moveTo>
                  <a:pt x="0" y="0"/>
                </a:moveTo>
                <a:lnTo>
                  <a:pt x="8080012" y="0"/>
                </a:lnTo>
                <a:lnTo>
                  <a:pt x="8080012" y="1272602"/>
                </a:lnTo>
                <a:lnTo>
                  <a:pt x="0" y="1272602"/>
                </a:lnTo>
                <a:lnTo>
                  <a:pt x="0" y="0"/>
                </a:lnTo>
                <a:close/>
              </a:path>
            </a:pathLst>
          </a:custGeom>
          <a:blipFill rotWithShape="1">
            <a:blip r:embed="rId4">
              <a:alphaModFix/>
            </a:blip>
            <a:stretch>
              <a:fillRect b="0" l="0" r="0" t="0"/>
            </a:stretch>
          </a:blipFill>
          <a:ln>
            <a:noFill/>
          </a:ln>
        </p:spPr>
      </p:sp>
      <p:sp>
        <p:nvSpPr>
          <p:cNvPr id="184" name="Google Shape;184;p24"/>
          <p:cNvSpPr/>
          <p:nvPr/>
        </p:nvSpPr>
        <p:spPr>
          <a:xfrm>
            <a:off x="3660123" y="4059927"/>
            <a:ext cx="10967757" cy="5431458"/>
          </a:xfrm>
          <a:custGeom>
            <a:rect b="b" l="l" r="r" t="t"/>
            <a:pathLst>
              <a:path extrusionOk="0" h="4516805" w="9101873">
                <a:moveTo>
                  <a:pt x="0" y="0"/>
                </a:moveTo>
                <a:lnTo>
                  <a:pt x="9101874" y="0"/>
                </a:lnTo>
                <a:lnTo>
                  <a:pt x="9101874" y="4516804"/>
                </a:lnTo>
                <a:lnTo>
                  <a:pt x="0" y="4516804"/>
                </a:lnTo>
                <a:lnTo>
                  <a:pt x="0" y="0"/>
                </a:lnTo>
                <a:close/>
              </a:path>
            </a:pathLst>
          </a:custGeom>
          <a:blipFill rotWithShape="1">
            <a:blip r:embed="rId5">
              <a:alphaModFix/>
            </a:blip>
            <a:stretch>
              <a:fillRect b="0" l="0" r="0" t="0"/>
            </a:stretch>
          </a:blipFill>
          <a:ln cap="sq" cmpd="sng" w="38100">
            <a:solidFill>
              <a:srgbClr val="000000"/>
            </a:solidFill>
            <a:prstDash val="solid"/>
            <a:miter lim="8000"/>
            <a:headEnd len="sm" w="sm" type="none"/>
            <a:tailEnd len="sm" w="sm" type="none"/>
          </a:ln>
        </p:spPr>
      </p:sp>
      <p:sp>
        <p:nvSpPr>
          <p:cNvPr id="185" name="Google Shape;185;p24"/>
          <p:cNvSpPr/>
          <p:nvPr/>
        </p:nvSpPr>
        <p:spPr>
          <a:xfrm>
            <a:off x="15951257" y="119236"/>
            <a:ext cx="1308043" cy="1308043"/>
          </a:xfrm>
          <a:custGeom>
            <a:rect b="b" l="l" r="r" t="t"/>
            <a:pathLst>
              <a:path extrusionOk="0" h="1308043" w="1308043">
                <a:moveTo>
                  <a:pt x="0" y="0"/>
                </a:moveTo>
                <a:lnTo>
                  <a:pt x="1308043" y="0"/>
                </a:lnTo>
                <a:lnTo>
                  <a:pt x="1308043" y="1308043"/>
                </a:lnTo>
                <a:lnTo>
                  <a:pt x="0" y="1308043"/>
                </a:lnTo>
                <a:lnTo>
                  <a:pt x="0" y="0"/>
                </a:lnTo>
                <a:close/>
              </a:path>
            </a:pathLst>
          </a:custGeom>
          <a:blipFill rotWithShape="1">
            <a:blip r:embed="rId6">
              <a:alphaModFix/>
            </a:blip>
            <a:stretch>
              <a:fillRect b="0" l="0" r="0" t="0"/>
            </a:stretch>
          </a:blipFill>
          <a:ln>
            <a:noFill/>
          </a:ln>
        </p:spPr>
      </p:sp>
      <p:sp>
        <p:nvSpPr>
          <p:cNvPr id="186" name="Google Shape;186;p24"/>
          <p:cNvSpPr txBox="1"/>
          <p:nvPr/>
        </p:nvSpPr>
        <p:spPr>
          <a:xfrm>
            <a:off x="2146466" y="-95739"/>
            <a:ext cx="13485600" cy="14160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9200" u="sng" cap="none" strike="noStrike">
                <a:solidFill>
                  <a:srgbClr val="359935"/>
                </a:solidFill>
                <a:latin typeface="Arial"/>
                <a:ea typeface="Arial"/>
                <a:cs typeface="Arial"/>
                <a:sym typeface="Arial"/>
              </a:rPr>
              <a:t>Αξιολόγηση Μοντέλων</a:t>
            </a:r>
            <a:endParaRPr u="sng"/>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5"/>
          <p:cNvSpPr/>
          <p:nvPr/>
        </p:nvSpPr>
        <p:spPr>
          <a:xfrm rot="-5400000">
            <a:off x="4000500" y="-4000500"/>
            <a:ext cx="10287000" cy="18288000"/>
          </a:xfrm>
          <a:custGeom>
            <a:rect b="b" l="l" r="r" t="t"/>
            <a:pathLst>
              <a:path extrusionOk="0" h="18288000" w="10287000">
                <a:moveTo>
                  <a:pt x="10287000" y="0"/>
                </a:moveTo>
                <a:lnTo>
                  <a:pt x="10287000" y="18288000"/>
                </a:lnTo>
                <a:lnTo>
                  <a:pt x="0" y="18288000"/>
                </a:lnTo>
                <a:lnTo>
                  <a:pt x="0" y="0"/>
                </a:lnTo>
                <a:lnTo>
                  <a:pt x="10287000" y="0"/>
                </a:lnTo>
                <a:close/>
              </a:path>
            </a:pathLst>
          </a:custGeom>
          <a:blipFill rotWithShape="1">
            <a:blip r:embed="rId3">
              <a:alphaModFix/>
            </a:blip>
            <a:stretch>
              <a:fillRect b="-2745" l="-71863" r="-74151" t="-3629"/>
            </a:stretch>
          </a:blipFill>
          <a:ln>
            <a:noFill/>
          </a:ln>
        </p:spPr>
      </p:sp>
      <p:sp>
        <p:nvSpPr>
          <p:cNvPr id="192" name="Google Shape;192;p25"/>
          <p:cNvSpPr txBox="1"/>
          <p:nvPr/>
        </p:nvSpPr>
        <p:spPr>
          <a:xfrm>
            <a:off x="-219510" y="90668"/>
            <a:ext cx="18507600" cy="2075100"/>
          </a:xfrm>
          <a:prstGeom prst="rect">
            <a:avLst/>
          </a:prstGeom>
          <a:noFill/>
          <a:ln>
            <a:noFill/>
          </a:ln>
        </p:spPr>
        <p:txBody>
          <a:bodyPr anchorCtr="0" anchor="t" bIns="0" lIns="0" spcFirstLastPara="1" rIns="0" wrap="square" tIns="0">
            <a:spAutoFit/>
          </a:bodyPr>
          <a:lstStyle/>
          <a:p>
            <a:pPr indent="0" lvl="0" marL="0" marR="0" rtl="0" algn="ctr">
              <a:lnSpc>
                <a:spcPct val="140021"/>
              </a:lnSpc>
              <a:spcBef>
                <a:spcPts val="0"/>
              </a:spcBef>
              <a:spcAft>
                <a:spcPts val="0"/>
              </a:spcAft>
              <a:buNone/>
            </a:pPr>
            <a:r>
              <a:rPr b="1" i="0" lang="en-US" sz="5617" u="sng" cap="none" strike="noStrike">
                <a:solidFill>
                  <a:srgbClr val="0097B2"/>
                </a:solidFill>
                <a:latin typeface="Arial"/>
                <a:ea typeface="Arial"/>
                <a:cs typeface="Arial"/>
                <a:sym typeface="Arial"/>
              </a:rPr>
              <a:t>Συμπεράσματα Αποτελεσμάτων</a:t>
            </a:r>
            <a:endParaRPr u="sng"/>
          </a:p>
          <a:p>
            <a:pPr indent="0" lvl="0" marL="0" marR="0" rtl="0" algn="ctr">
              <a:lnSpc>
                <a:spcPct val="140021"/>
              </a:lnSpc>
              <a:spcBef>
                <a:spcPts val="0"/>
              </a:spcBef>
              <a:spcAft>
                <a:spcPts val="0"/>
              </a:spcAft>
              <a:buNone/>
            </a:pPr>
            <a:r>
              <a:t/>
            </a:r>
            <a:endParaRPr b="1" i="0" sz="5617" u="none" cap="none" strike="noStrike">
              <a:solidFill>
                <a:srgbClr val="0097B2"/>
              </a:solidFill>
              <a:latin typeface="Arial"/>
              <a:ea typeface="Arial"/>
              <a:cs typeface="Arial"/>
              <a:sym typeface="Arial"/>
            </a:endParaRPr>
          </a:p>
        </p:txBody>
      </p:sp>
      <p:sp>
        <p:nvSpPr>
          <p:cNvPr id="193" name="Google Shape;193;p25"/>
          <p:cNvSpPr txBox="1"/>
          <p:nvPr/>
        </p:nvSpPr>
        <p:spPr>
          <a:xfrm>
            <a:off x="1028700" y="1009650"/>
            <a:ext cx="16931400" cy="8537400"/>
          </a:xfrm>
          <a:prstGeom prst="rect">
            <a:avLst/>
          </a:prstGeom>
          <a:noFill/>
          <a:ln>
            <a:noFill/>
          </a:ln>
        </p:spPr>
        <p:txBody>
          <a:bodyPr anchorCtr="0" anchor="t" bIns="0" lIns="0" spcFirstLastPara="1" rIns="0" wrap="square" tIns="0">
            <a:spAutoFit/>
          </a:bodyPr>
          <a:lstStyle/>
          <a:p>
            <a:pPr indent="0" lvl="0" marL="0" marR="0" rtl="0" algn="l">
              <a:lnSpc>
                <a:spcPct val="140045"/>
              </a:lnSpc>
              <a:spcBef>
                <a:spcPts val="0"/>
              </a:spcBef>
              <a:spcAft>
                <a:spcPts val="0"/>
              </a:spcAft>
              <a:buNone/>
            </a:pPr>
            <a:r>
              <a:rPr b="1" i="0" lang="en-US" sz="1578" u="none" cap="none" strike="noStrike">
                <a:solidFill>
                  <a:srgbClr val="0097B2"/>
                </a:solidFill>
                <a:latin typeface="Arial"/>
                <a:ea typeface="Arial"/>
                <a:cs typeface="Arial"/>
                <a:sym typeface="Arial"/>
              </a:rPr>
              <a:t>Μετά την εκπαίδευση και αξιολόγηση των τεσσάρων μοντέλων μας—Support Vector Machine (SVM), Random Forest, XGBoost, και Multi-Layer Perceptron (MLP)—έχουμε τα εξής συμπεράσματα:</a:t>
            </a:r>
            <a:endParaRPr b="1" i="0" sz="1578" u="none" cap="none" strike="noStrike">
              <a:solidFill>
                <a:srgbClr val="0097B2"/>
              </a:solidFill>
              <a:latin typeface="Arial"/>
              <a:ea typeface="Arial"/>
              <a:cs typeface="Arial"/>
              <a:sym typeface="Arial"/>
            </a:endParaRPr>
          </a:p>
          <a:p>
            <a:pPr indent="0" lvl="0" marL="0" marR="0" rtl="0" algn="l">
              <a:lnSpc>
                <a:spcPct val="140045"/>
              </a:lnSpc>
              <a:spcBef>
                <a:spcPts val="0"/>
              </a:spcBef>
              <a:spcAft>
                <a:spcPts val="0"/>
              </a:spcAft>
              <a:buNone/>
            </a:pPr>
            <a:r>
              <a:rPr b="1" i="0" lang="en-US" sz="1478" u="none" cap="none" strike="noStrike">
                <a:solidFill>
                  <a:srgbClr val="0097B2"/>
                </a:solidFill>
                <a:latin typeface="Arial"/>
                <a:ea typeface="Arial"/>
                <a:cs typeface="Arial"/>
                <a:sym typeface="Arial"/>
              </a:rPr>
              <a:t>1. Multi-Layer Perceptron (MLP) – Το Καλύτερο Μοντέλο</a:t>
            </a:r>
            <a:endParaRPr sz="1100"/>
          </a:p>
          <a:p>
            <a:pPr indent="-236980" lvl="2" marL="768091" marR="0" rtl="0" algn="l">
              <a:lnSpc>
                <a:spcPct val="140045"/>
              </a:lnSpc>
              <a:spcBef>
                <a:spcPts val="0"/>
              </a:spcBef>
              <a:spcAft>
                <a:spcPts val="0"/>
              </a:spcAft>
              <a:buClr>
                <a:srgbClr val="0097B2"/>
              </a:buClr>
              <a:buSzPts val="1478"/>
              <a:buFont typeface="Arial"/>
              <a:buChar char="⚬"/>
            </a:pPr>
            <a:r>
              <a:rPr b="1" i="0" lang="en-US" sz="1478" u="none" cap="none" strike="noStrike">
                <a:solidFill>
                  <a:srgbClr val="0097B2"/>
                </a:solidFill>
                <a:latin typeface="Arial"/>
                <a:ea typeface="Arial"/>
                <a:cs typeface="Arial"/>
                <a:sym typeface="Arial"/>
              </a:rPr>
              <a:t>Απόδοση:</a:t>
            </a:r>
            <a:r>
              <a:rPr b="1" i="0" lang="en-US" sz="1478" u="none" cap="none" strike="noStrike">
                <a:solidFill>
                  <a:srgbClr val="000000"/>
                </a:solidFill>
                <a:latin typeface="Arial"/>
                <a:ea typeface="Arial"/>
                <a:cs typeface="Arial"/>
                <a:sym typeface="Arial"/>
              </a:rPr>
              <a:t> Το MLP πέτυχε την υψηλότερη συνολική απόδοση με τον καλύτερο συνδυασμό F1-Score και ακρίβειας.</a:t>
            </a:r>
            <a:endParaRPr sz="1100"/>
          </a:p>
          <a:p>
            <a:pPr indent="-236979" lvl="2" marL="768090" marR="0" rtl="0" algn="l">
              <a:lnSpc>
                <a:spcPct val="140045"/>
              </a:lnSpc>
              <a:spcBef>
                <a:spcPts val="0"/>
              </a:spcBef>
              <a:spcAft>
                <a:spcPts val="0"/>
              </a:spcAft>
              <a:buClr>
                <a:srgbClr val="0097B2"/>
              </a:buClr>
              <a:buSzPts val="1478"/>
              <a:buFont typeface="Arial"/>
              <a:buChar char="⚬"/>
            </a:pPr>
            <a:r>
              <a:rPr b="1" i="0" lang="en-US" sz="1478" u="none" cap="none" strike="noStrike">
                <a:solidFill>
                  <a:srgbClr val="0097B2"/>
                </a:solidFill>
                <a:latin typeface="Arial"/>
                <a:ea typeface="Arial"/>
                <a:cs typeface="Arial"/>
                <a:sym typeface="Arial"/>
              </a:rPr>
              <a:t>Ερμηνεία:</a:t>
            </a:r>
            <a:r>
              <a:rPr b="1" i="0" lang="en-US" sz="1478" u="none" cap="none" strike="noStrike">
                <a:solidFill>
                  <a:srgbClr val="000000"/>
                </a:solidFill>
                <a:latin typeface="Arial"/>
                <a:ea typeface="Arial"/>
                <a:cs typeface="Arial"/>
                <a:sym typeface="Arial"/>
              </a:rPr>
              <a:t> Αυτό σημαίνει ότι το </a:t>
            </a:r>
            <a:r>
              <a:rPr b="1" i="0" lang="en-US" sz="1478" u="none" cap="none" strike="noStrike">
                <a:solidFill>
                  <a:srgbClr val="0097B2"/>
                </a:solidFill>
                <a:latin typeface="Arial"/>
                <a:ea typeface="Arial"/>
                <a:cs typeface="Arial"/>
                <a:sym typeface="Arial"/>
              </a:rPr>
              <a:t>MLP είναι πολύ καλό στο να αναγνωρίζει σωστά τόσο τις ψεύτικες όσο και τις πραγματικές ειδήσεις, διατηρώντας μια ισορροπία μεταξύ ακρίβειας και πλήρους κάλυψης</a:t>
            </a:r>
            <a:r>
              <a:rPr b="1" i="0" lang="en-US" sz="1478" u="none" cap="none" strike="noStrike">
                <a:solidFill>
                  <a:srgbClr val="000000"/>
                </a:solidFill>
                <a:latin typeface="Arial"/>
                <a:ea typeface="Arial"/>
                <a:cs typeface="Arial"/>
                <a:sym typeface="Arial"/>
              </a:rPr>
              <a:t>.</a:t>
            </a:r>
            <a:endParaRPr b="1" i="0" sz="1478" u="none" cap="none" strike="noStrike">
              <a:solidFill>
                <a:srgbClr val="000000"/>
              </a:solidFill>
              <a:latin typeface="Arial"/>
              <a:ea typeface="Arial"/>
              <a:cs typeface="Arial"/>
              <a:sym typeface="Arial"/>
            </a:endParaRPr>
          </a:p>
          <a:p>
            <a:pPr indent="0" lvl="0" marL="0" marR="0" rtl="0" algn="l">
              <a:lnSpc>
                <a:spcPct val="140045"/>
              </a:lnSpc>
              <a:spcBef>
                <a:spcPts val="0"/>
              </a:spcBef>
              <a:spcAft>
                <a:spcPts val="0"/>
              </a:spcAft>
              <a:buNone/>
            </a:pPr>
            <a:r>
              <a:rPr b="1" i="0" lang="en-US" sz="1478" u="none" cap="none" strike="noStrike">
                <a:solidFill>
                  <a:srgbClr val="0097B2"/>
                </a:solidFill>
                <a:latin typeface="Arial"/>
                <a:ea typeface="Arial"/>
                <a:cs typeface="Arial"/>
                <a:sym typeface="Arial"/>
              </a:rPr>
              <a:t>2. Random Forest – Πολύ Καλή Απόδοση</a:t>
            </a:r>
            <a:endParaRPr sz="1100"/>
          </a:p>
          <a:p>
            <a:pPr indent="-236980" lvl="2" marL="768091" marR="0" rtl="0" algn="l">
              <a:lnSpc>
                <a:spcPct val="140045"/>
              </a:lnSpc>
              <a:spcBef>
                <a:spcPts val="0"/>
              </a:spcBef>
              <a:spcAft>
                <a:spcPts val="0"/>
              </a:spcAft>
              <a:buClr>
                <a:srgbClr val="0097B2"/>
              </a:buClr>
              <a:buSzPts val="1478"/>
              <a:buFont typeface="Arial"/>
              <a:buChar char="⚬"/>
            </a:pPr>
            <a:r>
              <a:rPr b="1" i="0" lang="en-US" sz="1478" u="none" cap="none" strike="noStrike">
                <a:solidFill>
                  <a:srgbClr val="0097B2"/>
                </a:solidFill>
                <a:latin typeface="Arial"/>
                <a:ea typeface="Arial"/>
                <a:cs typeface="Arial"/>
                <a:sym typeface="Arial"/>
              </a:rPr>
              <a:t>Απόδοση:</a:t>
            </a:r>
            <a:r>
              <a:rPr b="1" i="0" lang="en-US" sz="1478" u="none" cap="none" strike="noStrike">
                <a:solidFill>
                  <a:srgbClr val="000000"/>
                </a:solidFill>
                <a:latin typeface="Arial"/>
                <a:ea typeface="Arial"/>
                <a:cs typeface="Arial"/>
                <a:sym typeface="Arial"/>
              </a:rPr>
              <a:t> Το Random Forest σημείωσε επίσης εξαιρετική απόδοση, με υψηλή ακρίβεια και F1-Score.</a:t>
            </a:r>
            <a:endParaRPr sz="1100"/>
          </a:p>
          <a:p>
            <a:pPr indent="-236979" lvl="2" marL="768090" marR="0" rtl="0" algn="l">
              <a:lnSpc>
                <a:spcPct val="140045"/>
              </a:lnSpc>
              <a:spcBef>
                <a:spcPts val="0"/>
              </a:spcBef>
              <a:spcAft>
                <a:spcPts val="0"/>
              </a:spcAft>
              <a:buClr>
                <a:srgbClr val="0097B2"/>
              </a:buClr>
              <a:buSzPts val="1478"/>
              <a:buFont typeface="Arial"/>
              <a:buChar char="⚬"/>
            </a:pPr>
            <a:r>
              <a:rPr b="1" i="0" lang="en-US" sz="1478" u="none" cap="none" strike="noStrike">
                <a:solidFill>
                  <a:srgbClr val="0097B2"/>
                </a:solidFill>
                <a:latin typeface="Arial"/>
                <a:ea typeface="Arial"/>
                <a:cs typeface="Arial"/>
                <a:sym typeface="Arial"/>
              </a:rPr>
              <a:t>Ερμηνεία: </a:t>
            </a:r>
            <a:r>
              <a:rPr b="1" i="0" lang="en-US" sz="1478" u="none" cap="none" strike="noStrike">
                <a:solidFill>
                  <a:srgbClr val="000000"/>
                </a:solidFill>
                <a:latin typeface="Arial"/>
                <a:ea typeface="Arial"/>
                <a:cs typeface="Arial"/>
                <a:sym typeface="Arial"/>
              </a:rPr>
              <a:t>Αυτό δείχνει ότι το Random Forest είναι αποτελεσματικό στο να διακρίνει μεταξύ ψεύτικων και πραγματικών ειδήσεων, </a:t>
            </a:r>
            <a:r>
              <a:rPr b="1" i="0" lang="en-US" sz="1478" u="none" cap="none" strike="noStrike">
                <a:solidFill>
                  <a:srgbClr val="0097B2"/>
                </a:solidFill>
                <a:latin typeface="Arial"/>
                <a:ea typeface="Arial"/>
                <a:cs typeface="Arial"/>
                <a:sym typeface="Arial"/>
              </a:rPr>
              <a:t>ακόμα και όταν οι σχέσεις μεταξύ των χαρακτηριστικών δεν είναι γραμμικές</a:t>
            </a:r>
            <a:r>
              <a:rPr b="1" i="0" lang="en-US" sz="1478" u="none" cap="none" strike="noStrike">
                <a:solidFill>
                  <a:srgbClr val="000000"/>
                </a:solidFill>
                <a:latin typeface="Arial"/>
                <a:ea typeface="Arial"/>
                <a:cs typeface="Arial"/>
                <a:sym typeface="Arial"/>
              </a:rPr>
              <a:t>.</a:t>
            </a:r>
            <a:endParaRPr b="1" i="0" sz="1478" u="none" cap="none" strike="noStrike">
              <a:solidFill>
                <a:srgbClr val="000000"/>
              </a:solidFill>
              <a:latin typeface="Arial"/>
              <a:ea typeface="Arial"/>
              <a:cs typeface="Arial"/>
              <a:sym typeface="Arial"/>
            </a:endParaRPr>
          </a:p>
          <a:p>
            <a:pPr indent="0" lvl="0" marL="0" marR="0" rtl="0" algn="l">
              <a:lnSpc>
                <a:spcPct val="140045"/>
              </a:lnSpc>
              <a:spcBef>
                <a:spcPts val="0"/>
              </a:spcBef>
              <a:spcAft>
                <a:spcPts val="0"/>
              </a:spcAft>
              <a:buNone/>
            </a:pPr>
            <a:r>
              <a:rPr b="1" i="0" lang="en-US" sz="1478" u="none" cap="none" strike="noStrike">
                <a:solidFill>
                  <a:srgbClr val="0097B2"/>
                </a:solidFill>
                <a:latin typeface="Arial"/>
                <a:ea typeface="Arial"/>
                <a:cs typeface="Arial"/>
                <a:sym typeface="Arial"/>
              </a:rPr>
              <a:t>3. XGBoost – Ισχυρό και Αξιόπιστο</a:t>
            </a:r>
            <a:endParaRPr sz="1100"/>
          </a:p>
          <a:p>
            <a:pPr indent="-236980" lvl="2" marL="768091" marR="0" rtl="0" algn="l">
              <a:lnSpc>
                <a:spcPct val="140045"/>
              </a:lnSpc>
              <a:spcBef>
                <a:spcPts val="0"/>
              </a:spcBef>
              <a:spcAft>
                <a:spcPts val="0"/>
              </a:spcAft>
              <a:buClr>
                <a:srgbClr val="0097B2"/>
              </a:buClr>
              <a:buSzPts val="1478"/>
              <a:buFont typeface="Arial"/>
              <a:buChar char="⚬"/>
            </a:pPr>
            <a:r>
              <a:rPr b="1" i="0" lang="en-US" sz="1478" u="none" cap="none" strike="noStrike">
                <a:solidFill>
                  <a:srgbClr val="0097B2"/>
                </a:solidFill>
                <a:latin typeface="Arial"/>
                <a:ea typeface="Arial"/>
                <a:cs typeface="Arial"/>
                <a:sym typeface="Arial"/>
              </a:rPr>
              <a:t>Απόδοση: </a:t>
            </a:r>
            <a:r>
              <a:rPr b="1" i="0" lang="en-US" sz="1478" u="none" cap="none" strike="noStrike">
                <a:solidFill>
                  <a:srgbClr val="000000"/>
                </a:solidFill>
                <a:latin typeface="Arial"/>
                <a:ea typeface="Arial"/>
                <a:cs typeface="Arial"/>
                <a:sym typeface="Arial"/>
              </a:rPr>
              <a:t>Το XGBoost έδειξε υψηλή απόδοση, κοντά στο Random Forest, με καλή ακρίβεια και F1-Score.</a:t>
            </a:r>
            <a:endParaRPr sz="1100"/>
          </a:p>
          <a:p>
            <a:pPr indent="-236979" lvl="2" marL="768090" marR="0" rtl="0" algn="l">
              <a:lnSpc>
                <a:spcPct val="140045"/>
              </a:lnSpc>
              <a:spcBef>
                <a:spcPts val="0"/>
              </a:spcBef>
              <a:spcAft>
                <a:spcPts val="0"/>
              </a:spcAft>
              <a:buClr>
                <a:srgbClr val="0097B2"/>
              </a:buClr>
              <a:buSzPts val="1478"/>
              <a:buFont typeface="Arial"/>
              <a:buChar char="⚬"/>
            </a:pPr>
            <a:r>
              <a:rPr b="1" i="0" lang="en-US" sz="1478" u="none" cap="none" strike="noStrike">
                <a:solidFill>
                  <a:srgbClr val="0097B2"/>
                </a:solidFill>
                <a:latin typeface="Arial"/>
                <a:ea typeface="Arial"/>
                <a:cs typeface="Arial"/>
                <a:sym typeface="Arial"/>
              </a:rPr>
              <a:t>Ερμηνεία:</a:t>
            </a:r>
            <a:r>
              <a:rPr b="1" i="0" lang="en-US" sz="1478" u="none" cap="none" strike="noStrike">
                <a:solidFill>
                  <a:srgbClr val="000000"/>
                </a:solidFill>
                <a:latin typeface="Arial"/>
                <a:ea typeface="Arial"/>
                <a:cs typeface="Arial"/>
                <a:sym typeface="Arial"/>
              </a:rPr>
              <a:t> Το XGBoost είναι ένα πολύ ισχυρό μοντέλο που </a:t>
            </a:r>
            <a:r>
              <a:rPr b="1" i="0" lang="en-US" sz="1478" u="none" cap="none" strike="noStrike">
                <a:solidFill>
                  <a:srgbClr val="0097B2"/>
                </a:solidFill>
                <a:latin typeface="Arial"/>
                <a:ea typeface="Arial"/>
                <a:cs typeface="Arial"/>
                <a:sym typeface="Arial"/>
              </a:rPr>
              <a:t>μπορεί να χειριστεί πολύπλοκες σχέσεις στα δεδομένα και να προσφέρει εξαιρετικά αποτελέσματα</a:t>
            </a:r>
            <a:r>
              <a:rPr b="1" i="0" lang="en-US" sz="1478" u="none" cap="none" strike="noStrike">
                <a:solidFill>
                  <a:srgbClr val="000000"/>
                </a:solidFill>
                <a:latin typeface="Arial"/>
                <a:ea typeface="Arial"/>
                <a:cs typeface="Arial"/>
                <a:sym typeface="Arial"/>
              </a:rPr>
              <a:t> στην ανίχνευση ψευδών ειδήσεων.</a:t>
            </a:r>
            <a:endParaRPr b="1" i="0" sz="1478" u="none" cap="none" strike="noStrike">
              <a:solidFill>
                <a:srgbClr val="000000"/>
              </a:solidFill>
              <a:latin typeface="Arial"/>
              <a:ea typeface="Arial"/>
              <a:cs typeface="Arial"/>
              <a:sym typeface="Arial"/>
            </a:endParaRPr>
          </a:p>
          <a:p>
            <a:pPr indent="0" lvl="0" marL="0" marR="0" rtl="0" algn="l">
              <a:lnSpc>
                <a:spcPct val="140045"/>
              </a:lnSpc>
              <a:spcBef>
                <a:spcPts val="0"/>
              </a:spcBef>
              <a:spcAft>
                <a:spcPts val="0"/>
              </a:spcAft>
              <a:buNone/>
            </a:pPr>
            <a:r>
              <a:rPr b="1" i="0" lang="en-US" sz="1478" u="none" cap="none" strike="noStrike">
                <a:solidFill>
                  <a:srgbClr val="0097B2"/>
                </a:solidFill>
                <a:latin typeface="Arial"/>
                <a:ea typeface="Arial"/>
                <a:cs typeface="Arial"/>
                <a:sym typeface="Arial"/>
              </a:rPr>
              <a:t>4. Support Vector Machine (SVM) – Ανταγωνιστικό αλλά Λίγο Υπολειπόμενο</a:t>
            </a:r>
            <a:endParaRPr sz="1100"/>
          </a:p>
          <a:p>
            <a:pPr indent="-236980" lvl="2" marL="768091" marR="0" rtl="0" algn="l">
              <a:lnSpc>
                <a:spcPct val="140045"/>
              </a:lnSpc>
              <a:spcBef>
                <a:spcPts val="0"/>
              </a:spcBef>
              <a:spcAft>
                <a:spcPts val="0"/>
              </a:spcAft>
              <a:buClr>
                <a:srgbClr val="0097B2"/>
              </a:buClr>
              <a:buSzPts val="1478"/>
              <a:buFont typeface="Arial"/>
              <a:buChar char="⚬"/>
            </a:pPr>
            <a:r>
              <a:rPr b="1" i="0" lang="en-US" sz="1478" u="none" cap="none" strike="noStrike">
                <a:solidFill>
                  <a:srgbClr val="0097B2"/>
                </a:solidFill>
                <a:latin typeface="Arial"/>
                <a:ea typeface="Arial"/>
                <a:cs typeface="Arial"/>
                <a:sym typeface="Arial"/>
              </a:rPr>
              <a:t>Απόδοση:</a:t>
            </a:r>
            <a:r>
              <a:rPr b="1" i="0" lang="en-US" sz="1478" u="none" cap="none" strike="noStrike">
                <a:solidFill>
                  <a:srgbClr val="000000"/>
                </a:solidFill>
                <a:latin typeface="Arial"/>
                <a:ea typeface="Arial"/>
                <a:cs typeface="Arial"/>
                <a:sym typeface="Arial"/>
              </a:rPr>
              <a:t> Το SVM κατέγραψε καλή απόδοση, αλλά όχι τόσο υψηλή όσο τα άλλα μοντέλα.</a:t>
            </a:r>
            <a:endParaRPr sz="1100"/>
          </a:p>
          <a:p>
            <a:pPr indent="-236979" lvl="2" marL="768090" marR="0" rtl="0" algn="l">
              <a:lnSpc>
                <a:spcPct val="140045"/>
              </a:lnSpc>
              <a:spcBef>
                <a:spcPts val="0"/>
              </a:spcBef>
              <a:spcAft>
                <a:spcPts val="0"/>
              </a:spcAft>
              <a:buClr>
                <a:srgbClr val="0097B2"/>
              </a:buClr>
              <a:buSzPts val="1478"/>
              <a:buFont typeface="Arial"/>
              <a:buChar char="⚬"/>
            </a:pPr>
            <a:r>
              <a:rPr b="1" i="0" lang="en-US" sz="1478" u="none" cap="none" strike="noStrike">
                <a:solidFill>
                  <a:srgbClr val="0097B2"/>
                </a:solidFill>
                <a:latin typeface="Arial"/>
                <a:ea typeface="Arial"/>
                <a:cs typeface="Arial"/>
                <a:sym typeface="Arial"/>
              </a:rPr>
              <a:t>Ερμηνεία:</a:t>
            </a:r>
            <a:r>
              <a:rPr b="1" i="0" lang="en-US" sz="1478" u="none" cap="none" strike="noStrike">
                <a:solidFill>
                  <a:srgbClr val="000000"/>
                </a:solidFill>
                <a:latin typeface="Arial"/>
                <a:ea typeface="Arial"/>
                <a:cs typeface="Arial"/>
                <a:sym typeface="Arial"/>
              </a:rPr>
              <a:t> Αν και το SVM είναι ένα </a:t>
            </a:r>
            <a:r>
              <a:rPr b="1" i="0" lang="en-US" sz="1478" u="none" cap="none" strike="noStrike">
                <a:solidFill>
                  <a:srgbClr val="0097B2"/>
                </a:solidFill>
                <a:latin typeface="Arial"/>
                <a:ea typeface="Arial"/>
                <a:cs typeface="Arial"/>
                <a:sym typeface="Arial"/>
              </a:rPr>
              <a:t>ισχυρό εργαλείο για ταξινόμηση</a:t>
            </a:r>
            <a:r>
              <a:rPr b="1" i="0" lang="en-US" sz="1478" u="none" cap="none" strike="noStrike">
                <a:solidFill>
                  <a:srgbClr val="000000"/>
                </a:solidFill>
                <a:latin typeface="Arial"/>
                <a:ea typeface="Arial"/>
                <a:cs typeface="Arial"/>
                <a:sym typeface="Arial"/>
              </a:rPr>
              <a:t>, σε αυτή τη συγκεκριμένη περίπτωση </a:t>
            </a:r>
            <a:r>
              <a:rPr b="1" i="0" lang="en-US" sz="1478" u="none" cap="none" strike="noStrike">
                <a:solidFill>
                  <a:srgbClr val="0097B2"/>
                </a:solidFill>
                <a:latin typeface="Arial"/>
                <a:ea typeface="Arial"/>
                <a:cs typeface="Arial"/>
                <a:sym typeface="Arial"/>
              </a:rPr>
              <a:t>δεν πέτυχε το ίδιο επίπεδο ακρίβειας και ισορροπίας όπως τα MLP και Random Forest</a:t>
            </a:r>
            <a:r>
              <a:rPr b="1" i="0" lang="en-US" sz="1478" u="none" cap="none" strike="noStrike">
                <a:solidFill>
                  <a:srgbClr val="000000"/>
                </a:solidFill>
                <a:latin typeface="Arial"/>
                <a:ea typeface="Arial"/>
                <a:cs typeface="Arial"/>
                <a:sym typeface="Arial"/>
              </a:rPr>
              <a:t>.</a:t>
            </a:r>
            <a:endParaRPr b="1" sz="1378"/>
          </a:p>
          <a:p>
            <a:pPr indent="0" lvl="0" marL="0" marR="0" rtl="0" algn="l">
              <a:lnSpc>
                <a:spcPct val="140045"/>
              </a:lnSpc>
              <a:spcBef>
                <a:spcPts val="0"/>
              </a:spcBef>
              <a:spcAft>
                <a:spcPts val="0"/>
              </a:spcAft>
              <a:buNone/>
            </a:pPr>
            <a:r>
              <a:rPr b="1" i="0" lang="en-US" sz="1678" u="none" cap="none" strike="noStrike">
                <a:solidFill>
                  <a:srgbClr val="0097B2"/>
                </a:solidFill>
                <a:latin typeface="Arial"/>
                <a:ea typeface="Arial"/>
                <a:cs typeface="Arial"/>
                <a:sym typeface="Arial"/>
              </a:rPr>
              <a:t>Γενικά Συμπεράσματα</a:t>
            </a:r>
            <a:endParaRPr sz="1300"/>
          </a:p>
          <a:p>
            <a:pPr indent="-335153" lvl="0" marL="457200" marR="0" rtl="0" algn="l">
              <a:lnSpc>
                <a:spcPct val="140045"/>
              </a:lnSpc>
              <a:spcBef>
                <a:spcPts val="0"/>
              </a:spcBef>
              <a:spcAft>
                <a:spcPts val="0"/>
              </a:spcAft>
              <a:buSzPts val="1678"/>
              <a:buFont typeface="Arial"/>
              <a:buAutoNum type="arabicPeriod"/>
            </a:pPr>
            <a:r>
              <a:rPr b="1" i="0" lang="en-US" sz="1678" u="none" cap="none" strike="noStrike">
                <a:solidFill>
                  <a:srgbClr val="0097B2"/>
                </a:solidFill>
                <a:latin typeface="Arial"/>
                <a:ea typeface="Arial"/>
                <a:cs typeface="Arial"/>
                <a:sym typeface="Arial"/>
              </a:rPr>
              <a:t>MLP ως Πρωταθλητής:</a:t>
            </a:r>
            <a:r>
              <a:rPr b="1" i="0" lang="en-US" sz="1678" u="none" cap="none" strike="noStrike">
                <a:solidFill>
                  <a:srgbClr val="000000"/>
                </a:solidFill>
                <a:latin typeface="Arial"/>
                <a:ea typeface="Arial"/>
                <a:cs typeface="Arial"/>
                <a:sym typeface="Arial"/>
              </a:rPr>
              <a:t> Το MLP αποδείχθηκε </a:t>
            </a:r>
            <a:r>
              <a:rPr b="1" i="0" lang="en-US" sz="1678" u="none" cap="none" strike="noStrike">
                <a:solidFill>
                  <a:srgbClr val="0097B2"/>
                </a:solidFill>
                <a:latin typeface="Arial"/>
                <a:ea typeface="Arial"/>
                <a:cs typeface="Arial"/>
                <a:sym typeface="Arial"/>
              </a:rPr>
              <a:t>το πιο αποδοτικό μοντέλο</a:t>
            </a:r>
            <a:r>
              <a:rPr b="1" i="0" lang="en-US" sz="1678" u="none" cap="none" strike="noStrike">
                <a:solidFill>
                  <a:srgbClr val="000000"/>
                </a:solidFill>
                <a:latin typeface="Arial"/>
                <a:ea typeface="Arial"/>
                <a:cs typeface="Arial"/>
                <a:sym typeface="Arial"/>
              </a:rPr>
              <a:t> για την ανίχνευση ψευδών ειδήσεων, </a:t>
            </a:r>
            <a:r>
              <a:rPr b="1" i="0" lang="en-US" sz="1678" u="none" cap="none" strike="noStrike">
                <a:solidFill>
                  <a:srgbClr val="0097B2"/>
                </a:solidFill>
                <a:latin typeface="Arial"/>
                <a:ea typeface="Arial"/>
                <a:cs typeface="Arial"/>
                <a:sym typeface="Arial"/>
              </a:rPr>
              <a:t>προσφέροντας την καλύτερη ισορροπία μεταξύ ακρίβειας και πλήρους κάλυψης</a:t>
            </a:r>
            <a:r>
              <a:rPr b="1" i="0" lang="en-US" sz="1678" u="none" cap="none" strike="noStrike">
                <a:solidFill>
                  <a:srgbClr val="000000"/>
                </a:solidFill>
                <a:latin typeface="Arial"/>
                <a:ea typeface="Arial"/>
                <a:cs typeface="Arial"/>
                <a:sym typeface="Arial"/>
              </a:rPr>
              <a:t>.</a:t>
            </a:r>
            <a:endParaRPr sz="1300"/>
          </a:p>
          <a:p>
            <a:pPr indent="-335153" lvl="0" marL="457200" marR="0" rtl="0" algn="l">
              <a:lnSpc>
                <a:spcPct val="140045"/>
              </a:lnSpc>
              <a:spcBef>
                <a:spcPts val="0"/>
              </a:spcBef>
              <a:spcAft>
                <a:spcPts val="0"/>
              </a:spcAft>
              <a:buSzPts val="1678"/>
              <a:buFont typeface="Arial"/>
              <a:buAutoNum type="arabicPeriod"/>
            </a:pPr>
            <a:r>
              <a:rPr b="1" i="0" lang="en-US" sz="1678" u="none" cap="none" strike="noStrike">
                <a:solidFill>
                  <a:srgbClr val="0097B2"/>
                </a:solidFill>
                <a:latin typeface="Arial"/>
                <a:ea typeface="Arial"/>
                <a:cs typeface="Arial"/>
                <a:sym typeface="Arial"/>
              </a:rPr>
              <a:t>Random Forest και XGBoost ως Εναλλακτικές Επιλογές:</a:t>
            </a:r>
            <a:r>
              <a:rPr b="1" i="0" lang="en-US" sz="1678" u="none" cap="none" strike="noStrike">
                <a:solidFill>
                  <a:srgbClr val="000000"/>
                </a:solidFill>
                <a:latin typeface="Arial"/>
                <a:ea typeface="Arial"/>
                <a:cs typeface="Arial"/>
                <a:sym typeface="Arial"/>
              </a:rPr>
              <a:t> Αυτά τα μοντέλα παρέχουν </a:t>
            </a:r>
            <a:r>
              <a:rPr b="1" i="0" lang="en-US" sz="1678" u="none" cap="none" strike="noStrike">
                <a:solidFill>
                  <a:srgbClr val="0097B2"/>
                </a:solidFill>
                <a:latin typeface="Arial"/>
                <a:ea typeface="Arial"/>
                <a:cs typeface="Arial"/>
                <a:sym typeface="Arial"/>
              </a:rPr>
              <a:t>εξαιρετική απόδοση και είναι πιο εύκολα στην εφαρμογή σε διάφορα δεδομένα</a:t>
            </a:r>
            <a:r>
              <a:rPr b="1" i="0" lang="en-US" sz="1678" u="none" cap="none" strike="noStrike">
                <a:solidFill>
                  <a:srgbClr val="000000"/>
                </a:solidFill>
                <a:latin typeface="Arial"/>
                <a:ea typeface="Arial"/>
                <a:cs typeface="Arial"/>
                <a:sym typeface="Arial"/>
              </a:rPr>
              <a:t>, καθιστώντας τα πολύ καλή επιλογή για έργα ανίχνευσης ψευδών ειδήσεων.</a:t>
            </a:r>
            <a:endParaRPr sz="1300"/>
          </a:p>
          <a:p>
            <a:pPr indent="-335153" lvl="0" marL="457200" marR="0" rtl="0" algn="l">
              <a:lnSpc>
                <a:spcPct val="140045"/>
              </a:lnSpc>
              <a:spcBef>
                <a:spcPts val="0"/>
              </a:spcBef>
              <a:spcAft>
                <a:spcPts val="0"/>
              </a:spcAft>
              <a:buSzPts val="1678"/>
              <a:buFont typeface="Arial"/>
              <a:buAutoNum type="arabicPeriod"/>
            </a:pPr>
            <a:r>
              <a:rPr b="1" i="0" lang="en-US" sz="1678" u="none" cap="none" strike="noStrike">
                <a:solidFill>
                  <a:srgbClr val="0097B2"/>
                </a:solidFill>
                <a:latin typeface="Arial"/>
                <a:ea typeface="Arial"/>
                <a:cs typeface="Arial"/>
                <a:sym typeface="Arial"/>
              </a:rPr>
              <a:t>SVM ως Ισχυρό αλλά Περιορισμένο: </a:t>
            </a:r>
            <a:r>
              <a:rPr b="1" i="0" lang="en-US" sz="1678" u="none" cap="none" strike="noStrike">
                <a:solidFill>
                  <a:srgbClr val="000000"/>
                </a:solidFill>
                <a:latin typeface="Arial"/>
                <a:ea typeface="Arial"/>
                <a:cs typeface="Arial"/>
                <a:sym typeface="Arial"/>
              </a:rPr>
              <a:t>Το SVM είναι ακόμα ένα χρήσιμο εργαλείο, αλλά </a:t>
            </a:r>
            <a:r>
              <a:rPr b="1" i="0" lang="en-US" sz="1678" u="none" cap="none" strike="noStrike">
                <a:solidFill>
                  <a:srgbClr val="0097B2"/>
                </a:solidFill>
                <a:latin typeface="Arial"/>
                <a:ea typeface="Arial"/>
                <a:cs typeface="Arial"/>
                <a:sym typeface="Arial"/>
              </a:rPr>
              <a:t>μπορεί να μην είναι η καλύτερη επιλογή για όλα τα είδη δεδομένων, ειδικά όταν απαιτείται υψηλή ακρίβεια και ισορροπία μεταξύ των κλάσεων</a:t>
            </a:r>
            <a:r>
              <a:rPr b="1" i="0" lang="en-US" sz="1678" u="none" cap="none" strike="noStrike">
                <a:solidFill>
                  <a:srgbClr val="000000"/>
                </a:solidFill>
                <a:latin typeface="Arial"/>
                <a:ea typeface="Arial"/>
                <a:cs typeface="Arial"/>
                <a:sym typeface="Arial"/>
              </a:rPr>
              <a:t>.</a:t>
            </a:r>
            <a:endParaRPr sz="1300"/>
          </a:p>
          <a:p>
            <a:pPr indent="0" lvl="0" marL="0" marR="0" rtl="0" algn="l">
              <a:lnSpc>
                <a:spcPct val="140045"/>
              </a:lnSpc>
              <a:spcBef>
                <a:spcPts val="0"/>
              </a:spcBef>
              <a:spcAft>
                <a:spcPts val="0"/>
              </a:spcAft>
              <a:buNone/>
            </a:pPr>
            <a:r>
              <a:t/>
            </a:r>
            <a:endParaRPr b="1" i="0" sz="1478"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26"/>
          <p:cNvSpPr/>
          <p:nvPr/>
        </p:nvSpPr>
        <p:spPr>
          <a:xfrm rot="-5400000">
            <a:off x="4000500" y="-4000500"/>
            <a:ext cx="10287000" cy="18288000"/>
          </a:xfrm>
          <a:custGeom>
            <a:rect b="b" l="l" r="r" t="t"/>
            <a:pathLst>
              <a:path extrusionOk="0" h="18288000" w="10287000">
                <a:moveTo>
                  <a:pt x="10287000" y="0"/>
                </a:moveTo>
                <a:lnTo>
                  <a:pt x="10287000" y="18288000"/>
                </a:lnTo>
                <a:lnTo>
                  <a:pt x="0" y="18288000"/>
                </a:lnTo>
                <a:lnTo>
                  <a:pt x="0" y="0"/>
                </a:lnTo>
                <a:lnTo>
                  <a:pt x="10287000" y="0"/>
                </a:lnTo>
                <a:close/>
              </a:path>
            </a:pathLst>
          </a:custGeom>
          <a:blipFill rotWithShape="1">
            <a:blip r:embed="rId3">
              <a:alphaModFix/>
            </a:blip>
            <a:stretch>
              <a:fillRect b="-2745" l="-71863" r="-74151" t="-3629"/>
            </a:stretch>
          </a:blipFill>
          <a:ln>
            <a:noFill/>
          </a:ln>
        </p:spPr>
      </p:sp>
      <p:sp>
        <p:nvSpPr>
          <p:cNvPr id="199" name="Google Shape;199;p26"/>
          <p:cNvSpPr/>
          <p:nvPr/>
        </p:nvSpPr>
        <p:spPr>
          <a:xfrm>
            <a:off x="7093611" y="4166576"/>
            <a:ext cx="3817029" cy="3430782"/>
          </a:xfrm>
          <a:custGeom>
            <a:rect b="b" l="l" r="r" t="t"/>
            <a:pathLst>
              <a:path extrusionOk="0" h="3029388" w="3029388">
                <a:moveTo>
                  <a:pt x="0" y="0"/>
                </a:moveTo>
                <a:lnTo>
                  <a:pt x="3029388" y="0"/>
                </a:lnTo>
                <a:lnTo>
                  <a:pt x="3029388" y="3029388"/>
                </a:lnTo>
                <a:lnTo>
                  <a:pt x="0" y="3029388"/>
                </a:lnTo>
                <a:lnTo>
                  <a:pt x="0" y="0"/>
                </a:lnTo>
                <a:close/>
              </a:path>
            </a:pathLst>
          </a:custGeom>
          <a:blipFill rotWithShape="1">
            <a:blip r:embed="rId4">
              <a:alphaModFix/>
            </a:blip>
            <a:stretch>
              <a:fillRect b="0" l="0" r="0" t="0"/>
            </a:stretch>
          </a:blipFill>
          <a:ln>
            <a:noFill/>
          </a:ln>
        </p:spPr>
      </p:sp>
      <p:grpSp>
        <p:nvGrpSpPr>
          <p:cNvPr id="200" name="Google Shape;200;p26"/>
          <p:cNvGrpSpPr/>
          <p:nvPr/>
        </p:nvGrpSpPr>
        <p:grpSpPr>
          <a:xfrm>
            <a:off x="2681204" y="2137651"/>
            <a:ext cx="12864353" cy="1291345"/>
            <a:chOff x="0" y="-47625"/>
            <a:chExt cx="3388120" cy="340105"/>
          </a:xfrm>
        </p:grpSpPr>
        <p:sp>
          <p:nvSpPr>
            <p:cNvPr id="201" name="Google Shape;201;p26"/>
            <p:cNvSpPr/>
            <p:nvPr/>
          </p:nvSpPr>
          <p:spPr>
            <a:xfrm>
              <a:off x="0" y="0"/>
              <a:ext cx="3388120" cy="292480"/>
            </a:xfrm>
            <a:custGeom>
              <a:rect b="b" l="l" r="r" t="t"/>
              <a:pathLst>
                <a:path extrusionOk="0" h="292480" w="3388120">
                  <a:moveTo>
                    <a:pt x="30693" y="0"/>
                  </a:moveTo>
                  <a:lnTo>
                    <a:pt x="3357427" y="0"/>
                  </a:lnTo>
                  <a:cubicBezTo>
                    <a:pt x="3374379" y="0"/>
                    <a:pt x="3388120" y="13742"/>
                    <a:pt x="3388120" y="30693"/>
                  </a:cubicBezTo>
                  <a:lnTo>
                    <a:pt x="3388120" y="261788"/>
                  </a:lnTo>
                  <a:cubicBezTo>
                    <a:pt x="3388120" y="269928"/>
                    <a:pt x="3384886" y="277735"/>
                    <a:pt x="3379130" y="283491"/>
                  </a:cubicBezTo>
                  <a:cubicBezTo>
                    <a:pt x="3373374" y="289247"/>
                    <a:pt x="3365567" y="292480"/>
                    <a:pt x="3357427" y="292480"/>
                  </a:cubicBezTo>
                  <a:lnTo>
                    <a:pt x="30693" y="292480"/>
                  </a:lnTo>
                  <a:cubicBezTo>
                    <a:pt x="22552" y="292480"/>
                    <a:pt x="14746" y="289247"/>
                    <a:pt x="8990" y="283491"/>
                  </a:cubicBezTo>
                  <a:cubicBezTo>
                    <a:pt x="3234" y="277735"/>
                    <a:pt x="0" y="269928"/>
                    <a:pt x="0" y="261788"/>
                  </a:cubicBezTo>
                  <a:lnTo>
                    <a:pt x="0" y="30693"/>
                  </a:lnTo>
                  <a:cubicBezTo>
                    <a:pt x="0" y="22552"/>
                    <a:pt x="3234" y="14746"/>
                    <a:pt x="8990" y="8990"/>
                  </a:cubicBezTo>
                  <a:cubicBezTo>
                    <a:pt x="14746" y="3234"/>
                    <a:pt x="22552" y="0"/>
                    <a:pt x="30693" y="0"/>
                  </a:cubicBezTo>
                  <a:close/>
                </a:path>
              </a:pathLst>
            </a:custGeom>
            <a:solidFill>
              <a:srgbClr val="CB6C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6"/>
            <p:cNvSpPr txBox="1"/>
            <p:nvPr/>
          </p:nvSpPr>
          <p:spPr>
            <a:xfrm>
              <a:off x="0" y="-47625"/>
              <a:ext cx="3388120" cy="340105"/>
            </a:xfrm>
            <a:prstGeom prst="rect">
              <a:avLst/>
            </a:prstGeom>
            <a:noFill/>
            <a:ln>
              <a:noFill/>
            </a:ln>
          </p:spPr>
          <p:txBody>
            <a:bodyPr anchorCtr="0" anchor="ctr" bIns="50800" lIns="50800" spcFirstLastPara="1" rIns="50800" wrap="square" tIns="50800">
              <a:noAutofit/>
            </a:bodyPr>
            <a:lstStyle/>
            <a:p>
              <a:pPr indent="0" lvl="0" marL="0" marR="0" rtl="0" algn="ctr">
                <a:lnSpc>
                  <a:spcPct val="1942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03" name="Google Shape;203;p26"/>
          <p:cNvSpPr txBox="1"/>
          <p:nvPr/>
        </p:nvSpPr>
        <p:spPr>
          <a:xfrm>
            <a:off x="3216275" y="-15918"/>
            <a:ext cx="11855400" cy="14160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9200" u="sng" cap="none" strike="noStrike">
                <a:solidFill>
                  <a:srgbClr val="5E17EB"/>
                </a:solidFill>
                <a:latin typeface="Arial"/>
                <a:ea typeface="Arial"/>
                <a:cs typeface="Arial"/>
                <a:sym typeface="Arial"/>
              </a:rPr>
              <a:t>Επίδειξη Εφαρμογής</a:t>
            </a:r>
            <a:endParaRPr u="sng"/>
          </a:p>
        </p:txBody>
      </p:sp>
      <p:sp>
        <p:nvSpPr>
          <p:cNvPr id="204" name="Google Shape;204;p26"/>
          <p:cNvSpPr txBox="1"/>
          <p:nvPr/>
        </p:nvSpPr>
        <p:spPr>
          <a:xfrm>
            <a:off x="2819130" y="2502985"/>
            <a:ext cx="12366000" cy="560700"/>
          </a:xfrm>
          <a:prstGeom prst="rect">
            <a:avLst/>
          </a:prstGeom>
          <a:noFill/>
          <a:ln>
            <a:noFill/>
          </a:ln>
        </p:spPr>
        <p:txBody>
          <a:bodyPr anchorCtr="0" anchor="t" bIns="0" lIns="0" spcFirstLastPara="1" rIns="0" wrap="square" tIns="0">
            <a:spAutoFit/>
          </a:bodyPr>
          <a:lstStyle/>
          <a:p>
            <a:pPr indent="0" lvl="0" marL="0" marR="0" rtl="0" algn="ctr">
              <a:lnSpc>
                <a:spcPct val="140043"/>
              </a:lnSpc>
              <a:spcBef>
                <a:spcPts val="0"/>
              </a:spcBef>
              <a:spcAft>
                <a:spcPts val="0"/>
              </a:spcAft>
              <a:buNone/>
            </a:pPr>
            <a:r>
              <a:rPr b="1" i="0" lang="en-US" sz="3641" u="sng" cap="none" strike="noStrike">
                <a:solidFill>
                  <a:srgbClr val="5E17EB"/>
                </a:solidFill>
                <a:latin typeface="Arial"/>
                <a:ea typeface="Arial"/>
                <a:cs typeface="Arial"/>
                <a:sym typeface="Arial"/>
                <a:hlinkClick r:id="rId5">
                  <a:extLst>
                    <a:ext uri="{A12FA001-AC4F-418D-AE19-62706E023703}">
                      <ahyp:hlinkClr val="tx"/>
                    </a:ext>
                  </a:extLst>
                </a:hlinkClick>
              </a:rPr>
              <a:t>https://fake-news-detection-th4nosmyl.streamlit.app/</a:t>
            </a:r>
            <a:endParaRPr>
              <a:solidFill>
                <a:srgbClr val="5E17EB"/>
              </a:solidFill>
            </a:endParaRPr>
          </a:p>
        </p:txBody>
      </p:sp>
      <p:grpSp>
        <p:nvGrpSpPr>
          <p:cNvPr id="205" name="Google Shape;205;p26"/>
          <p:cNvGrpSpPr/>
          <p:nvPr/>
        </p:nvGrpSpPr>
        <p:grpSpPr>
          <a:xfrm>
            <a:off x="4097500" y="8194200"/>
            <a:ext cx="10031783" cy="1681564"/>
            <a:chOff x="-4" y="-47625"/>
            <a:chExt cx="3388200" cy="382800"/>
          </a:xfrm>
        </p:grpSpPr>
        <p:sp>
          <p:nvSpPr>
            <p:cNvPr id="206" name="Google Shape;206;p26"/>
            <p:cNvSpPr/>
            <p:nvPr/>
          </p:nvSpPr>
          <p:spPr>
            <a:xfrm>
              <a:off x="0" y="0"/>
              <a:ext cx="3388120" cy="292480"/>
            </a:xfrm>
            <a:custGeom>
              <a:rect b="b" l="l" r="r" t="t"/>
              <a:pathLst>
                <a:path extrusionOk="0" h="292480" w="3388120">
                  <a:moveTo>
                    <a:pt x="30693" y="0"/>
                  </a:moveTo>
                  <a:lnTo>
                    <a:pt x="3357427" y="0"/>
                  </a:lnTo>
                  <a:cubicBezTo>
                    <a:pt x="3374379" y="0"/>
                    <a:pt x="3388120" y="13742"/>
                    <a:pt x="3388120" y="30693"/>
                  </a:cubicBezTo>
                  <a:lnTo>
                    <a:pt x="3388120" y="261788"/>
                  </a:lnTo>
                  <a:cubicBezTo>
                    <a:pt x="3388120" y="269928"/>
                    <a:pt x="3384886" y="277735"/>
                    <a:pt x="3379130" y="283491"/>
                  </a:cubicBezTo>
                  <a:cubicBezTo>
                    <a:pt x="3373374" y="289247"/>
                    <a:pt x="3365567" y="292480"/>
                    <a:pt x="3357427" y="292480"/>
                  </a:cubicBezTo>
                  <a:lnTo>
                    <a:pt x="30693" y="292480"/>
                  </a:lnTo>
                  <a:cubicBezTo>
                    <a:pt x="22552" y="292480"/>
                    <a:pt x="14746" y="289247"/>
                    <a:pt x="8990" y="283491"/>
                  </a:cubicBezTo>
                  <a:cubicBezTo>
                    <a:pt x="3234" y="277735"/>
                    <a:pt x="0" y="269928"/>
                    <a:pt x="0" y="261788"/>
                  </a:cubicBezTo>
                  <a:lnTo>
                    <a:pt x="0" y="30693"/>
                  </a:lnTo>
                  <a:cubicBezTo>
                    <a:pt x="0" y="22552"/>
                    <a:pt x="3234" y="14746"/>
                    <a:pt x="8990" y="8990"/>
                  </a:cubicBezTo>
                  <a:cubicBezTo>
                    <a:pt x="14746" y="3234"/>
                    <a:pt x="22552" y="0"/>
                    <a:pt x="30693" y="0"/>
                  </a:cubicBezTo>
                  <a:close/>
                </a:path>
              </a:pathLst>
            </a:custGeom>
            <a:solidFill>
              <a:srgbClr val="CB6CE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26"/>
            <p:cNvSpPr txBox="1"/>
            <p:nvPr/>
          </p:nvSpPr>
          <p:spPr>
            <a:xfrm>
              <a:off x="-4" y="-47625"/>
              <a:ext cx="3388200" cy="382800"/>
            </a:xfrm>
            <a:prstGeom prst="rect">
              <a:avLst/>
            </a:prstGeom>
            <a:noFill/>
            <a:ln>
              <a:noFill/>
            </a:ln>
          </p:spPr>
          <p:txBody>
            <a:bodyPr anchorCtr="0" anchor="ctr" bIns="50800" lIns="50800" spcFirstLastPara="1" rIns="50800" wrap="square" tIns="50800">
              <a:noAutofit/>
            </a:bodyPr>
            <a:lstStyle/>
            <a:p>
              <a:pPr indent="0" lvl="0" marL="0" rtl="0" algn="ctr">
                <a:lnSpc>
                  <a:spcPct val="140013"/>
                </a:lnSpc>
                <a:spcBef>
                  <a:spcPts val="0"/>
                </a:spcBef>
                <a:spcAft>
                  <a:spcPts val="0"/>
                </a:spcAft>
                <a:buClr>
                  <a:schemeClr val="dk1"/>
                </a:buClr>
                <a:buFont typeface="Arial"/>
                <a:buNone/>
              </a:pPr>
              <a:r>
                <a:rPr b="1" lang="en-US" sz="1996">
                  <a:solidFill>
                    <a:schemeClr val="lt1"/>
                  </a:solidFill>
                </a:rPr>
                <a:t>Χρήση</a:t>
              </a:r>
              <a:r>
                <a:rPr b="1" lang="en-US" sz="1996">
                  <a:solidFill>
                    <a:schemeClr val="lt1"/>
                  </a:solidFill>
                </a:rPr>
                <a:t> του Κώδικα:</a:t>
              </a:r>
              <a:endParaRPr b="1" sz="1900">
                <a:solidFill>
                  <a:schemeClr val="dk1"/>
                </a:solidFill>
              </a:endParaRPr>
            </a:p>
            <a:p>
              <a:pPr indent="0" lvl="0" marL="0" rtl="0" algn="ctr">
                <a:lnSpc>
                  <a:spcPct val="140013"/>
                </a:lnSpc>
                <a:spcBef>
                  <a:spcPts val="0"/>
                </a:spcBef>
                <a:spcAft>
                  <a:spcPts val="0"/>
                </a:spcAft>
                <a:buClr>
                  <a:schemeClr val="dk1"/>
                </a:buClr>
                <a:buFont typeface="Arial"/>
                <a:buNone/>
              </a:pPr>
              <a:r>
                <a:rPr b="1" lang="en-US" sz="1996">
                  <a:solidFill>
                    <a:schemeClr val="lt1"/>
                  </a:solidFill>
                </a:rPr>
                <a:t>Όλα τα notebooks και τα scripts είναι διαθέσιμα στο GitHub Repository:</a:t>
              </a:r>
              <a:endParaRPr b="1" sz="2300">
                <a:solidFill>
                  <a:schemeClr val="lt1"/>
                </a:solidFill>
                <a:latin typeface="Calibri"/>
                <a:ea typeface="Calibri"/>
                <a:cs typeface="Calibri"/>
                <a:sym typeface="Calibri"/>
              </a:endParaRPr>
            </a:p>
            <a:p>
              <a:pPr indent="0" lvl="0" marL="0" marR="0" rtl="0" algn="ctr">
                <a:lnSpc>
                  <a:spcPct val="194222"/>
                </a:lnSpc>
                <a:spcBef>
                  <a:spcPts val="0"/>
                </a:spcBef>
                <a:spcAft>
                  <a:spcPts val="0"/>
                </a:spcAft>
                <a:buNone/>
              </a:pPr>
              <a:r>
                <a:rPr b="1" lang="en-US" sz="2300" u="sng">
                  <a:solidFill>
                    <a:srgbClr val="5E17EB"/>
                  </a:solidFill>
                  <a:latin typeface="Calibri"/>
                  <a:ea typeface="Calibri"/>
                  <a:cs typeface="Calibri"/>
                  <a:sym typeface="Calibri"/>
                  <a:hlinkClick r:id="rId6">
                    <a:extLst>
                      <a:ext uri="{A12FA001-AC4F-418D-AE19-62706E023703}">
                        <ahyp:hlinkClr val="tx"/>
                      </a:ext>
                    </a:extLst>
                  </a:hlinkClick>
                </a:rPr>
                <a:t>https://github.com/Th4nosMyl/FakeNewsDetection-TF-IDF</a:t>
              </a:r>
              <a:endParaRPr b="1" i="0" sz="2300" u="none" cap="none" strike="noStrike">
                <a:solidFill>
                  <a:srgbClr val="5E17EB"/>
                </a:solidFill>
                <a:latin typeface="Calibri"/>
                <a:ea typeface="Calibri"/>
                <a:cs typeface="Calibri"/>
                <a:sym typeface="Calibri"/>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7"/>
          <p:cNvSpPr/>
          <p:nvPr/>
        </p:nvSpPr>
        <p:spPr>
          <a:xfrm rot="-5400000">
            <a:off x="4000500" y="-4000500"/>
            <a:ext cx="10287000" cy="18288000"/>
          </a:xfrm>
          <a:custGeom>
            <a:rect b="b" l="l" r="r" t="t"/>
            <a:pathLst>
              <a:path extrusionOk="0" h="18288000" w="10287000">
                <a:moveTo>
                  <a:pt x="10287000" y="0"/>
                </a:moveTo>
                <a:lnTo>
                  <a:pt x="10287000" y="18288000"/>
                </a:lnTo>
                <a:lnTo>
                  <a:pt x="0" y="18288000"/>
                </a:lnTo>
                <a:lnTo>
                  <a:pt x="0" y="0"/>
                </a:lnTo>
                <a:lnTo>
                  <a:pt x="10287000" y="0"/>
                </a:lnTo>
                <a:close/>
              </a:path>
            </a:pathLst>
          </a:custGeom>
          <a:blipFill rotWithShape="1">
            <a:blip r:embed="rId3">
              <a:alphaModFix/>
            </a:blip>
            <a:stretch>
              <a:fillRect b="-2745" l="-71863" r="-74151" t="-3629"/>
            </a:stretch>
          </a:blipFill>
          <a:ln>
            <a:noFill/>
          </a:ln>
        </p:spPr>
      </p:sp>
      <p:grpSp>
        <p:nvGrpSpPr>
          <p:cNvPr id="213" name="Google Shape;213;p27"/>
          <p:cNvGrpSpPr/>
          <p:nvPr/>
        </p:nvGrpSpPr>
        <p:grpSpPr>
          <a:xfrm>
            <a:off x="5296096" y="1912988"/>
            <a:ext cx="8204671" cy="6250265"/>
            <a:chOff x="0" y="-47625"/>
            <a:chExt cx="2160901" cy="1646160"/>
          </a:xfrm>
        </p:grpSpPr>
        <p:sp>
          <p:nvSpPr>
            <p:cNvPr id="214" name="Google Shape;214;p27"/>
            <p:cNvSpPr/>
            <p:nvPr/>
          </p:nvSpPr>
          <p:spPr>
            <a:xfrm>
              <a:off x="0" y="0"/>
              <a:ext cx="2160901" cy="1598535"/>
            </a:xfrm>
            <a:custGeom>
              <a:rect b="b" l="l" r="r" t="t"/>
              <a:pathLst>
                <a:path extrusionOk="0" h="1598535" w="2160901">
                  <a:moveTo>
                    <a:pt x="48124" y="0"/>
                  </a:moveTo>
                  <a:lnTo>
                    <a:pt x="2112777" y="0"/>
                  </a:lnTo>
                  <a:cubicBezTo>
                    <a:pt x="2139355" y="0"/>
                    <a:pt x="2160901" y="21546"/>
                    <a:pt x="2160901" y="48124"/>
                  </a:cubicBezTo>
                  <a:lnTo>
                    <a:pt x="2160901" y="1550412"/>
                  </a:lnTo>
                  <a:cubicBezTo>
                    <a:pt x="2160901" y="1576990"/>
                    <a:pt x="2139355" y="1598535"/>
                    <a:pt x="2112777" y="1598535"/>
                  </a:cubicBezTo>
                  <a:lnTo>
                    <a:pt x="48124" y="1598535"/>
                  </a:lnTo>
                  <a:cubicBezTo>
                    <a:pt x="35360" y="1598535"/>
                    <a:pt x="23120" y="1593465"/>
                    <a:pt x="14095" y="1584440"/>
                  </a:cubicBezTo>
                  <a:cubicBezTo>
                    <a:pt x="5070" y="1575415"/>
                    <a:pt x="0" y="1563175"/>
                    <a:pt x="0" y="1550412"/>
                  </a:cubicBezTo>
                  <a:lnTo>
                    <a:pt x="0" y="48124"/>
                  </a:lnTo>
                  <a:cubicBezTo>
                    <a:pt x="0" y="35360"/>
                    <a:pt x="5070" y="23120"/>
                    <a:pt x="14095" y="14095"/>
                  </a:cubicBezTo>
                  <a:cubicBezTo>
                    <a:pt x="23120" y="5070"/>
                    <a:pt x="35360" y="0"/>
                    <a:pt x="48124" y="0"/>
                  </a:cubicBezTo>
                  <a:close/>
                </a:path>
              </a:pathLst>
            </a:custGeom>
            <a:solidFill>
              <a:srgbClr val="35993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7"/>
            <p:cNvSpPr txBox="1"/>
            <p:nvPr/>
          </p:nvSpPr>
          <p:spPr>
            <a:xfrm>
              <a:off x="0" y="-47625"/>
              <a:ext cx="2160901" cy="1646160"/>
            </a:xfrm>
            <a:prstGeom prst="rect">
              <a:avLst/>
            </a:prstGeom>
            <a:noFill/>
            <a:ln>
              <a:noFill/>
            </a:ln>
          </p:spPr>
          <p:txBody>
            <a:bodyPr anchorCtr="0" anchor="ctr" bIns="50800" lIns="50800" spcFirstLastPara="1" rIns="50800" wrap="square" tIns="50800">
              <a:noAutofit/>
            </a:bodyPr>
            <a:lstStyle/>
            <a:p>
              <a:pPr indent="0" lvl="0" marL="0" marR="0" rtl="0" algn="ctr">
                <a:lnSpc>
                  <a:spcPct val="1942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6" name="Google Shape;216;p27"/>
          <p:cNvSpPr/>
          <p:nvPr/>
        </p:nvSpPr>
        <p:spPr>
          <a:xfrm>
            <a:off x="5584649" y="2354997"/>
            <a:ext cx="7627567" cy="5577005"/>
          </a:xfrm>
          <a:custGeom>
            <a:rect b="b" l="l" r="r" t="t"/>
            <a:pathLst>
              <a:path extrusionOk="0" h="5577005" w="7627567">
                <a:moveTo>
                  <a:pt x="0" y="0"/>
                </a:moveTo>
                <a:lnTo>
                  <a:pt x="7627566" y="0"/>
                </a:lnTo>
                <a:lnTo>
                  <a:pt x="7627566" y="5577006"/>
                </a:lnTo>
                <a:lnTo>
                  <a:pt x="0" y="5577006"/>
                </a:lnTo>
                <a:lnTo>
                  <a:pt x="0" y="0"/>
                </a:lnTo>
                <a:close/>
              </a:path>
            </a:pathLst>
          </a:custGeom>
          <a:blipFill rotWithShape="1">
            <a:blip r:embed="rId4">
              <a:alphaModFix/>
            </a:blip>
            <a:stretch>
              <a:fillRect b="0" l="0" r="0" t="0"/>
            </a:stretch>
          </a:blipFill>
          <a:ln>
            <a:noFill/>
          </a:ln>
        </p:spPr>
      </p:sp>
      <p:sp>
        <p:nvSpPr>
          <p:cNvPr id="217" name="Google Shape;217;p27"/>
          <p:cNvSpPr txBox="1"/>
          <p:nvPr/>
        </p:nvSpPr>
        <p:spPr>
          <a:xfrm>
            <a:off x="5723731" y="-75784"/>
            <a:ext cx="6840538" cy="1566544"/>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9200" u="none" cap="none" strike="noStrike">
                <a:solidFill>
                  <a:srgbClr val="359935"/>
                </a:solidFill>
                <a:latin typeface="Arial"/>
                <a:ea typeface="Arial"/>
                <a:cs typeface="Arial"/>
                <a:sym typeface="Arial"/>
              </a:rPr>
              <a:t>Ερωτήσεις?</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4"/>
          <p:cNvSpPr/>
          <p:nvPr/>
        </p:nvSpPr>
        <p:spPr>
          <a:xfrm rot="-5400000">
            <a:off x="4000500" y="-4000500"/>
            <a:ext cx="10287000" cy="18288000"/>
          </a:xfrm>
          <a:custGeom>
            <a:rect b="b" l="l" r="r" t="t"/>
            <a:pathLst>
              <a:path extrusionOk="0" h="18288000" w="10287000">
                <a:moveTo>
                  <a:pt x="10287000" y="0"/>
                </a:moveTo>
                <a:lnTo>
                  <a:pt x="10287000" y="18288000"/>
                </a:lnTo>
                <a:lnTo>
                  <a:pt x="0" y="18288000"/>
                </a:lnTo>
                <a:lnTo>
                  <a:pt x="0" y="0"/>
                </a:lnTo>
                <a:lnTo>
                  <a:pt x="10287000" y="0"/>
                </a:lnTo>
                <a:close/>
              </a:path>
            </a:pathLst>
          </a:custGeom>
          <a:blipFill rotWithShape="1">
            <a:blip r:embed="rId3">
              <a:alphaModFix/>
            </a:blip>
            <a:stretch>
              <a:fillRect b="-2745" l="-71863" r="-74151" t="-3629"/>
            </a:stretch>
          </a:blipFill>
          <a:ln>
            <a:noFill/>
          </a:ln>
        </p:spPr>
      </p:sp>
      <p:grpSp>
        <p:nvGrpSpPr>
          <p:cNvPr id="95" name="Google Shape;95;p14"/>
          <p:cNvGrpSpPr/>
          <p:nvPr/>
        </p:nvGrpSpPr>
        <p:grpSpPr>
          <a:xfrm>
            <a:off x="2936322" y="1301937"/>
            <a:ext cx="12415783" cy="8465818"/>
            <a:chOff x="563842" y="-77166"/>
            <a:chExt cx="3270000" cy="2229680"/>
          </a:xfrm>
        </p:grpSpPr>
        <p:sp>
          <p:nvSpPr>
            <p:cNvPr id="96" name="Google Shape;96;p14"/>
            <p:cNvSpPr/>
            <p:nvPr/>
          </p:nvSpPr>
          <p:spPr>
            <a:xfrm>
              <a:off x="563907" y="10008"/>
              <a:ext cx="3269866" cy="2142506"/>
            </a:xfrm>
            <a:custGeom>
              <a:rect b="b" l="l" r="r" t="t"/>
              <a:pathLst>
                <a:path extrusionOk="0" h="2142506" w="3269866">
                  <a:moveTo>
                    <a:pt x="31803" y="0"/>
                  </a:moveTo>
                  <a:lnTo>
                    <a:pt x="3238063" y="0"/>
                  </a:lnTo>
                  <a:cubicBezTo>
                    <a:pt x="3255627" y="0"/>
                    <a:pt x="3269866" y="14239"/>
                    <a:pt x="3269866" y="31803"/>
                  </a:cubicBezTo>
                  <a:lnTo>
                    <a:pt x="3269866" y="2110704"/>
                  </a:lnTo>
                  <a:cubicBezTo>
                    <a:pt x="3269866" y="2128268"/>
                    <a:pt x="3255627" y="2142506"/>
                    <a:pt x="3238063" y="2142506"/>
                  </a:cubicBezTo>
                  <a:lnTo>
                    <a:pt x="31803" y="2142506"/>
                  </a:lnTo>
                  <a:cubicBezTo>
                    <a:pt x="14239" y="2142506"/>
                    <a:pt x="0" y="2128268"/>
                    <a:pt x="0" y="2110704"/>
                  </a:cubicBezTo>
                  <a:lnTo>
                    <a:pt x="0" y="31803"/>
                  </a:lnTo>
                  <a:cubicBezTo>
                    <a:pt x="0" y="14239"/>
                    <a:pt x="14239" y="0"/>
                    <a:pt x="31803" y="0"/>
                  </a:cubicBezTo>
                  <a:close/>
                </a:path>
              </a:pathLst>
            </a:custGeom>
            <a:solidFill>
              <a:srgbClr val="004AA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4"/>
            <p:cNvSpPr txBox="1"/>
            <p:nvPr/>
          </p:nvSpPr>
          <p:spPr>
            <a:xfrm>
              <a:off x="563842" y="-77166"/>
              <a:ext cx="3270000" cy="2199600"/>
            </a:xfrm>
            <a:prstGeom prst="rect">
              <a:avLst/>
            </a:prstGeom>
            <a:noFill/>
            <a:ln>
              <a:noFill/>
            </a:ln>
          </p:spPr>
          <p:txBody>
            <a:bodyPr anchorCtr="0" anchor="ctr" bIns="50800" lIns="50800" spcFirstLastPara="1" rIns="50800" wrap="square" tIns="50800">
              <a:noAutofit/>
            </a:bodyPr>
            <a:lstStyle/>
            <a:p>
              <a:pPr indent="-332739" lvl="1" marL="690881" marR="0" rtl="0" algn="l">
                <a:lnSpc>
                  <a:spcPct val="140000"/>
                </a:lnSpc>
                <a:spcBef>
                  <a:spcPts val="0"/>
                </a:spcBef>
                <a:spcAft>
                  <a:spcPts val="0"/>
                </a:spcAft>
                <a:buClr>
                  <a:srgbClr val="FFFFFF"/>
                </a:buClr>
                <a:buSzPts val="3000"/>
                <a:buFont typeface="Calibri"/>
                <a:buAutoNum type="arabicPeriod"/>
              </a:pPr>
              <a:r>
                <a:rPr b="1" i="0" lang="en-US" sz="3000" u="none" cap="none" strike="noStrike">
                  <a:solidFill>
                    <a:srgbClr val="FFFFFF"/>
                  </a:solidFill>
                  <a:latin typeface="Calibri"/>
                  <a:ea typeface="Calibri"/>
                  <a:cs typeface="Calibri"/>
                  <a:sym typeface="Calibri"/>
                </a:rPr>
                <a:t>Γιατί η ανίχνευση ψευδών ειδήσεων είναι σημαντική?</a:t>
              </a:r>
              <a:endParaRPr sz="1200">
                <a:latin typeface="Calibri"/>
                <a:ea typeface="Calibri"/>
                <a:cs typeface="Calibri"/>
                <a:sym typeface="Calibri"/>
              </a:endParaRPr>
            </a:p>
            <a:p>
              <a:pPr indent="-332739" lvl="1" marL="690881" marR="0" rtl="0" algn="l">
                <a:lnSpc>
                  <a:spcPct val="140000"/>
                </a:lnSpc>
                <a:spcBef>
                  <a:spcPts val="0"/>
                </a:spcBef>
                <a:spcAft>
                  <a:spcPts val="0"/>
                </a:spcAft>
                <a:buClr>
                  <a:srgbClr val="FFFFFF"/>
                </a:buClr>
                <a:buSzPts val="3000"/>
                <a:buFont typeface="Calibri"/>
                <a:buAutoNum type="arabicPeriod"/>
              </a:pPr>
              <a:r>
                <a:rPr b="1" i="0" lang="en-US" sz="3000" u="none" cap="none" strike="noStrike">
                  <a:solidFill>
                    <a:srgbClr val="FFFFFF"/>
                  </a:solidFill>
                  <a:latin typeface="Calibri"/>
                  <a:ea typeface="Calibri"/>
                  <a:cs typeface="Calibri"/>
                  <a:sym typeface="Calibri"/>
                </a:rPr>
                <a:t>Στόχοι του Έργου</a:t>
              </a:r>
              <a:endParaRPr sz="1200">
                <a:latin typeface="Calibri"/>
                <a:ea typeface="Calibri"/>
                <a:cs typeface="Calibri"/>
                <a:sym typeface="Calibri"/>
              </a:endParaRPr>
            </a:p>
            <a:p>
              <a:pPr indent="-332740" lvl="1" marL="690881" marR="0" rtl="0" algn="l">
                <a:lnSpc>
                  <a:spcPct val="140000"/>
                </a:lnSpc>
                <a:spcBef>
                  <a:spcPts val="0"/>
                </a:spcBef>
                <a:spcAft>
                  <a:spcPts val="0"/>
                </a:spcAft>
                <a:buClr>
                  <a:srgbClr val="FFFFFF"/>
                </a:buClr>
                <a:buSzPts val="3000"/>
                <a:buFont typeface="Calibri"/>
                <a:buAutoNum type="arabicPeriod"/>
              </a:pPr>
              <a:r>
                <a:rPr b="1" i="0" lang="en-US" sz="3000" u="none" cap="none" strike="noStrike">
                  <a:solidFill>
                    <a:srgbClr val="FFFFFF"/>
                  </a:solidFill>
                  <a:latin typeface="Calibri"/>
                  <a:ea typeface="Calibri"/>
                  <a:cs typeface="Calibri"/>
                  <a:sym typeface="Calibri"/>
                </a:rPr>
                <a:t>Περιγραφή του Dataset</a:t>
              </a:r>
              <a:endParaRPr b="1" sz="3000">
                <a:solidFill>
                  <a:srgbClr val="FFFFFF"/>
                </a:solidFill>
                <a:latin typeface="Calibri"/>
                <a:ea typeface="Calibri"/>
                <a:cs typeface="Calibri"/>
                <a:sym typeface="Calibri"/>
              </a:endParaRPr>
            </a:p>
            <a:p>
              <a:pPr indent="-332740" lvl="1" marL="690881" marR="0" rtl="0" algn="l">
                <a:lnSpc>
                  <a:spcPct val="140000"/>
                </a:lnSpc>
                <a:spcBef>
                  <a:spcPts val="0"/>
                </a:spcBef>
                <a:spcAft>
                  <a:spcPts val="0"/>
                </a:spcAft>
                <a:buClr>
                  <a:srgbClr val="FFFFFF"/>
                </a:buClr>
                <a:buSzPts val="3000"/>
                <a:buFont typeface="Calibri"/>
                <a:buAutoNum type="arabicPeriod"/>
              </a:pPr>
              <a:r>
                <a:rPr b="1" lang="en-US" sz="3000">
                  <a:solidFill>
                    <a:srgbClr val="FFFFFF"/>
                  </a:solidFill>
                  <a:latin typeface="Calibri"/>
                  <a:ea typeface="Calibri"/>
                  <a:cs typeface="Calibri"/>
                  <a:sym typeface="Calibri"/>
                </a:rPr>
                <a:t>Στόχοι της Διαδικασίας Προεπεξεργασίας</a:t>
              </a:r>
              <a:endParaRPr b="1" sz="3000">
                <a:solidFill>
                  <a:srgbClr val="FFFFFF"/>
                </a:solidFill>
                <a:latin typeface="Calibri"/>
                <a:ea typeface="Calibri"/>
                <a:cs typeface="Calibri"/>
                <a:sym typeface="Calibri"/>
              </a:endParaRPr>
            </a:p>
            <a:p>
              <a:pPr indent="-332740" lvl="1" marL="690881" marR="0" rtl="0" algn="l">
                <a:lnSpc>
                  <a:spcPct val="140000"/>
                </a:lnSpc>
                <a:spcBef>
                  <a:spcPts val="0"/>
                </a:spcBef>
                <a:spcAft>
                  <a:spcPts val="0"/>
                </a:spcAft>
                <a:buClr>
                  <a:srgbClr val="FFFFFF"/>
                </a:buClr>
                <a:buSzPts val="3000"/>
                <a:buFont typeface="Calibri"/>
                <a:buAutoNum type="arabicPeriod"/>
              </a:pPr>
              <a:r>
                <a:rPr b="1" lang="en-US" sz="3000">
                  <a:solidFill>
                    <a:srgbClr val="FFFFFF"/>
                  </a:solidFill>
                  <a:latin typeface="Calibri"/>
                  <a:ea typeface="Calibri"/>
                  <a:cs typeface="Calibri"/>
                  <a:sym typeface="Calibri"/>
                </a:rPr>
                <a:t>Συνδυασμός Χαρακτηριστικών και Τελική Προετοιμασία</a:t>
              </a:r>
              <a:endParaRPr b="1" sz="3000">
                <a:solidFill>
                  <a:srgbClr val="FFFFFF"/>
                </a:solidFill>
                <a:latin typeface="Calibri"/>
                <a:ea typeface="Calibri"/>
                <a:cs typeface="Calibri"/>
                <a:sym typeface="Calibri"/>
              </a:endParaRPr>
            </a:p>
            <a:p>
              <a:pPr indent="-332739" lvl="1" marL="690881" marR="0" rtl="0" algn="l">
                <a:lnSpc>
                  <a:spcPct val="140000"/>
                </a:lnSpc>
                <a:spcBef>
                  <a:spcPts val="0"/>
                </a:spcBef>
                <a:spcAft>
                  <a:spcPts val="0"/>
                </a:spcAft>
                <a:buClr>
                  <a:srgbClr val="FFFFFF"/>
                </a:buClr>
                <a:buSzPts val="3000"/>
                <a:buFont typeface="Calibri"/>
                <a:buAutoNum type="arabicPeriod"/>
              </a:pPr>
              <a:r>
                <a:rPr b="1" i="0" lang="en-US" sz="3000" u="none" cap="none" strike="noStrike">
                  <a:solidFill>
                    <a:srgbClr val="FFFFFF"/>
                  </a:solidFill>
                  <a:latin typeface="Calibri"/>
                  <a:ea typeface="Calibri"/>
                  <a:cs typeface="Calibri"/>
                  <a:sym typeface="Calibri"/>
                </a:rPr>
                <a:t>Περιγραφή των Χαρακτηριστικών που Δημιουργήθηκαν</a:t>
              </a:r>
              <a:endParaRPr sz="1200">
                <a:latin typeface="Calibri"/>
                <a:ea typeface="Calibri"/>
                <a:cs typeface="Calibri"/>
                <a:sym typeface="Calibri"/>
              </a:endParaRPr>
            </a:p>
            <a:p>
              <a:pPr indent="-332739" lvl="1" marL="690881" marR="0" rtl="0" algn="l">
                <a:lnSpc>
                  <a:spcPct val="140000"/>
                </a:lnSpc>
                <a:spcBef>
                  <a:spcPts val="0"/>
                </a:spcBef>
                <a:spcAft>
                  <a:spcPts val="0"/>
                </a:spcAft>
                <a:buClr>
                  <a:srgbClr val="FFFFFF"/>
                </a:buClr>
                <a:buSzPts val="3000"/>
                <a:buFont typeface="Calibri"/>
                <a:buAutoNum type="arabicPeriod"/>
              </a:pPr>
              <a:r>
                <a:rPr b="1" i="0" lang="en-US" sz="3000" u="none" cap="none" strike="noStrike">
                  <a:solidFill>
                    <a:srgbClr val="FFFFFF"/>
                  </a:solidFill>
                  <a:latin typeface="Calibri"/>
                  <a:ea typeface="Calibri"/>
                  <a:cs typeface="Calibri"/>
                  <a:sym typeface="Calibri"/>
                </a:rPr>
                <a:t>Επιλογή Μοντέλων</a:t>
              </a:r>
              <a:endParaRPr sz="1200">
                <a:latin typeface="Calibri"/>
                <a:ea typeface="Calibri"/>
                <a:cs typeface="Calibri"/>
                <a:sym typeface="Calibri"/>
              </a:endParaRPr>
            </a:p>
            <a:p>
              <a:pPr indent="-332739" lvl="1" marL="690881" marR="0" rtl="0" algn="l">
                <a:lnSpc>
                  <a:spcPct val="140000"/>
                </a:lnSpc>
                <a:spcBef>
                  <a:spcPts val="0"/>
                </a:spcBef>
                <a:spcAft>
                  <a:spcPts val="0"/>
                </a:spcAft>
                <a:buClr>
                  <a:srgbClr val="FFFFFF"/>
                </a:buClr>
                <a:buSzPts val="3000"/>
                <a:buFont typeface="Calibri"/>
                <a:buAutoNum type="arabicPeriod"/>
              </a:pPr>
              <a:r>
                <a:rPr b="1" i="0" lang="en-US" sz="3000" u="none" cap="none" strike="noStrike">
                  <a:solidFill>
                    <a:srgbClr val="FFFFFF"/>
                  </a:solidFill>
                  <a:latin typeface="Calibri"/>
                  <a:ea typeface="Calibri"/>
                  <a:cs typeface="Calibri"/>
                  <a:sym typeface="Calibri"/>
                </a:rPr>
                <a:t>Εκπαίδευση και Βελτιστοποίηση </a:t>
              </a:r>
              <a:r>
                <a:rPr b="1" lang="en-US" sz="3000">
                  <a:solidFill>
                    <a:srgbClr val="FFFFFF"/>
                  </a:solidFill>
                  <a:latin typeface="Calibri"/>
                  <a:ea typeface="Calibri"/>
                  <a:cs typeface="Calibri"/>
                  <a:sym typeface="Calibri"/>
                </a:rPr>
                <a:t>Υπερ Παραμέτρων</a:t>
              </a:r>
              <a:endParaRPr sz="1200">
                <a:latin typeface="Calibri"/>
                <a:ea typeface="Calibri"/>
                <a:cs typeface="Calibri"/>
                <a:sym typeface="Calibri"/>
              </a:endParaRPr>
            </a:p>
            <a:p>
              <a:pPr indent="-332739" lvl="1" marL="690881" marR="0" rtl="0" algn="l">
                <a:lnSpc>
                  <a:spcPct val="140000"/>
                </a:lnSpc>
                <a:spcBef>
                  <a:spcPts val="0"/>
                </a:spcBef>
                <a:spcAft>
                  <a:spcPts val="0"/>
                </a:spcAft>
                <a:buClr>
                  <a:srgbClr val="FFFFFF"/>
                </a:buClr>
                <a:buSzPts val="3000"/>
                <a:buFont typeface="Calibri"/>
                <a:buAutoNum type="arabicPeriod"/>
              </a:pPr>
              <a:r>
                <a:rPr b="1" i="0" lang="en-US" sz="3000" u="none" cap="none" strike="noStrike">
                  <a:solidFill>
                    <a:srgbClr val="FFFFFF"/>
                  </a:solidFill>
                  <a:latin typeface="Calibri"/>
                  <a:ea typeface="Calibri"/>
                  <a:cs typeface="Calibri"/>
                  <a:sym typeface="Calibri"/>
                </a:rPr>
                <a:t>Αξιολόγηση Μοντέλων</a:t>
              </a:r>
              <a:endParaRPr sz="1200">
                <a:latin typeface="Calibri"/>
                <a:ea typeface="Calibri"/>
                <a:cs typeface="Calibri"/>
                <a:sym typeface="Calibri"/>
              </a:endParaRPr>
            </a:p>
            <a:p>
              <a:pPr indent="-332739" lvl="1" marL="690881" marR="0" rtl="0" algn="l">
                <a:lnSpc>
                  <a:spcPct val="140000"/>
                </a:lnSpc>
                <a:spcBef>
                  <a:spcPts val="0"/>
                </a:spcBef>
                <a:spcAft>
                  <a:spcPts val="0"/>
                </a:spcAft>
                <a:buClr>
                  <a:srgbClr val="FFFFFF"/>
                </a:buClr>
                <a:buSzPts val="3000"/>
                <a:buFont typeface="Calibri"/>
                <a:buAutoNum type="arabicPeriod"/>
              </a:pPr>
              <a:r>
                <a:rPr b="1" i="0" lang="en-US" sz="3000" u="none" cap="none" strike="noStrike">
                  <a:solidFill>
                    <a:srgbClr val="FFFFFF"/>
                  </a:solidFill>
                  <a:latin typeface="Calibri"/>
                  <a:ea typeface="Calibri"/>
                  <a:cs typeface="Calibri"/>
                  <a:sym typeface="Calibri"/>
                </a:rPr>
                <a:t>Συμπεράσματα Αποτελεσμάτων</a:t>
              </a:r>
              <a:endParaRPr sz="1200">
                <a:latin typeface="Calibri"/>
                <a:ea typeface="Calibri"/>
                <a:cs typeface="Calibri"/>
                <a:sym typeface="Calibri"/>
              </a:endParaRPr>
            </a:p>
            <a:p>
              <a:pPr indent="-332739" lvl="1" marL="690881" marR="0" rtl="0" algn="l">
                <a:lnSpc>
                  <a:spcPct val="140000"/>
                </a:lnSpc>
                <a:spcBef>
                  <a:spcPts val="0"/>
                </a:spcBef>
                <a:spcAft>
                  <a:spcPts val="0"/>
                </a:spcAft>
                <a:buClr>
                  <a:srgbClr val="FFFFFF"/>
                </a:buClr>
                <a:buSzPts val="3000"/>
                <a:buFont typeface="Calibri"/>
                <a:buAutoNum type="arabicPeriod"/>
              </a:pPr>
              <a:r>
                <a:rPr b="1" i="0" lang="en-US" sz="3000" u="none" cap="none" strike="noStrike">
                  <a:solidFill>
                    <a:srgbClr val="FFFFFF"/>
                  </a:solidFill>
                  <a:latin typeface="Calibri"/>
                  <a:ea typeface="Calibri"/>
                  <a:cs typeface="Calibri"/>
                  <a:sym typeface="Calibri"/>
                </a:rPr>
                <a:t>Επίδειξη Εφαρμογής</a:t>
              </a:r>
              <a:endParaRPr sz="1200">
                <a:latin typeface="Calibri"/>
                <a:ea typeface="Calibri"/>
                <a:cs typeface="Calibri"/>
                <a:sym typeface="Calibri"/>
              </a:endParaRPr>
            </a:p>
            <a:p>
              <a:pPr indent="-332739" lvl="1" marL="690881" marR="0" rtl="0" algn="l">
                <a:lnSpc>
                  <a:spcPct val="140000"/>
                </a:lnSpc>
                <a:spcBef>
                  <a:spcPts val="0"/>
                </a:spcBef>
                <a:spcAft>
                  <a:spcPts val="0"/>
                </a:spcAft>
                <a:buClr>
                  <a:srgbClr val="FFFFFF"/>
                </a:buClr>
                <a:buSzPts val="3000"/>
                <a:buFont typeface="Calibri"/>
                <a:buAutoNum type="arabicPeriod"/>
              </a:pPr>
              <a:r>
                <a:rPr b="1" i="0" lang="en-US" sz="3000" u="none" cap="none" strike="noStrike">
                  <a:solidFill>
                    <a:srgbClr val="FFFFFF"/>
                  </a:solidFill>
                  <a:latin typeface="Calibri"/>
                  <a:ea typeface="Calibri"/>
                  <a:cs typeface="Calibri"/>
                  <a:sym typeface="Calibri"/>
                </a:rPr>
                <a:t>Ερωτήσεις?</a:t>
              </a:r>
              <a:endParaRPr sz="1200">
                <a:latin typeface="Calibri"/>
                <a:ea typeface="Calibri"/>
                <a:cs typeface="Calibri"/>
                <a:sym typeface="Calibri"/>
              </a:endParaRPr>
            </a:p>
          </p:txBody>
        </p:sp>
      </p:grpSp>
      <p:sp>
        <p:nvSpPr>
          <p:cNvPr id="98" name="Google Shape;98;p14"/>
          <p:cNvSpPr txBox="1"/>
          <p:nvPr/>
        </p:nvSpPr>
        <p:spPr>
          <a:xfrm>
            <a:off x="5335361" y="-9"/>
            <a:ext cx="7617300" cy="14160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9200" u="sng" cap="none" strike="noStrike">
                <a:solidFill>
                  <a:srgbClr val="004AAD"/>
                </a:solidFill>
                <a:latin typeface="Calibri"/>
                <a:ea typeface="Calibri"/>
                <a:cs typeface="Calibri"/>
                <a:sym typeface="Calibri"/>
              </a:rPr>
              <a:t>Περιεχόμενα</a:t>
            </a:r>
            <a:endParaRPr u="sng">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5"/>
          <p:cNvSpPr/>
          <p:nvPr/>
        </p:nvSpPr>
        <p:spPr>
          <a:xfrm rot="-5400000">
            <a:off x="4000500" y="-4000500"/>
            <a:ext cx="10287000" cy="18288000"/>
          </a:xfrm>
          <a:custGeom>
            <a:rect b="b" l="l" r="r" t="t"/>
            <a:pathLst>
              <a:path extrusionOk="0" h="18288000" w="10287000">
                <a:moveTo>
                  <a:pt x="10287000" y="0"/>
                </a:moveTo>
                <a:lnTo>
                  <a:pt x="10287000" y="18288000"/>
                </a:lnTo>
                <a:lnTo>
                  <a:pt x="0" y="18288000"/>
                </a:lnTo>
                <a:lnTo>
                  <a:pt x="0" y="0"/>
                </a:lnTo>
                <a:lnTo>
                  <a:pt x="10287000" y="0"/>
                </a:lnTo>
                <a:close/>
              </a:path>
            </a:pathLst>
          </a:custGeom>
          <a:blipFill rotWithShape="1">
            <a:blip r:embed="rId3">
              <a:alphaModFix/>
            </a:blip>
            <a:stretch>
              <a:fillRect b="-2745" l="-71863" r="-74151" t="-3629"/>
            </a:stretch>
          </a:blipFill>
          <a:ln>
            <a:noFill/>
          </a:ln>
        </p:spPr>
      </p:sp>
      <p:sp>
        <p:nvSpPr>
          <p:cNvPr id="104" name="Google Shape;104;p15"/>
          <p:cNvSpPr/>
          <p:nvPr/>
        </p:nvSpPr>
        <p:spPr>
          <a:xfrm>
            <a:off x="11163024" y="165151"/>
            <a:ext cx="5703404" cy="3790237"/>
          </a:xfrm>
          <a:custGeom>
            <a:rect b="b" l="l" r="r" t="t"/>
            <a:pathLst>
              <a:path extrusionOk="0" h="3790237" w="5703404">
                <a:moveTo>
                  <a:pt x="0" y="0"/>
                </a:moveTo>
                <a:lnTo>
                  <a:pt x="5703404" y="0"/>
                </a:lnTo>
                <a:lnTo>
                  <a:pt x="5703404" y="3790237"/>
                </a:lnTo>
                <a:lnTo>
                  <a:pt x="0" y="3790237"/>
                </a:lnTo>
                <a:lnTo>
                  <a:pt x="0" y="0"/>
                </a:lnTo>
                <a:close/>
              </a:path>
            </a:pathLst>
          </a:custGeom>
          <a:blipFill rotWithShape="1">
            <a:blip r:embed="rId4">
              <a:alphaModFix amt="75000"/>
            </a:blip>
            <a:stretch>
              <a:fillRect b="0" l="0" r="0" t="0"/>
            </a:stretch>
          </a:blipFill>
          <a:ln>
            <a:noFill/>
          </a:ln>
        </p:spPr>
      </p:sp>
      <p:grpSp>
        <p:nvGrpSpPr>
          <p:cNvPr id="105" name="Google Shape;105;p15"/>
          <p:cNvGrpSpPr/>
          <p:nvPr/>
        </p:nvGrpSpPr>
        <p:grpSpPr>
          <a:xfrm>
            <a:off x="380148" y="2877009"/>
            <a:ext cx="16266671" cy="7102653"/>
            <a:chOff x="0" y="-57150"/>
            <a:chExt cx="4284226" cy="1870658"/>
          </a:xfrm>
        </p:grpSpPr>
        <p:sp>
          <p:nvSpPr>
            <p:cNvPr id="106" name="Google Shape;106;p15"/>
            <p:cNvSpPr/>
            <p:nvPr/>
          </p:nvSpPr>
          <p:spPr>
            <a:xfrm>
              <a:off x="0" y="0"/>
              <a:ext cx="4284226" cy="1813508"/>
            </a:xfrm>
            <a:custGeom>
              <a:rect b="b" l="l" r="r" t="t"/>
              <a:pathLst>
                <a:path extrusionOk="0" h="1813508" w="4284226">
                  <a:moveTo>
                    <a:pt x="24273" y="0"/>
                  </a:moveTo>
                  <a:lnTo>
                    <a:pt x="4259953" y="0"/>
                  </a:lnTo>
                  <a:cubicBezTo>
                    <a:pt x="4266391" y="0"/>
                    <a:pt x="4272565" y="2557"/>
                    <a:pt x="4277117" y="7109"/>
                  </a:cubicBezTo>
                  <a:cubicBezTo>
                    <a:pt x="4281669" y="11661"/>
                    <a:pt x="4284226" y="17835"/>
                    <a:pt x="4284226" y="24273"/>
                  </a:cubicBezTo>
                  <a:lnTo>
                    <a:pt x="4284226" y="1789235"/>
                  </a:lnTo>
                  <a:cubicBezTo>
                    <a:pt x="4284226" y="1795672"/>
                    <a:pt x="4281669" y="1801846"/>
                    <a:pt x="4277117" y="1806398"/>
                  </a:cubicBezTo>
                  <a:cubicBezTo>
                    <a:pt x="4272565" y="1810951"/>
                    <a:pt x="4266391" y="1813508"/>
                    <a:pt x="4259953" y="1813508"/>
                  </a:cubicBezTo>
                  <a:lnTo>
                    <a:pt x="24273" y="1813508"/>
                  </a:lnTo>
                  <a:cubicBezTo>
                    <a:pt x="17835" y="1813508"/>
                    <a:pt x="11661" y="1810951"/>
                    <a:pt x="7109" y="1806398"/>
                  </a:cubicBezTo>
                  <a:cubicBezTo>
                    <a:pt x="2557" y="1801846"/>
                    <a:pt x="0" y="1795672"/>
                    <a:pt x="0" y="1789235"/>
                  </a:cubicBezTo>
                  <a:lnTo>
                    <a:pt x="0" y="24273"/>
                  </a:lnTo>
                  <a:cubicBezTo>
                    <a:pt x="0" y="17835"/>
                    <a:pt x="2557" y="11661"/>
                    <a:pt x="7109" y="7109"/>
                  </a:cubicBezTo>
                  <a:cubicBezTo>
                    <a:pt x="11661" y="2557"/>
                    <a:pt x="17835" y="0"/>
                    <a:pt x="24273" y="0"/>
                  </a:cubicBezTo>
                  <a:close/>
                </a:path>
              </a:pathLst>
            </a:custGeom>
            <a:solidFill>
              <a:srgbClr val="000000">
                <a:alpha val="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txBox="1"/>
            <p:nvPr/>
          </p:nvSpPr>
          <p:spPr>
            <a:xfrm>
              <a:off x="0" y="-57150"/>
              <a:ext cx="4284226" cy="1870658"/>
            </a:xfrm>
            <a:prstGeom prst="rect">
              <a:avLst/>
            </a:prstGeom>
            <a:noFill/>
            <a:ln>
              <a:noFill/>
            </a:ln>
          </p:spPr>
          <p:txBody>
            <a:bodyPr anchorCtr="0" anchor="ctr" bIns="50800" lIns="50800" spcFirstLastPara="1" rIns="50800" wrap="square" tIns="50800">
              <a:noAutofit/>
            </a:bodyPr>
            <a:lstStyle/>
            <a:p>
              <a:pPr indent="-326389" lvl="1" marL="690881" marR="0" rtl="0" algn="l">
                <a:lnSpc>
                  <a:spcPct val="140000"/>
                </a:lnSpc>
                <a:spcBef>
                  <a:spcPts val="0"/>
                </a:spcBef>
                <a:spcAft>
                  <a:spcPts val="0"/>
                </a:spcAft>
                <a:buClr>
                  <a:srgbClr val="004AAD"/>
                </a:buClr>
                <a:buSzPts val="2900"/>
                <a:buFont typeface="Calibri"/>
                <a:buAutoNum type="arabicPeriod"/>
              </a:pPr>
              <a:r>
                <a:rPr b="1" i="0" lang="en-US" sz="2900" u="sng" cap="none" strike="noStrike">
                  <a:solidFill>
                    <a:srgbClr val="004AAD"/>
                  </a:solidFill>
                  <a:latin typeface="Calibri"/>
                  <a:ea typeface="Calibri"/>
                  <a:cs typeface="Calibri"/>
                  <a:sym typeface="Calibri"/>
                </a:rPr>
                <a:t>Προστασία της Δημοκρατίας:</a:t>
              </a:r>
              <a:r>
                <a:rPr b="1" i="0" lang="en-US" sz="2900" u="none" cap="none" strike="noStrike">
                  <a:solidFill>
                    <a:srgbClr val="000000"/>
                  </a:solidFill>
                  <a:latin typeface="Calibri"/>
                  <a:ea typeface="Calibri"/>
                  <a:cs typeface="Calibri"/>
                  <a:sym typeface="Calibri"/>
                </a:rPr>
                <a:t> Οι ψευδείς ειδήσεις μπορούν να επηρεάσουν την κοινή γνώμη και τις εκλογικές αποφάσεις.</a:t>
              </a:r>
              <a:endParaRPr sz="1100">
                <a:latin typeface="Calibri"/>
                <a:ea typeface="Calibri"/>
                <a:cs typeface="Calibri"/>
                <a:sym typeface="Calibri"/>
              </a:endParaRPr>
            </a:p>
            <a:p>
              <a:pPr indent="-326389" lvl="1" marL="690881" marR="0" rtl="0" algn="l">
                <a:lnSpc>
                  <a:spcPct val="140000"/>
                </a:lnSpc>
                <a:spcBef>
                  <a:spcPts val="0"/>
                </a:spcBef>
                <a:spcAft>
                  <a:spcPts val="0"/>
                </a:spcAft>
                <a:buClr>
                  <a:srgbClr val="004AAD"/>
                </a:buClr>
                <a:buSzPts val="2900"/>
                <a:buFont typeface="Calibri"/>
                <a:buAutoNum type="arabicPeriod"/>
              </a:pPr>
              <a:r>
                <a:rPr b="1" i="0" lang="en-US" sz="2900" u="sng" cap="none" strike="noStrike">
                  <a:solidFill>
                    <a:srgbClr val="004AAD"/>
                  </a:solidFill>
                  <a:latin typeface="Calibri"/>
                  <a:ea typeface="Calibri"/>
                  <a:cs typeface="Calibri"/>
                  <a:sym typeface="Calibri"/>
                </a:rPr>
                <a:t>Διατήρηση της Ακρίβειας στην Πληροφόρηση:</a:t>
              </a:r>
              <a:r>
                <a:rPr b="1" i="0" lang="en-US" sz="2900" u="none" cap="none" strike="noStrike">
                  <a:solidFill>
                    <a:srgbClr val="000000"/>
                  </a:solidFill>
                  <a:latin typeface="Calibri"/>
                  <a:ea typeface="Calibri"/>
                  <a:cs typeface="Calibri"/>
                  <a:sym typeface="Calibri"/>
                </a:rPr>
                <a:t> Εξασφαλίζει ότι οι πολίτες λαμβάνουν αληθή και αξιόπιστη πληροφορία για σημαντικά θέματα.</a:t>
              </a:r>
              <a:endParaRPr sz="1100">
                <a:latin typeface="Calibri"/>
                <a:ea typeface="Calibri"/>
                <a:cs typeface="Calibri"/>
                <a:sym typeface="Calibri"/>
              </a:endParaRPr>
            </a:p>
            <a:p>
              <a:pPr indent="-326389" lvl="1" marL="690881" marR="0" rtl="0" algn="l">
                <a:lnSpc>
                  <a:spcPct val="140000"/>
                </a:lnSpc>
                <a:spcBef>
                  <a:spcPts val="0"/>
                </a:spcBef>
                <a:spcAft>
                  <a:spcPts val="0"/>
                </a:spcAft>
                <a:buClr>
                  <a:srgbClr val="004AAD"/>
                </a:buClr>
                <a:buSzPts val="2900"/>
                <a:buFont typeface="Calibri"/>
                <a:buAutoNum type="arabicPeriod"/>
              </a:pPr>
              <a:r>
                <a:rPr b="1" i="0" lang="en-US" sz="2900" u="sng" cap="none" strike="noStrike">
                  <a:solidFill>
                    <a:srgbClr val="004AAD"/>
                  </a:solidFill>
                  <a:latin typeface="Calibri"/>
                  <a:ea typeface="Calibri"/>
                  <a:cs typeface="Calibri"/>
                  <a:sym typeface="Calibri"/>
                </a:rPr>
                <a:t>Εμπιστοσύνη στα Μέσα Ενημέρωσης:</a:t>
              </a:r>
              <a:r>
                <a:rPr b="1" i="0" lang="en-US" sz="2900" u="none" cap="none" strike="noStrike">
                  <a:solidFill>
                    <a:srgbClr val="000000"/>
                  </a:solidFill>
                  <a:latin typeface="Calibri"/>
                  <a:ea typeface="Calibri"/>
                  <a:cs typeface="Calibri"/>
                  <a:sym typeface="Calibri"/>
                </a:rPr>
                <a:t> Η ανίχνευση ψευδών ειδήσεων βοηθά στη διατήρηση και ενίσχυση της εμπιστοσύνης του κοινού στα αξιόπιστα μέσα ενημέρωσης.</a:t>
              </a:r>
              <a:endParaRPr sz="1100">
                <a:latin typeface="Calibri"/>
                <a:ea typeface="Calibri"/>
                <a:cs typeface="Calibri"/>
                <a:sym typeface="Calibri"/>
              </a:endParaRPr>
            </a:p>
            <a:p>
              <a:pPr indent="-326389" lvl="1" marL="690881" marR="0" rtl="0" algn="l">
                <a:lnSpc>
                  <a:spcPct val="140000"/>
                </a:lnSpc>
                <a:spcBef>
                  <a:spcPts val="0"/>
                </a:spcBef>
                <a:spcAft>
                  <a:spcPts val="0"/>
                </a:spcAft>
                <a:buClr>
                  <a:srgbClr val="004AAD"/>
                </a:buClr>
                <a:buSzPts val="2900"/>
                <a:buFont typeface="Calibri"/>
                <a:buAutoNum type="arabicPeriod"/>
              </a:pPr>
              <a:r>
                <a:rPr b="1" i="0" lang="en-US" sz="2900" u="sng" cap="none" strike="noStrike">
                  <a:solidFill>
                    <a:srgbClr val="004AAD"/>
                  </a:solidFill>
                  <a:latin typeface="Calibri"/>
                  <a:ea typeface="Calibri"/>
                  <a:cs typeface="Calibri"/>
                  <a:sym typeface="Calibri"/>
                </a:rPr>
                <a:t>Κοινωνική Σταθερότητα:</a:t>
              </a:r>
              <a:r>
                <a:rPr b="1" i="0" lang="en-US" sz="2900" u="none" cap="none" strike="noStrike">
                  <a:solidFill>
                    <a:srgbClr val="000000"/>
                  </a:solidFill>
                  <a:latin typeface="Calibri"/>
                  <a:ea typeface="Calibri"/>
                  <a:cs typeface="Calibri"/>
                  <a:sym typeface="Calibri"/>
                </a:rPr>
                <a:t> Η διάδοση παραπληροφόρησης μπορεί να προκαλέσει κοινωνικές εντάσεις και διχασμούς.</a:t>
              </a:r>
              <a:endParaRPr sz="1100">
                <a:latin typeface="Calibri"/>
                <a:ea typeface="Calibri"/>
                <a:cs typeface="Calibri"/>
                <a:sym typeface="Calibri"/>
              </a:endParaRPr>
            </a:p>
            <a:p>
              <a:pPr indent="-326389" lvl="1" marL="690881" marR="0" rtl="0" algn="l">
                <a:lnSpc>
                  <a:spcPct val="140000"/>
                </a:lnSpc>
                <a:spcBef>
                  <a:spcPts val="0"/>
                </a:spcBef>
                <a:spcAft>
                  <a:spcPts val="0"/>
                </a:spcAft>
                <a:buClr>
                  <a:srgbClr val="004AAD"/>
                </a:buClr>
                <a:buSzPts val="2900"/>
                <a:buFont typeface="Calibri"/>
                <a:buAutoNum type="arabicPeriod"/>
              </a:pPr>
              <a:r>
                <a:rPr b="1" i="0" lang="en-US" sz="2900" u="sng" cap="none" strike="noStrike">
                  <a:solidFill>
                    <a:srgbClr val="004AAD"/>
                  </a:solidFill>
                  <a:latin typeface="Calibri"/>
                  <a:ea typeface="Calibri"/>
                  <a:cs typeface="Calibri"/>
                  <a:sym typeface="Calibri"/>
                </a:rPr>
                <a:t>Ενίσχυση της Κριτικής Σκέψης:</a:t>
              </a:r>
              <a:r>
                <a:rPr b="1" i="0" lang="en-US" sz="2900" u="none" cap="none" strike="noStrike">
                  <a:solidFill>
                    <a:srgbClr val="000000"/>
                  </a:solidFill>
                  <a:latin typeface="Calibri"/>
                  <a:ea typeface="Calibri"/>
                  <a:cs typeface="Calibri"/>
                  <a:sym typeface="Calibri"/>
                </a:rPr>
                <a:t> Η διαδικασία ανίχνευσης ψευδών ειδήσεων ενθαρρύνει τους πολίτες να αξιολογούν κριτικά τις πηγές και την εγκυρότητα των πληροφοριών που λαμβάνουν.</a:t>
              </a:r>
              <a:endParaRPr sz="1100">
                <a:latin typeface="Calibri"/>
                <a:ea typeface="Calibri"/>
                <a:cs typeface="Calibri"/>
                <a:sym typeface="Calibri"/>
              </a:endParaRPr>
            </a:p>
          </p:txBody>
        </p:sp>
      </p:grpSp>
      <p:sp>
        <p:nvSpPr>
          <p:cNvPr id="108" name="Google Shape;108;p15"/>
          <p:cNvSpPr txBox="1"/>
          <p:nvPr/>
        </p:nvSpPr>
        <p:spPr>
          <a:xfrm>
            <a:off x="788240" y="419933"/>
            <a:ext cx="16403100" cy="3010800"/>
          </a:xfrm>
          <a:prstGeom prst="rect">
            <a:avLst/>
          </a:prstGeom>
          <a:noFill/>
          <a:ln>
            <a:noFill/>
          </a:ln>
        </p:spPr>
        <p:txBody>
          <a:bodyPr anchorCtr="0" anchor="t" bIns="0" lIns="0" spcFirstLastPara="1" rIns="0" wrap="square" tIns="0">
            <a:spAutoFit/>
          </a:bodyPr>
          <a:lstStyle/>
          <a:p>
            <a:pPr indent="0" lvl="0" marL="0" marR="0" rtl="0" algn="ctr">
              <a:lnSpc>
                <a:spcPct val="140007"/>
              </a:lnSpc>
              <a:spcBef>
                <a:spcPts val="0"/>
              </a:spcBef>
              <a:spcAft>
                <a:spcPts val="0"/>
              </a:spcAft>
              <a:buNone/>
            </a:pPr>
            <a:r>
              <a:rPr b="1" i="0" lang="en-US" sz="5704" u="sng" cap="none" strike="noStrike">
                <a:solidFill>
                  <a:srgbClr val="004AAD"/>
                </a:solidFill>
                <a:latin typeface="Calibri"/>
                <a:ea typeface="Calibri"/>
                <a:cs typeface="Calibri"/>
                <a:sym typeface="Calibri"/>
              </a:rPr>
              <a:t>Γιατί η ανίχνευση ψευδών ειδήσεων είναι σημαντική?</a:t>
            </a:r>
            <a:endParaRPr sz="1600" u="sng">
              <a:latin typeface="Calibri"/>
              <a:ea typeface="Calibri"/>
              <a:cs typeface="Calibri"/>
              <a:sym typeface="Calibri"/>
            </a:endParaRPr>
          </a:p>
          <a:p>
            <a:pPr indent="0" lvl="0" marL="0" marR="0" rtl="0" algn="ctr">
              <a:lnSpc>
                <a:spcPct val="65207"/>
              </a:lnSpc>
              <a:spcBef>
                <a:spcPts val="0"/>
              </a:spcBef>
              <a:spcAft>
                <a:spcPts val="0"/>
              </a:spcAft>
              <a:buNone/>
            </a:pPr>
            <a:r>
              <a:t/>
            </a:r>
            <a:endParaRPr b="1" i="0" sz="5504" u="none" cap="none" strike="noStrike">
              <a:solidFill>
                <a:srgbClr val="004AAD"/>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6"/>
          <p:cNvSpPr/>
          <p:nvPr/>
        </p:nvSpPr>
        <p:spPr>
          <a:xfrm rot="-5400000">
            <a:off x="4000500" y="-4000500"/>
            <a:ext cx="10287000" cy="18288000"/>
          </a:xfrm>
          <a:custGeom>
            <a:rect b="b" l="l" r="r" t="t"/>
            <a:pathLst>
              <a:path extrusionOk="0" h="18288000" w="10287000">
                <a:moveTo>
                  <a:pt x="10287000" y="0"/>
                </a:moveTo>
                <a:lnTo>
                  <a:pt x="10287000" y="18288000"/>
                </a:lnTo>
                <a:lnTo>
                  <a:pt x="0" y="18288000"/>
                </a:lnTo>
                <a:lnTo>
                  <a:pt x="0" y="0"/>
                </a:lnTo>
                <a:lnTo>
                  <a:pt x="10287000" y="0"/>
                </a:lnTo>
                <a:close/>
              </a:path>
            </a:pathLst>
          </a:custGeom>
          <a:blipFill rotWithShape="1">
            <a:blip r:embed="rId3">
              <a:alphaModFix/>
            </a:blip>
            <a:stretch>
              <a:fillRect b="-2745" l="-71863" r="-74151" t="-3629"/>
            </a:stretch>
          </a:blipFill>
          <a:ln>
            <a:noFill/>
          </a:ln>
        </p:spPr>
      </p:sp>
      <p:grpSp>
        <p:nvGrpSpPr>
          <p:cNvPr id="114" name="Google Shape;114;p16"/>
          <p:cNvGrpSpPr/>
          <p:nvPr/>
        </p:nvGrpSpPr>
        <p:grpSpPr>
          <a:xfrm>
            <a:off x="1028700" y="2645108"/>
            <a:ext cx="15562383" cy="7019902"/>
            <a:chOff x="0" y="-57150"/>
            <a:chExt cx="4098735" cy="1848863"/>
          </a:xfrm>
        </p:grpSpPr>
        <p:sp>
          <p:nvSpPr>
            <p:cNvPr id="115" name="Google Shape;115;p16"/>
            <p:cNvSpPr/>
            <p:nvPr/>
          </p:nvSpPr>
          <p:spPr>
            <a:xfrm>
              <a:off x="0" y="0"/>
              <a:ext cx="4098735" cy="1791713"/>
            </a:xfrm>
            <a:custGeom>
              <a:rect b="b" l="l" r="r" t="t"/>
              <a:pathLst>
                <a:path extrusionOk="0" h="1791713" w="4098735">
                  <a:moveTo>
                    <a:pt x="25371" y="0"/>
                  </a:moveTo>
                  <a:lnTo>
                    <a:pt x="4073363" y="0"/>
                  </a:lnTo>
                  <a:cubicBezTo>
                    <a:pt x="4080092" y="0"/>
                    <a:pt x="4086546" y="2673"/>
                    <a:pt x="4091304" y="7431"/>
                  </a:cubicBezTo>
                  <a:cubicBezTo>
                    <a:pt x="4096062" y="12189"/>
                    <a:pt x="4098735" y="18642"/>
                    <a:pt x="4098735" y="25371"/>
                  </a:cubicBezTo>
                  <a:lnTo>
                    <a:pt x="4098735" y="1766342"/>
                  </a:lnTo>
                  <a:cubicBezTo>
                    <a:pt x="4098735" y="1773071"/>
                    <a:pt x="4096062" y="1779524"/>
                    <a:pt x="4091304" y="1784282"/>
                  </a:cubicBezTo>
                  <a:cubicBezTo>
                    <a:pt x="4086546" y="1789040"/>
                    <a:pt x="4080092" y="1791713"/>
                    <a:pt x="4073363" y="1791713"/>
                  </a:cubicBezTo>
                  <a:lnTo>
                    <a:pt x="25371" y="1791713"/>
                  </a:lnTo>
                  <a:cubicBezTo>
                    <a:pt x="18642" y="1791713"/>
                    <a:pt x="12189" y="1789040"/>
                    <a:pt x="7431" y="1784282"/>
                  </a:cubicBezTo>
                  <a:cubicBezTo>
                    <a:pt x="2673" y="1779524"/>
                    <a:pt x="0" y="1773071"/>
                    <a:pt x="0" y="1766342"/>
                  </a:cubicBezTo>
                  <a:lnTo>
                    <a:pt x="0" y="25371"/>
                  </a:lnTo>
                  <a:cubicBezTo>
                    <a:pt x="0" y="18642"/>
                    <a:pt x="2673" y="12189"/>
                    <a:pt x="7431" y="7431"/>
                  </a:cubicBezTo>
                  <a:cubicBezTo>
                    <a:pt x="12189" y="2673"/>
                    <a:pt x="18642" y="0"/>
                    <a:pt x="25371" y="0"/>
                  </a:cubicBezTo>
                  <a:close/>
                </a:path>
              </a:pathLst>
            </a:custGeom>
            <a:solidFill>
              <a:srgbClr val="000000">
                <a:alpha val="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6"/>
            <p:cNvSpPr txBox="1"/>
            <p:nvPr/>
          </p:nvSpPr>
          <p:spPr>
            <a:xfrm>
              <a:off x="0" y="-57150"/>
              <a:ext cx="4098735" cy="1848863"/>
            </a:xfrm>
            <a:prstGeom prst="rect">
              <a:avLst/>
            </a:prstGeom>
            <a:noFill/>
            <a:ln>
              <a:noFill/>
            </a:ln>
          </p:spPr>
          <p:txBody>
            <a:bodyPr anchorCtr="0" anchor="ctr" bIns="50800" lIns="50800" spcFirstLastPara="1" rIns="50800" wrap="square" tIns="50800">
              <a:noAutofit/>
            </a:bodyPr>
            <a:lstStyle/>
            <a:p>
              <a:pPr indent="-387350" lvl="0" marL="457200" rtl="0" algn="l">
                <a:lnSpc>
                  <a:spcPct val="115000"/>
                </a:lnSpc>
                <a:spcBef>
                  <a:spcPts val="1200"/>
                </a:spcBef>
                <a:spcAft>
                  <a:spcPts val="0"/>
                </a:spcAft>
                <a:buClr>
                  <a:schemeClr val="dk1"/>
                </a:buClr>
                <a:buSzPts val="2500"/>
                <a:buFont typeface="Calibri"/>
                <a:buAutoNum type="arabicPeriod"/>
              </a:pPr>
              <a:r>
                <a:rPr b="1" lang="en-US" sz="2500">
                  <a:solidFill>
                    <a:srgbClr val="5E17EB"/>
                  </a:solidFill>
                  <a:latin typeface="Calibri"/>
                  <a:ea typeface="Calibri"/>
                  <a:cs typeface="Calibri"/>
                  <a:sym typeface="Calibri"/>
                </a:rPr>
                <a:t>Συλλογή και Καθαρισμός Δεδομένων:</a:t>
              </a:r>
              <a:r>
                <a:rPr b="1" lang="en-US" sz="2500">
                  <a:solidFill>
                    <a:schemeClr val="dk1"/>
                  </a:solidFill>
                  <a:latin typeface="Calibri"/>
                  <a:ea typeface="Calibri"/>
                  <a:cs typeface="Calibri"/>
                  <a:sym typeface="Calibri"/>
                </a:rPr>
                <a:t> Ανάπτυξη διαδικασιών για τη συλλογή δεδομένων από αξιόπιστες πηγές και εφαρμογή τεχνικών καθαρισμού για την εξάλειψη θορύβου, τη διασφάλιση της ποιότητας και την προετοιμασία ενός ενιαίου, συνεκτικού συνόλου δεδομένων.</a:t>
              </a:r>
              <a:endParaRPr b="1" sz="2500">
                <a:solidFill>
                  <a:schemeClr val="dk1"/>
                </a:solidFill>
                <a:latin typeface="Calibri"/>
                <a:ea typeface="Calibri"/>
                <a:cs typeface="Calibri"/>
                <a:sym typeface="Calibri"/>
              </a:endParaRPr>
            </a:p>
            <a:p>
              <a:pPr indent="-387350" lvl="0" marL="457200" rtl="0" algn="l">
                <a:lnSpc>
                  <a:spcPct val="115000"/>
                </a:lnSpc>
                <a:spcBef>
                  <a:spcPts val="0"/>
                </a:spcBef>
                <a:spcAft>
                  <a:spcPts val="0"/>
                </a:spcAft>
                <a:buClr>
                  <a:schemeClr val="dk1"/>
                </a:buClr>
                <a:buSzPts val="2500"/>
                <a:buFont typeface="Calibri"/>
                <a:buAutoNum type="arabicPeriod"/>
              </a:pPr>
              <a:r>
                <a:rPr b="1" lang="en-US" sz="2500">
                  <a:solidFill>
                    <a:srgbClr val="5E17EB"/>
                  </a:solidFill>
                  <a:latin typeface="Calibri"/>
                  <a:ea typeface="Calibri"/>
                  <a:cs typeface="Calibri"/>
                  <a:sym typeface="Calibri"/>
                </a:rPr>
                <a:t>Εξαγωγή Σημαντικών Χαρακτηριστικών:</a:t>
              </a:r>
              <a:r>
                <a:rPr b="1" lang="en-US" sz="2500">
                  <a:solidFill>
                    <a:schemeClr val="dk1"/>
                  </a:solidFill>
                  <a:latin typeface="Calibri"/>
                  <a:ea typeface="Calibri"/>
                  <a:cs typeface="Calibri"/>
                  <a:sym typeface="Calibri"/>
                </a:rPr>
                <a:t> Αναγνώριση και δημιουργία χαρακτηριστικών που βελτιώνουν την ακρίβεια της ανίχνευσης ψευδών ειδήσεων. Περιλαμβάνονται γλωσσικά μοτίβα, πληροφορίες από URLs και άλλες ενδείξεις αξιοπιστίας.</a:t>
              </a:r>
              <a:endParaRPr b="1" sz="2500">
                <a:solidFill>
                  <a:schemeClr val="dk1"/>
                </a:solidFill>
                <a:latin typeface="Calibri"/>
                <a:ea typeface="Calibri"/>
                <a:cs typeface="Calibri"/>
                <a:sym typeface="Calibri"/>
              </a:endParaRPr>
            </a:p>
            <a:p>
              <a:pPr indent="-387350" lvl="0" marL="457200" rtl="0" algn="l">
                <a:lnSpc>
                  <a:spcPct val="115000"/>
                </a:lnSpc>
                <a:spcBef>
                  <a:spcPts val="0"/>
                </a:spcBef>
                <a:spcAft>
                  <a:spcPts val="0"/>
                </a:spcAft>
                <a:buClr>
                  <a:schemeClr val="dk1"/>
                </a:buClr>
                <a:buSzPts val="2500"/>
                <a:buFont typeface="Calibri"/>
                <a:buAutoNum type="arabicPeriod"/>
              </a:pPr>
              <a:r>
                <a:rPr b="1" lang="en-US" sz="2500">
                  <a:solidFill>
                    <a:srgbClr val="5E17EB"/>
                  </a:solidFill>
                  <a:latin typeface="Calibri"/>
                  <a:ea typeface="Calibri"/>
                  <a:cs typeface="Calibri"/>
                  <a:sym typeface="Calibri"/>
                </a:rPr>
                <a:t>Εκπαίδευση και Βελτιστοποίηση Μοντέλων:</a:t>
              </a:r>
              <a:r>
                <a:rPr b="1" lang="en-US" sz="2500">
                  <a:solidFill>
                    <a:schemeClr val="dk1"/>
                  </a:solidFill>
                  <a:latin typeface="Calibri"/>
                  <a:ea typeface="Calibri"/>
                  <a:cs typeface="Calibri"/>
                  <a:sym typeface="Calibri"/>
                </a:rPr>
                <a:t> Εφαρμογή και συγκριτική αξιολόγηση διαφόρων αλγορίθμων μηχανικής μάθησης </a:t>
              </a:r>
              <a:r>
                <a:rPr b="1" lang="en-US" sz="2500">
                  <a:solidFill>
                    <a:srgbClr val="5E17EB"/>
                  </a:solidFill>
                  <a:latin typeface="Calibri"/>
                  <a:ea typeface="Calibri"/>
                  <a:cs typeface="Calibri"/>
                  <a:sym typeface="Calibri"/>
                </a:rPr>
                <a:t>(SVM, Random Forest, XGBoost, MLP)</a:t>
              </a:r>
              <a:r>
                <a:rPr b="1" lang="en-US" sz="2500">
                  <a:solidFill>
                    <a:schemeClr val="dk1"/>
                  </a:solidFill>
                  <a:latin typeface="Calibri"/>
                  <a:ea typeface="Calibri"/>
                  <a:cs typeface="Calibri"/>
                  <a:sym typeface="Calibri"/>
                </a:rPr>
                <a:t> για τη δημιουργία ισχυρών μοντέλων ανίχνευσης.</a:t>
              </a:r>
              <a:endParaRPr b="1" sz="2500">
                <a:solidFill>
                  <a:schemeClr val="dk1"/>
                </a:solidFill>
                <a:latin typeface="Calibri"/>
                <a:ea typeface="Calibri"/>
                <a:cs typeface="Calibri"/>
                <a:sym typeface="Calibri"/>
              </a:endParaRPr>
            </a:p>
            <a:p>
              <a:pPr indent="-387350" lvl="0" marL="457200" rtl="0" algn="l">
                <a:lnSpc>
                  <a:spcPct val="115000"/>
                </a:lnSpc>
                <a:spcBef>
                  <a:spcPts val="0"/>
                </a:spcBef>
                <a:spcAft>
                  <a:spcPts val="0"/>
                </a:spcAft>
                <a:buClr>
                  <a:schemeClr val="dk1"/>
                </a:buClr>
                <a:buSzPts val="2500"/>
                <a:buFont typeface="Calibri"/>
                <a:buAutoNum type="arabicPeriod"/>
              </a:pPr>
              <a:r>
                <a:rPr b="1" lang="en-US" sz="2500">
                  <a:solidFill>
                    <a:srgbClr val="5E17EB"/>
                  </a:solidFill>
                  <a:latin typeface="Calibri"/>
                  <a:ea typeface="Calibri"/>
                  <a:cs typeface="Calibri"/>
                  <a:sym typeface="Calibri"/>
                </a:rPr>
                <a:t>Ανάλυση και Σύγκριση Απόδοσης:</a:t>
              </a:r>
              <a:r>
                <a:rPr b="1" lang="en-US" sz="2500">
                  <a:solidFill>
                    <a:schemeClr val="dk1"/>
                  </a:solidFill>
                  <a:latin typeface="Calibri"/>
                  <a:ea typeface="Calibri"/>
                  <a:cs typeface="Calibri"/>
                  <a:sym typeface="Calibri"/>
                </a:rPr>
                <a:t> Χρήση προκαθορισμένων μετρικών </a:t>
              </a:r>
              <a:r>
                <a:rPr b="1" lang="en-US" sz="2500">
                  <a:solidFill>
                    <a:srgbClr val="5E17EB"/>
                  </a:solidFill>
                  <a:latin typeface="Calibri"/>
                  <a:ea typeface="Calibri"/>
                  <a:cs typeface="Calibri"/>
                  <a:sym typeface="Calibri"/>
                </a:rPr>
                <a:t>(F1-Score, ακρίβεια, ROC-AUC)</a:t>
              </a:r>
              <a:r>
                <a:rPr b="1" lang="en-US" sz="2500">
                  <a:solidFill>
                    <a:schemeClr val="dk1"/>
                  </a:solidFill>
                  <a:latin typeface="Calibri"/>
                  <a:ea typeface="Calibri"/>
                  <a:cs typeface="Calibri"/>
                  <a:sym typeface="Calibri"/>
                </a:rPr>
                <a:t> για τη σύγκριση της απόδοσης των μοντέλων, ώστε να εντοπιστεί η πιο αποτελεσματική προσέγγιση.</a:t>
              </a:r>
              <a:endParaRPr b="1" sz="2500">
                <a:solidFill>
                  <a:schemeClr val="dk1"/>
                </a:solidFill>
                <a:latin typeface="Calibri"/>
                <a:ea typeface="Calibri"/>
                <a:cs typeface="Calibri"/>
                <a:sym typeface="Calibri"/>
              </a:endParaRPr>
            </a:p>
            <a:p>
              <a:pPr indent="-387350" lvl="0" marL="457200" rtl="0" algn="l">
                <a:lnSpc>
                  <a:spcPct val="115000"/>
                </a:lnSpc>
                <a:spcBef>
                  <a:spcPts val="0"/>
                </a:spcBef>
                <a:spcAft>
                  <a:spcPts val="0"/>
                </a:spcAft>
                <a:buClr>
                  <a:schemeClr val="dk1"/>
                </a:buClr>
                <a:buSzPts val="2500"/>
                <a:buFont typeface="Calibri"/>
                <a:buAutoNum type="arabicPeriod"/>
              </a:pPr>
              <a:r>
                <a:rPr b="1" lang="en-US" sz="2500">
                  <a:solidFill>
                    <a:srgbClr val="5E17EB"/>
                  </a:solidFill>
                  <a:latin typeface="Calibri"/>
                  <a:ea typeface="Calibri"/>
                  <a:cs typeface="Calibri"/>
                  <a:sym typeface="Calibri"/>
                </a:rPr>
                <a:t>Ανάπτυξη Εργαλείων Ενσωμάτωσης:</a:t>
              </a:r>
              <a:r>
                <a:rPr b="1" lang="en-US" sz="2500">
                  <a:solidFill>
                    <a:schemeClr val="dk1"/>
                  </a:solidFill>
                  <a:latin typeface="Calibri"/>
                  <a:ea typeface="Calibri"/>
                  <a:cs typeface="Calibri"/>
                  <a:sym typeface="Calibri"/>
                </a:rPr>
                <a:t> Δημιουργία εργαλείων που μπορούν να ενσωματωθούν σε πλατφόρμες και εφαρμογές για την ανίχνευση ψευδών ειδήσεων σε πραγματικό χρόνο, ενισχύοντας την αξιοπιστία και την ασφάλεια της διαδικτυακής πληροφορίας.</a:t>
              </a:r>
              <a:endParaRPr b="1" sz="2500">
                <a:solidFill>
                  <a:schemeClr val="dk1"/>
                </a:solidFill>
                <a:latin typeface="Calibri"/>
                <a:ea typeface="Calibri"/>
                <a:cs typeface="Calibri"/>
                <a:sym typeface="Calibri"/>
              </a:endParaRPr>
            </a:p>
          </p:txBody>
        </p:sp>
      </p:grpSp>
      <p:sp>
        <p:nvSpPr>
          <p:cNvPr id="117" name="Google Shape;117;p16"/>
          <p:cNvSpPr/>
          <p:nvPr/>
        </p:nvSpPr>
        <p:spPr>
          <a:xfrm>
            <a:off x="98925" y="1153644"/>
            <a:ext cx="4054595" cy="2275364"/>
          </a:xfrm>
          <a:custGeom>
            <a:rect b="b" l="l" r="r" t="t"/>
            <a:pathLst>
              <a:path extrusionOk="0" h="2275364" w="4054595">
                <a:moveTo>
                  <a:pt x="0" y="0"/>
                </a:moveTo>
                <a:lnTo>
                  <a:pt x="4054595" y="0"/>
                </a:lnTo>
                <a:lnTo>
                  <a:pt x="4054595" y="2275364"/>
                </a:lnTo>
                <a:lnTo>
                  <a:pt x="0" y="2275364"/>
                </a:lnTo>
                <a:lnTo>
                  <a:pt x="0" y="0"/>
                </a:lnTo>
                <a:close/>
              </a:path>
            </a:pathLst>
          </a:custGeom>
          <a:blipFill rotWithShape="1">
            <a:blip r:embed="rId4">
              <a:alphaModFix/>
            </a:blip>
            <a:stretch>
              <a:fillRect b="0" l="0" r="0" t="0"/>
            </a:stretch>
          </a:blipFill>
          <a:ln>
            <a:noFill/>
          </a:ln>
        </p:spPr>
      </p:sp>
      <p:sp>
        <p:nvSpPr>
          <p:cNvPr id="118" name="Google Shape;118;p16"/>
          <p:cNvSpPr/>
          <p:nvPr/>
        </p:nvSpPr>
        <p:spPr>
          <a:xfrm>
            <a:off x="13218537" y="166289"/>
            <a:ext cx="1098511" cy="1098511"/>
          </a:xfrm>
          <a:custGeom>
            <a:rect b="b" l="l" r="r" t="t"/>
            <a:pathLst>
              <a:path extrusionOk="0" h="1098511" w="1098511">
                <a:moveTo>
                  <a:pt x="0" y="0"/>
                </a:moveTo>
                <a:lnTo>
                  <a:pt x="1098511" y="0"/>
                </a:lnTo>
                <a:lnTo>
                  <a:pt x="1098511" y="1098510"/>
                </a:lnTo>
                <a:lnTo>
                  <a:pt x="0" y="1098510"/>
                </a:lnTo>
                <a:lnTo>
                  <a:pt x="0" y="0"/>
                </a:lnTo>
                <a:close/>
              </a:path>
            </a:pathLst>
          </a:custGeom>
          <a:blipFill rotWithShape="1">
            <a:blip r:embed="rId5">
              <a:alphaModFix/>
            </a:blip>
            <a:stretch>
              <a:fillRect b="0" l="0" r="0" t="0"/>
            </a:stretch>
          </a:blipFill>
          <a:ln>
            <a:noFill/>
          </a:ln>
        </p:spPr>
      </p:sp>
      <p:sp>
        <p:nvSpPr>
          <p:cNvPr id="119" name="Google Shape;119;p16"/>
          <p:cNvSpPr txBox="1"/>
          <p:nvPr/>
        </p:nvSpPr>
        <p:spPr>
          <a:xfrm>
            <a:off x="927889" y="-151200"/>
            <a:ext cx="15764100" cy="14160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9200" u="sng" cap="none" strike="noStrike">
                <a:solidFill>
                  <a:srgbClr val="5E17EB"/>
                </a:solidFill>
                <a:latin typeface="Calibri"/>
                <a:ea typeface="Calibri"/>
                <a:cs typeface="Calibri"/>
                <a:sym typeface="Calibri"/>
              </a:rPr>
              <a:t>Στόχοι του Έργου</a:t>
            </a:r>
            <a:endParaRPr u="sng">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7"/>
          <p:cNvSpPr/>
          <p:nvPr/>
        </p:nvSpPr>
        <p:spPr>
          <a:xfrm rot="-5400000">
            <a:off x="4000500" y="-4000500"/>
            <a:ext cx="10287000" cy="18288000"/>
          </a:xfrm>
          <a:custGeom>
            <a:rect b="b" l="l" r="r" t="t"/>
            <a:pathLst>
              <a:path extrusionOk="0" h="18288000" w="10287000">
                <a:moveTo>
                  <a:pt x="10287000" y="0"/>
                </a:moveTo>
                <a:lnTo>
                  <a:pt x="10287000" y="18288000"/>
                </a:lnTo>
                <a:lnTo>
                  <a:pt x="0" y="18288000"/>
                </a:lnTo>
                <a:lnTo>
                  <a:pt x="0" y="0"/>
                </a:lnTo>
                <a:lnTo>
                  <a:pt x="10287000" y="0"/>
                </a:lnTo>
                <a:close/>
              </a:path>
            </a:pathLst>
          </a:custGeom>
          <a:blipFill rotWithShape="1">
            <a:blip r:embed="rId3">
              <a:alphaModFix/>
            </a:blip>
            <a:stretch>
              <a:fillRect b="-2745" l="-71863" r="-74151" t="-3629"/>
            </a:stretch>
          </a:blipFill>
          <a:ln>
            <a:noFill/>
          </a:ln>
        </p:spPr>
      </p:sp>
      <p:sp>
        <p:nvSpPr>
          <p:cNvPr id="125" name="Google Shape;125;p17"/>
          <p:cNvSpPr/>
          <p:nvPr/>
        </p:nvSpPr>
        <p:spPr>
          <a:xfrm>
            <a:off x="8836576" y="3076617"/>
            <a:ext cx="9366914" cy="7210383"/>
          </a:xfrm>
          <a:custGeom>
            <a:rect b="b" l="l" r="r" t="t"/>
            <a:pathLst>
              <a:path extrusionOk="0" h="7210383" w="9366914">
                <a:moveTo>
                  <a:pt x="0" y="0"/>
                </a:moveTo>
                <a:lnTo>
                  <a:pt x="9366913" y="0"/>
                </a:lnTo>
                <a:lnTo>
                  <a:pt x="9366913" y="7210383"/>
                </a:lnTo>
                <a:lnTo>
                  <a:pt x="0" y="7210383"/>
                </a:lnTo>
                <a:lnTo>
                  <a:pt x="0" y="0"/>
                </a:lnTo>
                <a:close/>
              </a:path>
            </a:pathLst>
          </a:custGeom>
          <a:blipFill rotWithShape="1">
            <a:blip r:embed="rId4">
              <a:alphaModFix/>
            </a:blip>
            <a:stretch>
              <a:fillRect b="0" l="0" r="0" t="0"/>
            </a:stretch>
          </a:blipFill>
          <a:ln>
            <a:noFill/>
          </a:ln>
        </p:spPr>
      </p:sp>
      <p:sp>
        <p:nvSpPr>
          <p:cNvPr id="126" name="Google Shape;126;p17"/>
          <p:cNvSpPr/>
          <p:nvPr/>
        </p:nvSpPr>
        <p:spPr>
          <a:xfrm>
            <a:off x="13551397" y="218413"/>
            <a:ext cx="1078555" cy="1078555"/>
          </a:xfrm>
          <a:custGeom>
            <a:rect b="b" l="l" r="r" t="t"/>
            <a:pathLst>
              <a:path extrusionOk="0" h="1078555" w="1078555">
                <a:moveTo>
                  <a:pt x="0" y="0"/>
                </a:moveTo>
                <a:lnTo>
                  <a:pt x="1078555" y="0"/>
                </a:lnTo>
                <a:lnTo>
                  <a:pt x="1078555" y="1078556"/>
                </a:lnTo>
                <a:lnTo>
                  <a:pt x="0" y="1078556"/>
                </a:lnTo>
                <a:lnTo>
                  <a:pt x="0" y="0"/>
                </a:lnTo>
                <a:close/>
              </a:path>
            </a:pathLst>
          </a:custGeom>
          <a:blipFill rotWithShape="1">
            <a:blip r:embed="rId5">
              <a:alphaModFix/>
            </a:blip>
            <a:stretch>
              <a:fillRect b="0" l="0" r="0" t="0"/>
            </a:stretch>
          </a:blipFill>
          <a:ln>
            <a:noFill/>
          </a:ln>
        </p:spPr>
      </p:sp>
      <p:sp>
        <p:nvSpPr>
          <p:cNvPr id="127" name="Google Shape;127;p17"/>
          <p:cNvSpPr txBox="1"/>
          <p:nvPr/>
        </p:nvSpPr>
        <p:spPr>
          <a:xfrm>
            <a:off x="1028700" y="1602425"/>
            <a:ext cx="9366900" cy="7910400"/>
          </a:xfrm>
          <a:prstGeom prst="rect">
            <a:avLst/>
          </a:prstGeom>
          <a:noFill/>
          <a:ln>
            <a:noFill/>
          </a:ln>
        </p:spPr>
        <p:txBody>
          <a:bodyPr anchorCtr="0" anchor="t" bIns="0" lIns="0" spcFirstLastPara="1" rIns="0" wrap="square" tIns="0">
            <a:spAutoFit/>
          </a:bodyPr>
          <a:lstStyle/>
          <a:p>
            <a:pPr indent="0" lvl="0" marL="0" marR="0" rtl="0" algn="l">
              <a:lnSpc>
                <a:spcPct val="139980"/>
              </a:lnSpc>
              <a:spcBef>
                <a:spcPts val="0"/>
              </a:spcBef>
              <a:spcAft>
                <a:spcPts val="0"/>
              </a:spcAft>
              <a:buNone/>
            </a:pPr>
            <a:r>
              <a:rPr b="1" i="0" lang="en-US" sz="3134" u="none" cap="none" strike="noStrike">
                <a:solidFill>
                  <a:srgbClr val="000000"/>
                </a:solidFill>
                <a:latin typeface="Calibri"/>
                <a:ea typeface="Calibri"/>
                <a:cs typeface="Calibri"/>
                <a:sym typeface="Calibri"/>
              </a:rPr>
              <a:t>Το έργο μας στηρίζεται στο </a:t>
            </a:r>
            <a:r>
              <a:rPr b="1" i="0" lang="en-US" sz="3134" u="sng" cap="none" strike="noStrike">
                <a:solidFill>
                  <a:srgbClr val="FFDE59"/>
                </a:solidFill>
                <a:latin typeface="Calibri"/>
                <a:ea typeface="Calibri"/>
                <a:cs typeface="Calibri"/>
                <a:sym typeface="Calibri"/>
              </a:rPr>
              <a:t>FakeNewsNet</a:t>
            </a:r>
            <a:r>
              <a:rPr b="1" i="0" lang="en-US" sz="3134" u="none" cap="none" strike="noStrike">
                <a:solidFill>
                  <a:srgbClr val="000000"/>
                </a:solidFill>
                <a:latin typeface="Calibri"/>
                <a:ea typeface="Calibri"/>
                <a:cs typeface="Calibri"/>
                <a:sym typeface="Calibri"/>
              </a:rPr>
              <a:t>, ένα αξιόπιστο σύνολο δεδομένων που έχει συλλεχθεί από δύο κύριες πηγές: </a:t>
            </a:r>
            <a:r>
              <a:rPr b="1" i="0" lang="en-US" sz="3134" u="none" cap="none" strike="noStrike">
                <a:solidFill>
                  <a:srgbClr val="FFDE59"/>
                </a:solidFill>
                <a:latin typeface="Calibri"/>
                <a:ea typeface="Calibri"/>
                <a:cs typeface="Calibri"/>
                <a:sym typeface="Calibri"/>
              </a:rPr>
              <a:t>PolitiFact </a:t>
            </a:r>
            <a:r>
              <a:rPr b="1" i="0" lang="en-US" sz="3134" u="none" cap="none" strike="noStrike">
                <a:solidFill>
                  <a:srgbClr val="000000"/>
                </a:solidFill>
                <a:latin typeface="Calibri"/>
                <a:ea typeface="Calibri"/>
                <a:cs typeface="Calibri"/>
                <a:sym typeface="Calibri"/>
              </a:rPr>
              <a:t>και </a:t>
            </a:r>
            <a:r>
              <a:rPr b="1" i="0" lang="en-US" sz="3134" u="none" cap="none" strike="noStrike">
                <a:solidFill>
                  <a:srgbClr val="FFDE59"/>
                </a:solidFill>
                <a:latin typeface="Calibri"/>
                <a:ea typeface="Calibri"/>
                <a:cs typeface="Calibri"/>
                <a:sym typeface="Calibri"/>
              </a:rPr>
              <a:t>GossipCop</a:t>
            </a:r>
            <a:r>
              <a:rPr b="1" i="0" lang="en-US" sz="3134" u="none" cap="none" strike="noStrike">
                <a:solidFill>
                  <a:srgbClr val="000000"/>
                </a:solidFill>
                <a:latin typeface="Calibri"/>
                <a:ea typeface="Calibri"/>
                <a:cs typeface="Calibri"/>
                <a:sym typeface="Calibri"/>
              </a:rPr>
              <a:t>. </a:t>
            </a:r>
            <a:endParaRPr sz="1500">
              <a:latin typeface="Calibri"/>
              <a:ea typeface="Calibri"/>
              <a:cs typeface="Calibri"/>
              <a:sym typeface="Calibri"/>
            </a:endParaRPr>
          </a:p>
          <a:p>
            <a:pPr indent="-333886" lvl="1" marL="655075" marR="0" rtl="0" algn="l">
              <a:lnSpc>
                <a:spcPct val="139980"/>
              </a:lnSpc>
              <a:spcBef>
                <a:spcPts val="0"/>
              </a:spcBef>
              <a:spcAft>
                <a:spcPts val="0"/>
              </a:spcAft>
              <a:buClr>
                <a:srgbClr val="000000"/>
              </a:buClr>
              <a:buSzPts val="3134"/>
              <a:buFont typeface="Calibri"/>
              <a:buChar char="•"/>
            </a:pPr>
            <a:r>
              <a:rPr b="1" i="0" lang="en-US" sz="3134" u="none" cap="none" strike="noStrike">
                <a:solidFill>
                  <a:srgbClr val="000000"/>
                </a:solidFill>
                <a:latin typeface="Calibri"/>
                <a:ea typeface="Calibri"/>
                <a:cs typeface="Calibri"/>
                <a:sym typeface="Calibri"/>
              </a:rPr>
              <a:t>Η </a:t>
            </a:r>
            <a:r>
              <a:rPr b="1" i="0" lang="en-US" sz="3134" u="none" cap="none" strike="noStrike">
                <a:solidFill>
                  <a:srgbClr val="FFDE59"/>
                </a:solidFill>
                <a:latin typeface="Calibri"/>
                <a:ea typeface="Calibri"/>
                <a:cs typeface="Calibri"/>
                <a:sym typeface="Calibri"/>
              </a:rPr>
              <a:t>PolitiFact </a:t>
            </a:r>
            <a:r>
              <a:rPr b="1" i="0" lang="en-US" sz="3134" u="none" cap="none" strike="noStrike">
                <a:solidFill>
                  <a:srgbClr val="000000"/>
                </a:solidFill>
                <a:latin typeface="Calibri"/>
                <a:ea typeface="Calibri"/>
                <a:cs typeface="Calibri"/>
                <a:sym typeface="Calibri"/>
              </a:rPr>
              <a:t>είναι μια αξιόπιστη πλατφόρμα που αξιολογεί την ακρίβεια των πολιτικών δηλώσεων </a:t>
            </a:r>
            <a:endParaRPr sz="1500">
              <a:latin typeface="Calibri"/>
              <a:ea typeface="Calibri"/>
              <a:cs typeface="Calibri"/>
              <a:sym typeface="Calibri"/>
            </a:endParaRPr>
          </a:p>
          <a:p>
            <a:pPr indent="-333886" lvl="1" marL="655075" marR="0" rtl="0" algn="l">
              <a:lnSpc>
                <a:spcPct val="139980"/>
              </a:lnSpc>
              <a:spcBef>
                <a:spcPts val="0"/>
              </a:spcBef>
              <a:spcAft>
                <a:spcPts val="0"/>
              </a:spcAft>
              <a:buClr>
                <a:srgbClr val="000000"/>
              </a:buClr>
              <a:buSzPts val="3134"/>
              <a:buFont typeface="Calibri"/>
              <a:buChar char="•"/>
            </a:pPr>
            <a:r>
              <a:rPr b="1" i="0" lang="en-US" sz="3134" u="none" cap="none" strike="noStrike">
                <a:solidFill>
                  <a:srgbClr val="000000"/>
                </a:solidFill>
                <a:latin typeface="Calibri"/>
                <a:ea typeface="Calibri"/>
                <a:cs typeface="Calibri"/>
                <a:sym typeface="Calibri"/>
              </a:rPr>
              <a:t>H </a:t>
            </a:r>
            <a:r>
              <a:rPr b="1" i="0" lang="en-US" sz="3134" u="none" cap="none" strike="noStrike">
                <a:solidFill>
                  <a:srgbClr val="FFDE59"/>
                </a:solidFill>
                <a:latin typeface="Calibri"/>
                <a:ea typeface="Calibri"/>
                <a:cs typeface="Calibri"/>
                <a:sym typeface="Calibri"/>
              </a:rPr>
              <a:t>GossipCop </a:t>
            </a:r>
            <a:r>
              <a:rPr b="1" i="0" lang="en-US" sz="3134" u="none" cap="none" strike="noStrike">
                <a:solidFill>
                  <a:srgbClr val="000000"/>
                </a:solidFill>
                <a:latin typeface="Calibri"/>
                <a:ea typeface="Calibri"/>
                <a:cs typeface="Calibri"/>
                <a:sym typeface="Calibri"/>
              </a:rPr>
              <a:t>εστιάζει στην αξιολόγηση ειδήσεων ψυχαγωγίας και κοινωνικών γεγονότων. </a:t>
            </a:r>
            <a:endParaRPr sz="1500">
              <a:latin typeface="Calibri"/>
              <a:ea typeface="Calibri"/>
              <a:cs typeface="Calibri"/>
              <a:sym typeface="Calibri"/>
            </a:endParaRPr>
          </a:p>
          <a:p>
            <a:pPr indent="0" lvl="0" marL="0" marR="0" rtl="0" algn="l">
              <a:lnSpc>
                <a:spcPct val="139980"/>
              </a:lnSpc>
              <a:spcBef>
                <a:spcPts val="0"/>
              </a:spcBef>
              <a:spcAft>
                <a:spcPts val="0"/>
              </a:spcAft>
              <a:buNone/>
            </a:pPr>
            <a:r>
              <a:rPr b="1" i="0" lang="en-US" sz="3134" u="none" cap="none" strike="noStrike">
                <a:solidFill>
                  <a:srgbClr val="000000"/>
                </a:solidFill>
                <a:latin typeface="Calibri"/>
                <a:ea typeface="Calibri"/>
                <a:cs typeface="Calibri"/>
                <a:sym typeface="Calibri"/>
              </a:rPr>
              <a:t>Αυτές οι πηγές προσφέρουν ένα ευρύ φάσμα ειδήσεων, τόσο ψεύτικων όσο και πραγματικών, καθιστώντας το </a:t>
            </a:r>
            <a:r>
              <a:rPr b="1" i="0" lang="en-US" sz="3134" u="none" cap="none" strike="noStrike">
                <a:solidFill>
                  <a:srgbClr val="FFDE59"/>
                </a:solidFill>
                <a:latin typeface="Calibri"/>
                <a:ea typeface="Calibri"/>
                <a:cs typeface="Calibri"/>
                <a:sym typeface="Calibri"/>
              </a:rPr>
              <a:t>FakeNewsNet </a:t>
            </a:r>
            <a:r>
              <a:rPr b="1" i="0" lang="en-US" sz="3134" u="none" cap="none" strike="noStrike">
                <a:solidFill>
                  <a:srgbClr val="000000"/>
                </a:solidFill>
                <a:latin typeface="Calibri"/>
                <a:ea typeface="Calibri"/>
                <a:cs typeface="Calibri"/>
                <a:sym typeface="Calibri"/>
              </a:rPr>
              <a:t>ιδανικό για την εκπαίδευση και αξιολόγηση μοντέλων μηχανικής μάθησης στην ανίχνευση ψευδών ειδήσεων.</a:t>
            </a:r>
            <a:endParaRPr sz="1500">
              <a:latin typeface="Calibri"/>
              <a:ea typeface="Calibri"/>
              <a:cs typeface="Calibri"/>
              <a:sym typeface="Calibri"/>
            </a:endParaRPr>
          </a:p>
        </p:txBody>
      </p:sp>
      <p:sp>
        <p:nvSpPr>
          <p:cNvPr id="128" name="Google Shape;128;p17"/>
          <p:cNvSpPr txBox="1"/>
          <p:nvPr/>
        </p:nvSpPr>
        <p:spPr>
          <a:xfrm>
            <a:off x="693183" y="-45851"/>
            <a:ext cx="13668900" cy="14160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9200" u="sng" cap="none" strike="noStrike">
                <a:solidFill>
                  <a:srgbClr val="FFDE59"/>
                </a:solidFill>
                <a:latin typeface="Calibri"/>
                <a:ea typeface="Calibri"/>
                <a:cs typeface="Calibri"/>
                <a:sym typeface="Calibri"/>
              </a:rPr>
              <a:t>Περιγραφή του Dataset</a:t>
            </a:r>
            <a:endParaRPr u="sng">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8"/>
          <p:cNvSpPr/>
          <p:nvPr/>
        </p:nvSpPr>
        <p:spPr>
          <a:xfrm rot="-5400000">
            <a:off x="4000500" y="-4000500"/>
            <a:ext cx="10287000" cy="18288000"/>
          </a:xfrm>
          <a:custGeom>
            <a:rect b="b" l="l" r="r" t="t"/>
            <a:pathLst>
              <a:path extrusionOk="0" h="18288000" w="10287000">
                <a:moveTo>
                  <a:pt x="10287000" y="0"/>
                </a:moveTo>
                <a:lnTo>
                  <a:pt x="10287000" y="18288000"/>
                </a:lnTo>
                <a:lnTo>
                  <a:pt x="0" y="18288000"/>
                </a:lnTo>
                <a:lnTo>
                  <a:pt x="0" y="0"/>
                </a:lnTo>
                <a:lnTo>
                  <a:pt x="10287000" y="0"/>
                </a:lnTo>
                <a:close/>
              </a:path>
            </a:pathLst>
          </a:custGeom>
          <a:blipFill rotWithShape="1">
            <a:blip r:embed="rId3">
              <a:alphaModFix/>
            </a:blip>
            <a:stretch>
              <a:fillRect b="-2745" l="-71863" r="-74151" t="-3629"/>
            </a:stretch>
          </a:blipFill>
          <a:ln>
            <a:noFill/>
          </a:ln>
        </p:spPr>
      </p:sp>
      <p:sp>
        <p:nvSpPr>
          <p:cNvPr id="134" name="Google Shape;134;p18"/>
          <p:cNvSpPr txBox="1"/>
          <p:nvPr/>
        </p:nvSpPr>
        <p:spPr>
          <a:xfrm>
            <a:off x="75976" y="127688"/>
            <a:ext cx="17745000" cy="988200"/>
          </a:xfrm>
          <a:prstGeom prst="rect">
            <a:avLst/>
          </a:prstGeom>
          <a:noFill/>
          <a:ln>
            <a:noFill/>
          </a:ln>
        </p:spPr>
        <p:txBody>
          <a:bodyPr anchorCtr="0" anchor="t" bIns="0" lIns="0" spcFirstLastPara="1" rIns="0" wrap="square" tIns="0">
            <a:spAutoFit/>
          </a:bodyPr>
          <a:lstStyle/>
          <a:p>
            <a:pPr indent="0" lvl="0" marL="0" marR="0" rtl="0" algn="ctr">
              <a:lnSpc>
                <a:spcPct val="140011"/>
              </a:lnSpc>
              <a:spcBef>
                <a:spcPts val="0"/>
              </a:spcBef>
              <a:spcAft>
                <a:spcPts val="0"/>
              </a:spcAft>
              <a:buNone/>
            </a:pPr>
            <a:r>
              <a:rPr b="1" lang="en-US" sz="6421" u="sng">
                <a:solidFill>
                  <a:srgbClr val="7ED957"/>
                </a:solidFill>
                <a:latin typeface="Calibri"/>
                <a:ea typeface="Calibri"/>
                <a:cs typeface="Calibri"/>
                <a:sym typeface="Calibri"/>
              </a:rPr>
              <a:t>Στόχοι της Διαδικασίας Προεπεξεργασίας</a:t>
            </a:r>
            <a:endParaRPr b="1" i="0" sz="6421" u="sng" cap="none" strike="noStrike">
              <a:solidFill>
                <a:srgbClr val="7ED957"/>
              </a:solidFill>
              <a:latin typeface="Calibri"/>
              <a:ea typeface="Calibri"/>
              <a:cs typeface="Calibri"/>
              <a:sym typeface="Calibri"/>
            </a:endParaRPr>
          </a:p>
        </p:txBody>
      </p:sp>
      <p:sp>
        <p:nvSpPr>
          <p:cNvPr id="135" name="Google Shape;135;p18"/>
          <p:cNvSpPr txBox="1"/>
          <p:nvPr/>
        </p:nvSpPr>
        <p:spPr>
          <a:xfrm>
            <a:off x="418825" y="1111250"/>
            <a:ext cx="17489400" cy="876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US" sz="2000">
                <a:solidFill>
                  <a:srgbClr val="7ED957"/>
                </a:solidFill>
                <a:latin typeface="Calibri"/>
                <a:ea typeface="Calibri"/>
                <a:cs typeface="Calibri"/>
                <a:sym typeface="Calibri"/>
              </a:rPr>
              <a:t>Συνολικός Στόχος:</a:t>
            </a:r>
            <a:endParaRPr b="1" sz="2000">
              <a:solidFill>
                <a:srgbClr val="7ED957"/>
              </a:solidFill>
              <a:latin typeface="Calibri"/>
              <a:ea typeface="Calibri"/>
              <a:cs typeface="Calibri"/>
              <a:sym typeface="Calibri"/>
            </a:endParaRPr>
          </a:p>
          <a:p>
            <a:pPr indent="-355600" lvl="0" marL="457200" rtl="0" algn="l">
              <a:lnSpc>
                <a:spcPct val="115000"/>
              </a:lnSpc>
              <a:spcBef>
                <a:spcPts val="1200"/>
              </a:spcBef>
              <a:spcAft>
                <a:spcPts val="0"/>
              </a:spcAft>
              <a:buClr>
                <a:schemeClr val="dk1"/>
              </a:buClr>
              <a:buSzPts val="2000"/>
              <a:buChar char="●"/>
            </a:pPr>
            <a:r>
              <a:rPr lang="en-US" sz="2000">
                <a:solidFill>
                  <a:schemeClr val="dk1"/>
                </a:solidFill>
                <a:latin typeface="Calibri"/>
                <a:ea typeface="Calibri"/>
                <a:cs typeface="Calibri"/>
                <a:sym typeface="Calibri"/>
              </a:rPr>
              <a:t>Δημιουργία ενός </a:t>
            </a:r>
            <a:r>
              <a:rPr b="1" lang="en-US" sz="2000">
                <a:solidFill>
                  <a:schemeClr val="dk1"/>
                </a:solidFill>
                <a:latin typeface="Calibri"/>
                <a:ea typeface="Calibri"/>
                <a:cs typeface="Calibri"/>
                <a:sym typeface="Calibri"/>
              </a:rPr>
              <a:t>συνεκτικού συνόλου δεδομένων</a:t>
            </a:r>
            <a:r>
              <a:rPr lang="en-US" sz="2000">
                <a:solidFill>
                  <a:schemeClr val="dk1"/>
                </a:solidFill>
                <a:latin typeface="Calibri"/>
                <a:ea typeface="Calibri"/>
                <a:cs typeface="Calibri"/>
                <a:sym typeface="Calibri"/>
              </a:rPr>
              <a:t> που μπορεί να τροφοδοτηθεί σε αλγορίθμους μηχανικής μάθησης.</a:t>
            </a:r>
            <a:endParaRPr sz="2000">
              <a:solidFill>
                <a:schemeClr val="dk1"/>
              </a:solidFill>
              <a:latin typeface="Calibri"/>
              <a:ea typeface="Calibri"/>
              <a:cs typeface="Calibri"/>
              <a:sym typeface="Calibri"/>
            </a:endParaRPr>
          </a:p>
          <a:p>
            <a:pPr indent="-355600" lvl="0" marL="457200" rtl="0" algn="l">
              <a:lnSpc>
                <a:spcPct val="115000"/>
              </a:lnSpc>
              <a:spcBef>
                <a:spcPts val="0"/>
              </a:spcBef>
              <a:spcAft>
                <a:spcPts val="0"/>
              </a:spcAft>
              <a:buClr>
                <a:schemeClr val="dk1"/>
              </a:buClr>
              <a:buSzPts val="2000"/>
              <a:buChar char="●"/>
            </a:pPr>
            <a:r>
              <a:rPr b="1" lang="en-US" sz="2000">
                <a:solidFill>
                  <a:schemeClr val="dk1"/>
                </a:solidFill>
                <a:latin typeface="Calibri"/>
                <a:ea typeface="Calibri"/>
                <a:cs typeface="Calibri"/>
                <a:sym typeface="Calibri"/>
              </a:rPr>
              <a:t>Μείωση θορύβου</a:t>
            </a:r>
            <a:r>
              <a:rPr lang="en-US" sz="2000">
                <a:solidFill>
                  <a:schemeClr val="dk1"/>
                </a:solidFill>
                <a:latin typeface="Calibri"/>
                <a:ea typeface="Calibri"/>
                <a:cs typeface="Calibri"/>
                <a:sym typeface="Calibri"/>
              </a:rPr>
              <a:t> και ασάφειας στα δεδομένα, διατηρώντας μόνο τις πιο </a:t>
            </a:r>
            <a:r>
              <a:rPr b="1" lang="en-US" sz="2000">
                <a:solidFill>
                  <a:schemeClr val="dk1"/>
                </a:solidFill>
                <a:latin typeface="Calibri"/>
                <a:ea typeface="Calibri"/>
                <a:cs typeface="Calibri"/>
                <a:sym typeface="Calibri"/>
              </a:rPr>
              <a:t>χρήσιμες πληροφορίες</a:t>
            </a: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355600" lvl="0" marL="457200" rtl="0" algn="l">
              <a:lnSpc>
                <a:spcPct val="115000"/>
              </a:lnSpc>
              <a:spcBef>
                <a:spcPts val="0"/>
              </a:spcBef>
              <a:spcAft>
                <a:spcPts val="0"/>
              </a:spcAft>
              <a:buClr>
                <a:schemeClr val="dk1"/>
              </a:buClr>
              <a:buSzPts val="2000"/>
              <a:buChar char="●"/>
            </a:pPr>
            <a:r>
              <a:rPr b="1" lang="en-US" sz="2000">
                <a:solidFill>
                  <a:schemeClr val="dk1"/>
                </a:solidFill>
                <a:latin typeface="Calibri"/>
                <a:ea typeface="Calibri"/>
                <a:cs typeface="Calibri"/>
                <a:sym typeface="Calibri"/>
              </a:rPr>
              <a:t>Εξαγωγή</a:t>
            </a:r>
            <a:r>
              <a:rPr lang="en-US" sz="2000">
                <a:solidFill>
                  <a:schemeClr val="dk1"/>
                </a:solidFill>
                <a:latin typeface="Calibri"/>
                <a:ea typeface="Calibri"/>
                <a:cs typeface="Calibri"/>
                <a:sym typeface="Calibri"/>
              </a:rPr>
              <a:t> και </a:t>
            </a:r>
            <a:r>
              <a:rPr b="1" lang="en-US" sz="2000">
                <a:solidFill>
                  <a:schemeClr val="dk1"/>
                </a:solidFill>
                <a:latin typeface="Calibri"/>
                <a:ea typeface="Calibri"/>
                <a:cs typeface="Calibri"/>
                <a:sym typeface="Calibri"/>
              </a:rPr>
              <a:t>κανονικοποίηση χαρακτηριστικών</a:t>
            </a:r>
            <a:r>
              <a:rPr lang="en-US" sz="2000">
                <a:solidFill>
                  <a:schemeClr val="dk1"/>
                </a:solidFill>
                <a:latin typeface="Calibri"/>
                <a:ea typeface="Calibri"/>
                <a:cs typeface="Calibri"/>
                <a:sym typeface="Calibri"/>
              </a:rPr>
              <a:t> που σχετίζονται με την αξιοπιστία της είδησης (π.χ., </a:t>
            </a:r>
            <a:r>
              <a:rPr b="1" lang="en-US" sz="2000">
                <a:solidFill>
                  <a:schemeClr val="dk1"/>
                </a:solidFill>
                <a:latin typeface="Calibri"/>
                <a:ea typeface="Calibri"/>
                <a:cs typeface="Calibri"/>
                <a:sym typeface="Calibri"/>
              </a:rPr>
              <a:t>χαρακτηριστικά κειμένου</a:t>
            </a:r>
            <a:r>
              <a:rPr lang="en-US" sz="2000">
                <a:solidFill>
                  <a:schemeClr val="dk1"/>
                </a:solidFill>
                <a:latin typeface="Calibri"/>
                <a:ea typeface="Calibri"/>
                <a:cs typeface="Calibri"/>
                <a:sym typeface="Calibri"/>
              </a:rPr>
              <a:t>, </a:t>
            </a:r>
            <a:r>
              <a:rPr b="1" lang="en-US" sz="2000">
                <a:solidFill>
                  <a:schemeClr val="dk1"/>
                </a:solidFill>
                <a:latin typeface="Calibri"/>
                <a:ea typeface="Calibri"/>
                <a:cs typeface="Calibri"/>
                <a:sym typeface="Calibri"/>
              </a:rPr>
              <a:t>πληροφορίες από URL</a:t>
            </a: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b="1" lang="en-US" sz="2000">
                <a:solidFill>
                  <a:srgbClr val="7ED957"/>
                </a:solidFill>
                <a:latin typeface="Calibri"/>
                <a:ea typeface="Calibri"/>
                <a:cs typeface="Calibri"/>
                <a:sym typeface="Calibri"/>
              </a:rPr>
              <a:t>Επιμέρους Βήματα:</a:t>
            </a:r>
            <a:endParaRPr b="1" sz="2000">
              <a:solidFill>
                <a:srgbClr val="7ED957"/>
              </a:solidFill>
              <a:latin typeface="Calibri"/>
              <a:ea typeface="Calibri"/>
              <a:cs typeface="Calibri"/>
              <a:sym typeface="Calibri"/>
            </a:endParaRPr>
          </a:p>
          <a:p>
            <a:pPr indent="-355600" lvl="0" marL="457200" rtl="0" algn="l">
              <a:lnSpc>
                <a:spcPct val="115000"/>
              </a:lnSpc>
              <a:spcBef>
                <a:spcPts val="1200"/>
              </a:spcBef>
              <a:spcAft>
                <a:spcPts val="0"/>
              </a:spcAft>
              <a:buClr>
                <a:schemeClr val="dk1"/>
              </a:buClr>
              <a:buSzPts val="2000"/>
              <a:buChar char="●"/>
            </a:pPr>
            <a:r>
              <a:rPr b="1" lang="en-US" sz="2000">
                <a:solidFill>
                  <a:schemeClr val="dk1"/>
                </a:solidFill>
                <a:latin typeface="Calibri"/>
                <a:ea typeface="Calibri"/>
                <a:cs typeface="Calibri"/>
                <a:sym typeface="Calibri"/>
              </a:rPr>
              <a:t>Φόρτωση δεδομένων:</a:t>
            </a:r>
            <a:r>
              <a:rPr lang="en-US" sz="2000">
                <a:solidFill>
                  <a:schemeClr val="dk1"/>
                </a:solidFill>
                <a:latin typeface="Calibri"/>
                <a:ea typeface="Calibri"/>
                <a:cs typeface="Calibri"/>
                <a:sym typeface="Calibri"/>
              </a:rPr>
              <a:t> Διασφάλιση ότι τα δεδομένα από τις πηγές (π.χ., </a:t>
            </a:r>
            <a:r>
              <a:rPr b="1" lang="en-US" sz="2000">
                <a:solidFill>
                  <a:schemeClr val="dk1"/>
                </a:solidFill>
                <a:latin typeface="Calibri"/>
                <a:ea typeface="Calibri"/>
                <a:cs typeface="Calibri"/>
                <a:sym typeface="Calibri"/>
              </a:rPr>
              <a:t>PolitiFact</a:t>
            </a:r>
            <a:r>
              <a:rPr lang="en-US" sz="2000">
                <a:solidFill>
                  <a:schemeClr val="dk1"/>
                </a:solidFill>
                <a:latin typeface="Calibri"/>
                <a:ea typeface="Calibri"/>
                <a:cs typeface="Calibri"/>
                <a:sym typeface="Calibri"/>
              </a:rPr>
              <a:t> και </a:t>
            </a:r>
            <a:r>
              <a:rPr b="1" lang="en-US" sz="2000">
                <a:solidFill>
                  <a:schemeClr val="dk1"/>
                </a:solidFill>
                <a:latin typeface="Calibri"/>
                <a:ea typeface="Calibri"/>
                <a:cs typeface="Calibri"/>
                <a:sym typeface="Calibri"/>
              </a:rPr>
              <a:t>GossipCop</a:t>
            </a:r>
            <a:r>
              <a:rPr lang="en-US" sz="2000">
                <a:solidFill>
                  <a:schemeClr val="dk1"/>
                </a:solidFill>
                <a:latin typeface="Calibri"/>
                <a:ea typeface="Calibri"/>
                <a:cs typeface="Calibri"/>
                <a:sym typeface="Calibri"/>
              </a:rPr>
              <a:t>) φορτώνονται σωστά σε </a:t>
            </a:r>
            <a:r>
              <a:rPr b="1" lang="en-US" sz="2000">
                <a:solidFill>
                  <a:schemeClr val="dk1"/>
                </a:solidFill>
                <a:latin typeface="Calibri"/>
                <a:ea typeface="Calibri"/>
                <a:cs typeface="Calibri"/>
                <a:sym typeface="Calibri"/>
              </a:rPr>
              <a:t>κοινή δομή</a:t>
            </a:r>
            <a:r>
              <a:rPr lang="en-US" sz="2000">
                <a:solidFill>
                  <a:schemeClr val="dk1"/>
                </a:solidFill>
                <a:latin typeface="Calibri"/>
                <a:ea typeface="Calibri"/>
                <a:cs typeface="Calibri"/>
                <a:sym typeface="Calibri"/>
              </a:rPr>
              <a:t> για ευκολότερη επεξεργασία.</a:t>
            </a:r>
            <a:endParaRPr sz="2000">
              <a:solidFill>
                <a:schemeClr val="dk1"/>
              </a:solidFill>
              <a:latin typeface="Calibri"/>
              <a:ea typeface="Calibri"/>
              <a:cs typeface="Calibri"/>
              <a:sym typeface="Calibri"/>
            </a:endParaRPr>
          </a:p>
          <a:p>
            <a:pPr indent="-355600" lvl="0" marL="457200" rtl="0" algn="l">
              <a:lnSpc>
                <a:spcPct val="115000"/>
              </a:lnSpc>
              <a:spcBef>
                <a:spcPts val="0"/>
              </a:spcBef>
              <a:spcAft>
                <a:spcPts val="0"/>
              </a:spcAft>
              <a:buClr>
                <a:schemeClr val="dk1"/>
              </a:buClr>
              <a:buSzPts val="2000"/>
              <a:buChar char="●"/>
            </a:pPr>
            <a:r>
              <a:rPr b="1" lang="en-US" sz="2000">
                <a:solidFill>
                  <a:schemeClr val="dk1"/>
                </a:solidFill>
                <a:latin typeface="Calibri"/>
                <a:ea typeface="Calibri"/>
                <a:cs typeface="Calibri"/>
                <a:sym typeface="Calibri"/>
              </a:rPr>
              <a:t>Συγχώνευση δεδομένων:</a:t>
            </a:r>
            <a:r>
              <a:rPr lang="en-US" sz="2000">
                <a:solidFill>
                  <a:schemeClr val="dk1"/>
                </a:solidFill>
                <a:latin typeface="Calibri"/>
                <a:ea typeface="Calibri"/>
                <a:cs typeface="Calibri"/>
                <a:sym typeface="Calibri"/>
              </a:rPr>
              <a:t> </a:t>
            </a:r>
            <a:r>
              <a:rPr b="1" lang="en-US" sz="2000">
                <a:solidFill>
                  <a:schemeClr val="dk1"/>
                </a:solidFill>
                <a:latin typeface="Calibri"/>
                <a:ea typeface="Calibri"/>
                <a:cs typeface="Calibri"/>
                <a:sym typeface="Calibri"/>
              </a:rPr>
              <a:t>Συνδυασμός</a:t>
            </a:r>
            <a:r>
              <a:rPr lang="en-US" sz="2000">
                <a:solidFill>
                  <a:schemeClr val="dk1"/>
                </a:solidFill>
                <a:latin typeface="Calibri"/>
                <a:ea typeface="Calibri"/>
                <a:cs typeface="Calibri"/>
                <a:sym typeface="Calibri"/>
              </a:rPr>
              <a:t> πολλαπλών αρχείων σε ένα </a:t>
            </a:r>
            <a:r>
              <a:rPr b="1" lang="en-US" sz="2000">
                <a:solidFill>
                  <a:schemeClr val="dk1"/>
                </a:solidFill>
                <a:latin typeface="Calibri"/>
                <a:ea typeface="Calibri"/>
                <a:cs typeface="Calibri"/>
                <a:sym typeface="Calibri"/>
              </a:rPr>
              <a:t>DataFrame</a:t>
            </a:r>
            <a:r>
              <a:rPr lang="en-US" sz="2000">
                <a:solidFill>
                  <a:schemeClr val="dk1"/>
                </a:solidFill>
                <a:latin typeface="Calibri"/>
                <a:ea typeface="Calibri"/>
                <a:cs typeface="Calibri"/>
                <a:sym typeface="Calibri"/>
              </a:rPr>
              <a:t>, ώστε να μην χρειάζονται ξεχωριστές λειτουργίες για κάθε πηγή.</a:t>
            </a:r>
            <a:endParaRPr sz="2000">
              <a:solidFill>
                <a:schemeClr val="dk1"/>
              </a:solidFill>
              <a:latin typeface="Calibri"/>
              <a:ea typeface="Calibri"/>
              <a:cs typeface="Calibri"/>
              <a:sym typeface="Calibri"/>
            </a:endParaRPr>
          </a:p>
          <a:p>
            <a:pPr indent="-355600" lvl="0" marL="457200" rtl="0" algn="l">
              <a:lnSpc>
                <a:spcPct val="115000"/>
              </a:lnSpc>
              <a:spcBef>
                <a:spcPts val="0"/>
              </a:spcBef>
              <a:spcAft>
                <a:spcPts val="0"/>
              </a:spcAft>
              <a:buClr>
                <a:schemeClr val="dk1"/>
              </a:buClr>
              <a:buSzPts val="2000"/>
              <a:buChar char="●"/>
            </a:pPr>
            <a:r>
              <a:rPr b="1" lang="en-US" sz="2000">
                <a:solidFill>
                  <a:schemeClr val="dk1"/>
                </a:solidFill>
                <a:latin typeface="Calibri"/>
                <a:ea typeface="Calibri"/>
                <a:cs typeface="Calibri"/>
                <a:sym typeface="Calibri"/>
              </a:rPr>
              <a:t>Καθαρισμός κειμένου:</a:t>
            </a:r>
            <a:r>
              <a:rPr lang="en-US" sz="2000">
                <a:solidFill>
                  <a:schemeClr val="dk1"/>
                </a:solidFill>
                <a:latin typeface="Calibri"/>
                <a:ea typeface="Calibri"/>
                <a:cs typeface="Calibri"/>
                <a:sym typeface="Calibri"/>
              </a:rPr>
              <a:t> </a:t>
            </a:r>
            <a:r>
              <a:rPr b="1" lang="en-US" sz="2000">
                <a:solidFill>
                  <a:schemeClr val="dk1"/>
                </a:solidFill>
                <a:latin typeface="Calibri"/>
                <a:ea typeface="Calibri"/>
                <a:cs typeface="Calibri"/>
                <a:sym typeface="Calibri"/>
              </a:rPr>
              <a:t>Αφαίρεση συμβόλων</a:t>
            </a:r>
            <a:r>
              <a:rPr lang="en-US" sz="2000">
                <a:solidFill>
                  <a:schemeClr val="dk1"/>
                </a:solidFill>
                <a:latin typeface="Calibri"/>
                <a:ea typeface="Calibri"/>
                <a:cs typeface="Calibri"/>
                <a:sym typeface="Calibri"/>
              </a:rPr>
              <a:t>, ειδικών χαρακτήρων, πολλαπλών κεφαλαίων, και περιττών λέξεων (</a:t>
            </a:r>
            <a:r>
              <a:rPr b="1" lang="en-US" sz="2000">
                <a:solidFill>
                  <a:schemeClr val="dk1"/>
                </a:solidFill>
                <a:latin typeface="Calibri"/>
                <a:ea typeface="Calibri"/>
                <a:cs typeface="Calibri"/>
                <a:sym typeface="Calibri"/>
              </a:rPr>
              <a:t>stop words</a:t>
            </a:r>
            <a:r>
              <a:rPr lang="en-US" sz="2000">
                <a:solidFill>
                  <a:schemeClr val="dk1"/>
                </a:solidFill>
                <a:latin typeface="Calibri"/>
                <a:ea typeface="Calibri"/>
                <a:cs typeface="Calibri"/>
                <a:sym typeface="Calibri"/>
              </a:rPr>
              <a:t>) για </a:t>
            </a:r>
            <a:r>
              <a:rPr b="1" lang="en-US" sz="2000">
                <a:solidFill>
                  <a:schemeClr val="dk1"/>
                </a:solidFill>
                <a:latin typeface="Calibri"/>
                <a:ea typeface="Calibri"/>
                <a:cs typeface="Calibri"/>
                <a:sym typeface="Calibri"/>
              </a:rPr>
              <a:t>ομοιόμορφη και ευανάγνωστη μορφή</a:t>
            </a:r>
            <a:r>
              <a:rPr lang="en-US" sz="2000">
                <a:solidFill>
                  <a:schemeClr val="dk1"/>
                </a:solidFill>
                <a:latin typeface="Calibri"/>
                <a:ea typeface="Calibri"/>
                <a:cs typeface="Calibri"/>
                <a:sym typeface="Calibri"/>
              </a:rPr>
              <a:t> των τίτλων.</a:t>
            </a:r>
            <a:endParaRPr sz="2000">
              <a:solidFill>
                <a:schemeClr val="dk1"/>
              </a:solidFill>
              <a:latin typeface="Calibri"/>
              <a:ea typeface="Calibri"/>
              <a:cs typeface="Calibri"/>
              <a:sym typeface="Calibri"/>
            </a:endParaRPr>
          </a:p>
          <a:p>
            <a:pPr indent="-355600" lvl="0" marL="457200" rtl="0" algn="l">
              <a:lnSpc>
                <a:spcPct val="115000"/>
              </a:lnSpc>
              <a:spcBef>
                <a:spcPts val="0"/>
              </a:spcBef>
              <a:spcAft>
                <a:spcPts val="0"/>
              </a:spcAft>
              <a:buClr>
                <a:schemeClr val="dk1"/>
              </a:buClr>
              <a:buSzPts val="2000"/>
              <a:buChar char="●"/>
            </a:pPr>
            <a:r>
              <a:rPr b="1" lang="en-US" sz="2000">
                <a:solidFill>
                  <a:schemeClr val="dk1"/>
                </a:solidFill>
                <a:latin typeface="Calibri"/>
                <a:ea typeface="Calibri"/>
                <a:cs typeface="Calibri"/>
                <a:sym typeface="Calibri"/>
              </a:rPr>
              <a:t>Εξαγωγή χαρακτηριστικών από URL:</a:t>
            </a:r>
            <a:r>
              <a:rPr lang="en-US" sz="2000">
                <a:solidFill>
                  <a:schemeClr val="dk1"/>
                </a:solidFill>
                <a:latin typeface="Calibri"/>
                <a:ea typeface="Calibri"/>
                <a:cs typeface="Calibri"/>
                <a:sym typeface="Calibri"/>
              </a:rPr>
              <a:t> Εξαγωγή του </a:t>
            </a:r>
            <a:r>
              <a:rPr b="1" lang="en-US" sz="2000">
                <a:solidFill>
                  <a:schemeClr val="dk1"/>
                </a:solidFill>
                <a:latin typeface="Calibri"/>
                <a:ea typeface="Calibri"/>
                <a:cs typeface="Calibri"/>
                <a:sym typeface="Calibri"/>
              </a:rPr>
              <a:t>μήκους του URL</a:t>
            </a:r>
            <a:r>
              <a:rPr lang="en-US" sz="2000">
                <a:solidFill>
                  <a:schemeClr val="dk1"/>
                </a:solidFill>
                <a:latin typeface="Calibri"/>
                <a:ea typeface="Calibri"/>
                <a:cs typeface="Calibri"/>
                <a:sym typeface="Calibri"/>
              </a:rPr>
              <a:t>, εντοπισμός </a:t>
            </a:r>
            <a:r>
              <a:rPr b="1" lang="en-US" sz="2000">
                <a:solidFill>
                  <a:schemeClr val="dk1"/>
                </a:solidFill>
                <a:latin typeface="Calibri"/>
                <a:ea typeface="Calibri"/>
                <a:cs typeface="Calibri"/>
                <a:sym typeface="Calibri"/>
              </a:rPr>
              <a:t>λέξεων-κλειδιών</a:t>
            </a:r>
            <a:r>
              <a:rPr lang="en-US" sz="2000">
                <a:solidFill>
                  <a:schemeClr val="dk1"/>
                </a:solidFill>
                <a:latin typeface="Calibri"/>
                <a:ea typeface="Calibri"/>
                <a:cs typeface="Calibri"/>
                <a:sym typeface="Calibri"/>
              </a:rPr>
              <a:t> (όπως “fake”), και </a:t>
            </a:r>
            <a:r>
              <a:rPr b="1" lang="en-US" sz="2000">
                <a:solidFill>
                  <a:schemeClr val="dk1"/>
                </a:solidFill>
                <a:latin typeface="Calibri"/>
                <a:ea typeface="Calibri"/>
                <a:cs typeface="Calibri"/>
                <a:sym typeface="Calibri"/>
              </a:rPr>
              <a:t>αναγνώριση του domain</a:t>
            </a:r>
            <a:r>
              <a:rPr lang="en-US" sz="2000">
                <a:solidFill>
                  <a:schemeClr val="dk1"/>
                </a:solidFill>
                <a:latin typeface="Calibri"/>
                <a:ea typeface="Calibri"/>
                <a:cs typeface="Calibri"/>
                <a:sym typeface="Calibri"/>
              </a:rPr>
              <a:t> για να παρέχονται περαιτέρω πληροφορίες που βοηθούν στην ανίχνευση.</a:t>
            </a:r>
            <a:endParaRPr sz="2000">
              <a:solidFill>
                <a:schemeClr val="dk1"/>
              </a:solidFill>
              <a:latin typeface="Calibri"/>
              <a:ea typeface="Calibri"/>
              <a:cs typeface="Calibri"/>
              <a:sym typeface="Calibri"/>
            </a:endParaRPr>
          </a:p>
          <a:p>
            <a:pPr indent="-355600" lvl="0" marL="457200" rtl="0" algn="l">
              <a:lnSpc>
                <a:spcPct val="115000"/>
              </a:lnSpc>
              <a:spcBef>
                <a:spcPts val="0"/>
              </a:spcBef>
              <a:spcAft>
                <a:spcPts val="0"/>
              </a:spcAft>
              <a:buClr>
                <a:schemeClr val="dk1"/>
              </a:buClr>
              <a:buSzPts val="2000"/>
              <a:buChar char="●"/>
            </a:pPr>
            <a:r>
              <a:rPr b="1" lang="en-US" sz="2000">
                <a:solidFill>
                  <a:schemeClr val="dk1"/>
                </a:solidFill>
                <a:latin typeface="Calibri"/>
                <a:ea typeface="Calibri"/>
                <a:cs typeface="Calibri"/>
                <a:sym typeface="Calibri"/>
              </a:rPr>
              <a:t>Κλιμάκωση αριθμητικών χαρακτηριστικών:</a:t>
            </a:r>
            <a:r>
              <a:rPr lang="en-US" sz="2000">
                <a:solidFill>
                  <a:schemeClr val="dk1"/>
                </a:solidFill>
                <a:latin typeface="Calibri"/>
                <a:ea typeface="Calibri"/>
                <a:cs typeface="Calibri"/>
                <a:sym typeface="Calibri"/>
              </a:rPr>
              <a:t> </a:t>
            </a:r>
            <a:r>
              <a:rPr b="1" lang="en-US" sz="2000">
                <a:solidFill>
                  <a:schemeClr val="dk1"/>
                </a:solidFill>
                <a:latin typeface="Calibri"/>
                <a:ea typeface="Calibri"/>
                <a:cs typeface="Calibri"/>
                <a:sym typeface="Calibri"/>
              </a:rPr>
              <a:t>Κανονικοποίηση αριθμητικών τιμών</a:t>
            </a:r>
            <a:r>
              <a:rPr lang="en-US" sz="2000">
                <a:solidFill>
                  <a:schemeClr val="dk1"/>
                </a:solidFill>
                <a:latin typeface="Calibri"/>
                <a:ea typeface="Calibri"/>
                <a:cs typeface="Calibri"/>
                <a:sym typeface="Calibri"/>
              </a:rPr>
              <a:t> όπως το μήκος του URL για να αποφεύγεται η κυριαρχία χαρακτηριστικών με μεγαλύτερη αριθμητική κλίμακα.</a:t>
            </a:r>
            <a:endParaRPr sz="2000">
              <a:solidFill>
                <a:schemeClr val="dk1"/>
              </a:solidFill>
              <a:latin typeface="Calibri"/>
              <a:ea typeface="Calibri"/>
              <a:cs typeface="Calibri"/>
              <a:sym typeface="Calibri"/>
            </a:endParaRPr>
          </a:p>
          <a:p>
            <a:pPr indent="-355600" lvl="0" marL="457200" rtl="0" algn="l">
              <a:lnSpc>
                <a:spcPct val="115000"/>
              </a:lnSpc>
              <a:spcBef>
                <a:spcPts val="0"/>
              </a:spcBef>
              <a:spcAft>
                <a:spcPts val="0"/>
              </a:spcAft>
              <a:buClr>
                <a:schemeClr val="dk1"/>
              </a:buClr>
              <a:buSzPts val="2000"/>
              <a:buChar char="●"/>
            </a:pPr>
            <a:r>
              <a:rPr b="1" lang="en-US" sz="2000">
                <a:solidFill>
                  <a:schemeClr val="dk1"/>
                </a:solidFill>
                <a:latin typeface="Calibri"/>
                <a:ea typeface="Calibri"/>
                <a:cs typeface="Calibri"/>
                <a:sym typeface="Calibri"/>
              </a:rPr>
              <a:t>Μετατροπή σε sparse μορφή:</a:t>
            </a:r>
            <a:r>
              <a:rPr lang="en-US" sz="2000">
                <a:solidFill>
                  <a:schemeClr val="dk1"/>
                </a:solidFill>
                <a:latin typeface="Calibri"/>
                <a:ea typeface="Calibri"/>
                <a:cs typeface="Calibri"/>
                <a:sym typeface="Calibri"/>
              </a:rPr>
              <a:t> </a:t>
            </a:r>
            <a:r>
              <a:rPr b="1" lang="en-US" sz="2000">
                <a:solidFill>
                  <a:schemeClr val="dk1"/>
                </a:solidFill>
                <a:latin typeface="Calibri"/>
                <a:ea typeface="Calibri"/>
                <a:cs typeface="Calibri"/>
                <a:sym typeface="Calibri"/>
              </a:rPr>
              <a:t>Μείωση της απαιτούμενης μνήμης</a:t>
            </a:r>
            <a:r>
              <a:rPr lang="en-US" sz="2000">
                <a:solidFill>
                  <a:schemeClr val="dk1"/>
                </a:solidFill>
                <a:latin typeface="Calibri"/>
                <a:ea typeface="Calibri"/>
                <a:cs typeface="Calibri"/>
                <a:sym typeface="Calibri"/>
              </a:rPr>
              <a:t> και βελτίωση της </a:t>
            </a:r>
            <a:r>
              <a:rPr b="1" lang="en-US" sz="2000">
                <a:solidFill>
                  <a:schemeClr val="dk1"/>
                </a:solidFill>
                <a:latin typeface="Calibri"/>
                <a:ea typeface="Calibri"/>
                <a:cs typeface="Calibri"/>
                <a:sym typeface="Calibri"/>
              </a:rPr>
              <a:t>απόδοσης</a:t>
            </a:r>
            <a:r>
              <a:rPr lang="en-US" sz="2000">
                <a:solidFill>
                  <a:schemeClr val="dk1"/>
                </a:solidFill>
                <a:latin typeface="Calibri"/>
                <a:ea typeface="Calibri"/>
                <a:cs typeface="Calibri"/>
                <a:sym typeface="Calibri"/>
              </a:rPr>
              <a:t> κατά την εκπαίδευση των μοντέλων.</a:t>
            </a:r>
            <a:endParaRPr sz="2000">
              <a:solidFill>
                <a:schemeClr val="dk1"/>
              </a:solidFill>
              <a:latin typeface="Calibri"/>
              <a:ea typeface="Calibri"/>
              <a:cs typeface="Calibri"/>
              <a:sym typeface="Calibri"/>
            </a:endParaRPr>
          </a:p>
          <a:p>
            <a:pPr indent="-355600" lvl="0" marL="457200" rtl="0" algn="l">
              <a:lnSpc>
                <a:spcPct val="115000"/>
              </a:lnSpc>
              <a:spcBef>
                <a:spcPts val="0"/>
              </a:spcBef>
              <a:spcAft>
                <a:spcPts val="0"/>
              </a:spcAft>
              <a:buClr>
                <a:schemeClr val="dk1"/>
              </a:buClr>
              <a:buSzPts val="2000"/>
              <a:buChar char="●"/>
            </a:pPr>
            <a:r>
              <a:rPr b="1" lang="en-US" sz="2000">
                <a:solidFill>
                  <a:schemeClr val="dk1"/>
                </a:solidFill>
                <a:latin typeface="Calibri"/>
                <a:ea typeface="Calibri"/>
                <a:cs typeface="Calibri"/>
                <a:sym typeface="Calibri"/>
              </a:rPr>
              <a:t>Δημιουργία Pipeline &amp; ColumnTransformer:</a:t>
            </a:r>
            <a:r>
              <a:rPr lang="en-US" sz="2000">
                <a:solidFill>
                  <a:schemeClr val="dk1"/>
                </a:solidFill>
                <a:latin typeface="Calibri"/>
                <a:ea typeface="Calibri"/>
                <a:cs typeface="Calibri"/>
                <a:sym typeface="Calibri"/>
              </a:rPr>
              <a:t> </a:t>
            </a:r>
            <a:r>
              <a:rPr b="1" lang="en-US" sz="2000">
                <a:solidFill>
                  <a:schemeClr val="dk1"/>
                </a:solidFill>
                <a:latin typeface="Calibri"/>
                <a:ea typeface="Calibri"/>
                <a:cs typeface="Calibri"/>
                <a:sym typeface="Calibri"/>
              </a:rPr>
              <a:t>Ενοποίηση</a:t>
            </a:r>
            <a:r>
              <a:rPr lang="en-US" sz="2000">
                <a:solidFill>
                  <a:schemeClr val="dk1"/>
                </a:solidFill>
                <a:latin typeface="Calibri"/>
                <a:ea typeface="Calibri"/>
                <a:cs typeface="Calibri"/>
                <a:sym typeface="Calibri"/>
              </a:rPr>
              <a:t> όλων των παραπάνω βημάτων σε μία </a:t>
            </a:r>
            <a:r>
              <a:rPr b="1" lang="en-US" sz="2000">
                <a:solidFill>
                  <a:schemeClr val="dk1"/>
                </a:solidFill>
                <a:latin typeface="Calibri"/>
                <a:ea typeface="Calibri"/>
                <a:cs typeface="Calibri"/>
                <a:sym typeface="Calibri"/>
              </a:rPr>
              <a:t>συνεχή ροή</a:t>
            </a:r>
            <a:r>
              <a:rPr lang="en-US" sz="2000">
                <a:solidFill>
                  <a:schemeClr val="dk1"/>
                </a:solidFill>
                <a:latin typeface="Calibri"/>
                <a:ea typeface="Calibri"/>
                <a:cs typeface="Calibri"/>
                <a:sym typeface="Calibri"/>
              </a:rPr>
              <a:t>, που διευκολύνει τη </a:t>
            </a:r>
            <a:r>
              <a:rPr b="1" lang="en-US" sz="2000">
                <a:solidFill>
                  <a:schemeClr val="dk1"/>
                </a:solidFill>
                <a:latin typeface="Calibri"/>
                <a:ea typeface="Calibri"/>
                <a:cs typeface="Calibri"/>
                <a:sym typeface="Calibri"/>
              </a:rPr>
              <a:t>διαχείριση</a:t>
            </a:r>
            <a:r>
              <a:rPr lang="en-US" sz="2000">
                <a:solidFill>
                  <a:schemeClr val="dk1"/>
                </a:solidFill>
                <a:latin typeface="Calibri"/>
                <a:ea typeface="Calibri"/>
                <a:cs typeface="Calibri"/>
                <a:sym typeface="Calibri"/>
              </a:rPr>
              <a:t> και την </a:t>
            </a:r>
            <a:r>
              <a:rPr b="1" lang="en-US" sz="2000">
                <a:solidFill>
                  <a:schemeClr val="dk1"/>
                </a:solidFill>
                <a:latin typeface="Calibri"/>
                <a:ea typeface="Calibri"/>
                <a:cs typeface="Calibri"/>
                <a:sym typeface="Calibri"/>
              </a:rPr>
              <a:t>αναπαραγωγή της διαδικασίας προεπεξεργασίας</a:t>
            </a: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b="1" lang="en-US" sz="2000">
                <a:solidFill>
                  <a:srgbClr val="7ED957"/>
                </a:solidFill>
                <a:latin typeface="Calibri"/>
                <a:ea typeface="Calibri"/>
                <a:cs typeface="Calibri"/>
                <a:sym typeface="Calibri"/>
              </a:rPr>
              <a:t>Τεχνική Σημασία:</a:t>
            </a:r>
            <a:endParaRPr b="1" sz="2000">
              <a:solidFill>
                <a:srgbClr val="7ED957"/>
              </a:solidFill>
              <a:latin typeface="Calibri"/>
              <a:ea typeface="Calibri"/>
              <a:cs typeface="Calibri"/>
              <a:sym typeface="Calibri"/>
            </a:endParaRPr>
          </a:p>
          <a:p>
            <a:pPr indent="-355600" lvl="0" marL="457200" rtl="0" algn="l">
              <a:lnSpc>
                <a:spcPct val="115000"/>
              </a:lnSpc>
              <a:spcBef>
                <a:spcPts val="1200"/>
              </a:spcBef>
              <a:spcAft>
                <a:spcPts val="0"/>
              </a:spcAft>
              <a:buClr>
                <a:schemeClr val="dk1"/>
              </a:buClr>
              <a:buSzPts val="2000"/>
              <a:buChar char="●"/>
            </a:pPr>
            <a:r>
              <a:rPr lang="en-US" sz="2000">
                <a:solidFill>
                  <a:schemeClr val="dk1"/>
                </a:solidFill>
                <a:latin typeface="Calibri"/>
                <a:ea typeface="Calibri"/>
                <a:cs typeface="Calibri"/>
                <a:sym typeface="Calibri"/>
              </a:rPr>
              <a:t>Κάθε βήμα διασφαλίζει ότι οι </a:t>
            </a:r>
            <a:r>
              <a:rPr b="1" lang="en-US" sz="2000">
                <a:solidFill>
                  <a:schemeClr val="dk1"/>
                </a:solidFill>
                <a:latin typeface="Calibri"/>
                <a:ea typeface="Calibri"/>
                <a:cs typeface="Calibri"/>
                <a:sym typeface="Calibri"/>
              </a:rPr>
              <a:t>είσοδοι των μοντέλων</a:t>
            </a:r>
            <a:r>
              <a:rPr lang="en-US" sz="2000">
                <a:solidFill>
                  <a:schemeClr val="dk1"/>
                </a:solidFill>
                <a:latin typeface="Calibri"/>
                <a:ea typeface="Calibri"/>
                <a:cs typeface="Calibri"/>
                <a:sym typeface="Calibri"/>
              </a:rPr>
              <a:t> είναι </a:t>
            </a:r>
            <a:r>
              <a:rPr b="1" lang="en-US" sz="2000">
                <a:solidFill>
                  <a:schemeClr val="dk1"/>
                </a:solidFill>
                <a:latin typeface="Calibri"/>
                <a:ea typeface="Calibri"/>
                <a:cs typeface="Calibri"/>
                <a:sym typeface="Calibri"/>
              </a:rPr>
              <a:t>σταθερές</a:t>
            </a:r>
            <a:r>
              <a:rPr lang="en-US" sz="2000">
                <a:solidFill>
                  <a:schemeClr val="dk1"/>
                </a:solidFill>
                <a:latin typeface="Calibri"/>
                <a:ea typeface="Calibri"/>
                <a:cs typeface="Calibri"/>
                <a:sym typeface="Calibri"/>
              </a:rPr>
              <a:t>, </a:t>
            </a:r>
            <a:r>
              <a:rPr b="1" lang="en-US" sz="2000">
                <a:solidFill>
                  <a:schemeClr val="dk1"/>
                </a:solidFill>
                <a:latin typeface="Calibri"/>
                <a:ea typeface="Calibri"/>
                <a:cs typeface="Calibri"/>
                <a:sym typeface="Calibri"/>
              </a:rPr>
              <a:t>κανονικοποιημένες</a:t>
            </a:r>
            <a:r>
              <a:rPr lang="en-US" sz="2000">
                <a:solidFill>
                  <a:schemeClr val="dk1"/>
                </a:solidFill>
                <a:latin typeface="Calibri"/>
                <a:ea typeface="Calibri"/>
                <a:cs typeface="Calibri"/>
                <a:sym typeface="Calibri"/>
              </a:rPr>
              <a:t>, και </a:t>
            </a:r>
            <a:r>
              <a:rPr b="1" lang="en-US" sz="2000">
                <a:solidFill>
                  <a:schemeClr val="dk1"/>
                </a:solidFill>
                <a:latin typeface="Calibri"/>
                <a:ea typeface="Calibri"/>
                <a:cs typeface="Calibri"/>
                <a:sym typeface="Calibri"/>
              </a:rPr>
              <a:t>απαλλαγμένες από περιττές πληροφορίες</a:t>
            </a: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355600" lvl="0" marL="457200" rtl="0" algn="l">
              <a:lnSpc>
                <a:spcPct val="115000"/>
              </a:lnSpc>
              <a:spcBef>
                <a:spcPts val="0"/>
              </a:spcBef>
              <a:spcAft>
                <a:spcPts val="0"/>
              </a:spcAft>
              <a:buClr>
                <a:schemeClr val="dk1"/>
              </a:buClr>
              <a:buSzPts val="2000"/>
              <a:buChar char="●"/>
            </a:pPr>
            <a:r>
              <a:rPr lang="en-US" sz="2000">
                <a:solidFill>
                  <a:schemeClr val="dk1"/>
                </a:solidFill>
                <a:latin typeface="Calibri"/>
                <a:ea typeface="Calibri"/>
                <a:cs typeface="Calibri"/>
                <a:sym typeface="Calibri"/>
              </a:rPr>
              <a:t>Η </a:t>
            </a:r>
            <a:r>
              <a:rPr b="1" lang="en-US" sz="2000">
                <a:solidFill>
                  <a:schemeClr val="dk1"/>
                </a:solidFill>
                <a:latin typeface="Calibri"/>
                <a:ea typeface="Calibri"/>
                <a:cs typeface="Calibri"/>
                <a:sym typeface="Calibri"/>
              </a:rPr>
              <a:t>προεπεξεργασία</a:t>
            </a:r>
            <a:r>
              <a:rPr lang="en-US" sz="2000">
                <a:solidFill>
                  <a:schemeClr val="dk1"/>
                </a:solidFill>
                <a:latin typeface="Calibri"/>
                <a:ea typeface="Calibri"/>
                <a:cs typeface="Calibri"/>
                <a:sym typeface="Calibri"/>
              </a:rPr>
              <a:t> επιτρέπει στους αλγόριθμους να εντοπίσουν πιο </a:t>
            </a:r>
            <a:r>
              <a:rPr b="1" lang="en-US" sz="2000">
                <a:solidFill>
                  <a:schemeClr val="dk1"/>
                </a:solidFill>
                <a:latin typeface="Calibri"/>
                <a:ea typeface="Calibri"/>
                <a:cs typeface="Calibri"/>
                <a:sym typeface="Calibri"/>
              </a:rPr>
              <a:t>καθαρά τα μοτίβα</a:t>
            </a:r>
            <a:r>
              <a:rPr lang="en-US" sz="2000">
                <a:solidFill>
                  <a:schemeClr val="dk1"/>
                </a:solidFill>
                <a:latin typeface="Calibri"/>
                <a:ea typeface="Calibri"/>
                <a:cs typeface="Calibri"/>
                <a:sym typeface="Calibri"/>
              </a:rPr>
              <a:t> στα δεδομένα, βελτιώνοντας την </a:t>
            </a:r>
            <a:r>
              <a:rPr b="1" lang="en-US" sz="2000">
                <a:solidFill>
                  <a:schemeClr val="dk1"/>
                </a:solidFill>
                <a:latin typeface="Calibri"/>
                <a:ea typeface="Calibri"/>
                <a:cs typeface="Calibri"/>
                <a:sym typeface="Calibri"/>
              </a:rPr>
              <a:t>ακρίβεια των προβλέψεων</a:t>
            </a:r>
            <a:r>
              <a:rPr lang="en-US" sz="2000">
                <a:solidFill>
                  <a:schemeClr val="dk1"/>
                </a:solidFill>
                <a:latin typeface="Calibri"/>
                <a:ea typeface="Calibri"/>
                <a:cs typeface="Calibri"/>
                <a:sym typeface="Calibri"/>
              </a:rPr>
              <a:t> και την </a:t>
            </a:r>
            <a:r>
              <a:rPr b="1" lang="en-US" sz="2000">
                <a:solidFill>
                  <a:schemeClr val="dk1"/>
                </a:solidFill>
                <a:latin typeface="Calibri"/>
                <a:ea typeface="Calibri"/>
                <a:cs typeface="Calibri"/>
                <a:sym typeface="Calibri"/>
              </a:rPr>
              <a:t>γενίκευση σε νέα δεδομένα</a:t>
            </a:r>
            <a:r>
              <a:rPr lang="en-US" sz="2000">
                <a:solidFill>
                  <a:schemeClr val="dk1"/>
                </a:solidFill>
                <a:latin typeface="Calibri"/>
                <a:ea typeface="Calibri"/>
                <a:cs typeface="Calibri"/>
                <a:sym typeface="Calibri"/>
              </a:rPr>
              <a:t>.</a:t>
            </a:r>
            <a:endParaRPr sz="2000">
              <a:solidFill>
                <a:schemeClr val="dk1"/>
              </a:solidFill>
              <a:latin typeface="Calibri"/>
              <a:ea typeface="Calibri"/>
              <a:cs typeface="Calibri"/>
              <a:sym typeface="Calibri"/>
            </a:endParaRPr>
          </a:p>
          <a:p>
            <a:pPr indent="0" lvl="0" marL="0" rtl="0" algn="l">
              <a:spcBef>
                <a:spcPts val="1200"/>
              </a:spcBef>
              <a:spcAft>
                <a:spcPts val="0"/>
              </a:spcAft>
              <a:buNone/>
            </a:pPr>
            <a:r>
              <a:t/>
            </a:r>
            <a:endParaRPr b="1" sz="2800">
              <a:solidFill>
                <a:srgbClr val="7ED957"/>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9"/>
          <p:cNvSpPr/>
          <p:nvPr/>
        </p:nvSpPr>
        <p:spPr>
          <a:xfrm rot="-5400000">
            <a:off x="4000500" y="-4000500"/>
            <a:ext cx="10287000" cy="18288000"/>
          </a:xfrm>
          <a:custGeom>
            <a:rect b="b" l="l" r="r" t="t"/>
            <a:pathLst>
              <a:path extrusionOk="0" h="18288000" w="10287000">
                <a:moveTo>
                  <a:pt x="10287000" y="0"/>
                </a:moveTo>
                <a:lnTo>
                  <a:pt x="10287000" y="18288000"/>
                </a:lnTo>
                <a:lnTo>
                  <a:pt x="0" y="18288000"/>
                </a:lnTo>
                <a:lnTo>
                  <a:pt x="0" y="0"/>
                </a:lnTo>
                <a:lnTo>
                  <a:pt x="10287000" y="0"/>
                </a:lnTo>
                <a:close/>
              </a:path>
            </a:pathLst>
          </a:custGeom>
          <a:blipFill rotWithShape="1">
            <a:blip r:embed="rId3">
              <a:alphaModFix/>
            </a:blip>
            <a:stretch>
              <a:fillRect b="-2749" l="-71859" r="-74149" t="-3629"/>
            </a:stretch>
          </a:blipFill>
          <a:ln>
            <a:noFill/>
          </a:ln>
        </p:spPr>
      </p:sp>
      <p:sp>
        <p:nvSpPr>
          <p:cNvPr id="141" name="Google Shape;141;p19"/>
          <p:cNvSpPr txBox="1"/>
          <p:nvPr/>
        </p:nvSpPr>
        <p:spPr>
          <a:xfrm>
            <a:off x="75976" y="127688"/>
            <a:ext cx="17745000" cy="880500"/>
          </a:xfrm>
          <a:prstGeom prst="rect">
            <a:avLst/>
          </a:prstGeom>
          <a:noFill/>
          <a:ln>
            <a:noFill/>
          </a:ln>
        </p:spPr>
        <p:txBody>
          <a:bodyPr anchorCtr="0" anchor="t" bIns="0" lIns="0" spcFirstLastPara="1" rIns="0" wrap="square" tIns="0">
            <a:spAutoFit/>
          </a:bodyPr>
          <a:lstStyle/>
          <a:p>
            <a:pPr indent="0" lvl="0" marL="0" marR="0" rtl="0" algn="ctr">
              <a:lnSpc>
                <a:spcPct val="140012"/>
              </a:lnSpc>
              <a:spcBef>
                <a:spcPts val="0"/>
              </a:spcBef>
              <a:spcAft>
                <a:spcPts val="0"/>
              </a:spcAft>
              <a:buNone/>
            </a:pPr>
            <a:r>
              <a:rPr b="1" lang="en-US" sz="5721" u="sng">
                <a:solidFill>
                  <a:srgbClr val="359935"/>
                </a:solidFill>
                <a:latin typeface="Calibri"/>
                <a:ea typeface="Calibri"/>
                <a:cs typeface="Calibri"/>
                <a:sym typeface="Calibri"/>
              </a:rPr>
              <a:t>Συνδυασμός Χαρακτηριστικών και Τελική Προετοιμασία</a:t>
            </a:r>
            <a:endParaRPr b="1" i="0" sz="5721" u="sng" cap="none" strike="noStrike">
              <a:solidFill>
                <a:srgbClr val="359935"/>
              </a:solidFill>
              <a:latin typeface="Calibri"/>
              <a:ea typeface="Calibri"/>
              <a:cs typeface="Calibri"/>
              <a:sym typeface="Calibri"/>
            </a:endParaRPr>
          </a:p>
        </p:txBody>
      </p:sp>
      <p:sp>
        <p:nvSpPr>
          <p:cNvPr id="142" name="Google Shape;142;p19"/>
          <p:cNvSpPr txBox="1"/>
          <p:nvPr/>
        </p:nvSpPr>
        <p:spPr>
          <a:xfrm>
            <a:off x="520175" y="1202450"/>
            <a:ext cx="16233000" cy="81876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Clr>
                <a:srgbClr val="359935"/>
              </a:buClr>
              <a:buSzPts val="2200"/>
              <a:buFont typeface="Calibri"/>
              <a:buAutoNum type="arabicPeriod"/>
            </a:pPr>
            <a:r>
              <a:rPr b="1" lang="en-US" sz="2200">
                <a:solidFill>
                  <a:srgbClr val="359935"/>
                </a:solidFill>
                <a:latin typeface="Calibri"/>
                <a:ea typeface="Calibri"/>
                <a:cs typeface="Calibri"/>
                <a:sym typeface="Calibri"/>
              </a:rPr>
              <a:t>Συνδυασμός TF-IDF Χαρακτηριστικών με Αριθμητικά Δεδομένα:</a:t>
            </a:r>
            <a:endParaRPr b="1" sz="2200">
              <a:solidFill>
                <a:srgbClr val="359935"/>
              </a:solidFill>
              <a:latin typeface="Calibri"/>
              <a:ea typeface="Calibri"/>
              <a:cs typeface="Calibri"/>
              <a:sym typeface="Calibri"/>
            </a:endParaRPr>
          </a:p>
          <a:p>
            <a:pPr indent="-368300" lvl="0" marL="457200" rtl="0" algn="l">
              <a:lnSpc>
                <a:spcPct val="115000"/>
              </a:lnSpc>
              <a:spcBef>
                <a:spcPts val="0"/>
              </a:spcBef>
              <a:spcAft>
                <a:spcPts val="0"/>
              </a:spcAft>
              <a:buClr>
                <a:schemeClr val="dk1"/>
              </a:buClr>
              <a:buSzPts val="2200"/>
              <a:buChar char="●"/>
            </a:pPr>
            <a:r>
              <a:rPr b="1" lang="en-US" sz="2200">
                <a:solidFill>
                  <a:schemeClr val="dk1"/>
                </a:solidFill>
                <a:latin typeface="Calibri"/>
                <a:ea typeface="Calibri"/>
                <a:cs typeface="Calibri"/>
                <a:sym typeface="Calibri"/>
              </a:rPr>
              <a:t>Τι είναι το TF-IDF:</a:t>
            </a:r>
            <a:r>
              <a:rPr lang="en-US" sz="2200">
                <a:solidFill>
                  <a:schemeClr val="dk1"/>
                </a:solidFill>
                <a:latin typeface="Calibri"/>
                <a:ea typeface="Calibri"/>
                <a:cs typeface="Calibri"/>
                <a:sym typeface="Calibri"/>
              </a:rPr>
              <a:t> Ο </a:t>
            </a:r>
            <a:r>
              <a:rPr b="1" lang="en-US" sz="2200">
                <a:solidFill>
                  <a:schemeClr val="dk1"/>
                </a:solidFill>
                <a:latin typeface="Calibri"/>
                <a:ea typeface="Calibri"/>
                <a:cs typeface="Calibri"/>
                <a:sym typeface="Calibri"/>
              </a:rPr>
              <a:t>TF-IDF Vectorizer</a:t>
            </a:r>
            <a:r>
              <a:rPr lang="en-US" sz="2200">
                <a:solidFill>
                  <a:schemeClr val="dk1"/>
                </a:solidFill>
                <a:latin typeface="Calibri"/>
                <a:ea typeface="Calibri"/>
                <a:cs typeface="Calibri"/>
                <a:sym typeface="Calibri"/>
              </a:rPr>
              <a:t> μετατρέπει το κείμενο των τίτλων σε αριθμητικά χαρακτηριστικά, αναδεικνύοντας τη σημασία συγκεκριμένων λέξεων.</a:t>
            </a:r>
            <a:endParaRPr sz="2200">
              <a:solidFill>
                <a:schemeClr val="dk1"/>
              </a:solidFill>
              <a:latin typeface="Calibri"/>
              <a:ea typeface="Calibri"/>
              <a:cs typeface="Calibri"/>
              <a:sym typeface="Calibri"/>
            </a:endParaRPr>
          </a:p>
          <a:p>
            <a:pPr indent="-368300" lvl="0" marL="457200" rtl="0" algn="l">
              <a:lnSpc>
                <a:spcPct val="115000"/>
              </a:lnSpc>
              <a:spcBef>
                <a:spcPts val="0"/>
              </a:spcBef>
              <a:spcAft>
                <a:spcPts val="0"/>
              </a:spcAft>
              <a:buClr>
                <a:schemeClr val="dk1"/>
              </a:buClr>
              <a:buSzPts val="2200"/>
              <a:buChar char="●"/>
            </a:pPr>
            <a:r>
              <a:rPr b="1" lang="en-US" sz="2200">
                <a:solidFill>
                  <a:schemeClr val="dk1"/>
                </a:solidFill>
                <a:latin typeface="Calibri"/>
                <a:ea typeface="Calibri"/>
                <a:cs typeface="Calibri"/>
                <a:sym typeface="Calibri"/>
              </a:rPr>
              <a:t>Αριθμητικά χαρακτηριστικά:</a:t>
            </a:r>
            <a:r>
              <a:rPr lang="en-US" sz="2200">
                <a:solidFill>
                  <a:schemeClr val="dk1"/>
                </a:solidFill>
                <a:latin typeface="Calibri"/>
                <a:ea typeface="Calibri"/>
                <a:cs typeface="Calibri"/>
                <a:sym typeface="Calibri"/>
              </a:rPr>
              <a:t> Αφορούν ιδιότητες όπως το μήκος του URL, η παρουσία λέξεων-κλειδιών (“fake”), και άλλες ποσοτικές μετρήσεις.</a:t>
            </a:r>
            <a:endParaRPr sz="2200">
              <a:solidFill>
                <a:schemeClr val="dk1"/>
              </a:solidFill>
              <a:latin typeface="Calibri"/>
              <a:ea typeface="Calibri"/>
              <a:cs typeface="Calibri"/>
              <a:sym typeface="Calibri"/>
            </a:endParaRPr>
          </a:p>
          <a:p>
            <a:pPr indent="-368300" lvl="0" marL="457200" rtl="0" algn="l">
              <a:lnSpc>
                <a:spcPct val="115000"/>
              </a:lnSpc>
              <a:spcBef>
                <a:spcPts val="0"/>
              </a:spcBef>
              <a:spcAft>
                <a:spcPts val="0"/>
              </a:spcAft>
              <a:buClr>
                <a:schemeClr val="dk1"/>
              </a:buClr>
              <a:buSzPts val="2200"/>
              <a:buChar char="●"/>
            </a:pPr>
            <a:r>
              <a:rPr b="1" lang="en-US" sz="2200">
                <a:solidFill>
                  <a:schemeClr val="dk1"/>
                </a:solidFill>
                <a:latin typeface="Calibri"/>
                <a:ea typeface="Calibri"/>
                <a:cs typeface="Calibri"/>
                <a:sym typeface="Calibri"/>
              </a:rPr>
              <a:t>Γιατί συνδυάζονται:</a:t>
            </a:r>
            <a:r>
              <a:rPr lang="en-US" sz="2200">
                <a:solidFill>
                  <a:schemeClr val="dk1"/>
                </a:solidFill>
                <a:latin typeface="Calibri"/>
                <a:ea typeface="Calibri"/>
                <a:cs typeface="Calibri"/>
                <a:sym typeface="Calibri"/>
              </a:rPr>
              <a:t> Τα </a:t>
            </a:r>
            <a:r>
              <a:rPr b="1" lang="en-US" sz="2200">
                <a:solidFill>
                  <a:schemeClr val="dk1"/>
                </a:solidFill>
                <a:latin typeface="Calibri"/>
                <a:ea typeface="Calibri"/>
                <a:cs typeface="Calibri"/>
                <a:sym typeface="Calibri"/>
              </a:rPr>
              <a:t>TF-IDF χαρακτηριστικά</a:t>
            </a:r>
            <a:r>
              <a:rPr lang="en-US" sz="2200">
                <a:solidFill>
                  <a:schemeClr val="dk1"/>
                </a:solidFill>
                <a:latin typeface="Calibri"/>
                <a:ea typeface="Calibri"/>
                <a:cs typeface="Calibri"/>
                <a:sym typeface="Calibri"/>
              </a:rPr>
              <a:t> εντοπίζουν γλωσσικά μοτίβα, ενώ τα </a:t>
            </a:r>
            <a:r>
              <a:rPr b="1" lang="en-US" sz="2200">
                <a:solidFill>
                  <a:schemeClr val="dk1"/>
                </a:solidFill>
                <a:latin typeface="Calibri"/>
                <a:ea typeface="Calibri"/>
                <a:cs typeface="Calibri"/>
                <a:sym typeface="Calibri"/>
              </a:rPr>
              <a:t>αριθμητικά χαρακτηριστικά</a:t>
            </a:r>
            <a:r>
              <a:rPr lang="en-US" sz="2200">
                <a:solidFill>
                  <a:schemeClr val="dk1"/>
                </a:solidFill>
                <a:latin typeface="Calibri"/>
                <a:ea typeface="Calibri"/>
                <a:cs typeface="Calibri"/>
                <a:sym typeface="Calibri"/>
              </a:rPr>
              <a:t> εισάγουν πρόσθετες, ανεξάρτητες πληροφορίες. Ο συνδυασμός τους επιτρέπει στα μοντέλα να αξιοποιούν πληροφορίες διαφορετικής φύσης, ενισχύοντας τη συνολική προβλεπτική ικανότητα.</a:t>
            </a:r>
            <a:endParaRPr sz="2200">
              <a:solidFill>
                <a:schemeClr val="dk1"/>
              </a:solidFill>
              <a:latin typeface="Calibri"/>
              <a:ea typeface="Calibri"/>
              <a:cs typeface="Calibri"/>
              <a:sym typeface="Calibri"/>
            </a:endParaRPr>
          </a:p>
          <a:p>
            <a:pPr indent="0" lvl="0" marL="0" rtl="0" algn="l">
              <a:lnSpc>
                <a:spcPct val="115000"/>
              </a:lnSpc>
              <a:spcBef>
                <a:spcPts val="1200"/>
              </a:spcBef>
              <a:spcAft>
                <a:spcPts val="0"/>
              </a:spcAft>
              <a:buNone/>
            </a:pPr>
            <a:r>
              <a:t/>
            </a:r>
            <a:endParaRPr sz="2200">
              <a:solidFill>
                <a:schemeClr val="dk1"/>
              </a:solidFill>
              <a:latin typeface="Calibri"/>
              <a:ea typeface="Calibri"/>
              <a:cs typeface="Calibri"/>
              <a:sym typeface="Calibri"/>
            </a:endParaRPr>
          </a:p>
          <a:p>
            <a:pPr indent="-368300" lvl="0" marL="457200" rtl="0" algn="l">
              <a:lnSpc>
                <a:spcPct val="115000"/>
              </a:lnSpc>
              <a:spcBef>
                <a:spcPts val="1200"/>
              </a:spcBef>
              <a:spcAft>
                <a:spcPts val="0"/>
              </a:spcAft>
              <a:buClr>
                <a:srgbClr val="359935"/>
              </a:buClr>
              <a:buSzPts val="2200"/>
              <a:buFont typeface="Calibri"/>
              <a:buAutoNum type="arabicPeriod"/>
            </a:pPr>
            <a:r>
              <a:rPr b="1" lang="en-US" sz="2200">
                <a:solidFill>
                  <a:srgbClr val="359935"/>
                </a:solidFill>
                <a:latin typeface="Calibri"/>
                <a:ea typeface="Calibri"/>
                <a:cs typeface="Calibri"/>
                <a:sym typeface="Calibri"/>
              </a:rPr>
              <a:t>Δημιουργία Pipeline και ColumnTransformer:</a:t>
            </a:r>
            <a:endParaRPr b="1" sz="2200">
              <a:solidFill>
                <a:srgbClr val="359935"/>
              </a:solidFill>
              <a:latin typeface="Calibri"/>
              <a:ea typeface="Calibri"/>
              <a:cs typeface="Calibri"/>
              <a:sym typeface="Calibri"/>
            </a:endParaRPr>
          </a:p>
          <a:p>
            <a:pPr indent="-368300" lvl="0" marL="457200" rtl="0" algn="l">
              <a:lnSpc>
                <a:spcPct val="115000"/>
              </a:lnSpc>
              <a:spcBef>
                <a:spcPts val="0"/>
              </a:spcBef>
              <a:spcAft>
                <a:spcPts val="0"/>
              </a:spcAft>
              <a:buClr>
                <a:schemeClr val="dk1"/>
              </a:buClr>
              <a:buSzPts val="2200"/>
              <a:buChar char="●"/>
            </a:pPr>
            <a:r>
              <a:rPr b="1" lang="en-US" sz="2200">
                <a:solidFill>
                  <a:schemeClr val="dk1"/>
                </a:solidFill>
                <a:latin typeface="Calibri"/>
                <a:ea typeface="Calibri"/>
                <a:cs typeface="Calibri"/>
                <a:sym typeface="Calibri"/>
              </a:rPr>
              <a:t>Γιατί είναι σημαντικά:</a:t>
            </a:r>
            <a:r>
              <a:rPr lang="en-US" sz="2200">
                <a:solidFill>
                  <a:schemeClr val="dk1"/>
                </a:solidFill>
                <a:latin typeface="Calibri"/>
                <a:ea typeface="Calibri"/>
                <a:cs typeface="Calibri"/>
                <a:sym typeface="Calibri"/>
              </a:rPr>
              <a:t> Το </a:t>
            </a:r>
            <a:r>
              <a:rPr b="1" lang="en-US" sz="2200">
                <a:solidFill>
                  <a:schemeClr val="dk1"/>
                </a:solidFill>
                <a:latin typeface="Calibri"/>
                <a:ea typeface="Calibri"/>
                <a:cs typeface="Calibri"/>
                <a:sym typeface="Calibri"/>
              </a:rPr>
              <a:t>Pipeline</a:t>
            </a:r>
            <a:r>
              <a:rPr lang="en-US" sz="2200">
                <a:solidFill>
                  <a:schemeClr val="dk1"/>
                </a:solidFill>
                <a:latin typeface="Calibri"/>
                <a:ea typeface="Calibri"/>
                <a:cs typeface="Calibri"/>
                <a:sym typeface="Calibri"/>
              </a:rPr>
              <a:t> ενοποιεί όλα τα βήματα προεπεξεργασίας σε μία συνεχόμενη διαδικασία, μειώνοντας τα περιθώρια σφάλματος και απλοποιώντας τη συντήρηση.</a:t>
            </a:r>
            <a:endParaRPr sz="2200">
              <a:solidFill>
                <a:schemeClr val="dk1"/>
              </a:solidFill>
              <a:latin typeface="Calibri"/>
              <a:ea typeface="Calibri"/>
              <a:cs typeface="Calibri"/>
              <a:sym typeface="Calibri"/>
            </a:endParaRPr>
          </a:p>
          <a:p>
            <a:pPr indent="-368300" lvl="0" marL="457200" rtl="0" algn="l">
              <a:lnSpc>
                <a:spcPct val="115000"/>
              </a:lnSpc>
              <a:spcBef>
                <a:spcPts val="0"/>
              </a:spcBef>
              <a:spcAft>
                <a:spcPts val="0"/>
              </a:spcAft>
              <a:buClr>
                <a:schemeClr val="dk1"/>
              </a:buClr>
              <a:buSzPts val="2200"/>
              <a:buChar char="●"/>
            </a:pPr>
            <a:r>
              <a:rPr b="1" lang="en-US" sz="2200">
                <a:solidFill>
                  <a:schemeClr val="dk1"/>
                </a:solidFill>
                <a:latin typeface="Calibri"/>
                <a:ea typeface="Calibri"/>
                <a:cs typeface="Calibri"/>
                <a:sym typeface="Calibri"/>
              </a:rPr>
              <a:t>Τι προσφέρει το ColumnTransformer:</a:t>
            </a:r>
            <a:r>
              <a:rPr lang="en-US" sz="2200">
                <a:solidFill>
                  <a:schemeClr val="dk1"/>
                </a:solidFill>
                <a:latin typeface="Calibri"/>
                <a:ea typeface="Calibri"/>
                <a:cs typeface="Calibri"/>
                <a:sym typeface="Calibri"/>
              </a:rPr>
              <a:t> Επιτρέπει την εφαρμογή διαφορετικών τεχνικών προεπεξεργασίας σε κάθε τύπο χαρακτηριστικών (π.χ., </a:t>
            </a:r>
            <a:r>
              <a:rPr b="1" lang="en-US" sz="2200">
                <a:solidFill>
                  <a:schemeClr val="dk1"/>
                </a:solidFill>
                <a:latin typeface="Calibri"/>
                <a:ea typeface="Calibri"/>
                <a:cs typeface="Calibri"/>
                <a:sym typeface="Calibri"/>
              </a:rPr>
              <a:t>TF-IDF</a:t>
            </a:r>
            <a:r>
              <a:rPr lang="en-US" sz="2200">
                <a:solidFill>
                  <a:schemeClr val="dk1"/>
                </a:solidFill>
                <a:latin typeface="Calibri"/>
                <a:ea typeface="Calibri"/>
                <a:cs typeface="Calibri"/>
                <a:sym typeface="Calibri"/>
              </a:rPr>
              <a:t> για κείμενο και </a:t>
            </a:r>
            <a:r>
              <a:rPr b="1" lang="en-US" sz="2200">
                <a:solidFill>
                  <a:schemeClr val="dk1"/>
                </a:solidFill>
                <a:latin typeface="Calibri"/>
                <a:ea typeface="Calibri"/>
                <a:cs typeface="Calibri"/>
                <a:sym typeface="Calibri"/>
              </a:rPr>
              <a:t>StandardScaler</a:t>
            </a:r>
            <a:r>
              <a:rPr lang="en-US" sz="2200">
                <a:solidFill>
                  <a:schemeClr val="dk1"/>
                </a:solidFill>
                <a:latin typeface="Calibri"/>
                <a:ea typeface="Calibri"/>
                <a:cs typeface="Calibri"/>
                <a:sym typeface="Calibri"/>
              </a:rPr>
              <a:t> για αριθμητικά).</a:t>
            </a:r>
            <a:endParaRPr sz="2200">
              <a:solidFill>
                <a:schemeClr val="dk1"/>
              </a:solidFill>
              <a:latin typeface="Calibri"/>
              <a:ea typeface="Calibri"/>
              <a:cs typeface="Calibri"/>
              <a:sym typeface="Calibri"/>
            </a:endParaRPr>
          </a:p>
          <a:p>
            <a:pPr indent="-368300" lvl="0" marL="457200" rtl="0" algn="l">
              <a:lnSpc>
                <a:spcPct val="115000"/>
              </a:lnSpc>
              <a:spcBef>
                <a:spcPts val="0"/>
              </a:spcBef>
              <a:spcAft>
                <a:spcPts val="0"/>
              </a:spcAft>
              <a:buClr>
                <a:schemeClr val="dk1"/>
              </a:buClr>
              <a:buSzPts val="2200"/>
              <a:buFont typeface="Calibri"/>
              <a:buChar char="●"/>
            </a:pPr>
            <a:r>
              <a:rPr b="1" lang="en-US" sz="2200">
                <a:solidFill>
                  <a:schemeClr val="dk1"/>
                </a:solidFill>
                <a:latin typeface="Calibri"/>
                <a:ea typeface="Calibri"/>
                <a:cs typeface="Calibri"/>
                <a:sym typeface="Calibri"/>
              </a:rPr>
              <a:t>Οφέλη:</a:t>
            </a:r>
            <a:endParaRPr b="1" sz="2200">
              <a:solidFill>
                <a:schemeClr val="dk1"/>
              </a:solidFill>
              <a:latin typeface="Calibri"/>
              <a:ea typeface="Calibri"/>
              <a:cs typeface="Calibri"/>
              <a:sym typeface="Calibri"/>
            </a:endParaRPr>
          </a:p>
          <a:p>
            <a:pPr indent="-368300" lvl="1" marL="914400" rtl="0" algn="l">
              <a:lnSpc>
                <a:spcPct val="115000"/>
              </a:lnSpc>
              <a:spcBef>
                <a:spcPts val="0"/>
              </a:spcBef>
              <a:spcAft>
                <a:spcPts val="0"/>
              </a:spcAft>
              <a:buClr>
                <a:schemeClr val="dk1"/>
              </a:buClr>
              <a:buSzPts val="2200"/>
              <a:buChar char="○"/>
            </a:pPr>
            <a:r>
              <a:rPr b="1" lang="en-US" sz="2200">
                <a:solidFill>
                  <a:schemeClr val="dk1"/>
                </a:solidFill>
                <a:latin typeface="Calibri"/>
                <a:ea typeface="Calibri"/>
                <a:cs typeface="Calibri"/>
                <a:sym typeface="Calibri"/>
              </a:rPr>
              <a:t>Επαναχρησιμοποίηση:</a:t>
            </a:r>
            <a:r>
              <a:rPr lang="en-US" sz="2200">
                <a:solidFill>
                  <a:schemeClr val="dk1"/>
                </a:solidFill>
                <a:latin typeface="Calibri"/>
                <a:ea typeface="Calibri"/>
                <a:cs typeface="Calibri"/>
                <a:sym typeface="Calibri"/>
              </a:rPr>
              <a:t> Η ίδια ροή μπορεί να χρησιμοποιηθεί τόσο κατά την εκπαίδευση όσο και κατά την αξιολόγηση.</a:t>
            </a:r>
            <a:endParaRPr sz="2200">
              <a:solidFill>
                <a:schemeClr val="dk1"/>
              </a:solidFill>
              <a:latin typeface="Calibri"/>
              <a:ea typeface="Calibri"/>
              <a:cs typeface="Calibri"/>
              <a:sym typeface="Calibri"/>
            </a:endParaRPr>
          </a:p>
          <a:p>
            <a:pPr indent="-368300" lvl="1" marL="914400" rtl="0" algn="l">
              <a:lnSpc>
                <a:spcPct val="115000"/>
              </a:lnSpc>
              <a:spcBef>
                <a:spcPts val="0"/>
              </a:spcBef>
              <a:spcAft>
                <a:spcPts val="0"/>
              </a:spcAft>
              <a:buClr>
                <a:schemeClr val="dk1"/>
              </a:buClr>
              <a:buSzPts val="2200"/>
              <a:buChar char="○"/>
            </a:pPr>
            <a:r>
              <a:rPr b="1" lang="en-US" sz="2200">
                <a:solidFill>
                  <a:schemeClr val="dk1"/>
                </a:solidFill>
                <a:latin typeface="Calibri"/>
                <a:ea typeface="Calibri"/>
                <a:cs typeface="Calibri"/>
                <a:sym typeface="Calibri"/>
              </a:rPr>
              <a:t>Συνοχή:</a:t>
            </a:r>
            <a:r>
              <a:rPr lang="en-US" sz="2200">
                <a:solidFill>
                  <a:schemeClr val="dk1"/>
                </a:solidFill>
                <a:latin typeface="Calibri"/>
                <a:ea typeface="Calibri"/>
                <a:cs typeface="Calibri"/>
                <a:sym typeface="Calibri"/>
              </a:rPr>
              <a:t> Όλα τα δεδομένα προεπεξεργάζονται με τον ίδιο τρόπο, διασφαλίζοντας συνεπή αποτελέσματα.</a:t>
            </a:r>
            <a:endParaRPr sz="2200">
              <a:solidFill>
                <a:schemeClr val="dk1"/>
              </a:solidFill>
              <a:latin typeface="Calibri"/>
              <a:ea typeface="Calibri"/>
              <a:cs typeface="Calibri"/>
              <a:sym typeface="Calibri"/>
            </a:endParaRPr>
          </a:p>
          <a:p>
            <a:pPr indent="-368300" lvl="1" marL="914400" rtl="0" algn="l">
              <a:lnSpc>
                <a:spcPct val="115000"/>
              </a:lnSpc>
              <a:spcBef>
                <a:spcPts val="0"/>
              </a:spcBef>
              <a:spcAft>
                <a:spcPts val="0"/>
              </a:spcAft>
              <a:buClr>
                <a:schemeClr val="dk1"/>
              </a:buClr>
              <a:buSzPts val="2200"/>
              <a:buChar char="○"/>
            </a:pPr>
            <a:r>
              <a:rPr b="1" lang="en-US" sz="2200">
                <a:solidFill>
                  <a:schemeClr val="dk1"/>
                </a:solidFill>
                <a:latin typeface="Calibri"/>
                <a:ea typeface="Calibri"/>
                <a:cs typeface="Calibri"/>
                <a:sym typeface="Calibri"/>
              </a:rPr>
              <a:t>Ευκολία τροποποίησης:</a:t>
            </a:r>
            <a:r>
              <a:rPr lang="en-US" sz="2200">
                <a:solidFill>
                  <a:schemeClr val="dk1"/>
                </a:solidFill>
                <a:latin typeface="Calibri"/>
                <a:ea typeface="Calibri"/>
                <a:cs typeface="Calibri"/>
                <a:sym typeface="Calibri"/>
              </a:rPr>
              <a:t> Η δομή του Pipeline επιτρέπει την εύκολη προσθήκη ή αλλαγή βημάτων στο μέλλον.</a:t>
            </a:r>
            <a:endParaRPr sz="2200">
              <a:solidFill>
                <a:schemeClr val="dk1"/>
              </a:solidFill>
              <a:latin typeface="Calibri"/>
              <a:ea typeface="Calibri"/>
              <a:cs typeface="Calibri"/>
              <a:sym typeface="Calibri"/>
            </a:endParaRPr>
          </a:p>
          <a:p>
            <a:pPr indent="0" lvl="0" marL="0" rtl="0" algn="l">
              <a:spcBef>
                <a:spcPts val="1200"/>
              </a:spcBef>
              <a:spcAft>
                <a:spcPts val="0"/>
              </a:spcAft>
              <a:buNone/>
            </a:pPr>
            <a:r>
              <a:t/>
            </a:r>
            <a:endParaRPr sz="43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0"/>
          <p:cNvSpPr/>
          <p:nvPr/>
        </p:nvSpPr>
        <p:spPr>
          <a:xfrm rot="-5400000">
            <a:off x="4000500" y="-4000500"/>
            <a:ext cx="10287000" cy="18288000"/>
          </a:xfrm>
          <a:custGeom>
            <a:rect b="b" l="l" r="r" t="t"/>
            <a:pathLst>
              <a:path extrusionOk="0" h="18288000" w="10287000">
                <a:moveTo>
                  <a:pt x="10287000" y="0"/>
                </a:moveTo>
                <a:lnTo>
                  <a:pt x="10287000" y="18288000"/>
                </a:lnTo>
                <a:lnTo>
                  <a:pt x="0" y="18288000"/>
                </a:lnTo>
                <a:lnTo>
                  <a:pt x="0" y="0"/>
                </a:lnTo>
                <a:lnTo>
                  <a:pt x="10287000" y="0"/>
                </a:lnTo>
                <a:close/>
              </a:path>
            </a:pathLst>
          </a:custGeom>
          <a:blipFill rotWithShape="1">
            <a:blip r:embed="rId3">
              <a:alphaModFix/>
            </a:blip>
            <a:stretch>
              <a:fillRect b="-2745" l="-71863" r="-74151" t="-3629"/>
            </a:stretch>
          </a:blipFill>
          <a:ln>
            <a:noFill/>
          </a:ln>
        </p:spPr>
      </p:sp>
      <p:sp>
        <p:nvSpPr>
          <p:cNvPr id="148" name="Google Shape;148;p20"/>
          <p:cNvSpPr txBox="1"/>
          <p:nvPr/>
        </p:nvSpPr>
        <p:spPr>
          <a:xfrm>
            <a:off x="0" y="3555044"/>
            <a:ext cx="18288000" cy="6482100"/>
          </a:xfrm>
          <a:prstGeom prst="rect">
            <a:avLst/>
          </a:prstGeom>
          <a:noFill/>
          <a:ln>
            <a:noFill/>
          </a:ln>
        </p:spPr>
        <p:txBody>
          <a:bodyPr anchorCtr="0" anchor="t" bIns="0" lIns="0" spcFirstLastPara="1" rIns="0" wrap="square" tIns="0">
            <a:spAutoFit/>
          </a:bodyPr>
          <a:lstStyle/>
          <a:p>
            <a:pPr indent="-220712" lvl="1" marL="441423" marR="0" rtl="0" algn="l">
              <a:lnSpc>
                <a:spcPct val="140019"/>
              </a:lnSpc>
              <a:spcBef>
                <a:spcPts val="0"/>
              </a:spcBef>
              <a:spcAft>
                <a:spcPts val="0"/>
              </a:spcAft>
              <a:buClr>
                <a:srgbClr val="2687BE"/>
              </a:buClr>
              <a:buSzPts val="2044"/>
              <a:buFont typeface="Arial"/>
              <a:buAutoNum type="arabicPeriod"/>
            </a:pPr>
            <a:r>
              <a:rPr b="1" i="0" lang="en-US" sz="2044" u="none" cap="none" strike="noStrike">
                <a:solidFill>
                  <a:srgbClr val="2687BE"/>
                </a:solidFill>
                <a:latin typeface="Arial"/>
                <a:ea typeface="Arial"/>
                <a:cs typeface="Arial"/>
                <a:sym typeface="Arial"/>
              </a:rPr>
              <a:t>URL Length (Μήκος URL)</a:t>
            </a:r>
            <a:endParaRPr/>
          </a:p>
          <a:p>
            <a:pPr indent="-294282" lvl="2" marL="882847" marR="0" rtl="0" algn="l">
              <a:lnSpc>
                <a:spcPct val="140019"/>
              </a:lnSpc>
              <a:spcBef>
                <a:spcPts val="0"/>
              </a:spcBef>
              <a:spcAft>
                <a:spcPts val="0"/>
              </a:spcAft>
              <a:buClr>
                <a:srgbClr val="2687BE"/>
              </a:buClr>
              <a:buSzPts val="2044"/>
              <a:buFont typeface="Arial"/>
              <a:buChar char="⚬"/>
            </a:pPr>
            <a:r>
              <a:rPr b="1" i="0" lang="en-US" sz="2044" u="none" cap="none" strike="noStrike">
                <a:solidFill>
                  <a:srgbClr val="2687BE"/>
                </a:solidFill>
                <a:latin typeface="Arial"/>
                <a:ea typeface="Arial"/>
                <a:cs typeface="Arial"/>
                <a:sym typeface="Arial"/>
              </a:rPr>
              <a:t>Περιγραφή</a:t>
            </a:r>
            <a:r>
              <a:rPr b="1" i="0" lang="en-US" sz="2044" u="none" cap="none" strike="noStrike">
                <a:solidFill>
                  <a:srgbClr val="000000"/>
                </a:solidFill>
                <a:latin typeface="Arial"/>
                <a:ea typeface="Arial"/>
                <a:cs typeface="Arial"/>
                <a:sym typeface="Arial"/>
              </a:rPr>
              <a:t>: Υπολογίζει το συνολικό μήκος του URL της είδησης.</a:t>
            </a:r>
            <a:endParaRPr/>
          </a:p>
          <a:p>
            <a:pPr indent="-294282" lvl="2" marL="882847" marR="0" rtl="0" algn="l">
              <a:lnSpc>
                <a:spcPct val="140019"/>
              </a:lnSpc>
              <a:spcBef>
                <a:spcPts val="0"/>
              </a:spcBef>
              <a:spcAft>
                <a:spcPts val="0"/>
              </a:spcAft>
              <a:buClr>
                <a:srgbClr val="2687BE"/>
              </a:buClr>
              <a:buSzPts val="2044"/>
              <a:buFont typeface="Arial"/>
              <a:buChar char="⚬"/>
            </a:pPr>
            <a:r>
              <a:rPr b="1" i="0" lang="en-US" sz="2044" u="none" cap="none" strike="noStrike">
                <a:solidFill>
                  <a:srgbClr val="2687BE"/>
                </a:solidFill>
                <a:latin typeface="Arial"/>
                <a:ea typeface="Arial"/>
                <a:cs typeface="Arial"/>
                <a:sym typeface="Arial"/>
              </a:rPr>
              <a:t>Σκοπός</a:t>
            </a:r>
            <a:r>
              <a:rPr b="1" i="0" lang="en-US" sz="2044" u="none" cap="none" strike="noStrike">
                <a:solidFill>
                  <a:srgbClr val="000000"/>
                </a:solidFill>
                <a:latin typeface="Arial"/>
                <a:ea typeface="Arial"/>
                <a:cs typeface="Arial"/>
                <a:sym typeface="Arial"/>
              </a:rPr>
              <a:t>: Τα ψεύτικα URL τείνουν να είναι πιο σύντομα ή να περιέχουν περισσότερες συντομογραφίες και ειδικούς χαρακτήρες, καθιστώντας το μήκος τους ένα χρήσιμο χαρακτηριστικό για την ανίχνευση.</a:t>
            </a:r>
            <a:endParaRPr/>
          </a:p>
          <a:p>
            <a:pPr indent="-294282" lvl="2" marL="882847" marR="0" rtl="0" algn="l">
              <a:lnSpc>
                <a:spcPct val="140019"/>
              </a:lnSpc>
              <a:spcBef>
                <a:spcPts val="0"/>
              </a:spcBef>
              <a:spcAft>
                <a:spcPts val="0"/>
              </a:spcAft>
              <a:buClr>
                <a:srgbClr val="2687BE"/>
              </a:buClr>
              <a:buSzPts val="2044"/>
              <a:buFont typeface="Arial"/>
              <a:buChar char="⚬"/>
            </a:pPr>
            <a:r>
              <a:rPr b="1" i="0" lang="en-US" sz="2044" u="none" cap="none" strike="noStrike">
                <a:solidFill>
                  <a:srgbClr val="2687BE"/>
                </a:solidFill>
                <a:latin typeface="Arial"/>
                <a:ea typeface="Arial"/>
                <a:cs typeface="Arial"/>
                <a:sym typeface="Arial"/>
              </a:rPr>
              <a:t>Εφαρμογή</a:t>
            </a:r>
            <a:r>
              <a:rPr b="1" i="0" lang="en-US" sz="2044" u="none" cap="none" strike="noStrike">
                <a:solidFill>
                  <a:srgbClr val="000000"/>
                </a:solidFill>
                <a:latin typeface="Arial"/>
                <a:ea typeface="Arial"/>
                <a:cs typeface="Arial"/>
                <a:sym typeface="Arial"/>
              </a:rPr>
              <a:t>: Υπολογίζεται ως ο αριθμός των χαρακτήρων στο URL.</a:t>
            </a:r>
            <a:endParaRPr/>
          </a:p>
          <a:p>
            <a:pPr indent="-220712" lvl="1" marL="441423" marR="0" rtl="0" algn="l">
              <a:lnSpc>
                <a:spcPct val="140019"/>
              </a:lnSpc>
              <a:spcBef>
                <a:spcPts val="0"/>
              </a:spcBef>
              <a:spcAft>
                <a:spcPts val="0"/>
              </a:spcAft>
              <a:buClr>
                <a:srgbClr val="2687BE"/>
              </a:buClr>
              <a:buSzPts val="2044"/>
              <a:buFont typeface="Arial"/>
              <a:buAutoNum type="arabicPeriod"/>
            </a:pPr>
            <a:r>
              <a:rPr b="1" i="0" lang="en-US" sz="2044" u="none" cap="none" strike="noStrike">
                <a:solidFill>
                  <a:srgbClr val="2687BE"/>
                </a:solidFill>
                <a:latin typeface="Arial"/>
                <a:ea typeface="Arial"/>
                <a:cs typeface="Arial"/>
                <a:sym typeface="Arial"/>
              </a:rPr>
              <a:t>Contains Fake Word (Περιέχει τη Λέξη "Fake")</a:t>
            </a:r>
            <a:endParaRPr/>
          </a:p>
          <a:p>
            <a:pPr indent="-294282" lvl="2" marL="882847" marR="0" rtl="0" algn="l">
              <a:lnSpc>
                <a:spcPct val="140019"/>
              </a:lnSpc>
              <a:spcBef>
                <a:spcPts val="0"/>
              </a:spcBef>
              <a:spcAft>
                <a:spcPts val="0"/>
              </a:spcAft>
              <a:buClr>
                <a:srgbClr val="2687BE"/>
              </a:buClr>
              <a:buSzPts val="2044"/>
              <a:buFont typeface="Arial"/>
              <a:buChar char="⚬"/>
            </a:pPr>
            <a:r>
              <a:rPr b="1" i="0" lang="en-US" sz="2044" u="none" cap="none" strike="noStrike">
                <a:solidFill>
                  <a:srgbClr val="2687BE"/>
                </a:solidFill>
                <a:latin typeface="Arial"/>
                <a:ea typeface="Arial"/>
                <a:cs typeface="Arial"/>
                <a:sym typeface="Arial"/>
              </a:rPr>
              <a:t>Περιγραφή</a:t>
            </a:r>
            <a:r>
              <a:rPr b="1" i="0" lang="en-US" sz="2044" u="none" cap="none" strike="noStrike">
                <a:solidFill>
                  <a:srgbClr val="000000"/>
                </a:solidFill>
                <a:latin typeface="Arial"/>
                <a:ea typeface="Arial"/>
                <a:cs typeface="Arial"/>
                <a:sym typeface="Arial"/>
              </a:rPr>
              <a:t>: Δημιουργεί ένα binary χαρακτηριστικό που υποδεικνύει αν η λέξη "</a:t>
            </a:r>
            <a:r>
              <a:rPr b="1" i="0" lang="en-US" sz="2044" u="none" cap="none" strike="noStrike">
                <a:solidFill>
                  <a:srgbClr val="2687BE"/>
                </a:solidFill>
                <a:latin typeface="Arial"/>
                <a:ea typeface="Arial"/>
                <a:cs typeface="Arial"/>
                <a:sym typeface="Arial"/>
              </a:rPr>
              <a:t>fake</a:t>
            </a:r>
            <a:r>
              <a:rPr b="1" i="0" lang="en-US" sz="2044" u="none" cap="none" strike="noStrike">
                <a:solidFill>
                  <a:srgbClr val="000000"/>
                </a:solidFill>
                <a:latin typeface="Arial"/>
                <a:ea typeface="Arial"/>
                <a:cs typeface="Arial"/>
                <a:sym typeface="Arial"/>
              </a:rPr>
              <a:t>" υπάρχει στο URL.</a:t>
            </a:r>
            <a:endParaRPr/>
          </a:p>
          <a:p>
            <a:pPr indent="-294282" lvl="2" marL="882847" marR="0" rtl="0" algn="l">
              <a:lnSpc>
                <a:spcPct val="140019"/>
              </a:lnSpc>
              <a:spcBef>
                <a:spcPts val="0"/>
              </a:spcBef>
              <a:spcAft>
                <a:spcPts val="0"/>
              </a:spcAft>
              <a:buClr>
                <a:srgbClr val="2687BE"/>
              </a:buClr>
              <a:buSzPts val="2044"/>
              <a:buFont typeface="Arial"/>
              <a:buChar char="⚬"/>
            </a:pPr>
            <a:r>
              <a:rPr b="1" i="0" lang="en-US" sz="2044" u="none" cap="none" strike="noStrike">
                <a:solidFill>
                  <a:srgbClr val="2687BE"/>
                </a:solidFill>
                <a:latin typeface="Arial"/>
                <a:ea typeface="Arial"/>
                <a:cs typeface="Arial"/>
                <a:sym typeface="Arial"/>
              </a:rPr>
              <a:t>Σκοπός</a:t>
            </a:r>
            <a:r>
              <a:rPr b="1" i="0" lang="en-US" sz="2044" u="none" cap="none" strike="noStrike">
                <a:solidFill>
                  <a:srgbClr val="000000"/>
                </a:solidFill>
                <a:latin typeface="Arial"/>
                <a:ea typeface="Arial"/>
                <a:cs typeface="Arial"/>
                <a:sym typeface="Arial"/>
              </a:rPr>
              <a:t>: Η παρουσία της λέξης "</a:t>
            </a:r>
            <a:r>
              <a:rPr b="1" i="0" lang="en-US" sz="2044" u="none" cap="none" strike="noStrike">
                <a:solidFill>
                  <a:srgbClr val="2687BE"/>
                </a:solidFill>
                <a:latin typeface="Arial"/>
                <a:ea typeface="Arial"/>
                <a:cs typeface="Arial"/>
                <a:sym typeface="Arial"/>
              </a:rPr>
              <a:t>fake</a:t>
            </a:r>
            <a:r>
              <a:rPr b="1" i="0" lang="en-US" sz="2044" u="none" cap="none" strike="noStrike">
                <a:solidFill>
                  <a:srgbClr val="000000"/>
                </a:solidFill>
                <a:latin typeface="Arial"/>
                <a:ea typeface="Arial"/>
                <a:cs typeface="Arial"/>
                <a:sym typeface="Arial"/>
              </a:rPr>
              <a:t>" στο URL μπορεί να είναι ένδειξη ότι η είδηση είναι ψεύτικη.</a:t>
            </a:r>
            <a:endParaRPr/>
          </a:p>
          <a:p>
            <a:pPr indent="-294282" lvl="2" marL="882847" marR="0" rtl="0" algn="l">
              <a:lnSpc>
                <a:spcPct val="140019"/>
              </a:lnSpc>
              <a:spcBef>
                <a:spcPts val="0"/>
              </a:spcBef>
              <a:spcAft>
                <a:spcPts val="0"/>
              </a:spcAft>
              <a:buClr>
                <a:srgbClr val="2687BE"/>
              </a:buClr>
              <a:buSzPts val="2044"/>
              <a:buFont typeface="Arial"/>
              <a:buChar char="⚬"/>
            </a:pPr>
            <a:r>
              <a:rPr b="1" i="0" lang="en-US" sz="2044" u="none" cap="none" strike="noStrike">
                <a:solidFill>
                  <a:srgbClr val="2687BE"/>
                </a:solidFill>
                <a:latin typeface="Arial"/>
                <a:ea typeface="Arial"/>
                <a:cs typeface="Arial"/>
                <a:sym typeface="Arial"/>
              </a:rPr>
              <a:t>Εφαρμογή</a:t>
            </a:r>
            <a:r>
              <a:rPr b="1" i="0" lang="en-US" sz="2044" u="none" cap="none" strike="noStrike">
                <a:solidFill>
                  <a:srgbClr val="000000"/>
                </a:solidFill>
                <a:latin typeface="Arial"/>
                <a:ea typeface="Arial"/>
                <a:cs typeface="Arial"/>
                <a:sym typeface="Arial"/>
              </a:rPr>
              <a:t>: Αν η λέξη "</a:t>
            </a:r>
            <a:r>
              <a:rPr b="1" i="0" lang="en-US" sz="2044" u="none" cap="none" strike="noStrike">
                <a:solidFill>
                  <a:srgbClr val="2687BE"/>
                </a:solidFill>
                <a:latin typeface="Arial"/>
                <a:ea typeface="Arial"/>
                <a:cs typeface="Arial"/>
                <a:sym typeface="Arial"/>
              </a:rPr>
              <a:t>fake</a:t>
            </a:r>
            <a:r>
              <a:rPr b="1" i="0" lang="en-US" sz="2044" u="none" cap="none" strike="noStrike">
                <a:solidFill>
                  <a:srgbClr val="000000"/>
                </a:solidFill>
                <a:latin typeface="Arial"/>
                <a:ea typeface="Arial"/>
                <a:cs typeface="Arial"/>
                <a:sym typeface="Arial"/>
              </a:rPr>
              <a:t>" υπάρχει στο URL, </a:t>
            </a:r>
            <a:r>
              <a:rPr b="1" i="0" lang="en-US" sz="2044" u="none" cap="none" strike="noStrike">
                <a:solidFill>
                  <a:srgbClr val="2687BE"/>
                </a:solidFill>
                <a:latin typeface="Arial"/>
                <a:ea typeface="Arial"/>
                <a:cs typeface="Arial"/>
                <a:sym typeface="Arial"/>
              </a:rPr>
              <a:t>η τιμή είναι 1, αλλιώς 0</a:t>
            </a:r>
            <a:r>
              <a:rPr b="1" i="0" lang="en-US" sz="2044" u="none" cap="none" strike="noStrike">
                <a:solidFill>
                  <a:srgbClr val="000000"/>
                </a:solidFill>
                <a:latin typeface="Arial"/>
                <a:ea typeface="Arial"/>
                <a:cs typeface="Arial"/>
                <a:sym typeface="Arial"/>
              </a:rPr>
              <a:t>.</a:t>
            </a:r>
            <a:endParaRPr/>
          </a:p>
          <a:p>
            <a:pPr indent="-220712" lvl="1" marL="441423" marR="0" rtl="0" algn="l">
              <a:lnSpc>
                <a:spcPct val="140019"/>
              </a:lnSpc>
              <a:spcBef>
                <a:spcPts val="0"/>
              </a:spcBef>
              <a:spcAft>
                <a:spcPts val="0"/>
              </a:spcAft>
              <a:buClr>
                <a:srgbClr val="2687BE"/>
              </a:buClr>
              <a:buSzPts val="2044"/>
              <a:buFont typeface="Arial"/>
              <a:buAutoNum type="arabicPeriod"/>
            </a:pPr>
            <a:r>
              <a:rPr b="1" i="0" lang="en-US" sz="2044" u="none" cap="none" strike="noStrike">
                <a:solidFill>
                  <a:srgbClr val="2687BE"/>
                </a:solidFill>
                <a:latin typeface="Arial"/>
                <a:ea typeface="Arial"/>
                <a:cs typeface="Arial"/>
                <a:sym typeface="Arial"/>
              </a:rPr>
              <a:t>Domain Extraction (Εξαγωγή Domain)</a:t>
            </a:r>
            <a:endParaRPr/>
          </a:p>
          <a:p>
            <a:pPr indent="-294282" lvl="2" marL="882847" marR="0" rtl="0" algn="l">
              <a:lnSpc>
                <a:spcPct val="140019"/>
              </a:lnSpc>
              <a:spcBef>
                <a:spcPts val="0"/>
              </a:spcBef>
              <a:spcAft>
                <a:spcPts val="0"/>
              </a:spcAft>
              <a:buClr>
                <a:srgbClr val="2687BE"/>
              </a:buClr>
              <a:buSzPts val="2044"/>
              <a:buFont typeface="Arial"/>
              <a:buChar char="⚬"/>
            </a:pPr>
            <a:r>
              <a:rPr b="1" i="0" lang="en-US" sz="2044" u="none" cap="none" strike="noStrike">
                <a:solidFill>
                  <a:srgbClr val="2687BE"/>
                </a:solidFill>
                <a:latin typeface="Arial"/>
                <a:ea typeface="Arial"/>
                <a:cs typeface="Arial"/>
                <a:sym typeface="Arial"/>
              </a:rPr>
              <a:t>Περιγραφή</a:t>
            </a:r>
            <a:r>
              <a:rPr b="1" i="0" lang="en-US" sz="2044" u="none" cap="none" strike="noStrike">
                <a:solidFill>
                  <a:srgbClr val="000000"/>
                </a:solidFill>
                <a:latin typeface="Arial"/>
                <a:ea typeface="Arial"/>
                <a:cs typeface="Arial"/>
                <a:sym typeface="Arial"/>
              </a:rPr>
              <a:t>: Εξάγει το domain από το URL της είδησης.</a:t>
            </a:r>
            <a:endParaRPr/>
          </a:p>
          <a:p>
            <a:pPr indent="-294282" lvl="2" marL="882847" marR="0" rtl="0" algn="l">
              <a:lnSpc>
                <a:spcPct val="140019"/>
              </a:lnSpc>
              <a:spcBef>
                <a:spcPts val="0"/>
              </a:spcBef>
              <a:spcAft>
                <a:spcPts val="0"/>
              </a:spcAft>
              <a:buClr>
                <a:srgbClr val="2687BE"/>
              </a:buClr>
              <a:buSzPts val="2044"/>
              <a:buFont typeface="Arial"/>
              <a:buChar char="⚬"/>
            </a:pPr>
            <a:r>
              <a:rPr b="1" i="0" lang="en-US" sz="2044" u="none" cap="none" strike="noStrike">
                <a:solidFill>
                  <a:srgbClr val="2687BE"/>
                </a:solidFill>
                <a:latin typeface="Arial"/>
                <a:ea typeface="Arial"/>
                <a:cs typeface="Arial"/>
                <a:sym typeface="Arial"/>
              </a:rPr>
              <a:t>Σκοπός</a:t>
            </a:r>
            <a:r>
              <a:rPr b="1" i="0" lang="en-US" sz="2044" u="none" cap="none" strike="noStrike">
                <a:solidFill>
                  <a:srgbClr val="000000"/>
                </a:solidFill>
                <a:latin typeface="Arial"/>
                <a:ea typeface="Arial"/>
                <a:cs typeface="Arial"/>
                <a:sym typeface="Arial"/>
              </a:rPr>
              <a:t>: Ορισμένα domains είναι πιο πιθανό να φιλοξενούν ψεύτικες ειδήσεις. Η ανάλυση των domains μπορεί να βοηθήσει στην αναγνώριση αυτών των ιστοτόπων.</a:t>
            </a:r>
            <a:endParaRPr/>
          </a:p>
          <a:p>
            <a:pPr indent="-294282" lvl="2" marL="882847" marR="0" rtl="0" algn="l">
              <a:lnSpc>
                <a:spcPct val="140019"/>
              </a:lnSpc>
              <a:spcBef>
                <a:spcPts val="0"/>
              </a:spcBef>
              <a:spcAft>
                <a:spcPts val="0"/>
              </a:spcAft>
              <a:buClr>
                <a:srgbClr val="2687BE"/>
              </a:buClr>
              <a:buSzPts val="2044"/>
              <a:buFont typeface="Arial"/>
              <a:buChar char="⚬"/>
            </a:pPr>
            <a:r>
              <a:rPr b="1" i="0" lang="en-US" sz="2044" u="none" cap="none" strike="noStrike">
                <a:solidFill>
                  <a:srgbClr val="2687BE"/>
                </a:solidFill>
                <a:latin typeface="Arial"/>
                <a:ea typeface="Arial"/>
                <a:cs typeface="Arial"/>
                <a:sym typeface="Arial"/>
              </a:rPr>
              <a:t>Εφαρμογή</a:t>
            </a:r>
            <a:r>
              <a:rPr b="1" i="0" lang="en-US" sz="2044" u="none" cap="none" strike="noStrike">
                <a:solidFill>
                  <a:srgbClr val="000000"/>
                </a:solidFill>
                <a:latin typeface="Arial"/>
                <a:ea typeface="Arial"/>
                <a:cs typeface="Arial"/>
                <a:sym typeface="Arial"/>
              </a:rPr>
              <a:t>: Χρησιμοποιείται η βιβλιοθήκη </a:t>
            </a:r>
            <a:r>
              <a:rPr b="1" i="0" lang="en-US" sz="2044" u="none" cap="none" strike="noStrike">
                <a:solidFill>
                  <a:srgbClr val="2687BE"/>
                </a:solidFill>
                <a:latin typeface="Arial"/>
                <a:ea typeface="Arial"/>
                <a:cs typeface="Arial"/>
                <a:sym typeface="Arial"/>
              </a:rPr>
              <a:t>urllib </a:t>
            </a:r>
            <a:r>
              <a:rPr b="1" i="0" lang="en-US" sz="2044" u="none" cap="none" strike="noStrike">
                <a:solidFill>
                  <a:srgbClr val="000000"/>
                </a:solidFill>
                <a:latin typeface="Arial"/>
                <a:ea typeface="Arial"/>
                <a:cs typeface="Arial"/>
                <a:sym typeface="Arial"/>
              </a:rPr>
              <a:t>για την εξαγωγή του domain από το URL.</a:t>
            </a:r>
            <a:endParaRPr/>
          </a:p>
          <a:p>
            <a:pPr indent="0" lvl="0" marL="0" marR="0" rtl="0" algn="l">
              <a:lnSpc>
                <a:spcPct val="140019"/>
              </a:lnSpc>
              <a:spcBef>
                <a:spcPts val="0"/>
              </a:spcBef>
              <a:spcAft>
                <a:spcPts val="0"/>
              </a:spcAft>
              <a:buNone/>
            </a:pPr>
            <a:r>
              <a:t/>
            </a:r>
            <a:endParaRPr b="1" i="0" sz="2044" u="none" cap="none" strike="noStrike">
              <a:solidFill>
                <a:srgbClr val="000000"/>
              </a:solidFill>
              <a:latin typeface="Arial"/>
              <a:ea typeface="Arial"/>
              <a:cs typeface="Arial"/>
              <a:sym typeface="Arial"/>
            </a:endParaRPr>
          </a:p>
        </p:txBody>
      </p:sp>
      <p:sp>
        <p:nvSpPr>
          <p:cNvPr id="149" name="Google Shape;149;p20"/>
          <p:cNvSpPr txBox="1"/>
          <p:nvPr/>
        </p:nvSpPr>
        <p:spPr>
          <a:xfrm>
            <a:off x="548775" y="113377"/>
            <a:ext cx="17887890" cy="1437768"/>
          </a:xfrm>
          <a:prstGeom prst="rect">
            <a:avLst/>
          </a:prstGeom>
          <a:noFill/>
          <a:ln>
            <a:noFill/>
          </a:ln>
        </p:spPr>
        <p:txBody>
          <a:bodyPr anchorCtr="0" anchor="t" bIns="0" lIns="0" spcFirstLastPara="1" rIns="0" wrap="square" tIns="0">
            <a:spAutoFit/>
          </a:bodyPr>
          <a:lstStyle/>
          <a:p>
            <a:pPr indent="0" lvl="0" marL="0" marR="0" rtl="0" algn="ctr">
              <a:lnSpc>
                <a:spcPct val="140009"/>
              </a:lnSpc>
              <a:spcBef>
                <a:spcPts val="0"/>
              </a:spcBef>
              <a:spcAft>
                <a:spcPts val="0"/>
              </a:spcAft>
              <a:buNone/>
            </a:pPr>
            <a:r>
              <a:rPr b="1" i="0" lang="en-US" sz="4144" u="sng" cap="none" strike="noStrike">
                <a:solidFill>
                  <a:srgbClr val="2687BE"/>
                </a:solidFill>
                <a:latin typeface="Arial"/>
                <a:ea typeface="Arial"/>
                <a:cs typeface="Arial"/>
                <a:sym typeface="Arial"/>
              </a:rPr>
              <a:t>Περιγραφή των Χαρακτηριστικών που Δημιουργήθηκαν</a:t>
            </a:r>
            <a:endParaRPr/>
          </a:p>
          <a:p>
            <a:pPr indent="0" lvl="0" marL="0" marR="0" rtl="0" algn="ctr">
              <a:lnSpc>
                <a:spcPct val="140009"/>
              </a:lnSpc>
              <a:spcBef>
                <a:spcPts val="0"/>
              </a:spcBef>
              <a:spcAft>
                <a:spcPts val="0"/>
              </a:spcAft>
              <a:buNone/>
            </a:pPr>
            <a:r>
              <a:t/>
            </a:r>
            <a:endParaRPr b="1" i="0" sz="4144" u="sng" cap="none" strike="noStrike">
              <a:solidFill>
                <a:srgbClr val="2687BE"/>
              </a:solidFill>
              <a:latin typeface="Arial"/>
              <a:ea typeface="Arial"/>
              <a:cs typeface="Arial"/>
              <a:sym typeface="Arial"/>
            </a:endParaRPr>
          </a:p>
        </p:txBody>
      </p:sp>
      <p:sp>
        <p:nvSpPr>
          <p:cNvPr id="150" name="Google Shape;150;p20"/>
          <p:cNvSpPr txBox="1"/>
          <p:nvPr/>
        </p:nvSpPr>
        <p:spPr>
          <a:xfrm>
            <a:off x="0" y="971550"/>
            <a:ext cx="18288000" cy="2298300"/>
          </a:xfrm>
          <a:prstGeom prst="rect">
            <a:avLst/>
          </a:prstGeom>
          <a:noFill/>
          <a:ln>
            <a:noFill/>
          </a:ln>
        </p:spPr>
        <p:txBody>
          <a:bodyPr anchorCtr="0" anchor="t" bIns="0" lIns="0" spcFirstLastPara="1" rIns="0" wrap="square" tIns="0">
            <a:spAutoFit/>
          </a:bodyPr>
          <a:lstStyle/>
          <a:p>
            <a:pPr indent="0" lvl="0" marL="0" marR="0" rtl="0" algn="ctr">
              <a:lnSpc>
                <a:spcPct val="140020"/>
              </a:lnSpc>
              <a:spcBef>
                <a:spcPts val="0"/>
              </a:spcBef>
              <a:spcAft>
                <a:spcPts val="0"/>
              </a:spcAft>
              <a:buNone/>
            </a:pPr>
            <a:r>
              <a:rPr b="1" i="0" lang="en-US" sz="2871" u="none" cap="none" strike="noStrike">
                <a:solidFill>
                  <a:srgbClr val="2687BE"/>
                </a:solidFill>
                <a:latin typeface="Arial"/>
                <a:ea typeface="Arial"/>
                <a:cs typeface="Arial"/>
                <a:sym typeface="Arial"/>
              </a:rPr>
              <a:t>Στο στάδιο της δημιουργίας χαρακτηριστικών, στόχος μας ήταν να εξάγουμε ουσιώδη και διακριτικά χαρακτηριστικά από τα δεδομένα μας, τα οποία θα βοηθήσουν τα μοντέλα μηχανικής μάθησης να διακρίνουν μεταξύ ψευδών και πραγματικών ειδήσεων. Τα κύρια χαρακτηριστικά που δημιουργήθηκαν είναι τα εξής:</a:t>
            </a:r>
            <a:endParaRPr b="1" sz="2871">
              <a:solidFill>
                <a:srgbClr val="2687BE"/>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1"/>
          <p:cNvSpPr/>
          <p:nvPr/>
        </p:nvSpPr>
        <p:spPr>
          <a:xfrm rot="-5400000">
            <a:off x="4000500" y="-4000500"/>
            <a:ext cx="10287000" cy="18288000"/>
          </a:xfrm>
          <a:custGeom>
            <a:rect b="b" l="l" r="r" t="t"/>
            <a:pathLst>
              <a:path extrusionOk="0" h="18288000" w="10287000">
                <a:moveTo>
                  <a:pt x="10287000" y="0"/>
                </a:moveTo>
                <a:lnTo>
                  <a:pt x="10287000" y="18288000"/>
                </a:lnTo>
                <a:lnTo>
                  <a:pt x="0" y="18288000"/>
                </a:lnTo>
                <a:lnTo>
                  <a:pt x="0" y="0"/>
                </a:lnTo>
                <a:lnTo>
                  <a:pt x="10287000" y="0"/>
                </a:lnTo>
                <a:close/>
              </a:path>
            </a:pathLst>
          </a:custGeom>
          <a:blipFill rotWithShape="1">
            <a:blip r:embed="rId3">
              <a:alphaModFix/>
            </a:blip>
            <a:stretch>
              <a:fillRect b="-2745" l="-71863" r="-74151" t="-3629"/>
            </a:stretch>
          </a:blipFill>
          <a:ln>
            <a:noFill/>
          </a:ln>
        </p:spPr>
      </p:sp>
      <p:graphicFrame>
        <p:nvGraphicFramePr>
          <p:cNvPr id="156" name="Google Shape;156;p21"/>
          <p:cNvGraphicFramePr/>
          <p:nvPr/>
        </p:nvGraphicFramePr>
        <p:xfrm>
          <a:off x="1285779" y="691447"/>
          <a:ext cx="3000000" cy="3000000"/>
        </p:xfrm>
        <a:graphic>
          <a:graphicData uri="http://schemas.openxmlformats.org/drawingml/2006/table">
            <a:tbl>
              <a:tblPr>
                <a:noFill/>
                <a:tableStyleId>{27B0F415-937E-4F2B-9FF0-5A743D8EF015}</a:tableStyleId>
              </a:tblPr>
              <a:tblGrid>
                <a:gridCol w="2621075"/>
                <a:gridCol w="3811300"/>
                <a:gridCol w="1960950"/>
                <a:gridCol w="2090975"/>
                <a:gridCol w="2621075"/>
                <a:gridCol w="2621075"/>
              </a:tblGrid>
              <a:tr h="2632125">
                <a:tc>
                  <a:txBody>
                    <a:bodyPr/>
                    <a:lstStyle/>
                    <a:p>
                      <a:pPr indent="0" lvl="0" marL="0" marR="0" rtl="0" algn="ctr">
                        <a:lnSpc>
                          <a:spcPct val="140009"/>
                        </a:lnSpc>
                        <a:spcBef>
                          <a:spcPts val="0"/>
                        </a:spcBef>
                        <a:spcAft>
                          <a:spcPts val="0"/>
                        </a:spcAft>
                        <a:buNone/>
                      </a:pPr>
                      <a:r>
                        <a:rPr b="1" lang="en-US" sz="4199" u="none" cap="none" strike="noStrike">
                          <a:solidFill>
                            <a:srgbClr val="FFFFFF"/>
                          </a:solidFill>
                          <a:latin typeface="Arial"/>
                          <a:ea typeface="Arial"/>
                          <a:cs typeface="Arial"/>
                          <a:sym typeface="Arial"/>
                        </a:rPr>
                        <a:t>Title</a:t>
                      </a:r>
                      <a:endParaRPr sz="1100" u="none" cap="none" strike="noStrike"/>
                    </a:p>
                  </a:txBody>
                  <a:tcPr marT="190500" marB="190500" marR="190500" marL="190500" anchor="ctr">
                    <a:lnL cap="flat" cmpd="sng" w="38100">
                      <a:solidFill>
                        <a:srgbClr val="99ACFF"/>
                      </a:solidFill>
                      <a:prstDash val="solid"/>
                      <a:round/>
                      <a:headEnd len="sm" w="sm" type="none"/>
                      <a:tailEnd len="sm" w="sm" type="none"/>
                    </a:lnL>
                    <a:lnR cap="flat" cmpd="sng" w="38100">
                      <a:solidFill>
                        <a:srgbClr val="99ACFF"/>
                      </a:solidFill>
                      <a:prstDash val="solid"/>
                      <a:round/>
                      <a:headEnd len="sm" w="sm" type="none"/>
                      <a:tailEnd len="sm" w="sm" type="none"/>
                    </a:lnR>
                    <a:lnT cap="flat" cmpd="sng" w="38100">
                      <a:solidFill>
                        <a:srgbClr val="99ACFF"/>
                      </a:solidFill>
                      <a:prstDash val="solid"/>
                      <a:round/>
                      <a:headEnd len="sm" w="sm" type="none"/>
                      <a:tailEnd len="sm" w="sm" type="none"/>
                    </a:lnT>
                    <a:lnB cap="flat" cmpd="sng" w="38100">
                      <a:solidFill>
                        <a:srgbClr val="99ACFF"/>
                      </a:solidFill>
                      <a:prstDash val="solid"/>
                      <a:round/>
                      <a:headEnd len="sm" w="sm" type="none"/>
                      <a:tailEnd len="sm" w="sm" type="none"/>
                    </a:lnB>
                    <a:solidFill>
                      <a:srgbClr val="CDD6FF"/>
                    </a:solidFill>
                  </a:tcPr>
                </a:tc>
                <a:tc>
                  <a:txBody>
                    <a:bodyPr/>
                    <a:lstStyle/>
                    <a:p>
                      <a:pPr indent="0" lvl="0" marL="0" marR="0" rtl="0" algn="ctr">
                        <a:lnSpc>
                          <a:spcPct val="140000"/>
                        </a:lnSpc>
                        <a:spcBef>
                          <a:spcPts val="0"/>
                        </a:spcBef>
                        <a:spcAft>
                          <a:spcPts val="0"/>
                        </a:spcAft>
                        <a:buNone/>
                      </a:pPr>
                      <a:r>
                        <a:rPr b="1" lang="en-US" sz="4200" u="none" cap="none" strike="noStrike">
                          <a:solidFill>
                            <a:srgbClr val="FFFFFF"/>
                          </a:solidFill>
                          <a:latin typeface="Arial"/>
                          <a:ea typeface="Arial"/>
                          <a:cs typeface="Arial"/>
                          <a:sym typeface="Arial"/>
                        </a:rPr>
                        <a:t>URL</a:t>
                      </a:r>
                      <a:endParaRPr sz="1100" u="none" cap="none" strike="noStrike"/>
                    </a:p>
                  </a:txBody>
                  <a:tcPr marT="190500" marB="190500" marR="190500" marL="190500" anchor="ctr">
                    <a:lnL cap="flat" cmpd="sng" w="38100">
                      <a:solidFill>
                        <a:srgbClr val="99ACFF"/>
                      </a:solidFill>
                      <a:prstDash val="solid"/>
                      <a:round/>
                      <a:headEnd len="sm" w="sm" type="none"/>
                      <a:tailEnd len="sm" w="sm" type="none"/>
                    </a:lnL>
                    <a:lnR cap="flat" cmpd="sng" w="38100">
                      <a:solidFill>
                        <a:srgbClr val="99ACFF"/>
                      </a:solidFill>
                      <a:prstDash val="solid"/>
                      <a:round/>
                      <a:headEnd len="sm" w="sm" type="none"/>
                      <a:tailEnd len="sm" w="sm" type="none"/>
                    </a:lnR>
                    <a:lnT cap="flat" cmpd="sng" w="38100">
                      <a:solidFill>
                        <a:srgbClr val="99ACFF"/>
                      </a:solidFill>
                      <a:prstDash val="solid"/>
                      <a:round/>
                      <a:headEnd len="sm" w="sm" type="none"/>
                      <a:tailEnd len="sm" w="sm" type="none"/>
                    </a:lnT>
                    <a:lnB cap="flat" cmpd="sng" w="38100">
                      <a:solidFill>
                        <a:srgbClr val="99ACFF"/>
                      </a:solidFill>
                      <a:prstDash val="solid"/>
                      <a:round/>
                      <a:headEnd len="sm" w="sm" type="none"/>
                      <a:tailEnd len="sm" w="sm" type="none"/>
                    </a:lnB>
                    <a:solidFill>
                      <a:srgbClr val="CDD6FF"/>
                    </a:solidFill>
                  </a:tcPr>
                </a:tc>
                <a:tc>
                  <a:txBody>
                    <a:bodyPr/>
                    <a:lstStyle/>
                    <a:p>
                      <a:pPr indent="0" lvl="0" marL="0" marR="0" rtl="0" algn="ctr">
                        <a:lnSpc>
                          <a:spcPct val="140000"/>
                        </a:lnSpc>
                        <a:spcBef>
                          <a:spcPts val="0"/>
                        </a:spcBef>
                        <a:spcAft>
                          <a:spcPts val="0"/>
                        </a:spcAft>
                        <a:buNone/>
                      </a:pPr>
                      <a:r>
                        <a:rPr b="1" lang="en-US" sz="3500" u="none" cap="none" strike="noStrike">
                          <a:solidFill>
                            <a:srgbClr val="FFFFFF"/>
                          </a:solidFill>
                          <a:latin typeface="Arial"/>
                          <a:ea typeface="Arial"/>
                          <a:cs typeface="Arial"/>
                          <a:sym typeface="Arial"/>
                        </a:rPr>
                        <a:t>URL Length</a:t>
                      </a:r>
                      <a:endParaRPr sz="1100" u="none" cap="none" strike="noStrike"/>
                    </a:p>
                  </a:txBody>
                  <a:tcPr marT="190500" marB="190500" marR="190500" marL="190500" anchor="ctr">
                    <a:lnL cap="flat" cmpd="sng" w="38100">
                      <a:solidFill>
                        <a:srgbClr val="99ACFF"/>
                      </a:solidFill>
                      <a:prstDash val="solid"/>
                      <a:round/>
                      <a:headEnd len="sm" w="sm" type="none"/>
                      <a:tailEnd len="sm" w="sm" type="none"/>
                    </a:lnL>
                    <a:lnR cap="flat" cmpd="sng" w="38100">
                      <a:solidFill>
                        <a:srgbClr val="99ACFF"/>
                      </a:solidFill>
                      <a:prstDash val="solid"/>
                      <a:round/>
                      <a:headEnd len="sm" w="sm" type="none"/>
                      <a:tailEnd len="sm" w="sm" type="none"/>
                    </a:lnR>
                    <a:lnT cap="flat" cmpd="sng" w="38100">
                      <a:solidFill>
                        <a:srgbClr val="99ACFF"/>
                      </a:solidFill>
                      <a:prstDash val="solid"/>
                      <a:round/>
                      <a:headEnd len="sm" w="sm" type="none"/>
                      <a:tailEnd len="sm" w="sm" type="none"/>
                    </a:lnT>
                    <a:lnB cap="flat" cmpd="sng" w="38100">
                      <a:solidFill>
                        <a:srgbClr val="99ACFF"/>
                      </a:solidFill>
                      <a:prstDash val="solid"/>
                      <a:round/>
                      <a:headEnd len="sm" w="sm" type="none"/>
                      <a:tailEnd len="sm" w="sm" type="none"/>
                    </a:lnB>
                    <a:solidFill>
                      <a:srgbClr val="CDD6FF"/>
                    </a:solidFill>
                  </a:tcPr>
                </a:tc>
                <a:tc>
                  <a:txBody>
                    <a:bodyPr/>
                    <a:lstStyle/>
                    <a:p>
                      <a:pPr indent="0" lvl="0" marL="0" marR="0" rtl="0" algn="ctr">
                        <a:lnSpc>
                          <a:spcPct val="140000"/>
                        </a:lnSpc>
                        <a:spcBef>
                          <a:spcPts val="0"/>
                        </a:spcBef>
                        <a:spcAft>
                          <a:spcPts val="0"/>
                        </a:spcAft>
                        <a:buNone/>
                      </a:pPr>
                      <a:r>
                        <a:rPr b="1" lang="en-US" sz="3000" u="none" cap="none" strike="noStrike">
                          <a:solidFill>
                            <a:srgbClr val="FFFFFF"/>
                          </a:solidFill>
                          <a:latin typeface="Arial"/>
                          <a:ea typeface="Arial"/>
                          <a:cs typeface="Arial"/>
                          <a:sym typeface="Arial"/>
                        </a:rPr>
                        <a:t>Contains Fake Word</a:t>
                      </a:r>
                      <a:endParaRPr sz="1100" u="none" cap="none" strike="noStrike"/>
                    </a:p>
                    <a:p>
                      <a:pPr indent="0" lvl="0" marL="0" marR="0" rtl="0" algn="ctr">
                        <a:lnSpc>
                          <a:spcPct val="381818"/>
                        </a:lnSpc>
                        <a:spcBef>
                          <a:spcPts val="0"/>
                        </a:spcBef>
                        <a:spcAft>
                          <a:spcPts val="0"/>
                        </a:spcAft>
                        <a:buNone/>
                      </a:pPr>
                      <a:r>
                        <a:t/>
                      </a:r>
                      <a:endParaRPr sz="1100" u="none" cap="none" strike="noStrike"/>
                    </a:p>
                  </a:txBody>
                  <a:tcPr marT="190500" marB="190500" marR="190500" marL="190500" anchor="ctr">
                    <a:lnL cap="flat" cmpd="sng" w="38100">
                      <a:solidFill>
                        <a:srgbClr val="99ACFF"/>
                      </a:solidFill>
                      <a:prstDash val="solid"/>
                      <a:round/>
                      <a:headEnd len="sm" w="sm" type="none"/>
                      <a:tailEnd len="sm" w="sm" type="none"/>
                    </a:lnL>
                    <a:lnR cap="flat" cmpd="sng" w="38100">
                      <a:solidFill>
                        <a:srgbClr val="99ACFF"/>
                      </a:solidFill>
                      <a:prstDash val="solid"/>
                      <a:round/>
                      <a:headEnd len="sm" w="sm" type="none"/>
                      <a:tailEnd len="sm" w="sm" type="none"/>
                    </a:lnR>
                    <a:lnT cap="flat" cmpd="sng" w="38100">
                      <a:solidFill>
                        <a:srgbClr val="99ACFF"/>
                      </a:solidFill>
                      <a:prstDash val="solid"/>
                      <a:round/>
                      <a:headEnd len="sm" w="sm" type="none"/>
                      <a:tailEnd len="sm" w="sm" type="none"/>
                    </a:lnT>
                    <a:lnB cap="flat" cmpd="sng" w="38100">
                      <a:solidFill>
                        <a:srgbClr val="99ACFF"/>
                      </a:solidFill>
                      <a:prstDash val="solid"/>
                      <a:round/>
                      <a:headEnd len="sm" w="sm" type="none"/>
                      <a:tailEnd len="sm" w="sm" type="none"/>
                    </a:lnB>
                    <a:solidFill>
                      <a:srgbClr val="CDD6FF"/>
                    </a:solidFill>
                  </a:tcPr>
                </a:tc>
                <a:tc>
                  <a:txBody>
                    <a:bodyPr/>
                    <a:lstStyle/>
                    <a:p>
                      <a:pPr indent="0" lvl="0" marL="0" marR="0" rtl="0" algn="ctr">
                        <a:lnSpc>
                          <a:spcPct val="140000"/>
                        </a:lnSpc>
                        <a:spcBef>
                          <a:spcPts val="0"/>
                        </a:spcBef>
                        <a:spcAft>
                          <a:spcPts val="0"/>
                        </a:spcAft>
                        <a:buNone/>
                      </a:pPr>
                      <a:r>
                        <a:rPr b="1" lang="en-US" sz="4200" u="none" cap="none" strike="noStrike">
                          <a:solidFill>
                            <a:srgbClr val="FFFFFF"/>
                          </a:solidFill>
                          <a:latin typeface="Arial"/>
                          <a:ea typeface="Arial"/>
                          <a:cs typeface="Arial"/>
                          <a:sym typeface="Arial"/>
                        </a:rPr>
                        <a:t>Domain</a:t>
                      </a:r>
                      <a:endParaRPr sz="1100" u="none" cap="none" strike="noStrike"/>
                    </a:p>
                  </a:txBody>
                  <a:tcPr marT="190500" marB="190500" marR="190500" marL="190500" anchor="ctr">
                    <a:lnL cap="flat" cmpd="sng" w="38100">
                      <a:solidFill>
                        <a:srgbClr val="99ACFF"/>
                      </a:solidFill>
                      <a:prstDash val="solid"/>
                      <a:round/>
                      <a:headEnd len="sm" w="sm" type="none"/>
                      <a:tailEnd len="sm" w="sm" type="none"/>
                    </a:lnL>
                    <a:lnR cap="flat" cmpd="sng" w="38100">
                      <a:solidFill>
                        <a:srgbClr val="99ACFF"/>
                      </a:solidFill>
                      <a:prstDash val="solid"/>
                      <a:round/>
                      <a:headEnd len="sm" w="sm" type="none"/>
                      <a:tailEnd len="sm" w="sm" type="none"/>
                    </a:lnR>
                    <a:lnT cap="flat" cmpd="sng" w="38100">
                      <a:solidFill>
                        <a:srgbClr val="99ACFF"/>
                      </a:solidFill>
                      <a:prstDash val="solid"/>
                      <a:round/>
                      <a:headEnd len="sm" w="sm" type="none"/>
                      <a:tailEnd len="sm" w="sm" type="none"/>
                    </a:lnT>
                    <a:lnB cap="flat" cmpd="sng" w="38100">
                      <a:solidFill>
                        <a:srgbClr val="99ACFF"/>
                      </a:solidFill>
                      <a:prstDash val="solid"/>
                      <a:round/>
                      <a:headEnd len="sm" w="sm" type="none"/>
                      <a:tailEnd len="sm" w="sm" type="none"/>
                    </a:lnB>
                    <a:solidFill>
                      <a:srgbClr val="CDD6FF"/>
                    </a:solidFill>
                  </a:tcPr>
                </a:tc>
                <a:tc>
                  <a:txBody>
                    <a:bodyPr/>
                    <a:lstStyle/>
                    <a:p>
                      <a:pPr indent="0" lvl="0" marL="0" marR="0" rtl="0" algn="l">
                        <a:lnSpc>
                          <a:spcPct val="140000"/>
                        </a:lnSpc>
                        <a:spcBef>
                          <a:spcPts val="0"/>
                        </a:spcBef>
                        <a:spcAft>
                          <a:spcPts val="0"/>
                        </a:spcAft>
                        <a:buNone/>
                      </a:pPr>
                      <a:r>
                        <a:rPr b="1" lang="en-US" sz="4200" u="none" cap="none" strike="noStrike">
                          <a:solidFill>
                            <a:srgbClr val="FFFFFF"/>
                          </a:solidFill>
                          <a:latin typeface="Arial"/>
                          <a:ea typeface="Arial"/>
                          <a:cs typeface="Arial"/>
                          <a:sym typeface="Arial"/>
                        </a:rPr>
                        <a:t>Label</a:t>
                      </a:r>
                      <a:endParaRPr sz="1100" u="none" cap="none" strike="noStrike"/>
                    </a:p>
                  </a:txBody>
                  <a:tcPr marT="190500" marB="190500" marR="190500" marL="190500" anchor="ctr">
                    <a:lnL cap="flat" cmpd="sng" w="38100">
                      <a:solidFill>
                        <a:srgbClr val="99ACFF"/>
                      </a:solidFill>
                      <a:prstDash val="solid"/>
                      <a:round/>
                      <a:headEnd len="sm" w="sm" type="none"/>
                      <a:tailEnd len="sm" w="sm" type="none"/>
                    </a:lnL>
                    <a:lnR cap="flat" cmpd="sng" w="38100">
                      <a:solidFill>
                        <a:srgbClr val="99ACFF"/>
                      </a:solidFill>
                      <a:prstDash val="solid"/>
                      <a:round/>
                      <a:headEnd len="sm" w="sm" type="none"/>
                      <a:tailEnd len="sm" w="sm" type="none"/>
                    </a:lnR>
                    <a:lnT cap="flat" cmpd="sng" w="38100">
                      <a:solidFill>
                        <a:srgbClr val="99ACFF"/>
                      </a:solidFill>
                      <a:prstDash val="solid"/>
                      <a:round/>
                      <a:headEnd len="sm" w="sm" type="none"/>
                      <a:tailEnd len="sm" w="sm" type="none"/>
                    </a:lnT>
                    <a:lnB cap="flat" cmpd="sng" w="38100">
                      <a:solidFill>
                        <a:srgbClr val="99ACFF"/>
                      </a:solidFill>
                      <a:prstDash val="solid"/>
                      <a:round/>
                      <a:headEnd len="sm" w="sm" type="none"/>
                      <a:tailEnd len="sm" w="sm" type="none"/>
                    </a:lnB>
                    <a:solidFill>
                      <a:srgbClr val="CDD6FF"/>
                    </a:solidFill>
                  </a:tcPr>
                </a:tc>
              </a:tr>
              <a:tr h="1746025">
                <a:tc>
                  <a:txBody>
                    <a:bodyPr/>
                    <a:lstStyle/>
                    <a:p>
                      <a:pPr indent="0" lvl="0" marL="0" marR="0" rtl="0" algn="ctr">
                        <a:lnSpc>
                          <a:spcPct val="140000"/>
                        </a:lnSpc>
                        <a:spcBef>
                          <a:spcPts val="0"/>
                        </a:spcBef>
                        <a:spcAft>
                          <a:spcPts val="0"/>
                        </a:spcAft>
                        <a:buNone/>
                      </a:pPr>
                      <a:r>
                        <a:rPr b="1" lang="en-US" sz="1800" u="none" cap="none" strike="noStrike">
                          <a:solidFill>
                            <a:srgbClr val="7ED957"/>
                          </a:solidFill>
                          <a:latin typeface="Arial"/>
                          <a:ea typeface="Arial"/>
                          <a:cs typeface="Arial"/>
                          <a:sym typeface="Arial"/>
                        </a:rPr>
                        <a:t>"Breaking news: New vaccine discovered!"</a:t>
                      </a:r>
                      <a:endParaRPr sz="1100" u="none" cap="none" strike="noStrike"/>
                    </a:p>
                  </a:txBody>
                  <a:tcPr marT="190500" marB="190500" marR="190500" marL="190500" anchor="ctr">
                    <a:lnL cap="flat" cmpd="sng" w="38100">
                      <a:solidFill>
                        <a:srgbClr val="99ACFF"/>
                      </a:solidFill>
                      <a:prstDash val="solid"/>
                      <a:round/>
                      <a:headEnd len="sm" w="sm" type="none"/>
                      <a:tailEnd len="sm" w="sm" type="none"/>
                    </a:lnL>
                    <a:lnR cap="flat" cmpd="sng" w="38100">
                      <a:solidFill>
                        <a:srgbClr val="99ACFF"/>
                      </a:solidFill>
                      <a:prstDash val="solid"/>
                      <a:round/>
                      <a:headEnd len="sm" w="sm" type="none"/>
                      <a:tailEnd len="sm" w="sm" type="none"/>
                    </a:lnR>
                    <a:lnT cap="flat" cmpd="sng" w="38100">
                      <a:solidFill>
                        <a:srgbClr val="99ACFF"/>
                      </a:solidFill>
                      <a:prstDash val="solid"/>
                      <a:round/>
                      <a:headEnd len="sm" w="sm" type="none"/>
                      <a:tailEnd len="sm" w="sm" type="none"/>
                    </a:lnT>
                    <a:lnB cap="flat" cmpd="sng" w="38100">
                      <a:solidFill>
                        <a:srgbClr val="99ACFF"/>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b="1" lang="en-US" sz="1800" u="none" cap="none" strike="noStrike">
                          <a:solidFill>
                            <a:srgbClr val="004AAD"/>
                          </a:solidFill>
                          <a:latin typeface="Arial"/>
                          <a:ea typeface="Arial"/>
                          <a:cs typeface="Arial"/>
                          <a:sym typeface="Arial"/>
                        </a:rPr>
                        <a:t>"https://www.healthnews.com/vaccine123"</a:t>
                      </a:r>
                      <a:endParaRPr sz="1100" u="none" cap="none" strike="noStrike"/>
                    </a:p>
                  </a:txBody>
                  <a:tcPr marT="190500" marB="190500" marR="190500" marL="190500" anchor="ctr">
                    <a:lnL cap="flat" cmpd="sng" w="38100">
                      <a:solidFill>
                        <a:srgbClr val="99ACFF"/>
                      </a:solidFill>
                      <a:prstDash val="solid"/>
                      <a:round/>
                      <a:headEnd len="sm" w="sm" type="none"/>
                      <a:tailEnd len="sm" w="sm" type="none"/>
                    </a:lnL>
                    <a:lnR cap="flat" cmpd="sng" w="38100">
                      <a:solidFill>
                        <a:srgbClr val="99ACFF"/>
                      </a:solidFill>
                      <a:prstDash val="solid"/>
                      <a:round/>
                      <a:headEnd len="sm" w="sm" type="none"/>
                      <a:tailEnd len="sm" w="sm" type="none"/>
                    </a:lnR>
                    <a:lnT cap="flat" cmpd="sng" w="38100">
                      <a:solidFill>
                        <a:srgbClr val="99ACFF"/>
                      </a:solidFill>
                      <a:prstDash val="solid"/>
                      <a:round/>
                      <a:headEnd len="sm" w="sm" type="none"/>
                      <a:tailEnd len="sm" w="sm" type="none"/>
                    </a:lnT>
                    <a:lnB cap="flat" cmpd="sng" w="38100">
                      <a:solidFill>
                        <a:srgbClr val="99ACFF"/>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34</a:t>
                      </a:r>
                      <a:endParaRPr sz="1100" u="none" cap="none" strike="noStrike"/>
                    </a:p>
                  </a:txBody>
                  <a:tcPr marT="190500" marB="190500" marR="190500" marL="190500" anchor="ctr">
                    <a:lnL cap="flat" cmpd="sng" w="38100">
                      <a:solidFill>
                        <a:srgbClr val="99ACFF"/>
                      </a:solidFill>
                      <a:prstDash val="solid"/>
                      <a:round/>
                      <a:headEnd len="sm" w="sm" type="none"/>
                      <a:tailEnd len="sm" w="sm" type="none"/>
                    </a:lnL>
                    <a:lnR cap="flat" cmpd="sng" w="38100">
                      <a:solidFill>
                        <a:srgbClr val="99ACFF"/>
                      </a:solidFill>
                      <a:prstDash val="solid"/>
                      <a:round/>
                      <a:headEnd len="sm" w="sm" type="none"/>
                      <a:tailEnd len="sm" w="sm" type="none"/>
                    </a:lnR>
                    <a:lnT cap="flat" cmpd="sng" w="38100">
                      <a:solidFill>
                        <a:srgbClr val="99ACFF"/>
                      </a:solidFill>
                      <a:prstDash val="solid"/>
                      <a:round/>
                      <a:headEnd len="sm" w="sm" type="none"/>
                      <a:tailEnd len="sm" w="sm" type="none"/>
                    </a:lnT>
                    <a:lnB cap="flat" cmpd="sng" w="38100">
                      <a:solidFill>
                        <a:srgbClr val="99ACFF"/>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0</a:t>
                      </a:r>
                      <a:endParaRPr sz="1100" u="none" cap="none" strike="noStrike"/>
                    </a:p>
                  </a:txBody>
                  <a:tcPr marT="190500" marB="190500" marR="190500" marL="190500" anchor="ctr">
                    <a:lnL cap="flat" cmpd="sng" w="38100">
                      <a:solidFill>
                        <a:srgbClr val="99ACFF"/>
                      </a:solidFill>
                      <a:prstDash val="solid"/>
                      <a:round/>
                      <a:headEnd len="sm" w="sm" type="none"/>
                      <a:tailEnd len="sm" w="sm" type="none"/>
                    </a:lnL>
                    <a:lnR cap="flat" cmpd="sng" w="38100">
                      <a:solidFill>
                        <a:srgbClr val="99ACFF"/>
                      </a:solidFill>
                      <a:prstDash val="solid"/>
                      <a:round/>
                      <a:headEnd len="sm" w="sm" type="none"/>
                      <a:tailEnd len="sm" w="sm" type="none"/>
                    </a:lnR>
                    <a:lnT cap="flat" cmpd="sng" w="38100">
                      <a:solidFill>
                        <a:srgbClr val="99ACFF"/>
                      </a:solidFill>
                      <a:prstDash val="solid"/>
                      <a:round/>
                      <a:headEnd len="sm" w="sm" type="none"/>
                      <a:tailEnd len="sm" w="sm" type="none"/>
                    </a:lnT>
                    <a:lnB cap="flat" cmpd="sng" w="38100">
                      <a:solidFill>
                        <a:srgbClr val="99ACFF"/>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b="1" lang="en-US" sz="1800" u="none" cap="none" strike="noStrike">
                          <a:solidFill>
                            <a:srgbClr val="2687BE"/>
                          </a:solidFill>
                          <a:latin typeface="Arial"/>
                          <a:ea typeface="Arial"/>
                          <a:cs typeface="Arial"/>
                          <a:sym typeface="Arial"/>
                        </a:rPr>
                        <a:t>healthnews.com</a:t>
                      </a:r>
                      <a:endParaRPr sz="1100" u="none" cap="none" strike="noStrike"/>
                    </a:p>
                  </a:txBody>
                  <a:tcPr marT="190500" marB="190500" marR="190500" marL="190500" anchor="ctr">
                    <a:lnL cap="flat" cmpd="sng" w="38100">
                      <a:solidFill>
                        <a:srgbClr val="99ACFF"/>
                      </a:solidFill>
                      <a:prstDash val="solid"/>
                      <a:round/>
                      <a:headEnd len="sm" w="sm" type="none"/>
                      <a:tailEnd len="sm" w="sm" type="none"/>
                    </a:lnL>
                    <a:lnR cap="flat" cmpd="sng" w="38100">
                      <a:solidFill>
                        <a:srgbClr val="99ACFF"/>
                      </a:solidFill>
                      <a:prstDash val="solid"/>
                      <a:round/>
                      <a:headEnd len="sm" w="sm" type="none"/>
                      <a:tailEnd len="sm" w="sm" type="none"/>
                    </a:lnR>
                    <a:lnT cap="flat" cmpd="sng" w="38100">
                      <a:solidFill>
                        <a:srgbClr val="99ACFF"/>
                      </a:solidFill>
                      <a:prstDash val="solid"/>
                      <a:round/>
                      <a:headEnd len="sm" w="sm" type="none"/>
                      <a:tailEnd len="sm" w="sm" type="none"/>
                    </a:lnT>
                    <a:lnB cap="flat" cmpd="sng" w="38100">
                      <a:solidFill>
                        <a:srgbClr val="99ACFF"/>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1</a:t>
                      </a:r>
                      <a:endParaRPr sz="1100" u="none" cap="none" strike="noStrike"/>
                    </a:p>
                  </a:txBody>
                  <a:tcPr marT="190500" marB="190500" marR="190500" marL="190500" anchor="ctr">
                    <a:lnL cap="flat" cmpd="sng" w="38100">
                      <a:solidFill>
                        <a:srgbClr val="99ACFF"/>
                      </a:solidFill>
                      <a:prstDash val="solid"/>
                      <a:round/>
                      <a:headEnd len="sm" w="sm" type="none"/>
                      <a:tailEnd len="sm" w="sm" type="none"/>
                    </a:lnL>
                    <a:lnR cap="flat" cmpd="sng" w="38100">
                      <a:solidFill>
                        <a:srgbClr val="99ACFF"/>
                      </a:solidFill>
                      <a:prstDash val="solid"/>
                      <a:round/>
                      <a:headEnd len="sm" w="sm" type="none"/>
                      <a:tailEnd len="sm" w="sm" type="none"/>
                    </a:lnR>
                    <a:lnT cap="flat" cmpd="sng" w="38100">
                      <a:solidFill>
                        <a:srgbClr val="99ACFF"/>
                      </a:solidFill>
                      <a:prstDash val="solid"/>
                      <a:round/>
                      <a:headEnd len="sm" w="sm" type="none"/>
                      <a:tailEnd len="sm" w="sm" type="none"/>
                    </a:lnT>
                    <a:lnB cap="flat" cmpd="sng" w="38100">
                      <a:solidFill>
                        <a:srgbClr val="99ACFF"/>
                      </a:solidFill>
                      <a:prstDash val="solid"/>
                      <a:round/>
                      <a:headEnd len="sm" w="sm" type="none"/>
                      <a:tailEnd len="sm" w="sm" type="none"/>
                    </a:lnB>
                  </a:tcPr>
                </a:tc>
              </a:tr>
              <a:tr h="1746025">
                <a:tc>
                  <a:txBody>
                    <a:bodyPr/>
                    <a:lstStyle/>
                    <a:p>
                      <a:pPr indent="0" lvl="0" marL="0" marR="0" rtl="0" algn="ctr">
                        <a:lnSpc>
                          <a:spcPct val="140000"/>
                        </a:lnSpc>
                        <a:spcBef>
                          <a:spcPts val="0"/>
                        </a:spcBef>
                        <a:spcAft>
                          <a:spcPts val="0"/>
                        </a:spcAft>
                        <a:buNone/>
                      </a:pPr>
                      <a:r>
                        <a:rPr b="1" lang="en-US" sz="1800" u="none" cap="none" strike="noStrike">
                          <a:solidFill>
                            <a:srgbClr val="FF3131"/>
                          </a:solidFill>
                          <a:latin typeface="Arial"/>
                          <a:ea typeface="Arial"/>
                          <a:cs typeface="Arial"/>
                          <a:sym typeface="Arial"/>
                        </a:rPr>
                        <a:t>"Aliens have landed in the USA"</a:t>
                      </a:r>
                      <a:endParaRPr sz="1100" u="none" cap="none" strike="noStrike"/>
                    </a:p>
                    <a:p>
                      <a:pPr indent="0" lvl="0" marL="0" marR="0" rtl="0" algn="ctr">
                        <a:lnSpc>
                          <a:spcPct val="229090"/>
                        </a:lnSpc>
                        <a:spcBef>
                          <a:spcPts val="0"/>
                        </a:spcBef>
                        <a:spcAft>
                          <a:spcPts val="0"/>
                        </a:spcAft>
                        <a:buNone/>
                      </a:pPr>
                      <a:r>
                        <a:t/>
                      </a:r>
                      <a:endParaRPr sz="1100" u="none" cap="none" strike="noStrike"/>
                    </a:p>
                  </a:txBody>
                  <a:tcPr marT="190500" marB="190500" marR="190500" marL="190500" anchor="ctr">
                    <a:lnL cap="flat" cmpd="sng" w="38100">
                      <a:solidFill>
                        <a:srgbClr val="99ACFF"/>
                      </a:solidFill>
                      <a:prstDash val="solid"/>
                      <a:round/>
                      <a:headEnd len="sm" w="sm" type="none"/>
                      <a:tailEnd len="sm" w="sm" type="none"/>
                    </a:lnL>
                    <a:lnR cap="flat" cmpd="sng" w="38100">
                      <a:solidFill>
                        <a:srgbClr val="99ACFF"/>
                      </a:solidFill>
                      <a:prstDash val="solid"/>
                      <a:round/>
                      <a:headEnd len="sm" w="sm" type="none"/>
                      <a:tailEnd len="sm" w="sm" type="none"/>
                    </a:lnR>
                    <a:lnT cap="flat" cmpd="sng" w="38100">
                      <a:solidFill>
                        <a:srgbClr val="99ACFF"/>
                      </a:solidFill>
                      <a:prstDash val="solid"/>
                      <a:round/>
                      <a:headEnd len="sm" w="sm" type="none"/>
                      <a:tailEnd len="sm" w="sm" type="none"/>
                    </a:lnT>
                    <a:lnB cap="flat" cmpd="sng" w="38100">
                      <a:solidFill>
                        <a:srgbClr val="99ACFF"/>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b="1" lang="en-US" sz="1800" u="none" cap="none" strike="noStrike">
                          <a:solidFill>
                            <a:srgbClr val="004AAD"/>
                          </a:solidFill>
                          <a:latin typeface="Arial"/>
                          <a:ea typeface="Arial"/>
                          <a:cs typeface="Arial"/>
                          <a:sym typeface="Arial"/>
                        </a:rPr>
                        <a:t>"https://fakeworld.com/aliens-landing"</a:t>
                      </a:r>
                      <a:endParaRPr sz="1100" u="none" cap="none" strike="noStrike"/>
                    </a:p>
                    <a:p>
                      <a:pPr indent="0" lvl="0" marL="0" marR="0" rtl="0" algn="ctr">
                        <a:lnSpc>
                          <a:spcPct val="229090"/>
                        </a:lnSpc>
                        <a:spcBef>
                          <a:spcPts val="0"/>
                        </a:spcBef>
                        <a:spcAft>
                          <a:spcPts val="0"/>
                        </a:spcAft>
                        <a:buNone/>
                      </a:pPr>
                      <a:r>
                        <a:t/>
                      </a:r>
                      <a:endParaRPr sz="1100" u="none" cap="none" strike="noStrike"/>
                    </a:p>
                  </a:txBody>
                  <a:tcPr marT="190500" marB="190500" marR="190500" marL="190500" anchor="ctr">
                    <a:lnL cap="flat" cmpd="sng" w="38100">
                      <a:solidFill>
                        <a:srgbClr val="99ACFF"/>
                      </a:solidFill>
                      <a:prstDash val="solid"/>
                      <a:round/>
                      <a:headEnd len="sm" w="sm" type="none"/>
                      <a:tailEnd len="sm" w="sm" type="none"/>
                    </a:lnL>
                    <a:lnR cap="flat" cmpd="sng" w="38100">
                      <a:solidFill>
                        <a:srgbClr val="99ACFF"/>
                      </a:solidFill>
                      <a:prstDash val="solid"/>
                      <a:round/>
                      <a:headEnd len="sm" w="sm" type="none"/>
                      <a:tailEnd len="sm" w="sm" type="none"/>
                    </a:lnR>
                    <a:lnT cap="flat" cmpd="sng" w="38100">
                      <a:solidFill>
                        <a:srgbClr val="99ACFF"/>
                      </a:solidFill>
                      <a:prstDash val="solid"/>
                      <a:round/>
                      <a:headEnd len="sm" w="sm" type="none"/>
                      <a:tailEnd len="sm" w="sm" type="none"/>
                    </a:lnT>
                    <a:lnB cap="flat" cmpd="sng" w="38100">
                      <a:solidFill>
                        <a:srgbClr val="99ACFF"/>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30</a:t>
                      </a:r>
                      <a:endParaRPr sz="1100" u="none" cap="none" strike="noStrike"/>
                    </a:p>
                  </a:txBody>
                  <a:tcPr marT="190500" marB="190500" marR="190500" marL="190500" anchor="ctr">
                    <a:lnL cap="flat" cmpd="sng" w="38100">
                      <a:solidFill>
                        <a:srgbClr val="99ACFF"/>
                      </a:solidFill>
                      <a:prstDash val="solid"/>
                      <a:round/>
                      <a:headEnd len="sm" w="sm" type="none"/>
                      <a:tailEnd len="sm" w="sm" type="none"/>
                    </a:lnL>
                    <a:lnR cap="flat" cmpd="sng" w="38100">
                      <a:solidFill>
                        <a:srgbClr val="99ACFF"/>
                      </a:solidFill>
                      <a:prstDash val="solid"/>
                      <a:round/>
                      <a:headEnd len="sm" w="sm" type="none"/>
                      <a:tailEnd len="sm" w="sm" type="none"/>
                    </a:lnR>
                    <a:lnT cap="flat" cmpd="sng" w="38100">
                      <a:solidFill>
                        <a:srgbClr val="99ACFF"/>
                      </a:solidFill>
                      <a:prstDash val="solid"/>
                      <a:round/>
                      <a:headEnd len="sm" w="sm" type="none"/>
                      <a:tailEnd len="sm" w="sm" type="none"/>
                    </a:lnT>
                    <a:lnB cap="flat" cmpd="sng" w="38100">
                      <a:solidFill>
                        <a:srgbClr val="99ACFF"/>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0</a:t>
                      </a:r>
                      <a:endParaRPr sz="1100" u="none" cap="none" strike="noStrike"/>
                    </a:p>
                  </a:txBody>
                  <a:tcPr marT="190500" marB="190500" marR="190500" marL="190500" anchor="ctr">
                    <a:lnL cap="flat" cmpd="sng" w="38100">
                      <a:solidFill>
                        <a:srgbClr val="99ACFF"/>
                      </a:solidFill>
                      <a:prstDash val="solid"/>
                      <a:round/>
                      <a:headEnd len="sm" w="sm" type="none"/>
                      <a:tailEnd len="sm" w="sm" type="none"/>
                    </a:lnL>
                    <a:lnR cap="flat" cmpd="sng" w="38100">
                      <a:solidFill>
                        <a:srgbClr val="99ACFF"/>
                      </a:solidFill>
                      <a:prstDash val="solid"/>
                      <a:round/>
                      <a:headEnd len="sm" w="sm" type="none"/>
                      <a:tailEnd len="sm" w="sm" type="none"/>
                    </a:lnR>
                    <a:lnT cap="flat" cmpd="sng" w="38100">
                      <a:solidFill>
                        <a:srgbClr val="99ACFF"/>
                      </a:solidFill>
                      <a:prstDash val="solid"/>
                      <a:round/>
                      <a:headEnd len="sm" w="sm" type="none"/>
                      <a:tailEnd len="sm" w="sm" type="none"/>
                    </a:lnT>
                    <a:lnB cap="flat" cmpd="sng" w="38100">
                      <a:solidFill>
                        <a:srgbClr val="99ACFF"/>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b="1" lang="en-US" sz="1800" u="none" cap="none" strike="noStrike">
                          <a:solidFill>
                            <a:srgbClr val="2687BE"/>
                          </a:solidFill>
                          <a:latin typeface="Arial"/>
                          <a:ea typeface="Arial"/>
                          <a:cs typeface="Arial"/>
                          <a:sym typeface="Arial"/>
                        </a:rPr>
                        <a:t>fakeworld.com</a:t>
                      </a:r>
                      <a:endParaRPr sz="1100" u="none" cap="none" strike="noStrike"/>
                    </a:p>
                    <a:p>
                      <a:pPr indent="0" lvl="0" marL="0" marR="0" rtl="0" algn="ctr">
                        <a:lnSpc>
                          <a:spcPct val="229090"/>
                        </a:lnSpc>
                        <a:spcBef>
                          <a:spcPts val="0"/>
                        </a:spcBef>
                        <a:spcAft>
                          <a:spcPts val="0"/>
                        </a:spcAft>
                        <a:buNone/>
                      </a:pPr>
                      <a:r>
                        <a:t/>
                      </a:r>
                      <a:endParaRPr sz="1100" u="none" cap="none" strike="noStrike"/>
                    </a:p>
                  </a:txBody>
                  <a:tcPr marT="190500" marB="190500" marR="190500" marL="190500" anchor="ctr">
                    <a:lnL cap="flat" cmpd="sng" w="38100">
                      <a:solidFill>
                        <a:srgbClr val="99ACFF"/>
                      </a:solidFill>
                      <a:prstDash val="solid"/>
                      <a:round/>
                      <a:headEnd len="sm" w="sm" type="none"/>
                      <a:tailEnd len="sm" w="sm" type="none"/>
                    </a:lnL>
                    <a:lnR cap="flat" cmpd="sng" w="38100">
                      <a:solidFill>
                        <a:srgbClr val="99ACFF"/>
                      </a:solidFill>
                      <a:prstDash val="solid"/>
                      <a:round/>
                      <a:headEnd len="sm" w="sm" type="none"/>
                      <a:tailEnd len="sm" w="sm" type="none"/>
                    </a:lnR>
                    <a:lnT cap="flat" cmpd="sng" w="38100">
                      <a:solidFill>
                        <a:srgbClr val="99ACFF"/>
                      </a:solidFill>
                      <a:prstDash val="solid"/>
                      <a:round/>
                      <a:headEnd len="sm" w="sm" type="none"/>
                      <a:tailEnd len="sm" w="sm" type="none"/>
                    </a:lnT>
                    <a:lnB cap="flat" cmpd="sng" w="38100">
                      <a:solidFill>
                        <a:srgbClr val="99ACFF"/>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0</a:t>
                      </a:r>
                      <a:endParaRPr sz="1100" u="none" cap="none" strike="noStrike"/>
                    </a:p>
                  </a:txBody>
                  <a:tcPr marT="190500" marB="190500" marR="190500" marL="190500" anchor="ctr">
                    <a:lnL cap="flat" cmpd="sng" w="38100">
                      <a:solidFill>
                        <a:srgbClr val="99ACFF"/>
                      </a:solidFill>
                      <a:prstDash val="solid"/>
                      <a:round/>
                      <a:headEnd len="sm" w="sm" type="none"/>
                      <a:tailEnd len="sm" w="sm" type="none"/>
                    </a:lnL>
                    <a:lnR cap="flat" cmpd="sng" w="38100">
                      <a:solidFill>
                        <a:srgbClr val="99ACFF"/>
                      </a:solidFill>
                      <a:prstDash val="solid"/>
                      <a:round/>
                      <a:headEnd len="sm" w="sm" type="none"/>
                      <a:tailEnd len="sm" w="sm" type="none"/>
                    </a:lnR>
                    <a:lnT cap="flat" cmpd="sng" w="38100">
                      <a:solidFill>
                        <a:srgbClr val="99ACFF"/>
                      </a:solidFill>
                      <a:prstDash val="solid"/>
                      <a:round/>
                      <a:headEnd len="sm" w="sm" type="none"/>
                      <a:tailEnd len="sm" w="sm" type="none"/>
                    </a:lnT>
                    <a:lnB cap="flat" cmpd="sng" w="38100">
                      <a:solidFill>
                        <a:srgbClr val="99ACFF"/>
                      </a:solidFill>
                      <a:prstDash val="solid"/>
                      <a:round/>
                      <a:headEnd len="sm" w="sm" type="none"/>
                      <a:tailEnd len="sm" w="sm" type="none"/>
                    </a:lnB>
                  </a:tcPr>
                </a:tc>
              </a:tr>
              <a:tr h="1746025">
                <a:tc>
                  <a:txBody>
                    <a:bodyPr/>
                    <a:lstStyle/>
                    <a:p>
                      <a:pPr indent="0" lvl="0" marL="0" marR="0" rtl="0" algn="ctr">
                        <a:lnSpc>
                          <a:spcPct val="140000"/>
                        </a:lnSpc>
                        <a:spcBef>
                          <a:spcPts val="0"/>
                        </a:spcBef>
                        <a:spcAft>
                          <a:spcPts val="0"/>
                        </a:spcAft>
                        <a:buNone/>
                      </a:pPr>
                      <a:r>
                        <a:rPr b="1" lang="en-US" sz="1800" u="none" cap="none" strike="noStrike">
                          <a:solidFill>
                            <a:srgbClr val="FF3131"/>
                          </a:solidFill>
                          <a:latin typeface="Arial"/>
                          <a:ea typeface="Arial"/>
                          <a:cs typeface="Arial"/>
                          <a:sym typeface="Arial"/>
                        </a:rPr>
                        <a:t>"Fake: Celebrity caught in scandal"</a:t>
                      </a:r>
                      <a:endParaRPr sz="1100" u="none" cap="none" strike="noStrike"/>
                    </a:p>
                    <a:p>
                      <a:pPr indent="0" lvl="0" marL="0" marR="0" rtl="0" algn="ctr">
                        <a:lnSpc>
                          <a:spcPct val="229090"/>
                        </a:lnSpc>
                        <a:spcBef>
                          <a:spcPts val="0"/>
                        </a:spcBef>
                        <a:spcAft>
                          <a:spcPts val="0"/>
                        </a:spcAft>
                        <a:buNone/>
                      </a:pPr>
                      <a:r>
                        <a:t/>
                      </a:r>
                      <a:endParaRPr sz="1100" u="none" cap="none" strike="noStrike"/>
                    </a:p>
                  </a:txBody>
                  <a:tcPr marT="190500" marB="190500" marR="190500" marL="190500" anchor="ctr">
                    <a:lnL cap="flat" cmpd="sng" w="38100">
                      <a:solidFill>
                        <a:srgbClr val="99ACFF"/>
                      </a:solidFill>
                      <a:prstDash val="solid"/>
                      <a:round/>
                      <a:headEnd len="sm" w="sm" type="none"/>
                      <a:tailEnd len="sm" w="sm" type="none"/>
                    </a:lnL>
                    <a:lnR cap="flat" cmpd="sng" w="38100">
                      <a:solidFill>
                        <a:srgbClr val="99ACFF"/>
                      </a:solidFill>
                      <a:prstDash val="solid"/>
                      <a:round/>
                      <a:headEnd len="sm" w="sm" type="none"/>
                      <a:tailEnd len="sm" w="sm" type="none"/>
                    </a:lnR>
                    <a:lnT cap="flat" cmpd="sng" w="38100">
                      <a:solidFill>
                        <a:srgbClr val="99ACFF"/>
                      </a:solidFill>
                      <a:prstDash val="solid"/>
                      <a:round/>
                      <a:headEnd len="sm" w="sm" type="none"/>
                      <a:tailEnd len="sm" w="sm" type="none"/>
                    </a:lnT>
                    <a:lnB cap="flat" cmpd="sng" w="38100">
                      <a:solidFill>
                        <a:srgbClr val="99ACFF"/>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b="1" lang="en-US" sz="1800" u="none" cap="none" strike="noStrike">
                          <a:solidFill>
                            <a:srgbClr val="004AAD"/>
                          </a:solidFill>
                          <a:latin typeface="Arial"/>
                          <a:ea typeface="Arial"/>
                          <a:cs typeface="Arial"/>
                          <a:sym typeface="Arial"/>
                        </a:rPr>
                        <a:t>"https://www.entertainmentfake.com/scandal"</a:t>
                      </a:r>
                      <a:endParaRPr sz="1100" u="none" cap="none" strike="noStrike"/>
                    </a:p>
                    <a:p>
                      <a:pPr indent="0" lvl="0" marL="0" marR="0" rtl="0" algn="ctr">
                        <a:lnSpc>
                          <a:spcPct val="229090"/>
                        </a:lnSpc>
                        <a:spcBef>
                          <a:spcPts val="0"/>
                        </a:spcBef>
                        <a:spcAft>
                          <a:spcPts val="0"/>
                        </a:spcAft>
                        <a:buNone/>
                      </a:pPr>
                      <a:r>
                        <a:t/>
                      </a:r>
                      <a:endParaRPr sz="1100" u="none" cap="none" strike="noStrike"/>
                    </a:p>
                  </a:txBody>
                  <a:tcPr marT="190500" marB="190500" marR="190500" marL="190500" anchor="ctr">
                    <a:lnL cap="flat" cmpd="sng" w="38100">
                      <a:solidFill>
                        <a:srgbClr val="99ACFF"/>
                      </a:solidFill>
                      <a:prstDash val="solid"/>
                      <a:round/>
                      <a:headEnd len="sm" w="sm" type="none"/>
                      <a:tailEnd len="sm" w="sm" type="none"/>
                    </a:lnL>
                    <a:lnR cap="flat" cmpd="sng" w="38100">
                      <a:solidFill>
                        <a:srgbClr val="99ACFF"/>
                      </a:solidFill>
                      <a:prstDash val="solid"/>
                      <a:round/>
                      <a:headEnd len="sm" w="sm" type="none"/>
                      <a:tailEnd len="sm" w="sm" type="none"/>
                    </a:lnR>
                    <a:lnT cap="flat" cmpd="sng" w="38100">
                      <a:solidFill>
                        <a:srgbClr val="99ACFF"/>
                      </a:solidFill>
                      <a:prstDash val="solid"/>
                      <a:round/>
                      <a:headEnd len="sm" w="sm" type="none"/>
                      <a:tailEnd len="sm" w="sm" type="none"/>
                    </a:lnT>
                    <a:lnB cap="flat" cmpd="sng" w="38100">
                      <a:solidFill>
                        <a:srgbClr val="99ACFF"/>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47</a:t>
                      </a:r>
                      <a:endParaRPr sz="1100" u="none" cap="none" strike="noStrike"/>
                    </a:p>
                  </a:txBody>
                  <a:tcPr marT="190500" marB="190500" marR="190500" marL="190500" anchor="ctr">
                    <a:lnL cap="flat" cmpd="sng" w="38100">
                      <a:solidFill>
                        <a:srgbClr val="99ACFF"/>
                      </a:solidFill>
                      <a:prstDash val="solid"/>
                      <a:round/>
                      <a:headEnd len="sm" w="sm" type="none"/>
                      <a:tailEnd len="sm" w="sm" type="none"/>
                    </a:lnL>
                    <a:lnR cap="flat" cmpd="sng" w="38100">
                      <a:solidFill>
                        <a:srgbClr val="99ACFF"/>
                      </a:solidFill>
                      <a:prstDash val="solid"/>
                      <a:round/>
                      <a:headEnd len="sm" w="sm" type="none"/>
                      <a:tailEnd len="sm" w="sm" type="none"/>
                    </a:lnR>
                    <a:lnT cap="flat" cmpd="sng" w="38100">
                      <a:solidFill>
                        <a:srgbClr val="99ACFF"/>
                      </a:solidFill>
                      <a:prstDash val="solid"/>
                      <a:round/>
                      <a:headEnd len="sm" w="sm" type="none"/>
                      <a:tailEnd len="sm" w="sm" type="none"/>
                    </a:lnT>
                    <a:lnB cap="flat" cmpd="sng" w="38100">
                      <a:solidFill>
                        <a:srgbClr val="99ACFF"/>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1</a:t>
                      </a:r>
                      <a:endParaRPr sz="1100" u="none" cap="none" strike="noStrike"/>
                    </a:p>
                  </a:txBody>
                  <a:tcPr marT="190500" marB="190500" marR="190500" marL="190500" anchor="ctr">
                    <a:lnL cap="flat" cmpd="sng" w="38100">
                      <a:solidFill>
                        <a:srgbClr val="99ACFF"/>
                      </a:solidFill>
                      <a:prstDash val="solid"/>
                      <a:round/>
                      <a:headEnd len="sm" w="sm" type="none"/>
                      <a:tailEnd len="sm" w="sm" type="none"/>
                    </a:lnL>
                    <a:lnR cap="flat" cmpd="sng" w="38100">
                      <a:solidFill>
                        <a:srgbClr val="99ACFF"/>
                      </a:solidFill>
                      <a:prstDash val="solid"/>
                      <a:round/>
                      <a:headEnd len="sm" w="sm" type="none"/>
                      <a:tailEnd len="sm" w="sm" type="none"/>
                    </a:lnR>
                    <a:lnT cap="flat" cmpd="sng" w="38100">
                      <a:solidFill>
                        <a:srgbClr val="99ACFF"/>
                      </a:solidFill>
                      <a:prstDash val="solid"/>
                      <a:round/>
                      <a:headEnd len="sm" w="sm" type="none"/>
                      <a:tailEnd len="sm" w="sm" type="none"/>
                    </a:lnT>
                    <a:lnB cap="flat" cmpd="sng" w="38100">
                      <a:solidFill>
                        <a:srgbClr val="99ACFF"/>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b="1" lang="en-US" sz="1800" u="none" cap="none" strike="noStrike">
                          <a:solidFill>
                            <a:srgbClr val="2687BE"/>
                          </a:solidFill>
                          <a:latin typeface="Arial"/>
                          <a:ea typeface="Arial"/>
                          <a:cs typeface="Arial"/>
                          <a:sym typeface="Arial"/>
                        </a:rPr>
                        <a:t>entertainmentfake.com</a:t>
                      </a:r>
                      <a:endParaRPr sz="1100" u="none" cap="none" strike="noStrike"/>
                    </a:p>
                    <a:p>
                      <a:pPr indent="0" lvl="0" marL="0" marR="0" rtl="0" algn="ctr">
                        <a:lnSpc>
                          <a:spcPct val="229090"/>
                        </a:lnSpc>
                        <a:spcBef>
                          <a:spcPts val="0"/>
                        </a:spcBef>
                        <a:spcAft>
                          <a:spcPts val="0"/>
                        </a:spcAft>
                        <a:buNone/>
                      </a:pPr>
                      <a:r>
                        <a:t/>
                      </a:r>
                      <a:endParaRPr sz="1100" u="none" cap="none" strike="noStrike"/>
                    </a:p>
                  </a:txBody>
                  <a:tcPr marT="190500" marB="190500" marR="190500" marL="190500" anchor="ctr">
                    <a:lnL cap="flat" cmpd="sng" w="38100">
                      <a:solidFill>
                        <a:srgbClr val="99ACFF"/>
                      </a:solidFill>
                      <a:prstDash val="solid"/>
                      <a:round/>
                      <a:headEnd len="sm" w="sm" type="none"/>
                      <a:tailEnd len="sm" w="sm" type="none"/>
                    </a:lnL>
                    <a:lnR cap="flat" cmpd="sng" w="38100">
                      <a:solidFill>
                        <a:srgbClr val="99ACFF"/>
                      </a:solidFill>
                      <a:prstDash val="solid"/>
                      <a:round/>
                      <a:headEnd len="sm" w="sm" type="none"/>
                      <a:tailEnd len="sm" w="sm" type="none"/>
                    </a:lnR>
                    <a:lnT cap="flat" cmpd="sng" w="38100">
                      <a:solidFill>
                        <a:srgbClr val="99ACFF"/>
                      </a:solidFill>
                      <a:prstDash val="solid"/>
                      <a:round/>
                      <a:headEnd len="sm" w="sm" type="none"/>
                      <a:tailEnd len="sm" w="sm" type="none"/>
                    </a:lnT>
                    <a:lnB cap="flat" cmpd="sng" w="38100">
                      <a:solidFill>
                        <a:srgbClr val="99ACFF"/>
                      </a:solidFill>
                      <a:prstDash val="solid"/>
                      <a:round/>
                      <a:headEnd len="sm" w="sm" type="none"/>
                      <a:tailEnd len="sm" w="sm" type="none"/>
                    </a:lnB>
                  </a:tcPr>
                </a:tc>
                <a:tc>
                  <a:txBody>
                    <a:bodyPr/>
                    <a:lstStyle/>
                    <a:p>
                      <a:pPr indent="0" lvl="0" marL="0" marR="0" rtl="0" algn="ctr">
                        <a:lnSpc>
                          <a:spcPct val="140000"/>
                        </a:lnSpc>
                        <a:spcBef>
                          <a:spcPts val="0"/>
                        </a:spcBef>
                        <a:spcAft>
                          <a:spcPts val="0"/>
                        </a:spcAft>
                        <a:buNone/>
                      </a:pPr>
                      <a:r>
                        <a:rPr lang="en-US" sz="1800" u="none" cap="none" strike="noStrike">
                          <a:solidFill>
                            <a:srgbClr val="000000"/>
                          </a:solidFill>
                          <a:latin typeface="Arial"/>
                          <a:ea typeface="Arial"/>
                          <a:cs typeface="Arial"/>
                          <a:sym typeface="Arial"/>
                        </a:rPr>
                        <a:t>0</a:t>
                      </a:r>
                      <a:endParaRPr sz="1100" u="none" cap="none" strike="noStrike"/>
                    </a:p>
                  </a:txBody>
                  <a:tcPr marT="190500" marB="190500" marR="190500" marL="190500" anchor="ctr">
                    <a:lnL cap="flat" cmpd="sng" w="38100">
                      <a:solidFill>
                        <a:srgbClr val="99ACFF"/>
                      </a:solidFill>
                      <a:prstDash val="solid"/>
                      <a:round/>
                      <a:headEnd len="sm" w="sm" type="none"/>
                      <a:tailEnd len="sm" w="sm" type="none"/>
                    </a:lnL>
                    <a:lnR cap="flat" cmpd="sng" w="38100">
                      <a:solidFill>
                        <a:srgbClr val="99ACFF"/>
                      </a:solidFill>
                      <a:prstDash val="solid"/>
                      <a:round/>
                      <a:headEnd len="sm" w="sm" type="none"/>
                      <a:tailEnd len="sm" w="sm" type="none"/>
                    </a:lnR>
                    <a:lnT cap="flat" cmpd="sng" w="38100">
                      <a:solidFill>
                        <a:srgbClr val="99ACFF"/>
                      </a:solidFill>
                      <a:prstDash val="solid"/>
                      <a:round/>
                      <a:headEnd len="sm" w="sm" type="none"/>
                      <a:tailEnd len="sm" w="sm" type="none"/>
                    </a:lnT>
                    <a:lnB cap="flat" cmpd="sng" w="38100">
                      <a:solidFill>
                        <a:srgbClr val="99ACFF"/>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