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67" r:id="rId3"/>
    <p:sldId id="270" r:id="rId4"/>
    <p:sldId id="271" r:id="rId5"/>
    <p:sldId id="292" r:id="rId6"/>
    <p:sldId id="272" r:id="rId7"/>
    <p:sldId id="273" r:id="rId8"/>
    <p:sldId id="274" r:id="rId9"/>
    <p:sldId id="275" r:id="rId10"/>
    <p:sldId id="284" r:id="rId11"/>
    <p:sldId id="295" r:id="rId12"/>
    <p:sldId id="276" r:id="rId13"/>
    <p:sldId id="296" r:id="rId14"/>
    <p:sldId id="297" r:id="rId15"/>
    <p:sldId id="298" r:id="rId16"/>
    <p:sldId id="280" r:id="rId17"/>
    <p:sldId id="299" r:id="rId18"/>
    <p:sldId id="300" r:id="rId19"/>
    <p:sldId id="278" r:id="rId20"/>
    <p:sldId id="289" r:id="rId21"/>
    <p:sldId id="288" r:id="rId22"/>
    <p:sldId id="282" r:id="rId23"/>
    <p:sldId id="283" r:id="rId24"/>
    <p:sldId id="277" r:id="rId25"/>
    <p:sldId id="294" r:id="rId26"/>
    <p:sldId id="290" r:id="rId27"/>
    <p:sldId id="293" r:id="rId28"/>
    <p:sldId id="279" r:id="rId29"/>
    <p:sldId id="287" r:id="rId30"/>
    <p:sldId id="28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A40"/>
    <a:srgbClr val="00E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655"/>
    <p:restoredTop sz="94648"/>
  </p:normalViewPr>
  <p:slideViewPr>
    <p:cSldViewPr snapToGrid="0">
      <p:cViewPr varScale="1">
        <p:scale>
          <a:sx n="69" d="100"/>
          <a:sy n="69" d="100"/>
        </p:scale>
        <p:origin x="224" y="1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F2FF60-C2A8-194F-A058-3E2DCEAF81ED}" type="datetimeFigureOut">
              <a:rPr lang="en-GB" smtClean="0"/>
              <a:t>06/10/2024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C2CAC-73FC-0E4C-BB1B-DC8C51E402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173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CCAD2-F31E-F985-1F18-C75D502616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302BB5-714B-9B0F-73F7-1EFDDE114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3CEB8-ABDB-F792-D6E2-08B5152C8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084B-73FF-4D4C-9414-B796634140FC}" type="datetime1">
              <a:rPr lang="en-GB" smtClean="0"/>
              <a:t>06/10/2024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CB99B-334E-FC75-77FE-C4750A632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8C060-1081-7CC9-BCED-1CE7B5405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C2B1-E716-784C-9486-042DD3CBA0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8083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24502-D751-0007-9F49-DB47DC2A0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D8E5B5-F925-5727-72B3-00E767AFB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03EB5-F932-C5AD-3DEA-F784F6BA5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03DD1-8B90-2746-8BF1-FAF6DEF25C07}" type="datetime1">
              <a:rPr lang="en-GB" smtClean="0"/>
              <a:t>06/10/2024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85A73-42AF-4DDA-45B5-E0A2405C8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4798E-BE0C-5C53-6C3D-1CACB3D32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C2B1-E716-784C-9486-042DD3CBA0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02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081E1B-847C-28B6-8606-FDE3C253C5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369A2F-8494-D12D-56D5-81B3562BD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B7883-BBC0-A871-104B-C73F9E2E3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49ABF-DC15-6446-8232-0A148A9CAEA1}" type="datetime1">
              <a:rPr lang="en-GB" smtClean="0"/>
              <a:t>06/10/2024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5B2F3-5F4D-A5C8-0345-980897F65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14480-4080-FEC2-298E-406C6C113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C2B1-E716-784C-9486-042DD3CBA0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131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D24D5-41FA-8FBD-C7C4-7E1DE8439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3A3D9-3E9F-CD5F-40AA-309DE6DFB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8EF56-8673-8202-2574-C83782995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8B33B-D5BB-BB42-A637-4C409955CC73}" type="datetime1">
              <a:rPr lang="en-GB" smtClean="0"/>
              <a:t>06/10/2024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3ED94-83F0-D19C-2DD0-7D0C2E02F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09411-2AA3-DB64-18DD-C258F0E78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C2B1-E716-784C-9486-042DD3CBA0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262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4C707-BA93-B303-3E71-25B4B20A4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DF5A5-35A1-2E53-77F3-D63A14867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523D4-8C8E-DCEE-CF35-C340BF9CE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884C-79F0-534B-AC6A-865B7B22DF4D}" type="datetime1">
              <a:rPr lang="en-GB" smtClean="0"/>
              <a:t>06/10/2024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185C5-3739-BDDF-1EBD-9DA4F22A0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2C3F7-0A8B-6093-DA9A-DA280730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C2B1-E716-784C-9486-042DD3CBA0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478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22399-7B07-E159-145A-D092754B5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BDE80-BB5E-453A-5492-B192DED0EE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EF2138-3218-17FB-64F7-5E4CB9567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260369-BBB8-DE42-36B5-556D1BD5F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B5083-6EFF-CA44-8CD9-6D39D9C5216A}" type="datetime1">
              <a:rPr lang="en-GB" smtClean="0"/>
              <a:t>06/10/2024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6DAAB-B3CA-1ABB-C27D-F2C85C131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6860B-EFED-D4C6-0673-AAC54E582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C2B1-E716-784C-9486-042DD3CBA0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588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C98B6-D04D-A27C-6E89-0C8C37346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982B8-B86A-C939-D885-753FE84E5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766772-0C89-162A-6867-0106E6621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8A9253-600E-C5EC-EE0C-CA84CC88B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EBA60C-A591-E351-0EC4-6E8415D233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B76A2A-3DF4-BA15-141C-0B6F78320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23819-457B-E145-9DED-6EE83A10D33A}" type="datetime1">
              <a:rPr lang="en-GB" smtClean="0"/>
              <a:t>06/10/2024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DCAADB-8081-A05A-E5DB-704D2785D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A732C7-F3A5-13C5-3F5E-0FA69E75D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C2B1-E716-784C-9486-042DD3CBA0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908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6A3E8-53FB-874A-5023-AC9920C20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F03D0A-1E2B-194C-D746-E49333A86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38EBD-8CC6-7347-8A4D-5BE29383ADC3}" type="datetime1">
              <a:rPr lang="en-GB" smtClean="0"/>
              <a:t>06/10/2024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8FF656-B8E0-380C-EC2C-E37F11AC9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F93BB9-7CE5-99E3-4C47-6997A2634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C2B1-E716-784C-9486-042DD3CBA0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995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CCC015-FB24-F94E-8E6C-BC8A798CC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BD533-7681-FB4D-AD37-39279811D750}" type="datetime1">
              <a:rPr lang="en-GB" smtClean="0"/>
              <a:t>06/10/2024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BB345D-2677-4E30-E27E-67DDD0E41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C7AC7-7825-CE2C-0054-94D970CA9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C2B1-E716-784C-9486-042DD3CBA0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0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9054A-75A1-57D7-A31E-54A931B68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942ED-7927-4B4F-3685-F29EFDC6F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4FFFEF-C46F-7C87-92E6-8BFB282C5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5FECA-B4B9-B18A-9B8E-5F2D97067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61B9-411B-F44E-855D-FF19C58AA482}" type="datetime1">
              <a:rPr lang="en-GB" smtClean="0"/>
              <a:t>06/10/2024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4054C-3713-1F8B-07D3-D796E77F7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6DC06-A3B3-F602-E5C0-1109BDC4B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C2B1-E716-784C-9486-042DD3CBA0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0460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4FD60-A801-F14E-F8FE-6FC06D06D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7EA8FE-AC96-92E6-A721-9F9EB44AD8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5B083D-B0B0-DD9B-1B85-5A27F757C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51DCB-D2E2-1A97-6269-934E1F8B6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E951-D423-524E-AC90-6E51B37C0CE3}" type="datetime1">
              <a:rPr lang="en-GB" smtClean="0"/>
              <a:t>06/10/2024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C1777-95DA-5BD4-239C-9AD647AA5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760FC-391C-E9CE-47A4-84C7F35F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C2B1-E716-784C-9486-042DD3CBA0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61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9829C-70B3-E4A2-CD0A-DC3155B72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415CA-5A85-6A0F-5715-E4EE64230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57760-892B-AC72-B93A-E550232D5F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CEED5A-9550-744C-935A-B417E519CB97}" type="datetime1">
              <a:rPr lang="en-GB" smtClean="0"/>
              <a:t>06/10/2024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B0D29-3094-ACCB-7912-79E2EDE557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0EA5C-8146-9BB4-1B5F-2426D4C79C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C4C2B1-E716-784C-9486-042DD3CBA0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411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Bret/IntroBioinf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A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849A4-3A2F-DEE3-ADEF-14E0032306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0470" y="2499833"/>
            <a:ext cx="7791060" cy="1858334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INTRODUCTION À LA BIOINFORMATIQUE</a:t>
            </a:r>
          </a:p>
        </p:txBody>
      </p:sp>
      <p:pic>
        <p:nvPicPr>
          <p:cNvPr id="7" name="Picture 6" descr="A blue square with white lines&#10;&#10;Description automatically generated">
            <a:extLst>
              <a:ext uri="{FF2B5EF4-FFF2-40B4-BE49-F238E27FC236}">
                <a16:creationId xmlns:a16="http://schemas.microsoft.com/office/drawing/2014/main" id="{6EED51A0-58C7-F16D-836A-AA6D08A4D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63"/>
            <a:ext cx="12192000" cy="1679845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61B2921-3B46-8300-03D7-D0D5335CBB4E}"/>
              </a:ext>
            </a:extLst>
          </p:cNvPr>
          <p:cNvSpPr txBox="1">
            <a:spLocks/>
          </p:cNvSpPr>
          <p:nvPr/>
        </p:nvSpPr>
        <p:spPr>
          <a:xfrm>
            <a:off x="173261" y="6331179"/>
            <a:ext cx="4571999" cy="4253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600" dirty="0">
                <a:solidFill>
                  <a:schemeClr val="bg1"/>
                </a:solidFill>
              </a:rPr>
              <a:t>07/10/2024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37C2EC9-CE68-3CCE-31CF-BE8B827EE4C5}"/>
              </a:ext>
            </a:extLst>
          </p:cNvPr>
          <p:cNvSpPr txBox="1">
            <a:spLocks/>
          </p:cNvSpPr>
          <p:nvPr/>
        </p:nvSpPr>
        <p:spPr>
          <a:xfrm>
            <a:off x="9529011" y="6331179"/>
            <a:ext cx="2345350" cy="4253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2600" b="1" dirty="0">
                <a:solidFill>
                  <a:schemeClr val="bg1"/>
                </a:solidFill>
              </a:rPr>
              <a:t>Thibault BRET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8E27EF-94B2-CC23-19A4-2E86A2A59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C2B1-E716-784C-9486-042DD3CBA0DD}" type="slidenum">
              <a:rPr lang="en-GB" smtClean="0"/>
              <a:t>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481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A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04DA10-56B1-5B1D-9DA2-5E158AB70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7A2DF-80AE-C0F8-DAA1-B494CAC47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rmAutofit fontScale="90000"/>
          </a:bodyPr>
          <a:lstStyle/>
          <a:p>
            <a:r>
              <a:rPr lang="fr-FR" sz="5400" b="1" dirty="0">
                <a:solidFill>
                  <a:schemeClr val="bg1"/>
                </a:solidFill>
              </a:rPr>
              <a:t>I. Qu’est-ce que la Bioinformatique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3B742-2566-86B3-A32E-08763B535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6049808" cy="4251960"/>
          </a:xfrm>
          <a:noFill/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fr-FR" sz="2600" dirty="0">
                <a:solidFill>
                  <a:schemeClr val="bg1"/>
                </a:solidFill>
              </a:rPr>
              <a:t>Origine </a:t>
            </a:r>
            <a:r>
              <a:rPr lang="fr-FR" sz="2600" b="1" dirty="0">
                <a:solidFill>
                  <a:schemeClr val="bg1"/>
                </a:solidFill>
              </a:rPr>
              <a:t>récente</a:t>
            </a:r>
            <a:r>
              <a:rPr lang="fr-FR" sz="26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fr-FR" sz="2600" dirty="0">
                <a:solidFill>
                  <a:schemeClr val="bg1"/>
                </a:solidFill>
              </a:rPr>
              <a:t>Utilisation </a:t>
            </a:r>
            <a:r>
              <a:rPr lang="fr-FR" sz="2600" b="1" dirty="0">
                <a:solidFill>
                  <a:schemeClr val="bg1"/>
                </a:solidFill>
              </a:rPr>
              <a:t>croissante</a:t>
            </a:r>
            <a:r>
              <a:rPr lang="fr-FR" sz="2600" dirty="0">
                <a:solidFill>
                  <a:schemeClr val="bg1"/>
                </a:solidFill>
              </a:rPr>
              <a:t> dû à une explosion de données disponibles.</a:t>
            </a:r>
          </a:p>
          <a:p>
            <a:pPr>
              <a:lnSpc>
                <a:spcPct val="150000"/>
              </a:lnSpc>
            </a:pPr>
            <a:r>
              <a:rPr lang="fr-FR" sz="2600" dirty="0">
                <a:solidFill>
                  <a:schemeClr val="bg1"/>
                </a:solidFill>
              </a:rPr>
              <a:t>Maintenant une partie essentielle de la biologie.</a:t>
            </a:r>
          </a:p>
          <a:p>
            <a:pPr>
              <a:lnSpc>
                <a:spcPct val="150000"/>
              </a:lnSpc>
            </a:pPr>
            <a:r>
              <a:rPr lang="fr-FR" sz="2600" dirty="0">
                <a:solidFill>
                  <a:schemeClr val="bg1"/>
                </a:solidFill>
              </a:rPr>
              <a:t>Enjeux majeurs en recherche </a:t>
            </a:r>
            <a:r>
              <a:rPr lang="fr-FR" sz="2600" b="1" dirty="0">
                <a:solidFill>
                  <a:schemeClr val="bg1"/>
                </a:solidFill>
              </a:rPr>
              <a:t>pharmaceutique</a:t>
            </a:r>
            <a:r>
              <a:rPr lang="fr-FR" sz="2600" dirty="0">
                <a:solidFill>
                  <a:schemeClr val="bg1"/>
                </a:solidFill>
              </a:rPr>
              <a:t>, </a:t>
            </a:r>
            <a:r>
              <a:rPr lang="fr-FR" sz="2600" b="1" dirty="0">
                <a:solidFill>
                  <a:schemeClr val="bg1"/>
                </a:solidFill>
              </a:rPr>
              <a:t>médicale</a:t>
            </a:r>
            <a:r>
              <a:rPr lang="fr-FR" sz="2600" dirty="0">
                <a:solidFill>
                  <a:schemeClr val="bg1"/>
                </a:solidFill>
              </a:rPr>
              <a:t> et </a:t>
            </a:r>
            <a:r>
              <a:rPr lang="fr-FR" sz="2600" b="1" dirty="0">
                <a:solidFill>
                  <a:schemeClr val="bg1"/>
                </a:solidFill>
              </a:rPr>
              <a:t>agricole</a:t>
            </a:r>
            <a:r>
              <a:rPr lang="fr-FR" sz="2600" dirty="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E19B5AC-F0ED-DC2C-75A1-31B6AE1C8723}"/>
              </a:ext>
            </a:extLst>
          </p:cNvPr>
          <p:cNvCxnSpPr/>
          <p:nvPr/>
        </p:nvCxnSpPr>
        <p:spPr>
          <a:xfrm flipH="1">
            <a:off x="669036" y="1690688"/>
            <a:ext cx="10853928" cy="0"/>
          </a:xfrm>
          <a:prstGeom prst="line">
            <a:avLst/>
          </a:prstGeom>
          <a:ln w="47625">
            <a:solidFill>
              <a:srgbClr val="00EB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7249F6E1-8B8D-48F6-44DA-2AB30DEFA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008" y="2451818"/>
            <a:ext cx="4838785" cy="3392621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3F6C7-767D-A38C-CB7F-2BE60F5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C2B1-E716-784C-9486-042DD3CBA0D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61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A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C61D12-BB6B-9EF9-E603-211B40AAB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B7225-8B85-F34B-25FC-202E36CE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rmAutofit fontScale="90000"/>
          </a:bodyPr>
          <a:lstStyle/>
          <a:p>
            <a:r>
              <a:rPr lang="fr-FR" sz="5400" b="1" dirty="0">
                <a:solidFill>
                  <a:schemeClr val="bg1"/>
                </a:solidFill>
              </a:rPr>
              <a:t>II. Types de données bioinformatiques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6E1C2-4E59-4730-4E16-FB444D97C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  <a:noFill/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600" b="1" dirty="0">
                <a:solidFill>
                  <a:schemeClr val="bg1"/>
                </a:solidFill>
              </a:rPr>
              <a:t>Génome</a:t>
            </a:r>
            <a:r>
              <a:rPr lang="fr-FR" sz="2600" dirty="0">
                <a:solidFill>
                  <a:schemeClr val="bg1"/>
                </a:solidFill>
              </a:rPr>
              <a:t> : Ensemble du matériel génétique.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ED3BB3E-C2F7-3A9C-3746-F460B07B093F}"/>
              </a:ext>
            </a:extLst>
          </p:cNvPr>
          <p:cNvCxnSpPr/>
          <p:nvPr/>
        </p:nvCxnSpPr>
        <p:spPr>
          <a:xfrm flipH="1">
            <a:off x="669036" y="1690688"/>
            <a:ext cx="10853928" cy="0"/>
          </a:xfrm>
          <a:prstGeom prst="line">
            <a:avLst/>
          </a:prstGeom>
          <a:ln w="47625">
            <a:solidFill>
              <a:srgbClr val="00EB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9DC03-8CA7-D877-D82C-1F58F3D76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C2B1-E716-784C-9486-042DD3CBA0DD}" type="slidenum">
              <a:rPr lang="en-GB" smtClean="0"/>
              <a:t>10</a:t>
            </a:fld>
            <a:endParaRPr lang="en-GB"/>
          </a:p>
        </p:txBody>
      </p:sp>
      <p:pic>
        <p:nvPicPr>
          <p:cNvPr id="1026" name="Picture 2" descr="What is a genome?">
            <a:extLst>
              <a:ext uri="{FF2B5EF4-FFF2-40B4-BE49-F238E27FC236}">
                <a16:creationId xmlns:a16="http://schemas.microsoft.com/office/drawing/2014/main" id="{BB5ACE13-C5A4-9EEE-5F1C-D1EBB8396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552" y="2825941"/>
            <a:ext cx="6886895" cy="359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4707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A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376B45-D9A6-D410-4240-8D11696FFE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10548-6E81-00BC-C368-BC3CB54CC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rmAutofit fontScale="90000"/>
          </a:bodyPr>
          <a:lstStyle/>
          <a:p>
            <a:r>
              <a:rPr lang="fr-FR" sz="5400" b="1" dirty="0">
                <a:solidFill>
                  <a:schemeClr val="bg1"/>
                </a:solidFill>
              </a:rPr>
              <a:t>II. Types de données bioinformatiques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52CD1-C96F-805F-903C-226A7D6CA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  <a:noFill/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600" b="1" dirty="0">
                <a:solidFill>
                  <a:schemeClr val="bg1"/>
                </a:solidFill>
              </a:rPr>
              <a:t>Séquence</a:t>
            </a:r>
            <a:r>
              <a:rPr lang="fr-FR" sz="2600" dirty="0">
                <a:solidFill>
                  <a:schemeClr val="bg1"/>
                </a:solidFill>
              </a:rPr>
              <a:t> : Nucléique (ADN ou ARN) ou protéique (acides aminés).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C5BD98E-72C8-B75D-5FAB-1FC93A6140EA}"/>
              </a:ext>
            </a:extLst>
          </p:cNvPr>
          <p:cNvCxnSpPr/>
          <p:nvPr/>
        </p:nvCxnSpPr>
        <p:spPr>
          <a:xfrm flipH="1">
            <a:off x="669036" y="1690688"/>
            <a:ext cx="10853928" cy="0"/>
          </a:xfrm>
          <a:prstGeom prst="line">
            <a:avLst/>
          </a:prstGeom>
          <a:ln w="47625">
            <a:solidFill>
              <a:srgbClr val="00EB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7A9BA-FD40-AEE6-3A3F-D4354E9F5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C2B1-E716-784C-9486-042DD3CBA0DD}" type="slidenum">
              <a:rPr lang="en-GB" smtClean="0"/>
              <a:t>11</a:t>
            </a:fld>
            <a:endParaRPr lang="en-GB"/>
          </a:p>
        </p:txBody>
      </p:sp>
      <p:pic>
        <p:nvPicPr>
          <p:cNvPr id="2052" name="Picture 4" descr="La PCR : Bien plus qu'un simple outil de dépistage du COVID-19 - Elysia  Bioscience">
            <a:extLst>
              <a:ext uri="{FF2B5EF4-FFF2-40B4-BE49-F238E27FC236}">
                <a16:creationId xmlns:a16="http://schemas.microsoft.com/office/drawing/2014/main" id="{B90B04DE-244E-4335-1A86-6ECF048AA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972" y="2739285"/>
            <a:ext cx="4758056" cy="3889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383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A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5361B7-88CB-AD17-F393-F293A96301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2195A-6F9A-C3F2-4482-989B569C7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rmAutofit fontScale="90000"/>
          </a:bodyPr>
          <a:lstStyle/>
          <a:p>
            <a:r>
              <a:rPr lang="fr-FR" sz="5400" b="1" dirty="0">
                <a:solidFill>
                  <a:schemeClr val="bg1"/>
                </a:solidFill>
              </a:rPr>
              <a:t>II. Types de données bioinformatiques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81064-6E10-6DA9-6552-9F7B38A4E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  <a:noFill/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600" b="1" dirty="0">
                <a:solidFill>
                  <a:schemeClr val="bg1"/>
                </a:solidFill>
              </a:rPr>
              <a:t>Données métaboliques </a:t>
            </a:r>
            <a:r>
              <a:rPr lang="fr-FR" sz="2600" dirty="0">
                <a:solidFill>
                  <a:schemeClr val="bg1"/>
                </a:solidFill>
              </a:rPr>
              <a:t>: Composés organiques (sucres, lipides, etc.)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2030898-5599-12DC-F7EB-78A7211A7A9F}"/>
              </a:ext>
            </a:extLst>
          </p:cNvPr>
          <p:cNvCxnSpPr/>
          <p:nvPr/>
        </p:nvCxnSpPr>
        <p:spPr>
          <a:xfrm flipH="1">
            <a:off x="669036" y="1690688"/>
            <a:ext cx="10853928" cy="0"/>
          </a:xfrm>
          <a:prstGeom prst="line">
            <a:avLst/>
          </a:prstGeom>
          <a:ln w="47625">
            <a:solidFill>
              <a:srgbClr val="00EB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A0CD0-EAFC-8589-4024-F0D4CD2B6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C2B1-E716-784C-9486-042DD3CBA0DD}" type="slidenum">
              <a:rPr lang="en-GB" smtClean="0"/>
              <a:t>12</a:t>
            </a:fld>
            <a:endParaRPr lang="en-GB"/>
          </a:p>
        </p:txBody>
      </p:sp>
      <p:pic>
        <p:nvPicPr>
          <p:cNvPr id="3074" name="Picture 2" descr="Metabolomics | Human Metabolome Technologies">
            <a:extLst>
              <a:ext uri="{FF2B5EF4-FFF2-40B4-BE49-F238E27FC236}">
                <a16:creationId xmlns:a16="http://schemas.microsoft.com/office/drawing/2014/main" id="{57DE8113-FAB6-D669-4505-3FB6ACFAD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269" y="2740025"/>
            <a:ext cx="6837462" cy="379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774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A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B4E367-D666-1CA8-A4FD-88C4CE5DB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4B58E-5445-F135-4EC6-7D60FA7BE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rmAutofit fontScale="90000"/>
          </a:bodyPr>
          <a:lstStyle/>
          <a:p>
            <a:r>
              <a:rPr lang="fr-FR" sz="5400" b="1" dirty="0">
                <a:solidFill>
                  <a:schemeClr val="bg1"/>
                </a:solidFill>
              </a:rPr>
              <a:t>II. Types de données bioinformatiques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DD1DD-F2BA-4E26-27DD-A9A2EAE63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  <a:noFill/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600" b="1" dirty="0">
                <a:solidFill>
                  <a:schemeClr val="bg1"/>
                </a:solidFill>
              </a:rPr>
              <a:t>Structures</a:t>
            </a:r>
            <a:r>
              <a:rPr lang="fr-FR" sz="2600" dirty="0">
                <a:solidFill>
                  <a:schemeClr val="bg1"/>
                </a:solidFill>
              </a:rPr>
              <a:t> : Représentation de la structures 3D d’une protéine.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BB07280-3214-82E6-22F7-5219F1506646}"/>
              </a:ext>
            </a:extLst>
          </p:cNvPr>
          <p:cNvCxnSpPr/>
          <p:nvPr/>
        </p:nvCxnSpPr>
        <p:spPr>
          <a:xfrm flipH="1">
            <a:off x="669036" y="1690688"/>
            <a:ext cx="10853928" cy="0"/>
          </a:xfrm>
          <a:prstGeom prst="line">
            <a:avLst/>
          </a:prstGeom>
          <a:ln w="47625">
            <a:solidFill>
              <a:srgbClr val="00EB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B439F-353D-8823-5FB5-CC72E9786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C2B1-E716-784C-9486-042DD3CBA0DD}" type="slidenum">
              <a:rPr lang="en-GB" smtClean="0"/>
              <a:t>13</a:t>
            </a:fld>
            <a:endParaRPr lang="en-GB"/>
          </a:p>
        </p:txBody>
      </p:sp>
      <p:pic>
        <p:nvPicPr>
          <p:cNvPr id="4098" name="Picture 2" descr="undefined">
            <a:extLst>
              <a:ext uri="{FF2B5EF4-FFF2-40B4-BE49-F238E27FC236}">
                <a16:creationId xmlns:a16="http://schemas.microsoft.com/office/drawing/2014/main" id="{4A9C25CE-4563-197F-69EB-8F6E9EF6F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355" y="2809466"/>
            <a:ext cx="4972594" cy="3729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8584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A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874391-120A-C7B2-811D-EBB22FEA0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1FEBE-C8A7-F358-F377-624B107F4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rmAutofit fontScale="90000"/>
          </a:bodyPr>
          <a:lstStyle/>
          <a:p>
            <a:r>
              <a:rPr lang="fr-FR" sz="5400" b="1" dirty="0">
                <a:solidFill>
                  <a:schemeClr val="bg1"/>
                </a:solidFill>
              </a:rPr>
              <a:t>II. Types de données bioinformatiques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DC642-310F-AE4F-D2DB-845476915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  <a:noFill/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600" b="1" dirty="0">
                <a:solidFill>
                  <a:schemeClr val="bg1"/>
                </a:solidFill>
              </a:rPr>
              <a:t>Populations</a:t>
            </a:r>
            <a:r>
              <a:rPr lang="fr-FR" sz="2600" dirty="0">
                <a:solidFill>
                  <a:schemeClr val="bg1"/>
                </a:solidFill>
              </a:rPr>
              <a:t> : Comparaison de traits au sein d’une population.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4BE4AE-3A47-D390-720B-B9810E01F0B6}"/>
              </a:ext>
            </a:extLst>
          </p:cNvPr>
          <p:cNvCxnSpPr/>
          <p:nvPr/>
        </p:nvCxnSpPr>
        <p:spPr>
          <a:xfrm flipH="1">
            <a:off x="669036" y="1690688"/>
            <a:ext cx="10853928" cy="0"/>
          </a:xfrm>
          <a:prstGeom prst="line">
            <a:avLst/>
          </a:prstGeom>
          <a:ln w="47625">
            <a:solidFill>
              <a:srgbClr val="00EB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17546-75EE-2B35-D2AA-A5E55A2F4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C2B1-E716-784C-9486-042DD3CBA0DD}" type="slidenum">
              <a:rPr lang="en-GB" smtClean="0"/>
              <a:t>14</a:t>
            </a:fld>
            <a:endParaRPr lang="en-GB"/>
          </a:p>
        </p:txBody>
      </p:sp>
      <p:pic>
        <p:nvPicPr>
          <p:cNvPr id="5122" name="Picture 2" descr="174 Population Genetics Stock Vectors and Vector Art | Shutterstock">
            <a:extLst>
              <a:ext uri="{FF2B5EF4-FFF2-40B4-BE49-F238E27FC236}">
                <a16:creationId xmlns:a16="http://schemas.microsoft.com/office/drawing/2014/main" id="{74B8EDC5-86FB-46B1-5270-0D7B7DE60E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51"/>
          <a:stretch/>
        </p:blipFill>
        <p:spPr bwMode="auto">
          <a:xfrm>
            <a:off x="2270090" y="2686141"/>
            <a:ext cx="7651819" cy="392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467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A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E94F30-4EFB-AF5E-0351-9A816B0E62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C8206-85E7-13AA-4E4B-01C4255E4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rmAutofit/>
          </a:bodyPr>
          <a:lstStyle/>
          <a:p>
            <a:r>
              <a:rPr lang="fr-FR" sz="5400" b="1" dirty="0">
                <a:solidFill>
                  <a:schemeClr val="bg1"/>
                </a:solidFill>
              </a:rPr>
              <a:t>III. Cas d’utilisation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13D58-F096-CE07-B416-43A63DA3B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  <a:noFill/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2600" b="1" dirty="0">
                <a:solidFill>
                  <a:schemeClr val="bg1"/>
                </a:solidFill>
              </a:rPr>
              <a:t>Traitement post-séquençage de génome</a:t>
            </a:r>
            <a:endParaRPr lang="fr-FR" sz="2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fr-FR" sz="2600" dirty="0">
                <a:solidFill>
                  <a:schemeClr val="bg1"/>
                </a:solidFill>
              </a:rPr>
              <a:t>Séquençage à haut débit génère des données massives.</a:t>
            </a:r>
          </a:p>
          <a:p>
            <a:pPr>
              <a:lnSpc>
                <a:spcPct val="150000"/>
              </a:lnSpc>
            </a:pPr>
            <a:r>
              <a:rPr lang="fr-FR" sz="2600" dirty="0">
                <a:solidFill>
                  <a:schemeClr val="bg1"/>
                </a:solidFill>
              </a:rPr>
              <a:t>Protocole </a:t>
            </a:r>
            <a:r>
              <a:rPr lang="fr-FR" sz="2600" dirty="0" err="1">
                <a:solidFill>
                  <a:schemeClr val="bg1"/>
                </a:solidFill>
              </a:rPr>
              <a:t>bioinformatique</a:t>
            </a:r>
            <a:r>
              <a:rPr lang="fr-FR" sz="2600" dirty="0">
                <a:solidFill>
                  <a:schemeClr val="bg1"/>
                </a:solidFill>
              </a:rPr>
              <a:t> permet l'assemblage de séquences brutes en un génome complet et l'identification de gènes.</a:t>
            </a:r>
          </a:p>
          <a:p>
            <a:pPr marL="0" indent="0">
              <a:lnSpc>
                <a:spcPct val="150000"/>
              </a:lnSpc>
              <a:buNone/>
            </a:pPr>
            <a:endParaRPr lang="fr-FR" sz="2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16CC453-6C8F-D69C-CE87-E4E98A21E2CA}"/>
              </a:ext>
            </a:extLst>
          </p:cNvPr>
          <p:cNvCxnSpPr/>
          <p:nvPr/>
        </p:nvCxnSpPr>
        <p:spPr>
          <a:xfrm flipH="1">
            <a:off x="669036" y="1690688"/>
            <a:ext cx="10853928" cy="0"/>
          </a:xfrm>
          <a:prstGeom prst="line">
            <a:avLst/>
          </a:prstGeom>
          <a:ln w="47625">
            <a:solidFill>
              <a:srgbClr val="00EB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7D4F9-1573-FBEA-343B-E494861B6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C2B1-E716-784C-9486-042DD3CBA0DD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875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A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BC46E9-5E17-F097-1BE7-9B37EAFFC1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96F5A-8E12-1599-495A-62794EA4B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rmAutofit/>
          </a:bodyPr>
          <a:lstStyle/>
          <a:p>
            <a:r>
              <a:rPr lang="fr-FR" sz="5400" b="1" dirty="0">
                <a:solidFill>
                  <a:schemeClr val="bg1"/>
                </a:solidFill>
              </a:rPr>
              <a:t>III. Cas d’utilisation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1480F-210F-B134-13E3-E8168161A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853928" cy="4720798"/>
          </a:xfrm>
          <a:noFill/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2600" b="1" dirty="0">
                <a:solidFill>
                  <a:schemeClr val="bg1"/>
                </a:solidFill>
              </a:rPr>
              <a:t>Modélisation et prédiction de structures protéiques</a:t>
            </a:r>
          </a:p>
          <a:p>
            <a:pPr>
              <a:lnSpc>
                <a:spcPct val="150000"/>
              </a:lnSpc>
            </a:pPr>
            <a:r>
              <a:rPr lang="fr-FR" sz="2600" dirty="0">
                <a:solidFill>
                  <a:schemeClr val="bg1"/>
                </a:solidFill>
              </a:rPr>
              <a:t>Modélisation de la structure 3D de protéines à partir de leur séquence d'acides aminés. </a:t>
            </a:r>
          </a:p>
          <a:p>
            <a:pPr>
              <a:lnSpc>
                <a:spcPct val="150000"/>
              </a:lnSpc>
            </a:pPr>
            <a:endParaRPr lang="fr-FR" sz="2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fr-FR" sz="2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fr-FR" sz="2600" dirty="0">
                <a:solidFill>
                  <a:schemeClr val="bg1"/>
                </a:solidFill>
              </a:rPr>
              <a:t>Permet de mieux comprendre la fonction biologique des protéines (essentiel en recherche médicale et pharmaceutique).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70E1A5-9F48-7DED-6E79-6217375C2FAB}"/>
              </a:ext>
            </a:extLst>
          </p:cNvPr>
          <p:cNvCxnSpPr/>
          <p:nvPr/>
        </p:nvCxnSpPr>
        <p:spPr>
          <a:xfrm flipH="1">
            <a:off x="669036" y="1690688"/>
            <a:ext cx="10853928" cy="0"/>
          </a:xfrm>
          <a:prstGeom prst="line">
            <a:avLst/>
          </a:prstGeom>
          <a:ln w="47625">
            <a:solidFill>
              <a:srgbClr val="00EB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196" name="Picture 4" descr="Protein Structure Prediction - TU Berlin">
            <a:extLst>
              <a:ext uri="{FF2B5EF4-FFF2-40B4-BE49-F238E27FC236}">
                <a16:creationId xmlns:a16="http://schemas.microsoft.com/office/drawing/2014/main" id="{A12F852B-A306-FEAE-EB29-D962F9B44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035" y="3592971"/>
            <a:ext cx="4285774" cy="1780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983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A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881442-EDC6-CCE2-F6B5-92BF126E9F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DCA03-64BF-4543-58D7-CC20E1A90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rmAutofit/>
          </a:bodyPr>
          <a:lstStyle/>
          <a:p>
            <a:r>
              <a:rPr lang="fr-FR" sz="5400" b="1" dirty="0">
                <a:solidFill>
                  <a:schemeClr val="bg1"/>
                </a:solidFill>
              </a:rPr>
              <a:t>III. Cas d’utilisation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ABB40-2DB0-D886-807F-64013F3B7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6838950" cy="4251960"/>
          </a:xfrm>
          <a:noFill/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2600" b="1" dirty="0">
                <a:solidFill>
                  <a:schemeClr val="bg1"/>
                </a:solidFill>
              </a:rPr>
              <a:t>Reconstruction phylogénétique</a:t>
            </a:r>
          </a:p>
          <a:p>
            <a:pPr>
              <a:lnSpc>
                <a:spcPct val="150000"/>
              </a:lnSpc>
            </a:pPr>
            <a:r>
              <a:rPr lang="fr-FR" sz="2600" dirty="0">
                <a:solidFill>
                  <a:schemeClr val="bg1"/>
                </a:solidFill>
              </a:rPr>
              <a:t>Reconstituer les liens génétiques entre individus ou espèces sous la forme d’arbres phylogénétiques.</a:t>
            </a:r>
          </a:p>
          <a:p>
            <a:pPr>
              <a:lnSpc>
                <a:spcPct val="150000"/>
              </a:lnSpc>
            </a:pPr>
            <a:r>
              <a:rPr lang="fr-FR" sz="2600" dirty="0">
                <a:solidFill>
                  <a:schemeClr val="bg1"/>
                </a:solidFill>
              </a:rPr>
              <a:t>Permet de retracer l'histoire évolutive des organismes.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28E99C-1E73-8F50-34AA-46FE58A5AFD4}"/>
              </a:ext>
            </a:extLst>
          </p:cNvPr>
          <p:cNvCxnSpPr/>
          <p:nvPr/>
        </p:nvCxnSpPr>
        <p:spPr>
          <a:xfrm flipH="1">
            <a:off x="669036" y="1690688"/>
            <a:ext cx="10853928" cy="0"/>
          </a:xfrm>
          <a:prstGeom prst="line">
            <a:avLst/>
          </a:prstGeom>
          <a:ln w="47625">
            <a:solidFill>
              <a:srgbClr val="00EB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172" name="Picture 4" descr="2.1 Reading Trees - Digital Atlas of Ancient Life">
            <a:extLst>
              <a:ext uri="{FF2B5EF4-FFF2-40B4-BE49-F238E27FC236}">
                <a16:creationId xmlns:a16="http://schemas.microsoft.com/office/drawing/2014/main" id="{0614F01E-FB88-7196-F279-FB90C73B99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9" t="4850" r="26716" b="4850"/>
          <a:stretch/>
        </p:blipFill>
        <p:spPr bwMode="auto">
          <a:xfrm>
            <a:off x="7677150" y="2273554"/>
            <a:ext cx="3980776" cy="356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45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A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539B13-FE85-46BD-55E5-3DC84EAE9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3ABB1-DD46-65FC-B710-58B50497B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rmAutofit/>
          </a:bodyPr>
          <a:lstStyle/>
          <a:p>
            <a:r>
              <a:rPr lang="fr-FR" sz="5400" b="1" dirty="0">
                <a:solidFill>
                  <a:schemeClr val="bg1"/>
                </a:solidFill>
              </a:rPr>
              <a:t>IV. Récapitulatif - Génétique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10D3D-2CA3-24F4-02B2-FD68FF780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29384"/>
            <a:ext cx="10038347" cy="4251960"/>
          </a:xfrm>
          <a:noFill/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600" dirty="0">
                <a:solidFill>
                  <a:schemeClr val="bg1"/>
                </a:solidFill>
              </a:rPr>
              <a:t>Que contient une séquence ADN ?</a:t>
            </a:r>
          </a:p>
          <a:p>
            <a:pPr>
              <a:lnSpc>
                <a:spcPct val="150000"/>
              </a:lnSpc>
            </a:pPr>
            <a:r>
              <a:rPr lang="fr-FR" sz="2600" dirty="0">
                <a:solidFill>
                  <a:schemeClr val="bg1"/>
                </a:solidFill>
              </a:rPr>
              <a:t>À quoi ressemble une séquence de protéine 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FE70E4D-3F4A-C639-1230-9DB47D4AD95C}"/>
              </a:ext>
            </a:extLst>
          </p:cNvPr>
          <p:cNvCxnSpPr/>
          <p:nvPr/>
        </p:nvCxnSpPr>
        <p:spPr>
          <a:xfrm flipH="1">
            <a:off x="669036" y="1690688"/>
            <a:ext cx="10853928" cy="0"/>
          </a:xfrm>
          <a:prstGeom prst="line">
            <a:avLst/>
          </a:prstGeom>
          <a:ln w="47625">
            <a:solidFill>
              <a:srgbClr val="00EB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6384D-8CFD-EB67-1732-D568D9385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C2B1-E716-784C-9486-042DD3CBA0DD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5711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A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D6E1D7-3420-A148-CA29-639344AF5E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1FC8A-761A-989A-5A36-3E3AEB132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rmAutofit/>
          </a:bodyPr>
          <a:lstStyle/>
          <a:p>
            <a:r>
              <a:rPr lang="fr-FR" sz="5400" b="1" dirty="0">
                <a:solidFill>
                  <a:schemeClr val="bg1"/>
                </a:solidFill>
              </a:rPr>
              <a:t>I. Mon parcours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10478-DA26-421F-E7EA-BF165720F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  <a:noFill/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600" dirty="0">
                <a:solidFill>
                  <a:schemeClr val="bg1"/>
                </a:solidFill>
              </a:rPr>
              <a:t>Diplômé d’un </a:t>
            </a:r>
            <a:r>
              <a:rPr lang="fr-FR" sz="2600" dirty="0" err="1">
                <a:solidFill>
                  <a:schemeClr val="bg1"/>
                </a:solidFill>
              </a:rPr>
              <a:t>bachelor</a:t>
            </a:r>
            <a:r>
              <a:rPr lang="fr-FR" sz="2600" dirty="0">
                <a:solidFill>
                  <a:schemeClr val="bg1"/>
                </a:solidFill>
              </a:rPr>
              <a:t> en Génétique de </a:t>
            </a:r>
            <a:r>
              <a:rPr lang="fr-FR" sz="2600" dirty="0" err="1">
                <a:solidFill>
                  <a:schemeClr val="bg1"/>
                </a:solidFill>
              </a:rPr>
              <a:t>University</a:t>
            </a:r>
            <a:r>
              <a:rPr lang="fr-FR" sz="2600" dirty="0">
                <a:solidFill>
                  <a:schemeClr val="bg1"/>
                </a:solidFill>
              </a:rPr>
              <a:t> </a:t>
            </a:r>
            <a:r>
              <a:rPr lang="fr-FR" sz="2600" dirty="0" err="1">
                <a:solidFill>
                  <a:schemeClr val="bg1"/>
                </a:solidFill>
              </a:rPr>
              <a:t>College</a:t>
            </a:r>
            <a:r>
              <a:rPr lang="fr-FR" sz="2600" dirty="0">
                <a:solidFill>
                  <a:schemeClr val="bg1"/>
                </a:solidFill>
              </a:rPr>
              <a:t> London (UCL) et d’un master en Bioinformatique de l’Université de Copenhague</a:t>
            </a:r>
          </a:p>
          <a:p>
            <a:pPr>
              <a:lnSpc>
                <a:spcPct val="150000"/>
              </a:lnSpc>
            </a:pPr>
            <a:r>
              <a:rPr lang="fr-FR" sz="2600" dirty="0">
                <a:solidFill>
                  <a:schemeClr val="bg1"/>
                </a:solidFill>
              </a:rPr>
              <a:t>Travaillé en tant qu’assistant de recherche en Bioinformatique</a:t>
            </a:r>
          </a:p>
          <a:p>
            <a:pPr>
              <a:lnSpc>
                <a:spcPct val="150000"/>
              </a:lnSpc>
            </a:pPr>
            <a:r>
              <a:rPr lang="fr-FR" sz="2600" dirty="0">
                <a:solidFill>
                  <a:schemeClr val="bg1"/>
                </a:solidFill>
              </a:rPr>
              <a:t>Et vous ?</a:t>
            </a:r>
          </a:p>
          <a:p>
            <a:pPr>
              <a:lnSpc>
                <a:spcPct val="150000"/>
              </a:lnSpc>
            </a:pPr>
            <a:endParaRPr lang="fr-FR" sz="2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5F336A-015D-C0F6-6837-F9DB2B102B3E}"/>
              </a:ext>
            </a:extLst>
          </p:cNvPr>
          <p:cNvCxnSpPr/>
          <p:nvPr/>
        </p:nvCxnSpPr>
        <p:spPr>
          <a:xfrm flipH="1">
            <a:off x="669036" y="1690688"/>
            <a:ext cx="10853928" cy="0"/>
          </a:xfrm>
          <a:prstGeom prst="line">
            <a:avLst/>
          </a:prstGeom>
          <a:ln w="47625">
            <a:solidFill>
              <a:srgbClr val="00EB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F7C4C-6B7F-ECD1-789F-5D7C19A6D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C2B1-E716-784C-9486-042DD3CBA0D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726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A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EAE410-2BDC-BBA7-DA5C-35D9770ABF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156C3-1E28-8DF8-721A-A16868CB9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rmAutofit/>
          </a:bodyPr>
          <a:lstStyle/>
          <a:p>
            <a:r>
              <a:rPr lang="fr-FR" sz="5400" b="1" dirty="0">
                <a:solidFill>
                  <a:schemeClr val="bg1"/>
                </a:solidFill>
              </a:rPr>
              <a:t>IV. Récapitulatif - Génétique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B1C95-8112-15D6-AEC6-E1A4E67BD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6687037" cy="4251960"/>
          </a:xfrm>
          <a:noFill/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600" dirty="0">
                <a:solidFill>
                  <a:schemeClr val="bg1"/>
                </a:solidFill>
              </a:rPr>
              <a:t>Les chromosomes sont formés de </a:t>
            </a:r>
            <a:r>
              <a:rPr lang="fr-FR" sz="2600" b="1" dirty="0">
                <a:solidFill>
                  <a:schemeClr val="bg1"/>
                </a:solidFill>
              </a:rPr>
              <a:t>molécules d’ADN</a:t>
            </a:r>
            <a:r>
              <a:rPr lang="fr-FR" sz="26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fr-FR" sz="2600" dirty="0">
                <a:solidFill>
                  <a:schemeClr val="bg1"/>
                </a:solidFill>
              </a:rPr>
              <a:t>Situés dans le </a:t>
            </a:r>
            <a:r>
              <a:rPr lang="fr-FR" sz="2600" b="1" dirty="0">
                <a:solidFill>
                  <a:schemeClr val="bg1"/>
                </a:solidFill>
              </a:rPr>
              <a:t>noyau</a:t>
            </a:r>
            <a:r>
              <a:rPr lang="fr-FR" sz="2600" dirty="0">
                <a:solidFill>
                  <a:schemeClr val="bg1"/>
                </a:solidFill>
              </a:rPr>
              <a:t> de la cellule.</a:t>
            </a:r>
          </a:p>
          <a:p>
            <a:pPr>
              <a:lnSpc>
                <a:spcPct val="150000"/>
              </a:lnSpc>
            </a:pPr>
            <a:r>
              <a:rPr lang="fr-FR" sz="2600" dirty="0">
                <a:solidFill>
                  <a:schemeClr val="bg1"/>
                </a:solidFill>
              </a:rPr>
              <a:t>Porte les </a:t>
            </a:r>
            <a:r>
              <a:rPr lang="fr-FR" sz="2600" b="1" dirty="0">
                <a:solidFill>
                  <a:schemeClr val="bg1"/>
                </a:solidFill>
              </a:rPr>
              <a:t>gènes</a:t>
            </a:r>
            <a:r>
              <a:rPr lang="fr-FR" sz="2600" dirty="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BCA42AB-4580-A4F9-1D03-610B2ECA831F}"/>
              </a:ext>
            </a:extLst>
          </p:cNvPr>
          <p:cNvCxnSpPr/>
          <p:nvPr/>
        </p:nvCxnSpPr>
        <p:spPr>
          <a:xfrm flipH="1">
            <a:off x="669036" y="1690688"/>
            <a:ext cx="10853928" cy="0"/>
          </a:xfrm>
          <a:prstGeom prst="line">
            <a:avLst/>
          </a:prstGeom>
          <a:ln w="47625">
            <a:solidFill>
              <a:srgbClr val="00EB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hromosomes and genes (article) | Khan Academy">
            <a:extLst>
              <a:ext uri="{FF2B5EF4-FFF2-40B4-BE49-F238E27FC236}">
                <a16:creationId xmlns:a16="http://schemas.microsoft.com/office/drawing/2014/main" id="{0FFD220C-B160-340D-BA5B-A5F41BCB6D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645"/>
          <a:stretch/>
        </p:blipFill>
        <p:spPr bwMode="auto">
          <a:xfrm>
            <a:off x="8127649" y="2734646"/>
            <a:ext cx="3650006" cy="238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30DE2C-EA1B-80E0-3E03-ED164AB1E941}"/>
              </a:ext>
            </a:extLst>
          </p:cNvPr>
          <p:cNvSpPr txBox="1"/>
          <p:nvPr/>
        </p:nvSpPr>
        <p:spPr>
          <a:xfrm>
            <a:off x="8358877" y="4141138"/>
            <a:ext cx="142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cellule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3EA60A-0CC7-EA2D-2B94-EADE5D89B04F}"/>
              </a:ext>
            </a:extLst>
          </p:cNvPr>
          <p:cNvSpPr txBox="1"/>
          <p:nvPr/>
        </p:nvSpPr>
        <p:spPr>
          <a:xfrm>
            <a:off x="7623153" y="3542020"/>
            <a:ext cx="142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noyau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15EE45-0D18-5330-EBE0-C3A1A4C75951}"/>
              </a:ext>
            </a:extLst>
          </p:cNvPr>
          <p:cNvSpPr txBox="1"/>
          <p:nvPr/>
        </p:nvSpPr>
        <p:spPr>
          <a:xfrm>
            <a:off x="9504506" y="4797980"/>
            <a:ext cx="152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chromosome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CD9C7C-C14C-D973-0376-2B59380762B9}"/>
              </a:ext>
            </a:extLst>
          </p:cNvPr>
          <p:cNvSpPr txBox="1"/>
          <p:nvPr/>
        </p:nvSpPr>
        <p:spPr>
          <a:xfrm rot="20164842">
            <a:off x="11818002" y="4102002"/>
            <a:ext cx="804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ADN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13D627-B50B-B8F1-42C7-FAC7CD3C167B}"/>
              </a:ext>
            </a:extLst>
          </p:cNvPr>
          <p:cNvCxnSpPr/>
          <p:nvPr/>
        </p:nvCxnSpPr>
        <p:spPr>
          <a:xfrm flipV="1">
            <a:off x="8358877" y="3552530"/>
            <a:ext cx="304800" cy="914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Left Brace 10">
            <a:extLst>
              <a:ext uri="{FF2B5EF4-FFF2-40B4-BE49-F238E27FC236}">
                <a16:creationId xmlns:a16="http://schemas.microsoft.com/office/drawing/2014/main" id="{6FEBBBEA-9F47-F5CA-1B9D-B179F6735B8F}"/>
              </a:ext>
            </a:extLst>
          </p:cNvPr>
          <p:cNvSpPr/>
          <p:nvPr/>
        </p:nvSpPr>
        <p:spPr>
          <a:xfrm rot="4072252">
            <a:off x="11682052" y="2656677"/>
            <a:ext cx="326790" cy="1630924"/>
          </a:xfrm>
          <a:prstGeom prst="leftBrace">
            <a:avLst>
              <a:gd name="adj1" fmla="val 24452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146D4E-9EB9-80DA-003A-74EFB924DA43}"/>
              </a:ext>
            </a:extLst>
          </p:cNvPr>
          <p:cNvSpPr txBox="1"/>
          <p:nvPr/>
        </p:nvSpPr>
        <p:spPr>
          <a:xfrm rot="20339908">
            <a:off x="11130742" y="2858929"/>
            <a:ext cx="142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un </a:t>
            </a:r>
            <a:r>
              <a:rPr lang="en-GB" dirty="0" err="1">
                <a:solidFill>
                  <a:schemeClr val="bg1"/>
                </a:solidFill>
              </a:rPr>
              <a:t>gène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6775AC-57C5-C821-8618-337B81E3C401}"/>
              </a:ext>
            </a:extLst>
          </p:cNvPr>
          <p:cNvSpPr/>
          <p:nvPr/>
        </p:nvSpPr>
        <p:spPr>
          <a:xfrm>
            <a:off x="10759052" y="2615051"/>
            <a:ext cx="1425184" cy="2182929"/>
          </a:xfrm>
          <a:prstGeom prst="rect">
            <a:avLst/>
          </a:prstGeom>
          <a:solidFill>
            <a:srgbClr val="001A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9A4844-228E-7028-1AFB-2A469DDC74D5}"/>
              </a:ext>
            </a:extLst>
          </p:cNvPr>
          <p:cNvSpPr/>
          <p:nvPr/>
        </p:nvSpPr>
        <p:spPr>
          <a:xfrm>
            <a:off x="10464094" y="4289464"/>
            <a:ext cx="1215645" cy="508517"/>
          </a:xfrm>
          <a:prstGeom prst="rect">
            <a:avLst/>
          </a:prstGeom>
          <a:solidFill>
            <a:srgbClr val="001A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1564452-7EAF-F8E3-AFA3-45CB83034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C2B1-E716-784C-9486-042DD3CBA0DD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5008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A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BD024D-4FD8-0FD8-C9C7-EDF8E9FB3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78B34-067B-857A-8ECA-8D45BF2BA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rmAutofit/>
          </a:bodyPr>
          <a:lstStyle/>
          <a:p>
            <a:r>
              <a:rPr lang="fr-FR" sz="5400" b="1" dirty="0">
                <a:solidFill>
                  <a:schemeClr val="bg1"/>
                </a:solidFill>
              </a:rPr>
              <a:t>IV. Récapitulatif - Génétique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565E7-FBBF-06F0-A3A2-C1298AC6A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5773354" cy="4251960"/>
          </a:xfrm>
          <a:noFill/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fr-FR" sz="2600" dirty="0">
                <a:solidFill>
                  <a:schemeClr val="bg1"/>
                </a:solidFill>
              </a:rPr>
              <a:t>L’ADN est un </a:t>
            </a:r>
            <a:r>
              <a:rPr lang="fr-FR" sz="2600" b="1" dirty="0">
                <a:solidFill>
                  <a:schemeClr val="bg1"/>
                </a:solidFill>
              </a:rPr>
              <a:t>acide nucléique </a:t>
            </a:r>
            <a:r>
              <a:rPr lang="fr-FR" sz="2600" dirty="0">
                <a:solidFill>
                  <a:schemeClr val="bg1"/>
                </a:solidFill>
              </a:rPr>
              <a:t>(Acide </a:t>
            </a:r>
            <a:r>
              <a:rPr lang="fr-FR" sz="2600" dirty="0" err="1">
                <a:solidFill>
                  <a:schemeClr val="bg1"/>
                </a:solidFill>
              </a:rPr>
              <a:t>DésoxyriboNucléique</a:t>
            </a:r>
            <a:r>
              <a:rPr lang="fr-FR" sz="2600" dirty="0">
                <a:solidFill>
                  <a:schemeClr val="bg1"/>
                </a:solidFill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fr-FR" sz="2600" dirty="0">
                <a:solidFill>
                  <a:schemeClr val="bg1"/>
                </a:solidFill>
              </a:rPr>
              <a:t>Contient le code génétique.</a:t>
            </a:r>
          </a:p>
          <a:p>
            <a:pPr>
              <a:lnSpc>
                <a:spcPct val="150000"/>
              </a:lnSpc>
            </a:pPr>
            <a:r>
              <a:rPr lang="fr-FR" sz="2600" dirty="0">
                <a:solidFill>
                  <a:schemeClr val="bg1"/>
                </a:solidFill>
              </a:rPr>
              <a:t>Composé de </a:t>
            </a:r>
            <a:r>
              <a:rPr lang="fr-FR" sz="2600" b="1" dirty="0">
                <a:solidFill>
                  <a:schemeClr val="bg1"/>
                </a:solidFill>
              </a:rPr>
              <a:t>nucléotides</a:t>
            </a:r>
            <a:r>
              <a:rPr lang="fr-FR" sz="2600" dirty="0">
                <a:solidFill>
                  <a:schemeClr val="bg1"/>
                </a:solidFill>
              </a:rPr>
              <a:t> (un alphabet de 4 lettres : A, C, </a:t>
            </a:r>
            <a:r>
              <a:rPr lang="fr-FR" sz="2600" dirty="0" err="1">
                <a:solidFill>
                  <a:schemeClr val="bg1"/>
                </a:solidFill>
              </a:rPr>
              <a:t>T</a:t>
            </a:r>
            <a:r>
              <a:rPr lang="fr-FR" sz="2600" dirty="0">
                <a:solidFill>
                  <a:schemeClr val="bg1"/>
                </a:solidFill>
              </a:rPr>
              <a:t> et G).</a:t>
            </a:r>
          </a:p>
          <a:p>
            <a:pPr>
              <a:lnSpc>
                <a:spcPct val="150000"/>
              </a:lnSpc>
            </a:pPr>
            <a:r>
              <a:rPr lang="fr-FR" sz="2600" dirty="0">
                <a:solidFill>
                  <a:schemeClr val="bg1"/>
                </a:solidFill>
              </a:rPr>
              <a:t>Code complexe mais à l’alphabet très simple.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C9635DE-72CA-06B1-8642-5C43F6BE9595}"/>
              </a:ext>
            </a:extLst>
          </p:cNvPr>
          <p:cNvCxnSpPr/>
          <p:nvPr/>
        </p:nvCxnSpPr>
        <p:spPr>
          <a:xfrm flipH="1">
            <a:off x="669036" y="1690688"/>
            <a:ext cx="10853928" cy="0"/>
          </a:xfrm>
          <a:prstGeom prst="line">
            <a:avLst/>
          </a:prstGeom>
          <a:ln w="47625">
            <a:solidFill>
              <a:srgbClr val="00EB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hromosomes and genes (article) | Khan Academy">
            <a:extLst>
              <a:ext uri="{FF2B5EF4-FFF2-40B4-BE49-F238E27FC236}">
                <a16:creationId xmlns:a16="http://schemas.microsoft.com/office/drawing/2014/main" id="{CFF479A1-7B6E-C894-B6DB-6EF253252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089" y="2860707"/>
            <a:ext cx="5262804" cy="238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42E805-0EC0-DE15-BA7A-60CC643270AF}"/>
              </a:ext>
            </a:extLst>
          </p:cNvPr>
          <p:cNvSpPr txBox="1"/>
          <p:nvPr/>
        </p:nvSpPr>
        <p:spPr>
          <a:xfrm>
            <a:off x="6926317" y="4267199"/>
            <a:ext cx="142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cellule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E3E1CE-3D39-37B9-5C28-7766778065DA}"/>
              </a:ext>
            </a:extLst>
          </p:cNvPr>
          <p:cNvSpPr txBox="1"/>
          <p:nvPr/>
        </p:nvSpPr>
        <p:spPr>
          <a:xfrm>
            <a:off x="7723000" y="2652424"/>
            <a:ext cx="142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noyau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0C3155-38B3-A5D3-6C1A-F63C2F925CDF}"/>
              </a:ext>
            </a:extLst>
          </p:cNvPr>
          <p:cNvSpPr txBox="1"/>
          <p:nvPr/>
        </p:nvSpPr>
        <p:spPr>
          <a:xfrm>
            <a:off x="8071946" y="4924041"/>
            <a:ext cx="152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chromosome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367C06-36D7-F816-E108-D3ACDD234F00}"/>
              </a:ext>
            </a:extLst>
          </p:cNvPr>
          <p:cNvSpPr txBox="1"/>
          <p:nvPr/>
        </p:nvSpPr>
        <p:spPr>
          <a:xfrm rot="20164842">
            <a:off x="10385442" y="4228063"/>
            <a:ext cx="804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ADN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D7387C-F231-6111-0DC7-4AC3DE54CA8B}"/>
              </a:ext>
            </a:extLst>
          </p:cNvPr>
          <p:cNvCxnSpPr>
            <a:cxnSpLocks/>
          </p:cNvCxnSpPr>
          <p:nvPr/>
        </p:nvCxnSpPr>
        <p:spPr>
          <a:xfrm flipH="1">
            <a:off x="7557485" y="2955867"/>
            <a:ext cx="195037" cy="36496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Left Brace 10">
            <a:extLst>
              <a:ext uri="{FF2B5EF4-FFF2-40B4-BE49-F238E27FC236}">
                <a16:creationId xmlns:a16="http://schemas.microsoft.com/office/drawing/2014/main" id="{DD775FDB-CB4A-0831-CE2B-925016D9EB24}"/>
              </a:ext>
            </a:extLst>
          </p:cNvPr>
          <p:cNvSpPr/>
          <p:nvPr/>
        </p:nvSpPr>
        <p:spPr>
          <a:xfrm rot="4072252">
            <a:off x="10249492" y="2782738"/>
            <a:ext cx="326790" cy="1630924"/>
          </a:xfrm>
          <a:prstGeom prst="leftBrace">
            <a:avLst>
              <a:gd name="adj1" fmla="val 24452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5A6CB0-15C1-2D8B-AF2B-F111A2A8B430}"/>
              </a:ext>
            </a:extLst>
          </p:cNvPr>
          <p:cNvSpPr txBox="1"/>
          <p:nvPr/>
        </p:nvSpPr>
        <p:spPr>
          <a:xfrm rot="20339908">
            <a:off x="9698182" y="2984990"/>
            <a:ext cx="142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un </a:t>
            </a:r>
            <a:r>
              <a:rPr lang="en-GB" dirty="0" err="1">
                <a:solidFill>
                  <a:schemeClr val="bg1"/>
                </a:solidFill>
              </a:rPr>
              <a:t>gène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E88BFA6-3D4E-B616-27BC-F00049D1A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C2B1-E716-784C-9486-042DD3CBA0DD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821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A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1B8416-ACF4-9129-0FE7-AD7B64AA7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47B5-0B90-BD2F-1F59-14DAF57E7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rmAutofit/>
          </a:bodyPr>
          <a:lstStyle/>
          <a:p>
            <a:r>
              <a:rPr lang="fr-FR" sz="5400" b="1" dirty="0">
                <a:solidFill>
                  <a:schemeClr val="bg1"/>
                </a:solidFill>
              </a:rPr>
              <a:t>IV. Récapitulatif - Génétique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FC558-8D8C-1B5A-6F71-50F1D56F7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5439709" cy="4251960"/>
          </a:xfrm>
          <a:noFill/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fr-FR" sz="2600" dirty="0">
                <a:solidFill>
                  <a:schemeClr val="bg1"/>
                </a:solidFill>
              </a:rPr>
              <a:t>L’ARN est aussi un acide nucléique (Acide </a:t>
            </a:r>
            <a:r>
              <a:rPr lang="fr-FR" sz="2600" dirty="0" err="1">
                <a:solidFill>
                  <a:schemeClr val="bg1"/>
                </a:solidFill>
              </a:rPr>
              <a:t>RiboNucléique</a:t>
            </a:r>
            <a:r>
              <a:rPr lang="fr-FR" sz="2600" dirty="0">
                <a:solidFill>
                  <a:schemeClr val="bg1"/>
                </a:solidFill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fr-FR" sz="2600" dirty="0">
                <a:solidFill>
                  <a:schemeClr val="bg1"/>
                </a:solidFill>
              </a:rPr>
              <a:t>Produit dans le </a:t>
            </a:r>
            <a:r>
              <a:rPr lang="fr-FR" sz="2600" b="1" dirty="0">
                <a:solidFill>
                  <a:schemeClr val="bg1"/>
                </a:solidFill>
              </a:rPr>
              <a:t>noyau</a:t>
            </a:r>
            <a:r>
              <a:rPr lang="fr-FR" sz="26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fr-FR" sz="2600" dirty="0">
                <a:solidFill>
                  <a:schemeClr val="bg1"/>
                </a:solidFill>
              </a:rPr>
              <a:t>Support intermédiaire pour synthétiser les protéines.</a:t>
            </a:r>
          </a:p>
          <a:p>
            <a:pPr>
              <a:lnSpc>
                <a:spcPct val="150000"/>
              </a:lnSpc>
            </a:pPr>
            <a:r>
              <a:rPr lang="fr-FR" sz="2600" dirty="0">
                <a:solidFill>
                  <a:schemeClr val="bg1"/>
                </a:solidFill>
              </a:rPr>
              <a:t>Même alphabet à l’exception du </a:t>
            </a:r>
            <a:r>
              <a:rPr lang="fr-FR" sz="2600" dirty="0" err="1">
                <a:solidFill>
                  <a:schemeClr val="bg1"/>
                </a:solidFill>
              </a:rPr>
              <a:t>T</a:t>
            </a:r>
            <a:r>
              <a:rPr lang="fr-FR" sz="2600" dirty="0">
                <a:solidFill>
                  <a:schemeClr val="bg1"/>
                </a:solidFill>
              </a:rPr>
              <a:t> (thymine) remplacé par U (uracile).</a:t>
            </a:r>
          </a:p>
          <a:p>
            <a:pPr marL="0" indent="0">
              <a:lnSpc>
                <a:spcPct val="150000"/>
              </a:lnSpc>
              <a:buNone/>
            </a:pPr>
            <a:endParaRPr lang="fr-FR" sz="2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6B172B2-2180-CC72-6DBB-A8393CC6D520}"/>
              </a:ext>
            </a:extLst>
          </p:cNvPr>
          <p:cNvCxnSpPr/>
          <p:nvPr/>
        </p:nvCxnSpPr>
        <p:spPr>
          <a:xfrm flipH="1">
            <a:off x="669036" y="1690688"/>
            <a:ext cx="10853928" cy="0"/>
          </a:xfrm>
          <a:prstGeom prst="line">
            <a:avLst/>
          </a:prstGeom>
          <a:ln w="47625">
            <a:solidFill>
              <a:srgbClr val="00EB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diagram of a dna sequence&#10;&#10;Description automatically generated">
            <a:extLst>
              <a:ext uri="{FF2B5EF4-FFF2-40B4-BE49-F238E27FC236}">
                <a16:creationId xmlns:a16="http://schemas.microsoft.com/office/drawing/2014/main" id="{3D3167FD-F8C2-C991-29E2-910B4A387F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678" b="28485"/>
          <a:stretch/>
        </p:blipFill>
        <p:spPr>
          <a:xfrm>
            <a:off x="6438899" y="2338787"/>
            <a:ext cx="5439709" cy="333123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0A004-C3F2-2901-4831-00193BB46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C2B1-E716-784C-9486-042DD3CBA0DD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91531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A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16BED5-AEC9-1639-71B6-A0E79C74F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7C3F8-2A29-36AB-7E13-D05F5E08F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rmAutofit/>
          </a:bodyPr>
          <a:lstStyle/>
          <a:p>
            <a:r>
              <a:rPr lang="fr-FR" sz="5400" b="1" dirty="0">
                <a:solidFill>
                  <a:schemeClr val="bg1"/>
                </a:solidFill>
              </a:rPr>
              <a:t>IV. Récapitulatif - Génétique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46BCC-4A13-A5B9-7E35-0BD71A7F4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5439709" cy="4766055"/>
          </a:xfrm>
          <a:noFill/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fr-FR" sz="2600" dirty="0">
                <a:solidFill>
                  <a:schemeClr val="bg1"/>
                </a:solidFill>
              </a:rPr>
              <a:t>L’ARN est traduit dans le </a:t>
            </a:r>
            <a:r>
              <a:rPr lang="fr-FR" sz="2600" b="1" dirty="0">
                <a:solidFill>
                  <a:schemeClr val="bg1"/>
                </a:solidFill>
              </a:rPr>
              <a:t>cytoplasme</a:t>
            </a:r>
            <a:r>
              <a:rPr lang="fr-FR" sz="2600" dirty="0">
                <a:solidFill>
                  <a:schemeClr val="bg1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fr-FR" sz="2600" dirty="0">
                <a:solidFill>
                  <a:schemeClr val="bg1"/>
                </a:solidFill>
              </a:rPr>
              <a:t>L’ARN est lu en blocs de 3 nucléotides (</a:t>
            </a:r>
            <a:r>
              <a:rPr lang="fr-FR" sz="2600" b="1" dirty="0">
                <a:solidFill>
                  <a:schemeClr val="bg1"/>
                </a:solidFill>
              </a:rPr>
              <a:t>codons</a:t>
            </a:r>
            <a:r>
              <a:rPr lang="fr-FR" sz="2600" dirty="0">
                <a:solidFill>
                  <a:schemeClr val="bg1"/>
                </a:solidFill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fr-FR" sz="2600" dirty="0">
                <a:solidFill>
                  <a:schemeClr val="bg1"/>
                </a:solidFill>
              </a:rPr>
              <a:t>La lecture commence par un </a:t>
            </a:r>
            <a:r>
              <a:rPr lang="fr-FR" sz="2600" b="1" dirty="0">
                <a:solidFill>
                  <a:schemeClr val="bg1"/>
                </a:solidFill>
              </a:rPr>
              <a:t>codon initiateur </a:t>
            </a:r>
            <a:r>
              <a:rPr lang="fr-FR" sz="2600" dirty="0">
                <a:solidFill>
                  <a:schemeClr val="bg1"/>
                </a:solidFill>
              </a:rPr>
              <a:t>et se conclue par un </a:t>
            </a:r>
            <a:r>
              <a:rPr lang="fr-FR" sz="2600" b="1" dirty="0">
                <a:solidFill>
                  <a:schemeClr val="bg1"/>
                </a:solidFill>
              </a:rPr>
              <a:t>codon stop</a:t>
            </a:r>
            <a:r>
              <a:rPr lang="fr-FR" sz="26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fr-FR" sz="2600" dirty="0">
                <a:solidFill>
                  <a:schemeClr val="bg1"/>
                </a:solidFill>
              </a:rPr>
              <a:t>Chaque codon code pour un </a:t>
            </a:r>
            <a:r>
              <a:rPr lang="fr-FR" sz="2600" b="1" dirty="0">
                <a:solidFill>
                  <a:schemeClr val="bg1"/>
                </a:solidFill>
              </a:rPr>
              <a:t>acide aminé </a:t>
            </a:r>
            <a:r>
              <a:rPr lang="fr-FR" sz="2600" dirty="0">
                <a:solidFill>
                  <a:schemeClr val="bg1"/>
                </a:solidFill>
              </a:rPr>
              <a:t>s’ajoutant à une chaîne formant la </a:t>
            </a:r>
            <a:r>
              <a:rPr lang="fr-FR" sz="2600" b="1" dirty="0">
                <a:solidFill>
                  <a:schemeClr val="bg1"/>
                </a:solidFill>
              </a:rPr>
              <a:t>protéine</a:t>
            </a:r>
            <a:r>
              <a:rPr lang="fr-FR" sz="26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fr-FR" sz="2600" dirty="0">
                <a:solidFill>
                  <a:schemeClr val="bg1"/>
                </a:solidFill>
              </a:rPr>
              <a:t>La </a:t>
            </a:r>
            <a:r>
              <a:rPr lang="fr-FR" sz="2600" b="1" dirty="0">
                <a:solidFill>
                  <a:schemeClr val="bg1"/>
                </a:solidFill>
              </a:rPr>
              <a:t>séquence protéique </a:t>
            </a:r>
            <a:r>
              <a:rPr lang="fr-FR" sz="2600" dirty="0">
                <a:solidFill>
                  <a:schemeClr val="bg1"/>
                </a:solidFill>
              </a:rPr>
              <a:t>comprend un alphabet de</a:t>
            </a:r>
            <a:r>
              <a:rPr lang="fr-FR" sz="2600" b="1" dirty="0">
                <a:solidFill>
                  <a:schemeClr val="bg1"/>
                </a:solidFill>
              </a:rPr>
              <a:t> 20 lettres </a:t>
            </a:r>
            <a:r>
              <a:rPr lang="fr-FR" sz="2600" dirty="0">
                <a:solidFill>
                  <a:schemeClr val="bg1"/>
                </a:solidFill>
              </a:rPr>
              <a:t>correspondant aux différents acides aminés.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76EFBD-59B1-09CB-B79F-8164C3A58840}"/>
              </a:ext>
            </a:extLst>
          </p:cNvPr>
          <p:cNvCxnSpPr/>
          <p:nvPr/>
        </p:nvCxnSpPr>
        <p:spPr>
          <a:xfrm flipH="1">
            <a:off x="669036" y="1690688"/>
            <a:ext cx="10853928" cy="0"/>
          </a:xfrm>
          <a:prstGeom prst="line">
            <a:avLst/>
          </a:prstGeom>
          <a:ln w="47625">
            <a:solidFill>
              <a:srgbClr val="00EB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diagram of a dna sequence&#10;&#10;Description automatically generated">
            <a:extLst>
              <a:ext uri="{FF2B5EF4-FFF2-40B4-BE49-F238E27FC236}">
                <a16:creationId xmlns:a16="http://schemas.microsoft.com/office/drawing/2014/main" id="{27B694ED-B7CB-9EC2-42C2-EB4EBA97F4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678" b="28485"/>
          <a:stretch/>
        </p:blipFill>
        <p:spPr>
          <a:xfrm>
            <a:off x="6438899" y="2338787"/>
            <a:ext cx="5439709" cy="333123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49B1F-4409-D07F-58B1-6DB37AFB8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C2B1-E716-784C-9486-042DD3CBA0DD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7886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A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0C9905-799A-511C-EE20-F7AB766156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0C1E2-84D4-E0AE-8C1B-AB96E9D4F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rmAutofit fontScale="90000"/>
          </a:bodyPr>
          <a:lstStyle/>
          <a:p>
            <a:r>
              <a:rPr lang="fr-FR" sz="5400" b="1" dirty="0">
                <a:solidFill>
                  <a:schemeClr val="bg1"/>
                </a:solidFill>
              </a:rPr>
              <a:t>V. Recherche et extraction de données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7A2BE-8D38-D13B-AA90-9FB58FBB5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10515600" cy="4792091"/>
          </a:xfrm>
          <a:noFill/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fr-FR" sz="2600" dirty="0">
                <a:solidFill>
                  <a:schemeClr val="bg1"/>
                </a:solidFill>
              </a:rPr>
              <a:t>Depuis des bases de données (</a:t>
            </a:r>
            <a:r>
              <a:rPr lang="fr-FR" sz="2600" dirty="0" err="1">
                <a:solidFill>
                  <a:schemeClr val="bg1"/>
                </a:solidFill>
              </a:rPr>
              <a:t>GenBank</a:t>
            </a:r>
            <a:r>
              <a:rPr lang="fr-FR" sz="26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fr-FR" sz="2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fr-FR" sz="2600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fr-FR" sz="2600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fr-FR" sz="2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fr-FR" sz="2600" b="1" dirty="0" err="1">
                <a:solidFill>
                  <a:schemeClr val="bg1"/>
                </a:solidFill>
              </a:rPr>
              <a:t>GenBank</a:t>
            </a:r>
            <a:r>
              <a:rPr lang="fr-FR" sz="2600" dirty="0">
                <a:solidFill>
                  <a:schemeClr val="bg1"/>
                </a:solidFill>
              </a:rPr>
              <a:t> contient l’ensemble des séquences ADN publiques du monde entier.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9169660-9E8B-BA29-EF16-924BF16DC134}"/>
              </a:ext>
            </a:extLst>
          </p:cNvPr>
          <p:cNvCxnSpPr/>
          <p:nvPr/>
        </p:nvCxnSpPr>
        <p:spPr>
          <a:xfrm flipH="1">
            <a:off x="669036" y="1690688"/>
            <a:ext cx="10853928" cy="0"/>
          </a:xfrm>
          <a:prstGeom prst="line">
            <a:avLst/>
          </a:prstGeom>
          <a:ln w="47625">
            <a:solidFill>
              <a:srgbClr val="00EB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C71D8-F747-1617-36A1-7DE7177B4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C2B1-E716-784C-9486-042DD3CBA0DD}" type="slidenum">
              <a:rPr lang="en-GB" smtClean="0"/>
              <a:t>23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88A0DB-025D-FAEE-B89C-50545360565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46"/>
          <a:stretch/>
        </p:blipFill>
        <p:spPr>
          <a:xfrm>
            <a:off x="2778880" y="2726724"/>
            <a:ext cx="6634239" cy="261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1501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A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032131-42F0-D058-97A2-365A41A698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7DAC4-BE1E-06C8-05D9-AE5CA0AE7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rmAutofit fontScale="90000"/>
          </a:bodyPr>
          <a:lstStyle/>
          <a:p>
            <a:r>
              <a:rPr lang="fr-FR" sz="5400" b="1" dirty="0">
                <a:solidFill>
                  <a:schemeClr val="bg1"/>
                </a:solidFill>
              </a:rPr>
              <a:t>V. Recherche et extraction de données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9203F-D09D-D004-6DA4-789FE75B3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  <a:noFill/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600" dirty="0">
                <a:solidFill>
                  <a:schemeClr val="bg1"/>
                </a:solidFill>
              </a:rPr>
              <a:t>L’outil </a:t>
            </a:r>
            <a:r>
              <a:rPr lang="fr-FR" sz="2600" b="1" dirty="0">
                <a:solidFill>
                  <a:schemeClr val="bg1"/>
                </a:solidFill>
              </a:rPr>
              <a:t>BLAST</a:t>
            </a:r>
            <a:r>
              <a:rPr lang="fr-FR" sz="2600" dirty="0">
                <a:solidFill>
                  <a:schemeClr val="bg1"/>
                </a:solidFill>
              </a:rPr>
              <a:t> permet d’identifier des séquences en cherchant la base de données </a:t>
            </a:r>
            <a:r>
              <a:rPr lang="fr-FR" sz="2600" dirty="0" err="1">
                <a:solidFill>
                  <a:schemeClr val="bg1"/>
                </a:solidFill>
              </a:rPr>
              <a:t>GenBank</a:t>
            </a:r>
            <a:r>
              <a:rPr lang="fr-FR" sz="2600" dirty="0">
                <a:solidFill>
                  <a:schemeClr val="bg1"/>
                </a:solidFill>
              </a:rPr>
              <a:t> (et alignement de séquences).</a:t>
            </a:r>
          </a:p>
          <a:p>
            <a:pPr>
              <a:lnSpc>
                <a:spcPct val="150000"/>
              </a:lnSpc>
            </a:pPr>
            <a:endParaRPr lang="fr-FR" sz="2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A625E5-794C-9F68-4447-5367BAD50ADD}"/>
              </a:ext>
            </a:extLst>
          </p:cNvPr>
          <p:cNvCxnSpPr/>
          <p:nvPr/>
        </p:nvCxnSpPr>
        <p:spPr>
          <a:xfrm flipH="1">
            <a:off x="669036" y="1690688"/>
            <a:ext cx="10853928" cy="0"/>
          </a:xfrm>
          <a:prstGeom prst="line">
            <a:avLst/>
          </a:prstGeom>
          <a:ln w="47625">
            <a:solidFill>
              <a:srgbClr val="00EB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470B4-A88E-0413-5C51-ABC7603F1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C2B1-E716-784C-9486-042DD3CBA0DD}" type="slidenum">
              <a:rPr lang="en-GB" smtClean="0"/>
              <a:t>24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C30627-5674-88DA-8DF3-0FEFD36F0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812" y="3281046"/>
            <a:ext cx="6122376" cy="332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3504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A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776600-669B-5CC9-07EF-86E53E1FC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D09D0-0369-7ED5-9032-262BE0468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rmAutofit fontScale="90000"/>
          </a:bodyPr>
          <a:lstStyle/>
          <a:p>
            <a:r>
              <a:rPr lang="fr-FR" sz="5400" b="1" dirty="0">
                <a:solidFill>
                  <a:schemeClr val="bg1"/>
                </a:solidFill>
              </a:rPr>
              <a:t>V. Recherche et extraction de données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5B75E-F077-9859-080C-EB82B48EA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  <a:noFill/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600" dirty="0">
                <a:solidFill>
                  <a:schemeClr val="bg1"/>
                </a:solidFill>
              </a:rPr>
              <a:t>Format </a:t>
            </a:r>
            <a:r>
              <a:rPr lang="fr-FR" sz="2600" b="1" dirty="0">
                <a:solidFill>
                  <a:schemeClr val="bg1"/>
                </a:solidFill>
              </a:rPr>
              <a:t>FASTA</a:t>
            </a:r>
            <a:r>
              <a:rPr lang="fr-FR" sz="2600" dirty="0">
                <a:solidFill>
                  <a:schemeClr val="bg1"/>
                </a:solidFill>
              </a:rPr>
              <a:t> : Utilisé pour stocker des séquences ADN, ARN et protéiques.</a:t>
            </a:r>
          </a:p>
          <a:p>
            <a:pPr>
              <a:lnSpc>
                <a:spcPct val="150000"/>
              </a:lnSpc>
            </a:pPr>
            <a:r>
              <a:rPr lang="fr-FR" sz="2600" dirty="0">
                <a:solidFill>
                  <a:schemeClr val="bg1"/>
                </a:solidFill>
              </a:rPr>
              <a:t>Extension « .</a:t>
            </a:r>
            <a:r>
              <a:rPr lang="fr-FR" sz="2600" dirty="0" err="1">
                <a:solidFill>
                  <a:schemeClr val="bg1"/>
                </a:solidFill>
              </a:rPr>
              <a:t>fna</a:t>
            </a:r>
            <a:r>
              <a:rPr lang="fr-FR" sz="2600" dirty="0">
                <a:solidFill>
                  <a:schemeClr val="bg1"/>
                </a:solidFill>
              </a:rPr>
              <a:t> » ou  «.fa »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211713-3766-E775-A723-6CDAA36702C7}"/>
              </a:ext>
            </a:extLst>
          </p:cNvPr>
          <p:cNvCxnSpPr/>
          <p:nvPr/>
        </p:nvCxnSpPr>
        <p:spPr>
          <a:xfrm flipH="1">
            <a:off x="669036" y="1690688"/>
            <a:ext cx="10853928" cy="0"/>
          </a:xfrm>
          <a:prstGeom prst="line">
            <a:avLst/>
          </a:prstGeom>
          <a:ln w="47625">
            <a:solidFill>
              <a:srgbClr val="00EB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7.1 FASTA and FASTQ formats | Computational Genomics with R">
            <a:extLst>
              <a:ext uri="{FF2B5EF4-FFF2-40B4-BE49-F238E27FC236}">
                <a16:creationId xmlns:a16="http://schemas.microsoft.com/office/drawing/2014/main" id="{6F5808C5-FA84-2E47-E2AD-53A3BFD9B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920" y="4062050"/>
            <a:ext cx="6634160" cy="2210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B1734-4D59-0FC6-AAB5-C867F6922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C2B1-E716-784C-9486-042DD3CBA0DD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1366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A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57B282-02F7-BFEA-1008-26DF84D5D4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EECC0-5C8B-606C-BEE0-D65D1F4D7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rmAutofit/>
          </a:bodyPr>
          <a:lstStyle/>
          <a:p>
            <a:r>
              <a:rPr lang="fr-FR" sz="5400" b="1" dirty="0">
                <a:solidFill>
                  <a:schemeClr val="bg1"/>
                </a:solidFill>
              </a:rPr>
              <a:t>VI. Récapitulatif – Terminal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29CEE1F-A1D8-ED76-A88F-D858F5C67180}"/>
              </a:ext>
            </a:extLst>
          </p:cNvPr>
          <p:cNvCxnSpPr/>
          <p:nvPr/>
        </p:nvCxnSpPr>
        <p:spPr>
          <a:xfrm flipH="1">
            <a:off x="669036" y="1690688"/>
            <a:ext cx="10853928" cy="0"/>
          </a:xfrm>
          <a:prstGeom prst="line">
            <a:avLst/>
          </a:prstGeom>
          <a:ln w="47625">
            <a:solidFill>
              <a:srgbClr val="00EB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4DEC8F0-D494-C738-BA70-16F3125279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754015"/>
              </p:ext>
            </p:extLst>
          </p:nvPr>
        </p:nvGraphicFramePr>
        <p:xfrm>
          <a:off x="1265936" y="2039389"/>
          <a:ext cx="9660129" cy="4555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20043">
                  <a:extLst>
                    <a:ext uri="{9D8B030D-6E8A-4147-A177-3AD203B41FA5}">
                      <a16:colId xmlns:a16="http://schemas.microsoft.com/office/drawing/2014/main" val="2590171074"/>
                    </a:ext>
                  </a:extLst>
                </a:gridCol>
                <a:gridCol w="3220043">
                  <a:extLst>
                    <a:ext uri="{9D8B030D-6E8A-4147-A177-3AD203B41FA5}">
                      <a16:colId xmlns:a16="http://schemas.microsoft.com/office/drawing/2014/main" val="1066813906"/>
                    </a:ext>
                  </a:extLst>
                </a:gridCol>
                <a:gridCol w="3220043">
                  <a:extLst>
                    <a:ext uri="{9D8B030D-6E8A-4147-A177-3AD203B41FA5}">
                      <a16:colId xmlns:a16="http://schemas.microsoft.com/office/drawing/2014/main" val="549002618"/>
                    </a:ext>
                  </a:extLst>
                </a:gridCol>
              </a:tblGrid>
              <a:tr h="549882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lister le </a:t>
                      </a:r>
                      <a:r>
                        <a:rPr lang="en-GB" dirty="0" err="1">
                          <a:solidFill>
                            <a:schemeClr val="bg1"/>
                          </a:solidFill>
                        </a:rPr>
                        <a:t>contenu</a:t>
                      </a: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 d’un dossier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ls</a:t>
                      </a: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 ~/</a:t>
                      </a:r>
                    </a:p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0734457"/>
                  </a:ext>
                </a:extLst>
              </a:tr>
              <a:tr h="549882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cd</a:t>
                      </a: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Se déplacer vers un autre dossier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cd</a:t>
                      </a: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 .. (</a:t>
                      </a:r>
                      <a:r>
                        <a:rPr lang="en-GB" dirty="0" err="1">
                          <a:solidFill>
                            <a:schemeClr val="bg1"/>
                          </a:solidFill>
                        </a:rPr>
                        <a:t>retourner</a:t>
                      </a: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dirty="0" err="1">
                          <a:solidFill>
                            <a:schemeClr val="bg1"/>
                          </a:solidFill>
                        </a:rPr>
                        <a:t>en</a:t>
                      </a: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dirty="0" err="1">
                          <a:solidFill>
                            <a:schemeClr val="bg1"/>
                          </a:solidFill>
                        </a:rPr>
                        <a:t>arrière</a:t>
                      </a: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982185"/>
                  </a:ext>
                </a:extLst>
              </a:tr>
              <a:tr h="55752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mv</a:t>
                      </a: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solidFill>
                            <a:schemeClr val="bg1"/>
                          </a:solidFill>
                        </a:rPr>
                        <a:t>déplacer</a:t>
                      </a: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dirty="0" err="1">
                          <a:solidFill>
                            <a:schemeClr val="bg1"/>
                          </a:solidFill>
                        </a:rPr>
                        <a:t>ou</a:t>
                      </a: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dirty="0" err="1">
                          <a:solidFill>
                            <a:schemeClr val="bg1"/>
                          </a:solidFill>
                        </a:rPr>
                        <a:t>renommer</a:t>
                      </a: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 des </a:t>
                      </a:r>
                      <a:r>
                        <a:rPr lang="en-GB" dirty="0" err="1">
                          <a:solidFill>
                            <a:schemeClr val="bg1"/>
                          </a:solidFill>
                        </a:rPr>
                        <a:t>fichiers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mv</a:t>
                      </a: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 /Dossier/</a:t>
                      </a:r>
                      <a:r>
                        <a:rPr lang="en-GB" dirty="0" err="1">
                          <a:solidFill>
                            <a:schemeClr val="bg1"/>
                          </a:solidFill>
                        </a:rPr>
                        <a:t>foo.txt</a:t>
                      </a: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 /Dossier2/</a:t>
                      </a:r>
                      <a:r>
                        <a:rPr lang="en-GB" dirty="0" err="1">
                          <a:solidFill>
                            <a:schemeClr val="bg1"/>
                          </a:solidFill>
                        </a:rPr>
                        <a:t>foo.txt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2023735"/>
                  </a:ext>
                </a:extLst>
              </a:tr>
              <a:tr h="9622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cp</a:t>
                      </a: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copier un fichier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cp</a:t>
                      </a: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 /Dossier/</a:t>
                      </a:r>
                      <a:r>
                        <a:rPr lang="en-GB" dirty="0" err="1">
                          <a:solidFill>
                            <a:schemeClr val="bg1"/>
                          </a:solidFill>
                        </a:rPr>
                        <a:t>foo.txt</a:t>
                      </a: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 /Dossier2/</a:t>
                      </a:r>
                      <a:r>
                        <a:rPr lang="en-GB" dirty="0" err="1">
                          <a:solidFill>
                            <a:schemeClr val="bg1"/>
                          </a:solidFill>
                        </a:rPr>
                        <a:t>foo.txt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7183935"/>
                  </a:ext>
                </a:extLst>
              </a:tr>
              <a:tr h="55752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rm</a:t>
                      </a: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solidFill>
                            <a:schemeClr val="bg1"/>
                          </a:solidFill>
                        </a:rPr>
                        <a:t>supprimer</a:t>
                      </a: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 un </a:t>
                      </a:r>
                      <a:r>
                        <a:rPr lang="en-GB" dirty="0" err="1">
                          <a:solidFill>
                            <a:schemeClr val="bg1"/>
                          </a:solidFill>
                        </a:rPr>
                        <a:t>fichier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rm</a:t>
                      </a: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dirty="0" err="1">
                          <a:solidFill>
                            <a:schemeClr val="bg1"/>
                          </a:solidFill>
                        </a:rPr>
                        <a:t>foo.txt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8082972"/>
                  </a:ext>
                </a:extLst>
              </a:tr>
              <a:tr h="557520">
                <a:tc>
                  <a:txBody>
                    <a:bodyPr/>
                    <a:lstStyle/>
                    <a:p>
                      <a:r>
                        <a:rPr lang="en-GB" b="1" dirty="0" err="1">
                          <a:solidFill>
                            <a:schemeClr val="bg1"/>
                          </a:solidFill>
                        </a:rPr>
                        <a:t>mkdir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solidFill>
                            <a:schemeClr val="bg1"/>
                          </a:solidFill>
                        </a:rPr>
                        <a:t>créer</a:t>
                      </a: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 un dossier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err="1">
                          <a:solidFill>
                            <a:schemeClr val="bg1"/>
                          </a:solidFill>
                        </a:rPr>
                        <a:t>mkdir</a:t>
                      </a: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i="0" dirty="0">
                          <a:solidFill>
                            <a:schemeClr val="bg1"/>
                          </a:solidFill>
                        </a:rPr>
                        <a:t>Dossier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2057836"/>
                  </a:ext>
                </a:extLst>
              </a:tr>
              <a:tr h="557520">
                <a:tc>
                  <a:txBody>
                    <a:bodyPr/>
                    <a:lstStyle/>
                    <a:p>
                      <a:r>
                        <a:rPr lang="en-GB" b="1" dirty="0" err="1">
                          <a:solidFill>
                            <a:schemeClr val="bg1"/>
                          </a:solidFill>
                        </a:rPr>
                        <a:t>rmdir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solidFill>
                            <a:schemeClr val="bg1"/>
                          </a:solidFill>
                        </a:rPr>
                        <a:t>supprimer</a:t>
                      </a: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 un dossier vide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err="1">
                          <a:solidFill>
                            <a:schemeClr val="bg1"/>
                          </a:solidFill>
                        </a:rPr>
                        <a:t>rmdir</a:t>
                      </a: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 Dossier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58726649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5C1CC-486F-D405-5D08-78DE72D8B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C2B1-E716-784C-9486-042DD3CBA0DD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2565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A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6BCF81-3E57-3D93-9FE7-60748A97A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0E167-A20A-0BF6-270C-B1704F855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rmAutofit/>
          </a:bodyPr>
          <a:lstStyle/>
          <a:p>
            <a:r>
              <a:rPr lang="fr-FR" sz="5400" b="1" dirty="0">
                <a:solidFill>
                  <a:schemeClr val="bg1"/>
                </a:solidFill>
              </a:rPr>
              <a:t>VI. Récapitulatif – Terminal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D82CA1-A195-85A1-910B-2702023FFA0A}"/>
              </a:ext>
            </a:extLst>
          </p:cNvPr>
          <p:cNvCxnSpPr/>
          <p:nvPr/>
        </p:nvCxnSpPr>
        <p:spPr>
          <a:xfrm flipH="1">
            <a:off x="669036" y="1690688"/>
            <a:ext cx="10853928" cy="0"/>
          </a:xfrm>
          <a:prstGeom prst="line">
            <a:avLst/>
          </a:prstGeom>
          <a:ln w="47625">
            <a:solidFill>
              <a:srgbClr val="00EB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68D3057-1DA2-80DE-71A2-4B1AC7952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528931"/>
              </p:ext>
            </p:extLst>
          </p:nvPr>
        </p:nvGraphicFramePr>
        <p:xfrm>
          <a:off x="1265936" y="2039389"/>
          <a:ext cx="9660129" cy="45925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20043">
                  <a:extLst>
                    <a:ext uri="{9D8B030D-6E8A-4147-A177-3AD203B41FA5}">
                      <a16:colId xmlns:a16="http://schemas.microsoft.com/office/drawing/2014/main" val="2590171074"/>
                    </a:ext>
                  </a:extLst>
                </a:gridCol>
                <a:gridCol w="3220043">
                  <a:extLst>
                    <a:ext uri="{9D8B030D-6E8A-4147-A177-3AD203B41FA5}">
                      <a16:colId xmlns:a16="http://schemas.microsoft.com/office/drawing/2014/main" val="1066813906"/>
                    </a:ext>
                  </a:extLst>
                </a:gridCol>
                <a:gridCol w="3220043">
                  <a:extLst>
                    <a:ext uri="{9D8B030D-6E8A-4147-A177-3AD203B41FA5}">
                      <a16:colId xmlns:a16="http://schemas.microsoft.com/office/drawing/2014/main" val="549002618"/>
                    </a:ext>
                  </a:extLst>
                </a:gridCol>
              </a:tblGrid>
              <a:tr h="549882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echo</a:t>
                      </a: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solidFill>
                            <a:schemeClr val="bg1"/>
                          </a:solidFill>
                        </a:rPr>
                        <a:t>Imprimer</a:t>
                      </a: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 du </a:t>
                      </a:r>
                      <a:r>
                        <a:rPr lang="en-GB" dirty="0" err="1">
                          <a:solidFill>
                            <a:schemeClr val="bg1"/>
                          </a:solidFill>
                        </a:rPr>
                        <a:t>texte</a:t>
                      </a: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dirty="0" err="1">
                          <a:solidFill>
                            <a:schemeClr val="bg1"/>
                          </a:solidFill>
                        </a:rPr>
                        <a:t>ou</a:t>
                      </a: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dirty="0" err="1">
                          <a:solidFill>
                            <a:schemeClr val="bg1"/>
                          </a:solidFill>
                        </a:rPr>
                        <a:t>une</a:t>
                      </a: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 variable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echo 'Hello World! '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0734457"/>
                  </a:ext>
                </a:extLst>
              </a:tr>
              <a:tr h="549882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cat</a:t>
                      </a: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Imprimer le contenu d’un fichier texte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cat </a:t>
                      </a:r>
                      <a:r>
                        <a:rPr lang="en-GB" dirty="0" err="1">
                          <a:solidFill>
                            <a:schemeClr val="bg1"/>
                          </a:solidFill>
                        </a:rPr>
                        <a:t>foo.txt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982185"/>
                  </a:ext>
                </a:extLst>
              </a:tr>
              <a:tr h="55752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grep</a:t>
                      </a: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solidFill>
                            <a:schemeClr val="bg1"/>
                          </a:solidFill>
                        </a:rPr>
                        <a:t>Imprimer</a:t>
                      </a: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 la </a:t>
                      </a:r>
                      <a:r>
                        <a:rPr lang="en-GB" dirty="0" err="1">
                          <a:solidFill>
                            <a:schemeClr val="bg1"/>
                          </a:solidFill>
                        </a:rPr>
                        <a:t>ligne</a:t>
                      </a: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dirty="0" err="1">
                          <a:solidFill>
                            <a:schemeClr val="bg1"/>
                          </a:solidFill>
                        </a:rPr>
                        <a:t>contenant</a:t>
                      </a: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 un mot </a:t>
                      </a:r>
                      <a:r>
                        <a:rPr lang="en-GB" dirty="0" err="1">
                          <a:solidFill>
                            <a:schemeClr val="bg1"/>
                          </a:solidFill>
                        </a:rPr>
                        <a:t>spécifié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grep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2023735"/>
                  </a:ext>
                </a:extLst>
              </a:tr>
              <a:tr h="7520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err="1">
                          <a:solidFill>
                            <a:schemeClr val="bg1"/>
                          </a:solidFill>
                        </a:rPr>
                        <a:t>wc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Compter le nombre de lignes/mots/caractères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7183935"/>
                  </a:ext>
                </a:extLst>
              </a:tr>
              <a:tr h="55752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tr</a:t>
                      </a: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solidFill>
                            <a:schemeClr val="bg1"/>
                          </a:solidFill>
                        </a:rPr>
                        <a:t>Supprimer</a:t>
                      </a: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dirty="0" err="1">
                          <a:solidFill>
                            <a:schemeClr val="bg1"/>
                          </a:solidFill>
                        </a:rPr>
                        <a:t>ou</a:t>
                      </a: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 modifier des </a:t>
                      </a:r>
                      <a:r>
                        <a:rPr lang="en-GB" dirty="0" err="1">
                          <a:solidFill>
                            <a:schemeClr val="bg1"/>
                          </a:solidFill>
                        </a:rPr>
                        <a:t>caractères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cat </a:t>
                      </a:r>
                      <a:r>
                        <a:rPr lang="en-GB" dirty="0" err="1">
                          <a:solidFill>
                            <a:schemeClr val="bg1"/>
                          </a:solidFill>
                        </a:rPr>
                        <a:t>foo.txt</a:t>
                      </a: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 | tr [a-z] [A-Z]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8082972"/>
                  </a:ext>
                </a:extLst>
              </a:tr>
              <a:tr h="55752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awk</a:t>
                      </a: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solidFill>
                            <a:schemeClr val="bg1"/>
                          </a:solidFill>
                        </a:rPr>
                        <a:t>similaire</a:t>
                      </a: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 à grep </a:t>
                      </a:r>
                      <a:r>
                        <a:rPr lang="en-GB" dirty="0" err="1">
                          <a:solidFill>
                            <a:schemeClr val="bg1"/>
                          </a:solidFill>
                        </a:rPr>
                        <a:t>mais</a:t>
                      </a: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 plus </a:t>
                      </a:r>
                      <a:r>
                        <a:rPr lang="en-GB" dirty="0" err="1">
                          <a:solidFill>
                            <a:schemeClr val="bg1"/>
                          </a:solidFill>
                        </a:rPr>
                        <a:t>complexe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2057836"/>
                  </a:ext>
                </a:extLst>
              </a:tr>
              <a:tr h="55752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nano</a:t>
                      </a: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Visualiser et </a:t>
                      </a:r>
                      <a:r>
                        <a:rPr lang="en-GB" dirty="0" err="1">
                          <a:solidFill>
                            <a:schemeClr val="bg1"/>
                          </a:solidFill>
                        </a:rPr>
                        <a:t>éditer</a:t>
                      </a: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 un </a:t>
                      </a:r>
                      <a:r>
                        <a:rPr lang="en-GB" dirty="0" err="1">
                          <a:solidFill>
                            <a:schemeClr val="bg1"/>
                          </a:solidFill>
                        </a:rPr>
                        <a:t>fichier</a:t>
                      </a: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dirty="0" err="1">
                          <a:solidFill>
                            <a:schemeClr val="bg1"/>
                          </a:solidFill>
                        </a:rPr>
                        <a:t>texte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58726649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4B717-8DD9-3392-8279-E570D2161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C2B1-E716-784C-9486-042DD3CBA0DD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358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A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A429CE-B65C-5339-F30B-1BCAA3F81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86ED8-9DCA-B79E-067A-9CA2F2C67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rmAutofit/>
          </a:bodyPr>
          <a:lstStyle/>
          <a:p>
            <a:r>
              <a:rPr lang="fr-FR" sz="5400" b="1" dirty="0">
                <a:solidFill>
                  <a:schemeClr val="bg1"/>
                </a:solidFill>
              </a:rPr>
              <a:t>VI. Récapitulatif – Terminal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CBD177-3355-C57A-7051-2CAA3821BE16}"/>
              </a:ext>
            </a:extLst>
          </p:cNvPr>
          <p:cNvCxnSpPr/>
          <p:nvPr/>
        </p:nvCxnSpPr>
        <p:spPr>
          <a:xfrm flipH="1">
            <a:off x="669036" y="1690688"/>
            <a:ext cx="10853928" cy="0"/>
          </a:xfrm>
          <a:prstGeom prst="line">
            <a:avLst/>
          </a:prstGeom>
          <a:ln w="47625">
            <a:solidFill>
              <a:srgbClr val="00EB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EC40A9A-58AE-A7FF-7390-FA707D81A0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586914"/>
              </p:ext>
            </p:extLst>
          </p:nvPr>
        </p:nvGraphicFramePr>
        <p:xfrm>
          <a:off x="1265936" y="2039389"/>
          <a:ext cx="9660129" cy="30187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20043">
                  <a:extLst>
                    <a:ext uri="{9D8B030D-6E8A-4147-A177-3AD203B41FA5}">
                      <a16:colId xmlns:a16="http://schemas.microsoft.com/office/drawing/2014/main" val="2590171074"/>
                    </a:ext>
                  </a:extLst>
                </a:gridCol>
                <a:gridCol w="3220043">
                  <a:extLst>
                    <a:ext uri="{9D8B030D-6E8A-4147-A177-3AD203B41FA5}">
                      <a16:colId xmlns:a16="http://schemas.microsoft.com/office/drawing/2014/main" val="1066813906"/>
                    </a:ext>
                  </a:extLst>
                </a:gridCol>
                <a:gridCol w="3220043">
                  <a:extLst>
                    <a:ext uri="{9D8B030D-6E8A-4147-A177-3AD203B41FA5}">
                      <a16:colId xmlns:a16="http://schemas.microsoft.com/office/drawing/2014/main" val="549002618"/>
                    </a:ext>
                  </a:extLst>
                </a:gridCol>
              </a:tblGrid>
              <a:tr h="549882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|</a:t>
                      </a: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Le </a:t>
                      </a:r>
                      <a:r>
                        <a:rPr lang="en-GB" dirty="0" err="1">
                          <a:solidFill>
                            <a:schemeClr val="bg1"/>
                          </a:solidFill>
                        </a:rPr>
                        <a:t>caractère</a:t>
                      </a: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 pipe ("|") </a:t>
                      </a:r>
                      <a:r>
                        <a:rPr lang="en-GB" dirty="0" err="1">
                          <a:solidFill>
                            <a:schemeClr val="bg1"/>
                          </a:solidFill>
                        </a:rPr>
                        <a:t>sert</a:t>
                      </a: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 à </a:t>
                      </a:r>
                      <a:r>
                        <a:rPr lang="en-GB" dirty="0" err="1">
                          <a:solidFill>
                            <a:schemeClr val="bg1"/>
                          </a:solidFill>
                        </a:rPr>
                        <a:t>rediriger</a:t>
                      </a: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 le </a:t>
                      </a:r>
                      <a:r>
                        <a:rPr lang="en-GB" dirty="0" err="1">
                          <a:solidFill>
                            <a:schemeClr val="bg1"/>
                          </a:solidFill>
                        </a:rPr>
                        <a:t>résultat</a:t>
                      </a: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dirty="0" err="1">
                          <a:solidFill>
                            <a:schemeClr val="bg1"/>
                          </a:solidFill>
                        </a:rPr>
                        <a:t>d’une</a:t>
                      </a: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dirty="0" err="1">
                          <a:solidFill>
                            <a:schemeClr val="bg1"/>
                          </a:solidFill>
                        </a:rPr>
                        <a:t>fonction</a:t>
                      </a: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 Shell </a:t>
                      </a:r>
                      <a:r>
                        <a:rPr lang="en-GB" dirty="0" err="1">
                          <a:solidFill>
                            <a:schemeClr val="bg1"/>
                          </a:solidFill>
                        </a:rPr>
                        <a:t>comme</a:t>
                      </a: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dirty="0" err="1">
                          <a:solidFill>
                            <a:schemeClr val="bg1"/>
                          </a:solidFill>
                        </a:rPr>
                        <a:t>saisie</a:t>
                      </a: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dirty="0" err="1">
                          <a:solidFill>
                            <a:schemeClr val="bg1"/>
                          </a:solidFill>
                        </a:rPr>
                        <a:t>d’une</a:t>
                      </a: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dirty="0" err="1">
                          <a:solidFill>
                            <a:schemeClr val="bg1"/>
                          </a:solidFill>
                        </a:rPr>
                        <a:t>autre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echo 'Hello World!' | </a:t>
                      </a:r>
                      <a:r>
                        <a:rPr lang="en-GB" dirty="0" err="1">
                          <a:solidFill>
                            <a:schemeClr val="bg1"/>
                          </a:solidFill>
                        </a:rPr>
                        <a:t>wc</a:t>
                      </a: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 -m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0734457"/>
                  </a:ext>
                </a:extLst>
              </a:tr>
              <a:tr h="549882">
                <a:tc>
                  <a:txBody>
                    <a:bodyPr/>
                    <a:lstStyle/>
                    <a:p>
                      <a:r>
                        <a:rPr lang="en-GB" b="1" dirty="0" err="1">
                          <a:solidFill>
                            <a:schemeClr val="bg1"/>
                          </a:solidFill>
                        </a:rPr>
                        <a:t>uniq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solidFill>
                            <a:schemeClr val="bg1"/>
                          </a:solidFill>
                        </a:rPr>
                        <a:t>Reitre</a:t>
                      </a: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 les </a:t>
                      </a:r>
                      <a:r>
                        <a:rPr lang="en-GB" dirty="0" err="1">
                          <a:solidFill>
                            <a:schemeClr val="bg1"/>
                          </a:solidFill>
                        </a:rPr>
                        <a:t>lignes</a:t>
                      </a: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 doubles 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982185"/>
                  </a:ext>
                </a:extLst>
              </a:tr>
              <a:tr h="55752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head</a:t>
                      </a: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solidFill>
                            <a:schemeClr val="bg1"/>
                          </a:solidFill>
                        </a:rPr>
                        <a:t>Imprimer</a:t>
                      </a: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 les premières </a:t>
                      </a:r>
                      <a:r>
                        <a:rPr lang="en-GB" dirty="0" err="1">
                          <a:solidFill>
                            <a:schemeClr val="bg1"/>
                          </a:solidFill>
                        </a:rPr>
                        <a:t>lignes</a:t>
                      </a: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 d’un </a:t>
                      </a:r>
                      <a:r>
                        <a:rPr lang="en-GB" dirty="0" err="1">
                          <a:solidFill>
                            <a:schemeClr val="bg1"/>
                          </a:solidFill>
                        </a:rPr>
                        <a:t>fichier</a:t>
                      </a: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dirty="0" err="1">
                          <a:solidFill>
                            <a:schemeClr val="bg1"/>
                          </a:solidFill>
                        </a:rPr>
                        <a:t>texte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8082972"/>
                  </a:ext>
                </a:extLst>
              </a:tr>
              <a:tr h="55752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tail</a:t>
                      </a: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solidFill>
                            <a:schemeClr val="bg1"/>
                          </a:solidFill>
                        </a:rPr>
                        <a:t>Imprimer</a:t>
                      </a: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 les </a:t>
                      </a:r>
                      <a:r>
                        <a:rPr lang="en-GB" dirty="0" err="1">
                          <a:solidFill>
                            <a:schemeClr val="bg1"/>
                          </a:solidFill>
                        </a:rPr>
                        <a:t>dernières</a:t>
                      </a: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dirty="0" err="1">
                          <a:solidFill>
                            <a:schemeClr val="bg1"/>
                          </a:solidFill>
                        </a:rPr>
                        <a:t>lignes</a:t>
                      </a: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 d’un </a:t>
                      </a:r>
                      <a:r>
                        <a:rPr lang="en-GB" dirty="0" err="1">
                          <a:solidFill>
                            <a:schemeClr val="bg1"/>
                          </a:solidFill>
                        </a:rPr>
                        <a:t>fichier</a:t>
                      </a: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dirty="0" err="1">
                          <a:solidFill>
                            <a:schemeClr val="bg1"/>
                          </a:solidFill>
                        </a:rPr>
                        <a:t>texte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2057836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FD7BF-C246-11FD-EA22-313CD8803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C2B1-E716-784C-9486-042DD3CBA0DD}" type="slidenum">
              <a:rPr lang="en-GB" smtClean="0"/>
              <a:t>28</a:t>
            </a:fld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4F82E-0ABA-7F88-161A-90C7F5394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06851"/>
            <a:ext cx="10515600" cy="774492"/>
          </a:xfrm>
          <a:noFill/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600" dirty="0">
                <a:solidFill>
                  <a:schemeClr val="bg1"/>
                </a:solidFill>
              </a:rPr>
              <a:t>Je vous invite grandement  à faire votre propre recherche.</a:t>
            </a:r>
          </a:p>
        </p:txBody>
      </p:sp>
    </p:spTree>
    <p:extLst>
      <p:ext uri="{BB962C8B-B14F-4D97-AF65-F5344CB8AC3E}">
        <p14:creationId xmlns:p14="http://schemas.microsoft.com/office/powerpoint/2010/main" val="1885178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A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2A06ED-DADB-4B6E-68D4-1946B69E8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FA5CC-165B-2A6D-EBF2-488BD3332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rmAutofit/>
          </a:bodyPr>
          <a:lstStyle/>
          <a:p>
            <a:r>
              <a:rPr lang="fr-FR" sz="5400" b="1" dirty="0">
                <a:solidFill>
                  <a:schemeClr val="bg1"/>
                </a:solidFill>
              </a:rPr>
              <a:t>II. Objectifs du cours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C781B-CD27-1092-31B3-029F8964B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  <a:noFill/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600" dirty="0">
                <a:solidFill>
                  <a:schemeClr val="bg1"/>
                </a:solidFill>
              </a:rPr>
              <a:t>Comprendre les </a:t>
            </a:r>
            <a:r>
              <a:rPr lang="fr-FR" sz="2600" b="1" dirty="0">
                <a:solidFill>
                  <a:schemeClr val="bg1"/>
                </a:solidFill>
              </a:rPr>
              <a:t>concepts fondamentaux </a:t>
            </a:r>
            <a:r>
              <a:rPr lang="fr-FR" sz="2600" dirty="0">
                <a:solidFill>
                  <a:schemeClr val="bg1"/>
                </a:solidFill>
              </a:rPr>
              <a:t>de la Bioinformatique : analyse de séquences ADN, ARN et protéiques, structures de protéine, data science, phylogénétique, visualisation de données et plus.</a:t>
            </a:r>
          </a:p>
          <a:p>
            <a:pPr>
              <a:lnSpc>
                <a:spcPct val="150000"/>
              </a:lnSpc>
            </a:pPr>
            <a:r>
              <a:rPr lang="fr-FR" sz="2600" dirty="0">
                <a:solidFill>
                  <a:schemeClr val="bg1"/>
                </a:solidFill>
              </a:rPr>
              <a:t>Comprendre les </a:t>
            </a:r>
            <a:r>
              <a:rPr lang="fr-FR" sz="2600" b="1" dirty="0">
                <a:solidFill>
                  <a:schemeClr val="bg1"/>
                </a:solidFill>
              </a:rPr>
              <a:t>outils et méthodes </a:t>
            </a:r>
            <a:r>
              <a:rPr lang="fr-FR" sz="2600" dirty="0">
                <a:solidFill>
                  <a:schemeClr val="bg1"/>
                </a:solidFill>
              </a:rPr>
              <a:t>utilisés pour traiter, analyser et interpréter les données biologiques à grande échelle.</a:t>
            </a:r>
          </a:p>
          <a:p>
            <a:pPr>
              <a:lnSpc>
                <a:spcPct val="150000"/>
              </a:lnSpc>
            </a:pPr>
            <a:r>
              <a:rPr lang="fr-FR" sz="2600" dirty="0">
                <a:solidFill>
                  <a:schemeClr val="bg1"/>
                </a:solidFill>
              </a:rPr>
              <a:t>Comprendre les </a:t>
            </a:r>
            <a:r>
              <a:rPr lang="fr-FR" sz="2600" b="1" dirty="0">
                <a:solidFill>
                  <a:schemeClr val="bg1"/>
                </a:solidFill>
              </a:rPr>
              <a:t>cas d’utilisation </a:t>
            </a:r>
            <a:r>
              <a:rPr lang="fr-FR" sz="2600" dirty="0">
                <a:solidFill>
                  <a:schemeClr val="bg1"/>
                </a:solidFill>
              </a:rPr>
              <a:t>de méthodes bioinformatiques.</a:t>
            </a:r>
          </a:p>
          <a:p>
            <a:pPr>
              <a:lnSpc>
                <a:spcPct val="150000"/>
              </a:lnSpc>
            </a:pPr>
            <a:endParaRPr lang="fr-FR" sz="2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fr-FR" sz="2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FBCB22-7FC0-E07C-91E3-5CB9BA9EF814}"/>
              </a:ext>
            </a:extLst>
          </p:cNvPr>
          <p:cNvCxnSpPr/>
          <p:nvPr/>
        </p:nvCxnSpPr>
        <p:spPr>
          <a:xfrm flipH="1">
            <a:off x="669036" y="1690688"/>
            <a:ext cx="10853928" cy="0"/>
          </a:xfrm>
          <a:prstGeom prst="line">
            <a:avLst/>
          </a:prstGeom>
          <a:ln w="47625">
            <a:solidFill>
              <a:srgbClr val="00EB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71431-BE68-FD77-611B-05D2EAB56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C2B1-E716-784C-9486-042DD3CBA0D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6184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A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8FF7EA-12A0-6DCC-065B-B56E1368B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47281-4844-FF62-5E1E-8FA74E611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rmAutofit/>
          </a:bodyPr>
          <a:lstStyle/>
          <a:p>
            <a:r>
              <a:rPr lang="fr-FR" sz="5400" b="1" dirty="0">
                <a:solidFill>
                  <a:schemeClr val="bg1"/>
                </a:solidFill>
              </a:rPr>
              <a:t>VII. Exercice pratique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FFEF9-B356-D8E9-0433-7F9C0106B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  <a:noFill/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600" dirty="0">
                <a:solidFill>
                  <a:schemeClr val="bg1"/>
                </a:solidFill>
                <a:hlinkClick r:id="rId2"/>
              </a:rPr>
              <a:t>https://github.com/ThBret/IntroBioinfo</a:t>
            </a:r>
            <a:endParaRPr lang="fr-FR" sz="2600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fr-FR" sz="2600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fr-FR" sz="2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976F445-0F90-F459-ACB0-D36D2F952C08}"/>
              </a:ext>
            </a:extLst>
          </p:cNvPr>
          <p:cNvCxnSpPr/>
          <p:nvPr/>
        </p:nvCxnSpPr>
        <p:spPr>
          <a:xfrm flipH="1">
            <a:off x="669036" y="1690688"/>
            <a:ext cx="10853928" cy="0"/>
          </a:xfrm>
          <a:prstGeom prst="line">
            <a:avLst/>
          </a:prstGeom>
          <a:ln w="47625">
            <a:solidFill>
              <a:srgbClr val="00EB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8319D-F023-1C58-EA4C-C2499DA7B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C2B1-E716-784C-9486-042DD3CBA0DD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168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A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1D97D8-4130-16C9-EAEF-A5FDC366B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CC86D-59C8-2C3D-C936-23C683B97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rmAutofit/>
          </a:bodyPr>
          <a:lstStyle/>
          <a:p>
            <a:r>
              <a:rPr lang="fr-FR" sz="5400" b="1" dirty="0">
                <a:solidFill>
                  <a:schemeClr val="bg1"/>
                </a:solidFill>
              </a:rPr>
              <a:t>III. Sujets abordés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C5F24-215E-2979-EE4E-E8FE07E4A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  <a:noFill/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600" dirty="0">
                <a:solidFill>
                  <a:schemeClr val="bg1"/>
                </a:solidFill>
              </a:rPr>
              <a:t>Analyse de séquences </a:t>
            </a:r>
            <a:r>
              <a:rPr lang="fr-FR" sz="2600" b="1" dirty="0">
                <a:solidFill>
                  <a:schemeClr val="bg1"/>
                </a:solidFill>
              </a:rPr>
              <a:t>ADN</a:t>
            </a:r>
            <a:r>
              <a:rPr lang="fr-FR" sz="2600" dirty="0">
                <a:solidFill>
                  <a:schemeClr val="bg1"/>
                </a:solidFill>
              </a:rPr>
              <a:t>, </a:t>
            </a:r>
            <a:r>
              <a:rPr lang="fr-FR" sz="2600" b="1" dirty="0">
                <a:solidFill>
                  <a:schemeClr val="bg1"/>
                </a:solidFill>
              </a:rPr>
              <a:t>ARN</a:t>
            </a:r>
            <a:r>
              <a:rPr lang="fr-FR" sz="2600" dirty="0">
                <a:solidFill>
                  <a:schemeClr val="bg1"/>
                </a:solidFill>
              </a:rPr>
              <a:t> et </a:t>
            </a:r>
            <a:r>
              <a:rPr lang="fr-FR" sz="2600" b="1" dirty="0">
                <a:solidFill>
                  <a:schemeClr val="bg1"/>
                </a:solidFill>
              </a:rPr>
              <a:t>protéines</a:t>
            </a:r>
          </a:p>
          <a:p>
            <a:pPr>
              <a:lnSpc>
                <a:spcPct val="150000"/>
              </a:lnSpc>
            </a:pPr>
            <a:r>
              <a:rPr lang="fr-FR" sz="2600" dirty="0">
                <a:solidFill>
                  <a:schemeClr val="bg1"/>
                </a:solidFill>
              </a:rPr>
              <a:t>Extraction d’information depuis des </a:t>
            </a:r>
            <a:r>
              <a:rPr lang="fr-FR" sz="2600" b="1" dirty="0">
                <a:solidFill>
                  <a:schemeClr val="bg1"/>
                </a:solidFill>
              </a:rPr>
              <a:t>bases de données biologiques</a:t>
            </a:r>
          </a:p>
          <a:p>
            <a:pPr>
              <a:lnSpc>
                <a:spcPct val="150000"/>
              </a:lnSpc>
            </a:pPr>
            <a:r>
              <a:rPr lang="fr-FR" sz="2600" b="1" dirty="0">
                <a:solidFill>
                  <a:schemeClr val="bg1"/>
                </a:solidFill>
              </a:rPr>
              <a:t>Analyse </a:t>
            </a:r>
            <a:r>
              <a:rPr lang="fr-FR" sz="2600" dirty="0">
                <a:solidFill>
                  <a:schemeClr val="bg1"/>
                </a:solidFill>
              </a:rPr>
              <a:t>et</a:t>
            </a:r>
            <a:r>
              <a:rPr lang="fr-FR" sz="2600" b="1" dirty="0">
                <a:solidFill>
                  <a:schemeClr val="bg1"/>
                </a:solidFill>
              </a:rPr>
              <a:t> visualisation</a:t>
            </a:r>
            <a:r>
              <a:rPr lang="fr-FR" sz="2600" dirty="0">
                <a:solidFill>
                  <a:schemeClr val="bg1"/>
                </a:solidFill>
              </a:rPr>
              <a:t> de données biologiques</a:t>
            </a:r>
          </a:p>
          <a:p>
            <a:pPr>
              <a:lnSpc>
                <a:spcPct val="150000"/>
              </a:lnSpc>
            </a:pPr>
            <a:r>
              <a:rPr lang="fr-FR" sz="2600" dirty="0">
                <a:solidFill>
                  <a:schemeClr val="bg1"/>
                </a:solidFill>
              </a:rPr>
              <a:t>Programmation en </a:t>
            </a:r>
            <a:r>
              <a:rPr lang="fr-FR" sz="2600" b="1" dirty="0">
                <a:solidFill>
                  <a:schemeClr val="bg1"/>
                </a:solidFill>
              </a:rPr>
              <a:t>R</a:t>
            </a:r>
            <a:r>
              <a:rPr lang="fr-FR" sz="2600" dirty="0">
                <a:solidFill>
                  <a:schemeClr val="bg1"/>
                </a:solidFill>
              </a:rPr>
              <a:t>, </a:t>
            </a:r>
            <a:r>
              <a:rPr lang="fr-FR" sz="2600" b="1" dirty="0">
                <a:solidFill>
                  <a:schemeClr val="bg1"/>
                </a:solidFill>
              </a:rPr>
              <a:t>Python</a:t>
            </a:r>
            <a:r>
              <a:rPr lang="fr-FR" sz="2600" dirty="0">
                <a:solidFill>
                  <a:schemeClr val="bg1"/>
                </a:solidFill>
              </a:rPr>
              <a:t> et </a:t>
            </a:r>
            <a:r>
              <a:rPr lang="fr-FR" sz="2600" b="1" dirty="0">
                <a:solidFill>
                  <a:schemeClr val="bg1"/>
                </a:solidFill>
              </a:rPr>
              <a:t>Shell</a:t>
            </a:r>
            <a:r>
              <a:rPr lang="fr-FR" sz="2600" dirty="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fr-FR" sz="2600" dirty="0">
                <a:solidFill>
                  <a:schemeClr val="bg1"/>
                </a:solidFill>
              </a:rPr>
              <a:t>Construction d’arbres </a:t>
            </a:r>
            <a:r>
              <a:rPr lang="fr-FR" sz="2600" b="1" dirty="0">
                <a:solidFill>
                  <a:schemeClr val="bg1"/>
                </a:solidFill>
              </a:rPr>
              <a:t>phylogénétiques</a:t>
            </a:r>
          </a:p>
          <a:p>
            <a:pPr>
              <a:lnSpc>
                <a:spcPct val="150000"/>
              </a:lnSpc>
            </a:pPr>
            <a:r>
              <a:rPr lang="fr-FR" sz="2600" dirty="0">
                <a:solidFill>
                  <a:schemeClr val="bg1"/>
                </a:solidFill>
              </a:rPr>
              <a:t>Et </a:t>
            </a:r>
            <a:r>
              <a:rPr lang="fr-FR" sz="2600" b="1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E5FF5A5-1C74-136A-0373-33CA821F5169}"/>
              </a:ext>
            </a:extLst>
          </p:cNvPr>
          <p:cNvCxnSpPr/>
          <p:nvPr/>
        </p:nvCxnSpPr>
        <p:spPr>
          <a:xfrm flipH="1">
            <a:off x="669036" y="1690688"/>
            <a:ext cx="10853928" cy="0"/>
          </a:xfrm>
          <a:prstGeom prst="line">
            <a:avLst/>
          </a:prstGeom>
          <a:ln w="47625">
            <a:solidFill>
              <a:srgbClr val="00EB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E9FDE-81BC-959E-040E-A243EE880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C2B1-E716-784C-9486-042DD3CBA0D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041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A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966028-C48A-C556-23DF-3E969ECFFD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49109-6CC4-5908-FCE0-A0BAE87B7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rmAutofit/>
          </a:bodyPr>
          <a:lstStyle/>
          <a:p>
            <a:r>
              <a:rPr lang="fr-FR" sz="5400" b="1" dirty="0">
                <a:solidFill>
                  <a:schemeClr val="bg1"/>
                </a:solidFill>
              </a:rPr>
              <a:t>IV. Déroulement du cours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01151-659F-BD3C-0362-4EB5A9DF9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  <a:noFill/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2600" b="1" dirty="0">
                <a:solidFill>
                  <a:schemeClr val="bg1"/>
                </a:solidFill>
              </a:rPr>
              <a:t>5 sessions </a:t>
            </a:r>
            <a:r>
              <a:rPr lang="fr-FR" sz="2600" dirty="0">
                <a:solidFill>
                  <a:schemeClr val="bg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fr-FR" sz="2600" dirty="0">
                <a:solidFill>
                  <a:schemeClr val="bg1"/>
                </a:solidFill>
              </a:rPr>
              <a:t>Lundi 07/10, 04/11, 02/12, 06/01,10/02</a:t>
            </a:r>
          </a:p>
          <a:p>
            <a:pPr>
              <a:lnSpc>
                <a:spcPct val="150000"/>
              </a:lnSpc>
            </a:pPr>
            <a:r>
              <a:rPr lang="fr-FR" sz="2600" dirty="0">
                <a:solidFill>
                  <a:schemeClr val="bg1"/>
                </a:solidFill>
              </a:rPr>
              <a:t>Chaque cours sera divisé en une partie présentation et une partie exercice.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B0FCE76-741E-AF68-802D-94D8DC307F16}"/>
              </a:ext>
            </a:extLst>
          </p:cNvPr>
          <p:cNvCxnSpPr/>
          <p:nvPr/>
        </p:nvCxnSpPr>
        <p:spPr>
          <a:xfrm flipH="1">
            <a:off x="669036" y="1690688"/>
            <a:ext cx="10853928" cy="0"/>
          </a:xfrm>
          <a:prstGeom prst="line">
            <a:avLst/>
          </a:prstGeom>
          <a:ln w="47625">
            <a:solidFill>
              <a:srgbClr val="00EB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55647-D448-3A42-FFE1-F7F77D56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C2B1-E716-784C-9486-042DD3CBA0D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018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A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66D231-EA30-3734-F39C-12427A1B0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E0EA8-439C-D165-C3CA-A4475E94D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rmAutofit/>
          </a:bodyPr>
          <a:lstStyle/>
          <a:p>
            <a:r>
              <a:rPr lang="fr-FR" sz="5400" b="1" dirty="0">
                <a:solidFill>
                  <a:schemeClr val="bg1"/>
                </a:solidFill>
              </a:rPr>
              <a:t>V. Sujet de partiel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8E734-C651-6745-FB06-99BD5A010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  <a:noFill/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600" b="1" dirty="0">
                <a:solidFill>
                  <a:schemeClr val="bg1"/>
                </a:solidFill>
              </a:rPr>
              <a:t>Questionnaire à choix unique (QCU) </a:t>
            </a:r>
            <a:r>
              <a:rPr lang="fr-FR" sz="2600" dirty="0">
                <a:solidFill>
                  <a:schemeClr val="bg1"/>
                </a:solidFill>
              </a:rPr>
              <a:t>de 40 questions.</a:t>
            </a:r>
          </a:p>
          <a:p>
            <a:pPr>
              <a:lnSpc>
                <a:spcPct val="150000"/>
              </a:lnSpc>
            </a:pPr>
            <a:r>
              <a:rPr lang="fr-FR" sz="2600" dirty="0">
                <a:solidFill>
                  <a:schemeClr val="bg1"/>
                </a:solidFill>
              </a:rPr>
              <a:t>Chaque question équivaut à 1 point.</a:t>
            </a:r>
          </a:p>
          <a:p>
            <a:pPr>
              <a:lnSpc>
                <a:spcPct val="150000"/>
              </a:lnSpc>
            </a:pPr>
            <a:r>
              <a:rPr lang="fr-FR" sz="2600" dirty="0">
                <a:solidFill>
                  <a:schemeClr val="bg1"/>
                </a:solidFill>
              </a:rPr>
              <a:t>60 minutes pour le compléter.</a:t>
            </a:r>
          </a:p>
          <a:p>
            <a:pPr>
              <a:lnSpc>
                <a:spcPct val="150000"/>
              </a:lnSpc>
            </a:pPr>
            <a:r>
              <a:rPr lang="fr-FR" sz="2600" dirty="0">
                <a:solidFill>
                  <a:schemeClr val="bg1"/>
                </a:solidFill>
              </a:rPr>
              <a:t>Sujet de rattrapage (QCU, 18 questions, 60 minutes).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8DFC43-62BE-A251-BA9F-C7AE7A14D7A4}"/>
              </a:ext>
            </a:extLst>
          </p:cNvPr>
          <p:cNvCxnSpPr/>
          <p:nvPr/>
        </p:nvCxnSpPr>
        <p:spPr>
          <a:xfrm flipH="1">
            <a:off x="669036" y="1690688"/>
            <a:ext cx="10853928" cy="0"/>
          </a:xfrm>
          <a:prstGeom prst="line">
            <a:avLst/>
          </a:prstGeom>
          <a:ln w="47625">
            <a:solidFill>
              <a:srgbClr val="00EB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3D70C-0380-8482-E42C-D8988B52C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C2B1-E716-784C-9486-042DD3CBA0D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161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A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268694-6394-74CD-E4EA-7A0447E7F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EF671-418C-B7DA-2E51-9E2209C1A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0470" y="2499833"/>
            <a:ext cx="7791060" cy="1858334"/>
          </a:xfrm>
        </p:spPr>
        <p:txBody>
          <a:bodyPr>
            <a:normAutofit fontScale="90000"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SESSION 1 : INTRODUCTION À LA BIOINFORMATIQUE</a:t>
            </a:r>
          </a:p>
        </p:txBody>
      </p:sp>
      <p:pic>
        <p:nvPicPr>
          <p:cNvPr id="7" name="Picture 6" descr="A blue square with white lines&#10;&#10;Description automatically generated">
            <a:extLst>
              <a:ext uri="{FF2B5EF4-FFF2-40B4-BE49-F238E27FC236}">
                <a16:creationId xmlns:a16="http://schemas.microsoft.com/office/drawing/2014/main" id="{7ACF2298-2127-5CBB-0B06-2AD8A9A37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63"/>
            <a:ext cx="12192000" cy="1679845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9A37900-C80D-9A85-E5CD-49476BF95000}"/>
              </a:ext>
            </a:extLst>
          </p:cNvPr>
          <p:cNvSpPr txBox="1">
            <a:spLocks/>
          </p:cNvSpPr>
          <p:nvPr/>
        </p:nvSpPr>
        <p:spPr>
          <a:xfrm>
            <a:off x="173261" y="6331179"/>
            <a:ext cx="4571999" cy="4253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600" dirty="0">
                <a:solidFill>
                  <a:schemeClr val="bg1"/>
                </a:solidFill>
              </a:rPr>
              <a:t>07/10/2024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E4E7647-E583-615D-D757-AC4DACF12AE6}"/>
              </a:ext>
            </a:extLst>
          </p:cNvPr>
          <p:cNvSpPr txBox="1">
            <a:spLocks/>
          </p:cNvSpPr>
          <p:nvPr/>
        </p:nvSpPr>
        <p:spPr>
          <a:xfrm>
            <a:off x="9529011" y="6331179"/>
            <a:ext cx="2345350" cy="4253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2600" b="1" dirty="0">
                <a:solidFill>
                  <a:schemeClr val="bg1"/>
                </a:solidFill>
              </a:rPr>
              <a:t>Thibault BRET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E0ED7E-6CC1-0BA3-4A7F-279267FCC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C2B1-E716-784C-9486-042DD3CBA0D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883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A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6A012A-7650-7305-4E9F-3FEC25B35A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F0C7D-9B3B-6E73-018E-728C47013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rmAutofit/>
          </a:bodyPr>
          <a:lstStyle/>
          <a:p>
            <a:r>
              <a:rPr lang="fr-FR" sz="5400" b="1" dirty="0">
                <a:solidFill>
                  <a:schemeClr val="bg1"/>
                </a:solidFill>
              </a:rPr>
              <a:t>Plan du cours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C3D3E-5A5F-F187-4AD8-0F57F8582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10515600" cy="4792083"/>
          </a:xfrm>
          <a:noFill/>
        </p:spPr>
        <p:txBody>
          <a:bodyPr>
            <a:normAutofit fontScale="92500" lnSpcReduction="20000"/>
          </a:bodyPr>
          <a:lstStyle/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fr-FR" sz="2600" dirty="0">
                <a:solidFill>
                  <a:schemeClr val="bg1"/>
                </a:solidFill>
              </a:rPr>
              <a:t>Qu’est-ce que la Bioinformatique ?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fr-FR" sz="2600" dirty="0">
                <a:solidFill>
                  <a:schemeClr val="bg1"/>
                </a:solidFill>
              </a:rPr>
              <a:t>Introduction aux types de données bioinformatiques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fr-FR" sz="2600" dirty="0">
                <a:solidFill>
                  <a:schemeClr val="bg1"/>
                </a:solidFill>
              </a:rPr>
              <a:t>Cas d’utilisation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fr-FR" sz="2600" dirty="0">
                <a:solidFill>
                  <a:schemeClr val="bg1"/>
                </a:solidFill>
              </a:rPr>
              <a:t>Récapitulatif de notions de génétique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fr-FR" sz="2600" dirty="0">
                <a:solidFill>
                  <a:schemeClr val="bg1"/>
                </a:solidFill>
              </a:rPr>
              <a:t>Recherche et extraction d'informations biologiques depuis des bases de données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fr-FR" sz="2600" dirty="0">
                <a:solidFill>
                  <a:schemeClr val="bg1"/>
                </a:solidFill>
              </a:rPr>
              <a:t>Récapitulatif de commandes du terminal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fr-FR" sz="2600" dirty="0">
                <a:solidFill>
                  <a:schemeClr val="bg1"/>
                </a:solidFill>
              </a:rPr>
              <a:t>Exercice pratique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endParaRPr lang="fr-FR" sz="2600" dirty="0">
              <a:solidFill>
                <a:schemeClr val="bg1"/>
              </a:solidFill>
            </a:endParaRP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endParaRPr lang="fr-FR" sz="2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B8BBDD-CFA6-55C2-027B-F323D855C856}"/>
              </a:ext>
            </a:extLst>
          </p:cNvPr>
          <p:cNvCxnSpPr/>
          <p:nvPr/>
        </p:nvCxnSpPr>
        <p:spPr>
          <a:xfrm flipH="1">
            <a:off x="669036" y="1690688"/>
            <a:ext cx="10853928" cy="0"/>
          </a:xfrm>
          <a:prstGeom prst="line">
            <a:avLst/>
          </a:prstGeom>
          <a:ln w="47625">
            <a:solidFill>
              <a:srgbClr val="00EB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19430-3F0A-08BA-88BF-E89FC08FA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C2B1-E716-784C-9486-042DD3CBA0D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127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A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BCD25C-7FF7-09AC-0FE5-71AD1C595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E2D70-3DCE-8360-A515-1A2D4CE98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rmAutofit fontScale="90000"/>
          </a:bodyPr>
          <a:lstStyle/>
          <a:p>
            <a:r>
              <a:rPr lang="fr-FR" sz="5400" b="1" dirty="0">
                <a:solidFill>
                  <a:schemeClr val="bg1"/>
                </a:solidFill>
              </a:rPr>
              <a:t>I. Qu’est-ce que la Bioinformatique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695FB-82B4-19A9-2BE7-24D5D3818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  <a:noFill/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fr-FR" sz="2600" dirty="0">
                <a:solidFill>
                  <a:schemeClr val="bg1"/>
                </a:solidFill>
              </a:rPr>
              <a:t>Science </a:t>
            </a:r>
            <a:r>
              <a:rPr lang="fr-FR" sz="2600" b="1" dirty="0">
                <a:solidFill>
                  <a:schemeClr val="bg1"/>
                </a:solidFill>
              </a:rPr>
              <a:t>interdisciplinaire </a:t>
            </a:r>
            <a:endParaRPr lang="fr-FR" sz="2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fr-FR" sz="2600" dirty="0">
                <a:solidFill>
                  <a:schemeClr val="bg1"/>
                </a:solidFill>
              </a:rPr>
              <a:t>Protocole comprend généralement 3 phases :</a:t>
            </a:r>
          </a:p>
          <a:p>
            <a:pPr lvl="1">
              <a:lnSpc>
                <a:spcPct val="150000"/>
              </a:lnSpc>
            </a:pPr>
            <a:r>
              <a:rPr lang="fr-FR" sz="2200" b="1" dirty="0">
                <a:solidFill>
                  <a:schemeClr val="bg1"/>
                </a:solidFill>
              </a:rPr>
              <a:t>1. </a:t>
            </a:r>
            <a:r>
              <a:rPr lang="fr-FR" sz="2200" dirty="0">
                <a:solidFill>
                  <a:schemeClr val="bg1"/>
                </a:solidFill>
              </a:rPr>
              <a:t>Collection de données biologiques à grande échelle (génomes, séquences nucléiques ou protéiques, composition de microbiote, etc.)</a:t>
            </a:r>
          </a:p>
          <a:p>
            <a:pPr lvl="1">
              <a:lnSpc>
                <a:spcPct val="150000"/>
              </a:lnSpc>
            </a:pPr>
            <a:r>
              <a:rPr lang="fr-FR" sz="2200" b="1" dirty="0">
                <a:solidFill>
                  <a:schemeClr val="bg1"/>
                </a:solidFill>
              </a:rPr>
              <a:t>2. </a:t>
            </a:r>
            <a:r>
              <a:rPr lang="fr-FR" sz="2200" dirty="0">
                <a:solidFill>
                  <a:schemeClr val="bg1"/>
                </a:solidFill>
              </a:rPr>
              <a:t>Construction d’un modèle informatique et modélisation des processus biologiques.</a:t>
            </a:r>
          </a:p>
          <a:p>
            <a:pPr lvl="1">
              <a:lnSpc>
                <a:spcPct val="150000"/>
              </a:lnSpc>
            </a:pPr>
            <a:r>
              <a:rPr lang="fr-FR" sz="2200" b="1" dirty="0">
                <a:solidFill>
                  <a:schemeClr val="bg1"/>
                </a:solidFill>
              </a:rPr>
              <a:t>3. </a:t>
            </a:r>
            <a:r>
              <a:rPr lang="fr-FR" sz="2200" dirty="0">
                <a:solidFill>
                  <a:schemeClr val="bg1"/>
                </a:solidFill>
              </a:rPr>
              <a:t>Évaluation du modèle s’il s’agit de machine </a:t>
            </a:r>
            <a:r>
              <a:rPr lang="fr-FR" sz="2200" dirty="0" err="1">
                <a:solidFill>
                  <a:schemeClr val="bg1"/>
                </a:solidFill>
              </a:rPr>
              <a:t>learning</a:t>
            </a:r>
            <a:r>
              <a:rPr lang="fr-FR" sz="2200" dirty="0">
                <a:solidFill>
                  <a:schemeClr val="bg1"/>
                </a:solidFill>
              </a:rPr>
              <a:t> / analyse statistique et visualisation des résultats.</a:t>
            </a:r>
          </a:p>
          <a:p>
            <a:pPr>
              <a:lnSpc>
                <a:spcPct val="150000"/>
              </a:lnSpc>
            </a:pPr>
            <a:endParaRPr lang="fr-FR" sz="2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fr-FR" sz="2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fr-FR" sz="2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665D1D8-9E0A-93D4-2306-9963F4C0CF01}"/>
              </a:ext>
            </a:extLst>
          </p:cNvPr>
          <p:cNvCxnSpPr/>
          <p:nvPr/>
        </p:nvCxnSpPr>
        <p:spPr>
          <a:xfrm flipH="1">
            <a:off x="669036" y="1690688"/>
            <a:ext cx="10853928" cy="0"/>
          </a:xfrm>
          <a:prstGeom prst="line">
            <a:avLst/>
          </a:prstGeom>
          <a:ln w="47625">
            <a:solidFill>
              <a:srgbClr val="00EB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C3F37-3FFB-E2E0-5AA9-6C3BF55D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C2B1-E716-784C-9486-042DD3CBA0D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860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1450</TotalTime>
  <Words>1113</Words>
  <Application>Microsoft Macintosh PowerPoint</Application>
  <PresentationFormat>Widescreen</PresentationFormat>
  <Paragraphs>201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Aptos</vt:lpstr>
      <vt:lpstr>Aptos Display</vt:lpstr>
      <vt:lpstr>Arial</vt:lpstr>
      <vt:lpstr>Office Theme</vt:lpstr>
      <vt:lpstr>INTRODUCTION À LA BIOINFORMATIQUE</vt:lpstr>
      <vt:lpstr>I. Mon parcours</vt:lpstr>
      <vt:lpstr>II. Objectifs du cours</vt:lpstr>
      <vt:lpstr>III. Sujets abordés</vt:lpstr>
      <vt:lpstr>IV. Déroulement du cours</vt:lpstr>
      <vt:lpstr>V. Sujet de partiel</vt:lpstr>
      <vt:lpstr>SESSION 1 : INTRODUCTION À LA BIOINFORMATIQUE</vt:lpstr>
      <vt:lpstr>Plan du cours</vt:lpstr>
      <vt:lpstr>I. Qu’est-ce que la Bioinformatique ?</vt:lpstr>
      <vt:lpstr>I. Qu’est-ce que la Bioinformatique ?</vt:lpstr>
      <vt:lpstr>II. Types de données bioinformatiques</vt:lpstr>
      <vt:lpstr>II. Types de données bioinformatiques</vt:lpstr>
      <vt:lpstr>II. Types de données bioinformatiques</vt:lpstr>
      <vt:lpstr>II. Types de données bioinformatiques</vt:lpstr>
      <vt:lpstr>II. Types de données bioinformatiques</vt:lpstr>
      <vt:lpstr>III. Cas d’utilisation</vt:lpstr>
      <vt:lpstr>III. Cas d’utilisation</vt:lpstr>
      <vt:lpstr>III. Cas d’utilisation</vt:lpstr>
      <vt:lpstr>IV. Récapitulatif - Génétique</vt:lpstr>
      <vt:lpstr>IV. Récapitulatif - Génétique</vt:lpstr>
      <vt:lpstr>IV. Récapitulatif - Génétique</vt:lpstr>
      <vt:lpstr>IV. Récapitulatif - Génétique</vt:lpstr>
      <vt:lpstr>IV. Récapitulatif - Génétique</vt:lpstr>
      <vt:lpstr>V. Recherche et extraction de données</vt:lpstr>
      <vt:lpstr>V. Recherche et extraction de données</vt:lpstr>
      <vt:lpstr>V. Recherche et extraction de données</vt:lpstr>
      <vt:lpstr>VI. Récapitulatif – Terminal </vt:lpstr>
      <vt:lpstr>VI. Récapitulatif – Terminal </vt:lpstr>
      <vt:lpstr>VI. Récapitulatif – Terminal </vt:lpstr>
      <vt:lpstr>VII. Exercice pratique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Thibault Bret</dc:creator>
  <cp:lastModifiedBy>Thibault Bret</cp:lastModifiedBy>
  <cp:revision>21</cp:revision>
  <dcterms:created xsi:type="dcterms:W3CDTF">2024-10-01T13:53:35Z</dcterms:created>
  <dcterms:modified xsi:type="dcterms:W3CDTF">2024-10-07T05:42:08Z</dcterms:modified>
</cp:coreProperties>
</file>