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73" r:id="rId3"/>
    <p:sldId id="274" r:id="rId4"/>
    <p:sldId id="313" r:id="rId5"/>
    <p:sldId id="275" r:id="rId6"/>
    <p:sldId id="284" r:id="rId7"/>
    <p:sldId id="302" r:id="rId8"/>
    <p:sldId id="332" r:id="rId9"/>
    <p:sldId id="304" r:id="rId10"/>
    <p:sldId id="305" r:id="rId11"/>
    <p:sldId id="327" r:id="rId12"/>
    <p:sldId id="314" r:id="rId13"/>
    <p:sldId id="307" r:id="rId14"/>
    <p:sldId id="315" r:id="rId15"/>
    <p:sldId id="316" r:id="rId16"/>
    <p:sldId id="317" r:id="rId17"/>
    <p:sldId id="318" r:id="rId18"/>
    <p:sldId id="310" r:id="rId19"/>
    <p:sldId id="322" r:id="rId20"/>
    <p:sldId id="325" r:id="rId21"/>
    <p:sldId id="326" r:id="rId22"/>
    <p:sldId id="324" r:id="rId23"/>
    <p:sldId id="337" r:id="rId24"/>
    <p:sldId id="342" r:id="rId25"/>
    <p:sldId id="341" r:id="rId26"/>
    <p:sldId id="345" r:id="rId27"/>
    <p:sldId id="343" r:id="rId28"/>
    <p:sldId id="344" r:id="rId29"/>
    <p:sldId id="328" r:id="rId30"/>
    <p:sldId id="348" r:id="rId31"/>
    <p:sldId id="335" r:id="rId32"/>
    <p:sldId id="331" r:id="rId33"/>
    <p:sldId id="329" r:id="rId34"/>
    <p:sldId id="347" r:id="rId35"/>
    <p:sldId id="333" r:id="rId36"/>
    <p:sldId id="346" r:id="rId37"/>
    <p:sldId id="28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E68727F-9B16-4813-5CD5-A5DC56D20238}" name="Thibault Bret" initials="TB" userId="e88f297de64c63d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A40"/>
    <a:srgbClr val="00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046"/>
    <p:restoredTop sz="94648"/>
  </p:normalViewPr>
  <p:slideViewPr>
    <p:cSldViewPr snapToGrid="0">
      <p:cViewPr>
        <p:scale>
          <a:sx n="72" d="100"/>
          <a:sy n="72" d="100"/>
        </p:scale>
        <p:origin x="64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2FF60-C2A8-194F-A058-3E2DCEAF81ED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C2CAC-73FC-0E4C-BB1B-DC8C51E40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173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14580-B1AD-1312-D80D-F935E3584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33D4CD-3B1A-B154-2DD5-4A37F49421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FF32B1-F046-E5F9-11D1-8FB9408B2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3C1E9-2918-31DA-2D34-E1453C09A8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C2CAC-73FC-0E4C-BB1B-DC8C51E4020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167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C2CAC-73FC-0E4C-BB1B-DC8C51E4020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551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C2CAC-73FC-0E4C-BB1B-DC8C51E4020D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42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CCAD2-F31E-F985-1F18-C75D50261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02BB5-714B-9B0F-73F7-1EFDDE114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3CEB8-ABDB-F792-D6E2-08B5152C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084B-73FF-4D4C-9414-B796634140FC}" type="datetime1">
              <a:rPr lang="en-GB" smtClean="0"/>
              <a:t>03/11/2024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CB99B-334E-FC75-77FE-C4750A63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8C060-1081-7CC9-BCED-1CE7B540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08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24502-D751-0007-9F49-DB47DC2A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8E5B5-F925-5727-72B3-00E767AFB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03EB5-F932-C5AD-3DEA-F784F6BA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3DD1-8B90-2746-8BF1-FAF6DEF25C07}" type="datetime1">
              <a:rPr lang="en-GB" smtClean="0"/>
              <a:t>03/11/2024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85A73-42AF-4DDA-45B5-E0A2405C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4798E-BE0C-5C53-6C3D-1CACB3D3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0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081E1B-847C-28B6-8606-FDE3C253C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69A2F-8494-D12D-56D5-81B3562BD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B7883-BBC0-A871-104B-C73F9E2E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9ABF-DC15-6446-8232-0A148A9CAEA1}" type="datetime1">
              <a:rPr lang="en-GB" smtClean="0"/>
              <a:t>03/11/2024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5B2F3-5F4D-A5C8-0345-980897F6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14480-4080-FEC2-298E-406C6C11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13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24D5-41FA-8FBD-C7C4-7E1DE843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3A3D9-3E9F-CD5F-40AA-309DE6DFB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8EF56-8673-8202-2574-C8378299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B33B-D5BB-BB42-A637-4C409955CC73}" type="datetime1">
              <a:rPr lang="en-GB" smtClean="0"/>
              <a:t>03/11/2024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3ED94-83F0-D19C-2DD0-7D0C2E02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09411-2AA3-DB64-18DD-C258F0E7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26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C707-BA93-B303-3E71-25B4B20A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DF5A5-35A1-2E53-77F3-D63A14867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523D4-8C8E-DCEE-CF35-C340BF9C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884C-79F0-534B-AC6A-865B7B22DF4D}" type="datetime1">
              <a:rPr lang="en-GB" smtClean="0"/>
              <a:t>03/11/2024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185C5-3739-BDDF-1EBD-9DA4F22A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2C3F7-0A8B-6093-DA9A-DA28073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47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2399-7B07-E159-145A-D092754B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BDE80-BB5E-453A-5492-B192DED0E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F2138-3218-17FB-64F7-5E4CB9567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60369-BBB8-DE42-36B5-556D1BD5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B5083-6EFF-CA44-8CD9-6D39D9C5216A}" type="datetime1">
              <a:rPr lang="en-GB" smtClean="0"/>
              <a:t>03/11/2024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6DAAB-B3CA-1ABB-C27D-F2C85C13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6860B-EFED-D4C6-0673-AAC54E58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58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98B6-D04D-A27C-6E89-0C8C3734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982B8-B86A-C939-D885-753FE84E5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66772-0C89-162A-6867-0106E6621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8A9253-600E-C5EC-EE0C-CA84CC88B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BA60C-A591-E351-0EC4-6E8415D23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B76A2A-3DF4-BA15-141C-0B6F7832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3819-457B-E145-9DED-6EE83A10D33A}" type="datetime1">
              <a:rPr lang="en-GB" smtClean="0"/>
              <a:t>03/11/2024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DCAADB-8081-A05A-E5DB-704D2785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732C7-F3A5-13C5-3F5E-0FA69E75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90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A3E8-53FB-874A-5023-AC9920C2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03D0A-1E2B-194C-D746-E49333A8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8EBD-8CC6-7347-8A4D-5BE29383ADC3}" type="datetime1">
              <a:rPr lang="en-GB" smtClean="0"/>
              <a:t>03/11/2024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FF656-B8E0-380C-EC2C-E37F11AC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93BB9-7CE5-99E3-4C47-6997A263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9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CCC015-FB24-F94E-8E6C-BC8A798C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D533-7681-FB4D-AD37-39279811D750}" type="datetime1">
              <a:rPr lang="en-GB" smtClean="0"/>
              <a:t>03/11/2024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B345D-2677-4E30-E27E-67DDD0E4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C7AC7-7825-CE2C-0054-94D970CA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0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054A-75A1-57D7-A31E-54A931B68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942ED-7927-4B4F-3685-F29EFDC6F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FFFEF-C46F-7C87-92E6-8BFB282C5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5FECA-B4B9-B18A-9B8E-5F2D9706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61B9-411B-F44E-855D-FF19C58AA482}" type="datetime1">
              <a:rPr lang="en-GB" smtClean="0"/>
              <a:t>03/11/2024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4054C-3713-1F8B-07D3-D796E77F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6DC06-A3B3-F602-E5C0-1109BDC4B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46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FD60-A801-F14E-F8FE-6FC06D06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EA8FE-AC96-92E6-A721-9F9EB44AD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B083D-B0B0-DD9B-1B85-5A27F757C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51DCB-D2E2-1A97-6269-934E1F8B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E951-D423-524E-AC90-6E51B37C0CE3}" type="datetime1">
              <a:rPr lang="en-GB" smtClean="0"/>
              <a:t>03/11/2024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C1777-95DA-5BD4-239C-9AD647AA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760FC-391C-E9CE-47A4-84C7F35F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61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9829C-70B3-E4A2-CD0A-DC3155B7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415CA-5A85-6A0F-5715-E4EE64230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57760-892B-AC72-B93A-E550232D5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CEED5A-9550-744C-935A-B417E519CB97}" type="datetime1">
              <a:rPr lang="en-GB" smtClean="0"/>
              <a:t>03/11/2024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B0D29-3094-ACCB-7912-79E2EDE55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0EA5C-8146-9BB4-1B5F-2426D4C79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C4C2B1-E716-784C-9486-042DD3CBA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41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Bret/IntroBioinfo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49A4-3A2F-DEE3-ADEF-14E003230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0470" y="2499833"/>
            <a:ext cx="7791060" cy="1858334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INTRODUCTION À LA BIOINFORMATIQUE</a:t>
            </a:r>
          </a:p>
        </p:txBody>
      </p:sp>
      <p:pic>
        <p:nvPicPr>
          <p:cNvPr id="7" name="Picture 6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6EED51A0-58C7-F16D-836A-AA6D08A4D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3"/>
            <a:ext cx="12192000" cy="167984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61B2921-3B46-8300-03D7-D0D5335CBB4E}"/>
              </a:ext>
            </a:extLst>
          </p:cNvPr>
          <p:cNvSpPr txBox="1">
            <a:spLocks/>
          </p:cNvSpPr>
          <p:nvPr/>
        </p:nvSpPr>
        <p:spPr>
          <a:xfrm>
            <a:off x="173261" y="6331179"/>
            <a:ext cx="4571999" cy="4253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600" dirty="0">
                <a:solidFill>
                  <a:schemeClr val="bg1"/>
                </a:solidFill>
              </a:rPr>
              <a:t>04/11/2024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37C2EC9-CE68-3CCE-31CF-BE8B827EE4C5}"/>
              </a:ext>
            </a:extLst>
          </p:cNvPr>
          <p:cNvSpPr txBox="1">
            <a:spLocks/>
          </p:cNvSpPr>
          <p:nvPr/>
        </p:nvSpPr>
        <p:spPr>
          <a:xfrm>
            <a:off x="9529011" y="6331179"/>
            <a:ext cx="2345350" cy="4253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2600" b="1" dirty="0">
                <a:solidFill>
                  <a:schemeClr val="bg1"/>
                </a:solidFill>
              </a:rPr>
              <a:t>Thibault BRET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E27EF-94B2-CC23-19A4-2E86A2A5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8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1D2A09-1FB0-0854-97CB-EECF4D14B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792C3E-39E2-C79C-5F58-9EFD62CBB106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12E7B-B952-007C-A64B-0DAA8B1B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9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EBE914-68C9-2A5A-1911-F91B92F8F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792077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b="1" dirty="0">
                <a:solidFill>
                  <a:schemeClr val="bg1"/>
                </a:solidFill>
              </a:rPr>
              <a:t>Décaler</a:t>
            </a:r>
            <a:r>
              <a:rPr lang="fr-FR" sz="2600" dirty="0">
                <a:solidFill>
                  <a:schemeClr val="bg1"/>
                </a:solidFill>
              </a:rPr>
              <a:t> la séquence </a:t>
            </a:r>
            <a:r>
              <a:rPr lang="fr-FR" sz="2600" i="1" dirty="0">
                <a:solidFill>
                  <a:schemeClr val="bg1"/>
                </a:solidFill>
              </a:rPr>
              <a:t>a</a:t>
            </a:r>
            <a:r>
              <a:rPr lang="fr-FR" sz="2600" dirty="0">
                <a:solidFill>
                  <a:schemeClr val="bg1"/>
                </a:solidFill>
              </a:rPr>
              <a:t> d’un caractère permet d’obtenir un alignement avec une </a:t>
            </a:r>
            <a:r>
              <a:rPr lang="fr-FR" sz="2600" b="1" dirty="0">
                <a:solidFill>
                  <a:schemeClr val="bg1"/>
                </a:solidFill>
              </a:rPr>
              <a:t>meilleure similarité </a:t>
            </a:r>
            <a:r>
              <a:rPr lang="fr-FR" sz="2600" dirty="0">
                <a:solidFill>
                  <a:schemeClr val="bg1"/>
                </a:solidFill>
              </a:rPr>
              <a:t>(2 caractères différents seulement).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6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fr-FR" sz="26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4DBEB8-BFEA-3868-974F-16415A8FB9B9}"/>
              </a:ext>
            </a:extLst>
          </p:cNvPr>
          <p:cNvSpPr/>
          <p:nvPr/>
        </p:nvSpPr>
        <p:spPr>
          <a:xfrm>
            <a:off x="1138451" y="3396455"/>
            <a:ext cx="6677083" cy="2450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AutoNum type="alphaLcPeriod"/>
            </a:pPr>
            <a:endParaRPr lang="en-GB" sz="2400" spc="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E7CD9F-2F98-B17B-A8C5-7626DD289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067834"/>
              </p:ext>
            </p:extLst>
          </p:nvPr>
        </p:nvGraphicFramePr>
        <p:xfrm>
          <a:off x="1264693" y="3501433"/>
          <a:ext cx="655084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531">
                  <a:extLst>
                    <a:ext uri="{9D8B030D-6E8A-4147-A177-3AD203B41FA5}">
                      <a16:colId xmlns:a16="http://schemas.microsoft.com/office/drawing/2014/main" val="4166329316"/>
                    </a:ext>
                  </a:extLst>
                </a:gridCol>
                <a:gridCol w="595531">
                  <a:extLst>
                    <a:ext uri="{9D8B030D-6E8A-4147-A177-3AD203B41FA5}">
                      <a16:colId xmlns:a16="http://schemas.microsoft.com/office/drawing/2014/main" val="726729364"/>
                    </a:ext>
                  </a:extLst>
                </a:gridCol>
                <a:gridCol w="595531">
                  <a:extLst>
                    <a:ext uri="{9D8B030D-6E8A-4147-A177-3AD203B41FA5}">
                      <a16:colId xmlns:a16="http://schemas.microsoft.com/office/drawing/2014/main" val="3270444520"/>
                    </a:ext>
                  </a:extLst>
                </a:gridCol>
                <a:gridCol w="595531">
                  <a:extLst>
                    <a:ext uri="{9D8B030D-6E8A-4147-A177-3AD203B41FA5}">
                      <a16:colId xmlns:a16="http://schemas.microsoft.com/office/drawing/2014/main" val="1211608038"/>
                    </a:ext>
                  </a:extLst>
                </a:gridCol>
                <a:gridCol w="595531">
                  <a:extLst>
                    <a:ext uri="{9D8B030D-6E8A-4147-A177-3AD203B41FA5}">
                      <a16:colId xmlns:a16="http://schemas.microsoft.com/office/drawing/2014/main" val="1924981037"/>
                    </a:ext>
                  </a:extLst>
                </a:gridCol>
                <a:gridCol w="595531">
                  <a:extLst>
                    <a:ext uri="{9D8B030D-6E8A-4147-A177-3AD203B41FA5}">
                      <a16:colId xmlns:a16="http://schemas.microsoft.com/office/drawing/2014/main" val="1237744839"/>
                    </a:ext>
                  </a:extLst>
                </a:gridCol>
                <a:gridCol w="595531">
                  <a:extLst>
                    <a:ext uri="{9D8B030D-6E8A-4147-A177-3AD203B41FA5}">
                      <a16:colId xmlns:a16="http://schemas.microsoft.com/office/drawing/2014/main" val="4061758064"/>
                    </a:ext>
                  </a:extLst>
                </a:gridCol>
                <a:gridCol w="595531">
                  <a:extLst>
                    <a:ext uri="{9D8B030D-6E8A-4147-A177-3AD203B41FA5}">
                      <a16:colId xmlns:a16="http://schemas.microsoft.com/office/drawing/2014/main" val="2939345335"/>
                    </a:ext>
                  </a:extLst>
                </a:gridCol>
                <a:gridCol w="595531">
                  <a:extLst>
                    <a:ext uri="{9D8B030D-6E8A-4147-A177-3AD203B41FA5}">
                      <a16:colId xmlns:a16="http://schemas.microsoft.com/office/drawing/2014/main" val="2658039575"/>
                    </a:ext>
                  </a:extLst>
                </a:gridCol>
                <a:gridCol w="595531">
                  <a:extLst>
                    <a:ext uri="{9D8B030D-6E8A-4147-A177-3AD203B41FA5}">
                      <a16:colId xmlns:a16="http://schemas.microsoft.com/office/drawing/2014/main" val="214252873"/>
                    </a:ext>
                  </a:extLst>
                </a:gridCol>
                <a:gridCol w="595531">
                  <a:extLst>
                    <a:ext uri="{9D8B030D-6E8A-4147-A177-3AD203B41FA5}">
                      <a16:colId xmlns:a16="http://schemas.microsoft.com/office/drawing/2014/main" val="3441877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69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54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09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868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944975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D7AF7C-606D-BEAB-D576-DA3ED2155B97}"/>
              </a:ext>
            </a:extLst>
          </p:cNvPr>
          <p:cNvCxnSpPr>
            <a:cxnSpLocks/>
          </p:cNvCxnSpPr>
          <p:nvPr/>
        </p:nvCxnSpPr>
        <p:spPr>
          <a:xfrm>
            <a:off x="2074127" y="4850373"/>
            <a:ext cx="44604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F069082F-F096-F497-2D9F-6FFB2BA2D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4900" b="1" dirty="0">
                <a:solidFill>
                  <a:schemeClr val="bg1"/>
                </a:solidFill>
              </a:rPr>
              <a:t>II. Aligner deux séquences</a:t>
            </a:r>
          </a:p>
        </p:txBody>
      </p:sp>
    </p:spTree>
    <p:extLst>
      <p:ext uri="{BB962C8B-B14F-4D97-AF65-F5344CB8AC3E}">
        <p14:creationId xmlns:p14="http://schemas.microsoft.com/office/powerpoint/2010/main" val="519549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92E9C1-5A23-A0C9-9E44-6C5D516A2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F4F818-782A-CB6D-0818-97D9D82BADFE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B0803-6158-891C-61A9-A6E80EE8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6790487-02FC-4477-6DA9-2E16F4014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792077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On appelle « </a:t>
            </a:r>
            <a:r>
              <a:rPr lang="fr-FR" sz="2600" b="1" dirty="0">
                <a:solidFill>
                  <a:schemeClr val="bg1"/>
                </a:solidFill>
              </a:rPr>
              <a:t>gap</a:t>
            </a:r>
            <a:r>
              <a:rPr lang="fr-FR" sz="2600" dirty="0">
                <a:solidFill>
                  <a:schemeClr val="bg1"/>
                </a:solidFill>
              </a:rPr>
              <a:t> » le caractère « </a:t>
            </a:r>
            <a:r>
              <a:rPr lang="fr-FR" sz="2600" b="1" dirty="0">
                <a:solidFill>
                  <a:schemeClr val="bg1"/>
                </a:solidFill>
              </a:rPr>
              <a:t>–</a:t>
            </a:r>
            <a:r>
              <a:rPr lang="fr-FR" sz="2600" dirty="0">
                <a:solidFill>
                  <a:schemeClr val="bg1"/>
                </a:solidFill>
              </a:rPr>
              <a:t> » qui représente un décalage entre deux séquences.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Exemple ci-dessous pourrait correspondre à une </a:t>
            </a:r>
            <a:r>
              <a:rPr lang="fr-FR" sz="2600" b="1" dirty="0">
                <a:solidFill>
                  <a:schemeClr val="bg1"/>
                </a:solidFill>
              </a:rPr>
              <a:t>délétion</a:t>
            </a:r>
            <a:r>
              <a:rPr lang="fr-FR" sz="2600" dirty="0">
                <a:solidFill>
                  <a:schemeClr val="bg1"/>
                </a:solidFill>
              </a:rPr>
              <a:t> d’un nucléotide dans la séquence </a:t>
            </a:r>
            <a:r>
              <a:rPr lang="fr-FR" sz="2600" i="1" dirty="0">
                <a:solidFill>
                  <a:schemeClr val="bg1"/>
                </a:solidFill>
              </a:rPr>
              <a:t>a</a:t>
            </a:r>
            <a:r>
              <a:rPr lang="fr-FR" sz="2600" dirty="0">
                <a:solidFill>
                  <a:schemeClr val="bg1"/>
                </a:solidFill>
              </a:rPr>
              <a:t> ou l’</a:t>
            </a:r>
            <a:r>
              <a:rPr lang="fr-FR" sz="2600" b="1" dirty="0">
                <a:solidFill>
                  <a:schemeClr val="bg1"/>
                </a:solidFill>
              </a:rPr>
              <a:t>insertion</a:t>
            </a:r>
            <a:r>
              <a:rPr lang="fr-FR" sz="2600" dirty="0">
                <a:solidFill>
                  <a:schemeClr val="bg1"/>
                </a:solidFill>
              </a:rPr>
              <a:t> d’une adénine (</a:t>
            </a:r>
            <a:r>
              <a:rPr lang="fr-FR" sz="2600" b="1" dirty="0">
                <a:solidFill>
                  <a:schemeClr val="bg1"/>
                </a:solidFill>
              </a:rPr>
              <a:t>A</a:t>
            </a:r>
            <a:r>
              <a:rPr lang="fr-FR" sz="2600" dirty="0">
                <a:solidFill>
                  <a:schemeClr val="bg1"/>
                </a:solidFill>
              </a:rPr>
              <a:t>) dans la séquence </a:t>
            </a:r>
            <a:r>
              <a:rPr lang="fr-FR" sz="2600" i="1" dirty="0">
                <a:solidFill>
                  <a:schemeClr val="bg1"/>
                </a:solidFill>
              </a:rPr>
              <a:t>b</a:t>
            </a:r>
            <a:r>
              <a:rPr lang="fr-FR" sz="26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6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D3A692-9FC5-3349-9E18-318B74E5F960}"/>
              </a:ext>
            </a:extLst>
          </p:cNvPr>
          <p:cNvSpPr/>
          <p:nvPr/>
        </p:nvSpPr>
        <p:spPr>
          <a:xfrm>
            <a:off x="1138452" y="5242757"/>
            <a:ext cx="3699428" cy="1148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endParaRPr kumimoji="0" lang="en-GB" sz="2400" b="0" i="0" u="none" strike="noStrike" kern="1200" cap="none" spc="6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199B95-98EA-C550-78AA-AC2A27DC8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706181"/>
              </p:ext>
            </p:extLst>
          </p:nvPr>
        </p:nvGraphicFramePr>
        <p:xfrm>
          <a:off x="1264693" y="5347735"/>
          <a:ext cx="357318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531">
                  <a:extLst>
                    <a:ext uri="{9D8B030D-6E8A-4147-A177-3AD203B41FA5}">
                      <a16:colId xmlns:a16="http://schemas.microsoft.com/office/drawing/2014/main" val="4166329316"/>
                    </a:ext>
                  </a:extLst>
                </a:gridCol>
                <a:gridCol w="595531">
                  <a:extLst>
                    <a:ext uri="{9D8B030D-6E8A-4147-A177-3AD203B41FA5}">
                      <a16:colId xmlns:a16="http://schemas.microsoft.com/office/drawing/2014/main" val="726729364"/>
                    </a:ext>
                  </a:extLst>
                </a:gridCol>
                <a:gridCol w="595531">
                  <a:extLst>
                    <a:ext uri="{9D8B030D-6E8A-4147-A177-3AD203B41FA5}">
                      <a16:colId xmlns:a16="http://schemas.microsoft.com/office/drawing/2014/main" val="3270444520"/>
                    </a:ext>
                  </a:extLst>
                </a:gridCol>
                <a:gridCol w="595531">
                  <a:extLst>
                    <a:ext uri="{9D8B030D-6E8A-4147-A177-3AD203B41FA5}">
                      <a16:colId xmlns:a16="http://schemas.microsoft.com/office/drawing/2014/main" val="2658039575"/>
                    </a:ext>
                  </a:extLst>
                </a:gridCol>
                <a:gridCol w="595531">
                  <a:extLst>
                    <a:ext uri="{9D8B030D-6E8A-4147-A177-3AD203B41FA5}">
                      <a16:colId xmlns:a16="http://schemas.microsoft.com/office/drawing/2014/main" val="214252873"/>
                    </a:ext>
                  </a:extLst>
                </a:gridCol>
                <a:gridCol w="595531">
                  <a:extLst>
                    <a:ext uri="{9D8B030D-6E8A-4147-A177-3AD203B41FA5}">
                      <a16:colId xmlns:a16="http://schemas.microsoft.com/office/drawing/2014/main" val="3441877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868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944975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2397AF08-3E3F-4A9F-18C7-91AF7CF0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4900" b="1" dirty="0">
                <a:solidFill>
                  <a:schemeClr val="bg1"/>
                </a:solidFill>
              </a:rPr>
              <a:t>II. Aligner deux séquences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E70CE3-F712-358D-C846-ED06C0DA6596}"/>
              </a:ext>
            </a:extLst>
          </p:cNvPr>
          <p:cNvSpPr/>
          <p:nvPr/>
        </p:nvSpPr>
        <p:spPr>
          <a:xfrm>
            <a:off x="1830385" y="5352204"/>
            <a:ext cx="449036" cy="9718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561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A59BD5-FFC0-32EF-8AC2-03ABC568B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32E9A2-B97E-8D76-4A55-AA18339D5C17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A8936-DC29-BE2B-0EEE-61524F10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E63772-A866-BAF1-9717-B32470388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792077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b="1" dirty="0">
                <a:solidFill>
                  <a:schemeClr val="bg1"/>
                </a:solidFill>
              </a:rPr>
              <a:t>Distance de Levenshtein </a:t>
            </a:r>
            <a:r>
              <a:rPr lang="fr-FR" sz="2600" dirty="0">
                <a:solidFill>
                  <a:schemeClr val="bg1"/>
                </a:solidFill>
              </a:rPr>
              <a:t>: Minimum d’insertions, suppressions et substitutions nécessaires pour transformer </a:t>
            </a:r>
            <a:r>
              <a:rPr lang="fr-FR" sz="2600" i="1" dirty="0">
                <a:solidFill>
                  <a:schemeClr val="bg1"/>
                </a:solidFill>
              </a:rPr>
              <a:t>a</a:t>
            </a:r>
            <a:r>
              <a:rPr lang="fr-FR" sz="2600" dirty="0">
                <a:solidFill>
                  <a:schemeClr val="bg1"/>
                </a:solidFill>
              </a:rPr>
              <a:t> en </a:t>
            </a:r>
            <a:r>
              <a:rPr lang="fr-FR" sz="2600" i="1" dirty="0">
                <a:solidFill>
                  <a:schemeClr val="bg1"/>
                </a:solidFill>
              </a:rPr>
              <a:t>b</a:t>
            </a:r>
            <a:r>
              <a:rPr lang="fr-FR" sz="2600" dirty="0">
                <a:solidFill>
                  <a:schemeClr val="bg1"/>
                </a:solidFill>
              </a:rPr>
              <a:t>. Ici, D(a, b) = 2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Objectif est de </a:t>
            </a:r>
            <a:r>
              <a:rPr lang="fr-FR" sz="2600" b="1" dirty="0">
                <a:solidFill>
                  <a:schemeClr val="bg1"/>
                </a:solidFill>
              </a:rPr>
              <a:t>minimiser</a:t>
            </a:r>
            <a:r>
              <a:rPr lang="fr-FR" sz="2600" dirty="0">
                <a:solidFill>
                  <a:schemeClr val="bg1"/>
                </a:solidFill>
              </a:rPr>
              <a:t> la distance de Levenshtein.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6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fr-FR" sz="26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fr-FR" sz="26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DABC3D-D7D1-5EA3-B13C-52A7F2978C6D}"/>
              </a:ext>
            </a:extLst>
          </p:cNvPr>
          <p:cNvSpPr/>
          <p:nvPr/>
        </p:nvSpPr>
        <p:spPr>
          <a:xfrm>
            <a:off x="1138451" y="4063205"/>
            <a:ext cx="6677083" cy="2450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endParaRPr kumimoji="0" lang="en-GB" sz="2400" b="0" i="0" u="none" strike="noStrike" kern="1200" cap="none" spc="6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FDDBCF-4EC0-89BE-4CC0-D6433464A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531924"/>
              </p:ext>
            </p:extLst>
          </p:nvPr>
        </p:nvGraphicFramePr>
        <p:xfrm>
          <a:off x="1264693" y="4168183"/>
          <a:ext cx="655084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531">
                  <a:extLst>
                    <a:ext uri="{9D8B030D-6E8A-4147-A177-3AD203B41FA5}">
                      <a16:colId xmlns:a16="http://schemas.microsoft.com/office/drawing/2014/main" val="4166329316"/>
                    </a:ext>
                  </a:extLst>
                </a:gridCol>
                <a:gridCol w="595531">
                  <a:extLst>
                    <a:ext uri="{9D8B030D-6E8A-4147-A177-3AD203B41FA5}">
                      <a16:colId xmlns:a16="http://schemas.microsoft.com/office/drawing/2014/main" val="726729364"/>
                    </a:ext>
                  </a:extLst>
                </a:gridCol>
                <a:gridCol w="595531">
                  <a:extLst>
                    <a:ext uri="{9D8B030D-6E8A-4147-A177-3AD203B41FA5}">
                      <a16:colId xmlns:a16="http://schemas.microsoft.com/office/drawing/2014/main" val="3270444520"/>
                    </a:ext>
                  </a:extLst>
                </a:gridCol>
                <a:gridCol w="595531">
                  <a:extLst>
                    <a:ext uri="{9D8B030D-6E8A-4147-A177-3AD203B41FA5}">
                      <a16:colId xmlns:a16="http://schemas.microsoft.com/office/drawing/2014/main" val="1211608038"/>
                    </a:ext>
                  </a:extLst>
                </a:gridCol>
                <a:gridCol w="595531">
                  <a:extLst>
                    <a:ext uri="{9D8B030D-6E8A-4147-A177-3AD203B41FA5}">
                      <a16:colId xmlns:a16="http://schemas.microsoft.com/office/drawing/2014/main" val="1924981037"/>
                    </a:ext>
                  </a:extLst>
                </a:gridCol>
                <a:gridCol w="595531">
                  <a:extLst>
                    <a:ext uri="{9D8B030D-6E8A-4147-A177-3AD203B41FA5}">
                      <a16:colId xmlns:a16="http://schemas.microsoft.com/office/drawing/2014/main" val="1237744839"/>
                    </a:ext>
                  </a:extLst>
                </a:gridCol>
                <a:gridCol w="595531">
                  <a:extLst>
                    <a:ext uri="{9D8B030D-6E8A-4147-A177-3AD203B41FA5}">
                      <a16:colId xmlns:a16="http://schemas.microsoft.com/office/drawing/2014/main" val="4061758064"/>
                    </a:ext>
                  </a:extLst>
                </a:gridCol>
                <a:gridCol w="595531">
                  <a:extLst>
                    <a:ext uri="{9D8B030D-6E8A-4147-A177-3AD203B41FA5}">
                      <a16:colId xmlns:a16="http://schemas.microsoft.com/office/drawing/2014/main" val="2939345335"/>
                    </a:ext>
                  </a:extLst>
                </a:gridCol>
                <a:gridCol w="595531">
                  <a:extLst>
                    <a:ext uri="{9D8B030D-6E8A-4147-A177-3AD203B41FA5}">
                      <a16:colId xmlns:a16="http://schemas.microsoft.com/office/drawing/2014/main" val="2658039575"/>
                    </a:ext>
                  </a:extLst>
                </a:gridCol>
                <a:gridCol w="595531">
                  <a:extLst>
                    <a:ext uri="{9D8B030D-6E8A-4147-A177-3AD203B41FA5}">
                      <a16:colId xmlns:a16="http://schemas.microsoft.com/office/drawing/2014/main" val="214252873"/>
                    </a:ext>
                  </a:extLst>
                </a:gridCol>
                <a:gridCol w="595531">
                  <a:extLst>
                    <a:ext uri="{9D8B030D-6E8A-4147-A177-3AD203B41FA5}">
                      <a16:colId xmlns:a16="http://schemas.microsoft.com/office/drawing/2014/main" val="3441877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69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54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09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868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944975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317993-A071-9F36-8F5E-8EDDF882223A}"/>
              </a:ext>
            </a:extLst>
          </p:cNvPr>
          <p:cNvCxnSpPr>
            <a:cxnSpLocks/>
          </p:cNvCxnSpPr>
          <p:nvPr/>
        </p:nvCxnSpPr>
        <p:spPr>
          <a:xfrm>
            <a:off x="2074127" y="5536173"/>
            <a:ext cx="44604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34C22AD-2E5E-ED4D-F284-C5377B06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4900" b="1" dirty="0">
                <a:solidFill>
                  <a:schemeClr val="bg1"/>
                </a:solidFill>
              </a:rPr>
              <a:t>II. Aligner deux séquences</a:t>
            </a:r>
          </a:p>
        </p:txBody>
      </p:sp>
    </p:spTree>
    <p:extLst>
      <p:ext uri="{BB962C8B-B14F-4D97-AF65-F5344CB8AC3E}">
        <p14:creationId xmlns:p14="http://schemas.microsoft.com/office/powerpoint/2010/main" val="3474083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4AB654-2DC9-D673-9153-9E01604D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1F4339-6F32-B2B7-C291-62D5CD13278D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F49A9-F61B-2C53-DF1E-12716060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12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C679946-2312-D354-FE7A-CC1D808AE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792077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b="1" dirty="0">
                <a:solidFill>
                  <a:schemeClr val="bg1"/>
                </a:solidFill>
              </a:rPr>
              <a:t>Plusieurs manières </a:t>
            </a:r>
            <a:r>
              <a:rPr lang="fr-FR" sz="2600" dirty="0">
                <a:solidFill>
                  <a:schemeClr val="bg1"/>
                </a:solidFill>
              </a:rPr>
              <a:t>d’aligner 2 mêmes séquences.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Le but étant de modifier au </a:t>
            </a:r>
            <a:r>
              <a:rPr lang="fr-FR" sz="2600" b="1" dirty="0">
                <a:solidFill>
                  <a:schemeClr val="bg1"/>
                </a:solidFill>
              </a:rPr>
              <a:t>minimum</a:t>
            </a:r>
            <a:r>
              <a:rPr lang="fr-FR" sz="2600" dirty="0">
                <a:solidFill>
                  <a:schemeClr val="bg1"/>
                </a:solidFill>
              </a:rPr>
              <a:t> les séquences.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En sachant que l’alignement peut être plus long que les séquences, essayez de produire un alignement des séquences </a:t>
            </a:r>
            <a:r>
              <a:rPr lang="fr-FR" sz="2600" i="1" dirty="0">
                <a:solidFill>
                  <a:schemeClr val="bg1"/>
                </a:solidFill>
              </a:rPr>
              <a:t>a </a:t>
            </a:r>
            <a:r>
              <a:rPr lang="fr-FR" sz="2600" dirty="0">
                <a:solidFill>
                  <a:schemeClr val="bg1"/>
                </a:solidFill>
              </a:rPr>
              <a:t>et </a:t>
            </a:r>
            <a:r>
              <a:rPr lang="fr-FR" sz="2600" i="1" dirty="0">
                <a:solidFill>
                  <a:schemeClr val="bg1"/>
                </a:solidFill>
              </a:rPr>
              <a:t>b</a:t>
            </a:r>
            <a:r>
              <a:rPr lang="fr-FR" sz="2600" dirty="0">
                <a:solidFill>
                  <a:schemeClr val="bg1"/>
                </a:solidFill>
              </a:rPr>
              <a:t> en minimisant la distance de Levenshtein :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6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5CCC53-74AA-934E-797D-260019FE164A}"/>
              </a:ext>
            </a:extLst>
          </p:cNvPr>
          <p:cNvSpPr/>
          <p:nvPr/>
        </p:nvSpPr>
        <p:spPr>
          <a:xfrm>
            <a:off x="1123511" y="5370787"/>
            <a:ext cx="4972489" cy="1177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AutoNum type="alphaLcPeriod"/>
            </a:pPr>
            <a:endParaRPr lang="en-GB" sz="2400" spc="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8F12EE-F1A8-8E09-422C-3836ED7D2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56385"/>
              </p:ext>
            </p:extLst>
          </p:nvPr>
        </p:nvGraphicFramePr>
        <p:xfrm>
          <a:off x="1249753" y="5475764"/>
          <a:ext cx="47642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531">
                  <a:extLst>
                    <a:ext uri="{9D8B030D-6E8A-4147-A177-3AD203B41FA5}">
                      <a16:colId xmlns:a16="http://schemas.microsoft.com/office/drawing/2014/main" val="4166329316"/>
                    </a:ext>
                  </a:extLst>
                </a:gridCol>
                <a:gridCol w="595531">
                  <a:extLst>
                    <a:ext uri="{9D8B030D-6E8A-4147-A177-3AD203B41FA5}">
                      <a16:colId xmlns:a16="http://schemas.microsoft.com/office/drawing/2014/main" val="726729364"/>
                    </a:ext>
                  </a:extLst>
                </a:gridCol>
                <a:gridCol w="595531">
                  <a:extLst>
                    <a:ext uri="{9D8B030D-6E8A-4147-A177-3AD203B41FA5}">
                      <a16:colId xmlns:a16="http://schemas.microsoft.com/office/drawing/2014/main" val="3270444520"/>
                    </a:ext>
                  </a:extLst>
                </a:gridCol>
                <a:gridCol w="595531">
                  <a:extLst>
                    <a:ext uri="{9D8B030D-6E8A-4147-A177-3AD203B41FA5}">
                      <a16:colId xmlns:a16="http://schemas.microsoft.com/office/drawing/2014/main" val="1211608038"/>
                    </a:ext>
                  </a:extLst>
                </a:gridCol>
                <a:gridCol w="595531">
                  <a:extLst>
                    <a:ext uri="{9D8B030D-6E8A-4147-A177-3AD203B41FA5}">
                      <a16:colId xmlns:a16="http://schemas.microsoft.com/office/drawing/2014/main" val="1924981037"/>
                    </a:ext>
                  </a:extLst>
                </a:gridCol>
                <a:gridCol w="595531">
                  <a:extLst>
                    <a:ext uri="{9D8B030D-6E8A-4147-A177-3AD203B41FA5}">
                      <a16:colId xmlns:a16="http://schemas.microsoft.com/office/drawing/2014/main" val="1237744839"/>
                    </a:ext>
                  </a:extLst>
                </a:gridCol>
                <a:gridCol w="595531">
                  <a:extLst>
                    <a:ext uri="{9D8B030D-6E8A-4147-A177-3AD203B41FA5}">
                      <a16:colId xmlns:a16="http://schemas.microsoft.com/office/drawing/2014/main" val="4061758064"/>
                    </a:ext>
                  </a:extLst>
                </a:gridCol>
                <a:gridCol w="595531">
                  <a:extLst>
                    <a:ext uri="{9D8B030D-6E8A-4147-A177-3AD203B41FA5}">
                      <a16:colId xmlns:a16="http://schemas.microsoft.com/office/drawing/2014/main" val="2939345335"/>
                    </a:ext>
                  </a:extLst>
                </a:gridCol>
              </a:tblGrid>
              <a:tr h="205655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693336"/>
                  </a:ext>
                </a:extLst>
              </a:tr>
              <a:tr h="205655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548916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AED18357-529A-86B5-D4BF-4D16D9D73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4900" b="1" dirty="0">
                <a:solidFill>
                  <a:schemeClr val="bg1"/>
                </a:solidFill>
              </a:rPr>
              <a:t>II. Aligner deux séquences</a:t>
            </a:r>
          </a:p>
        </p:txBody>
      </p:sp>
    </p:spTree>
    <p:extLst>
      <p:ext uri="{BB962C8B-B14F-4D97-AF65-F5344CB8AC3E}">
        <p14:creationId xmlns:p14="http://schemas.microsoft.com/office/powerpoint/2010/main" val="64851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9D0A2E-5F5E-E543-E03A-F6C5875C0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7BCA00-E2C5-2EA1-8F50-8318F3EFA2B3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89339-C978-CB62-8035-99B7D2AE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F035F2B-05D8-B84F-F9F1-60CB29F1F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792077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Il y a </a:t>
            </a:r>
            <a:r>
              <a:rPr lang="fr-FR" sz="2600" b="1" dirty="0">
                <a:solidFill>
                  <a:schemeClr val="bg1"/>
                </a:solidFill>
              </a:rPr>
              <a:t>plusieurs manières </a:t>
            </a:r>
            <a:r>
              <a:rPr lang="fr-FR" sz="2600" dirty="0">
                <a:solidFill>
                  <a:schemeClr val="bg1"/>
                </a:solidFill>
              </a:rPr>
              <a:t>d’aligner 2 mêmes séquences.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6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fr-FR" sz="26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D3922A-0B04-29C7-2C52-D04F25BD0A90}"/>
              </a:ext>
            </a:extLst>
          </p:cNvPr>
          <p:cNvSpPr/>
          <p:nvPr/>
        </p:nvSpPr>
        <p:spPr>
          <a:xfrm>
            <a:off x="1123511" y="2867390"/>
            <a:ext cx="5486021" cy="2450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endParaRPr kumimoji="0" lang="en-GB" sz="2400" b="0" i="0" u="none" strike="noStrike" kern="1200" cap="none" spc="6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03F569-AC33-3E90-A8E6-A18E1C57D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174206"/>
              </p:ext>
            </p:extLst>
          </p:nvPr>
        </p:nvGraphicFramePr>
        <p:xfrm>
          <a:off x="1249753" y="2972368"/>
          <a:ext cx="535977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531">
                  <a:extLst>
                    <a:ext uri="{9D8B030D-6E8A-4147-A177-3AD203B41FA5}">
                      <a16:colId xmlns:a16="http://schemas.microsoft.com/office/drawing/2014/main" val="4166329316"/>
                    </a:ext>
                  </a:extLst>
                </a:gridCol>
                <a:gridCol w="595531">
                  <a:extLst>
                    <a:ext uri="{9D8B030D-6E8A-4147-A177-3AD203B41FA5}">
                      <a16:colId xmlns:a16="http://schemas.microsoft.com/office/drawing/2014/main" val="726729364"/>
                    </a:ext>
                  </a:extLst>
                </a:gridCol>
                <a:gridCol w="595531">
                  <a:extLst>
                    <a:ext uri="{9D8B030D-6E8A-4147-A177-3AD203B41FA5}">
                      <a16:colId xmlns:a16="http://schemas.microsoft.com/office/drawing/2014/main" val="3270444520"/>
                    </a:ext>
                  </a:extLst>
                </a:gridCol>
                <a:gridCol w="595531">
                  <a:extLst>
                    <a:ext uri="{9D8B030D-6E8A-4147-A177-3AD203B41FA5}">
                      <a16:colId xmlns:a16="http://schemas.microsoft.com/office/drawing/2014/main" val="1211608038"/>
                    </a:ext>
                  </a:extLst>
                </a:gridCol>
                <a:gridCol w="595531">
                  <a:extLst>
                    <a:ext uri="{9D8B030D-6E8A-4147-A177-3AD203B41FA5}">
                      <a16:colId xmlns:a16="http://schemas.microsoft.com/office/drawing/2014/main" val="1924981037"/>
                    </a:ext>
                  </a:extLst>
                </a:gridCol>
                <a:gridCol w="595531">
                  <a:extLst>
                    <a:ext uri="{9D8B030D-6E8A-4147-A177-3AD203B41FA5}">
                      <a16:colId xmlns:a16="http://schemas.microsoft.com/office/drawing/2014/main" val="1237744839"/>
                    </a:ext>
                  </a:extLst>
                </a:gridCol>
                <a:gridCol w="595531">
                  <a:extLst>
                    <a:ext uri="{9D8B030D-6E8A-4147-A177-3AD203B41FA5}">
                      <a16:colId xmlns:a16="http://schemas.microsoft.com/office/drawing/2014/main" val="4061758064"/>
                    </a:ext>
                  </a:extLst>
                </a:gridCol>
                <a:gridCol w="595531">
                  <a:extLst>
                    <a:ext uri="{9D8B030D-6E8A-4147-A177-3AD203B41FA5}">
                      <a16:colId xmlns:a16="http://schemas.microsoft.com/office/drawing/2014/main" val="2939345335"/>
                    </a:ext>
                  </a:extLst>
                </a:gridCol>
                <a:gridCol w="595531">
                  <a:extLst>
                    <a:ext uri="{9D8B030D-6E8A-4147-A177-3AD203B41FA5}">
                      <a16:colId xmlns:a16="http://schemas.microsoft.com/office/drawing/2014/main" val="2658039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693336"/>
                  </a:ext>
                </a:extLst>
              </a:tr>
              <a:tr h="377105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54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09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  <a:endParaRPr lang="en-GB" sz="2400" b="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en-GB" sz="2400" b="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en-GB" sz="2400" b="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868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en-GB" sz="2400" b="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en-GB" sz="2400" b="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en-GB" sz="2400" b="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9449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085EFA7-DF36-8628-3C23-28DC2E58645C}"/>
              </a:ext>
            </a:extLst>
          </p:cNvPr>
          <p:cNvSpPr txBox="1"/>
          <p:nvPr/>
        </p:nvSpPr>
        <p:spPr>
          <a:xfrm>
            <a:off x="6735774" y="2911760"/>
            <a:ext cx="297489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200" i="1" dirty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fr-FR" sz="2200" b="1" dirty="0">
                <a:solidFill>
                  <a:schemeClr val="accent4"/>
                </a:solidFill>
                <a:sym typeface="Wingdings" pitchFamily="2" charset="2"/>
              </a:rPr>
              <a:t>→ </a:t>
            </a:r>
            <a:r>
              <a:rPr lang="fr-FR" sz="2200" b="1" i="1" dirty="0">
                <a:solidFill>
                  <a:schemeClr val="accent4"/>
                </a:solidFill>
                <a:sym typeface="Wingdings" pitchFamily="2" charset="2"/>
              </a:rPr>
              <a:t>D(a, b) = 3</a:t>
            </a:r>
          </a:p>
          <a:p>
            <a:endParaRPr lang="fr-FR" sz="2200" i="1" dirty="0">
              <a:solidFill>
                <a:schemeClr val="bg1"/>
              </a:solidFill>
              <a:sym typeface="Wingdings" pitchFamily="2" charset="2"/>
            </a:endParaRPr>
          </a:p>
          <a:p>
            <a:endParaRPr lang="fr-FR" sz="2200" i="1" dirty="0">
              <a:solidFill>
                <a:schemeClr val="bg1"/>
              </a:solidFill>
              <a:sym typeface="Wingdings" pitchFamily="2" charset="2"/>
            </a:endParaRPr>
          </a:p>
          <a:p>
            <a:endParaRPr lang="fr-FR" sz="2200" i="1" dirty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fr-FR" sz="2200" b="1" dirty="0">
                <a:solidFill>
                  <a:schemeClr val="accent6"/>
                </a:solidFill>
                <a:sym typeface="Wingdings" pitchFamily="2" charset="2"/>
              </a:rPr>
              <a:t>→</a:t>
            </a:r>
            <a:r>
              <a:rPr lang="fr-FR" sz="2200" b="1" i="1" dirty="0">
                <a:solidFill>
                  <a:schemeClr val="accent6"/>
                </a:solidFill>
                <a:sym typeface="Wingdings" pitchFamily="2" charset="2"/>
              </a:rPr>
              <a:t> D(a, b) = 4</a:t>
            </a:r>
            <a:endParaRPr lang="fr-FR" sz="2200" b="1" i="1" dirty="0">
              <a:solidFill>
                <a:schemeClr val="accent6"/>
              </a:solidFill>
            </a:endParaRPr>
          </a:p>
          <a:p>
            <a:endParaRPr lang="en-GB" sz="2200" i="1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D097D2-8672-8469-B848-BCB11169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4900" b="1" dirty="0">
                <a:solidFill>
                  <a:schemeClr val="bg1"/>
                </a:solidFill>
              </a:rPr>
              <a:t>II. Aligner deux séquences</a:t>
            </a:r>
          </a:p>
        </p:txBody>
      </p:sp>
    </p:spTree>
    <p:extLst>
      <p:ext uri="{BB962C8B-B14F-4D97-AF65-F5344CB8AC3E}">
        <p14:creationId xmlns:p14="http://schemas.microsoft.com/office/powerpoint/2010/main" val="690538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864A30-A2A1-D3C4-E14D-E8361A0A8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FD784-57AC-7CD6-5861-88AD6060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4900" b="1" dirty="0">
                <a:solidFill>
                  <a:schemeClr val="bg1"/>
                </a:solidFill>
              </a:rPr>
              <a:t>III. Perspective évolutive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B6B3A1-637D-C826-04E2-A9355C4D842C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FDDC3-D408-F3EB-9F9C-8F04A95C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4BD9C5-4F0D-D6C9-1A49-9AEEE756E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792077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Au cours de l’évolution, la séquence ADN est susceptible d’être modifiées par des mutations aléatoires.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Les mutations adviennent naturellement de plusieurs manières, le plus souvent durant la </a:t>
            </a:r>
            <a:r>
              <a:rPr lang="fr-FR" sz="2600" b="1" dirty="0">
                <a:solidFill>
                  <a:schemeClr val="bg1"/>
                </a:solidFill>
              </a:rPr>
              <a:t>réplication de l’ADN </a:t>
            </a:r>
            <a:r>
              <a:rPr lang="fr-FR" sz="2600" dirty="0">
                <a:solidFill>
                  <a:schemeClr val="bg1"/>
                </a:solidFill>
              </a:rPr>
              <a:t>lors de la </a:t>
            </a:r>
            <a:r>
              <a:rPr lang="fr-FR" sz="2600" b="1" dirty="0">
                <a:solidFill>
                  <a:schemeClr val="bg1"/>
                </a:solidFill>
              </a:rPr>
              <a:t>division cellulaire</a:t>
            </a:r>
            <a:r>
              <a:rPr lang="fr-FR" sz="26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Des </a:t>
            </a:r>
            <a:r>
              <a:rPr lang="fr-FR" sz="2600" b="1" dirty="0">
                <a:solidFill>
                  <a:schemeClr val="bg1"/>
                </a:solidFill>
              </a:rPr>
              <a:t>systèmes de réparation </a:t>
            </a:r>
            <a:r>
              <a:rPr lang="fr-FR" sz="2600" dirty="0">
                <a:solidFill>
                  <a:schemeClr val="bg1"/>
                </a:solidFill>
              </a:rPr>
              <a:t>de l’ADN se chargent de corriger la plupart des erreurs mais certaines subsistent.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44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C4FAF7-168B-D67E-A3C3-9D9521E9B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0531FE-F41B-D145-B5E4-823AC7B9D863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95E76-7B59-E1C9-BD45-82F56268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572C1FB-6AA9-6FED-4AB4-FE9F773E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5808963" cy="4792077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FR" sz="2600" b="1" dirty="0">
                <a:solidFill>
                  <a:schemeClr val="bg1"/>
                </a:solidFill>
              </a:rPr>
              <a:t>Mutations ponctuelles </a:t>
            </a:r>
            <a:r>
              <a:rPr lang="fr-FR" sz="2600" dirty="0">
                <a:solidFill>
                  <a:schemeClr val="bg1"/>
                </a:solidFill>
              </a:rPr>
              <a:t>: Mutations les plus communes, elles affectent un seul caractère →</a:t>
            </a:r>
            <a:r>
              <a:rPr lang="fr-FR" sz="2600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fr-FR" sz="2600" b="1" dirty="0">
                <a:solidFill>
                  <a:schemeClr val="bg1"/>
                </a:solidFill>
                <a:sym typeface="Wingdings" pitchFamily="2" charset="2"/>
              </a:rPr>
              <a:t>substitution</a:t>
            </a:r>
            <a:r>
              <a:rPr lang="fr-FR" sz="2600" dirty="0">
                <a:solidFill>
                  <a:schemeClr val="bg1"/>
                </a:solidFill>
                <a:sym typeface="Wingdings" pitchFamily="2" charset="2"/>
              </a:rPr>
              <a:t> ou </a:t>
            </a:r>
            <a:r>
              <a:rPr lang="fr-FR" sz="2600" b="1" dirty="0">
                <a:solidFill>
                  <a:schemeClr val="bg1"/>
                </a:solidFill>
                <a:sym typeface="Wingdings" pitchFamily="2" charset="2"/>
              </a:rPr>
              <a:t>insertion</a:t>
            </a:r>
            <a:r>
              <a:rPr lang="fr-FR" sz="2600" dirty="0">
                <a:solidFill>
                  <a:schemeClr val="bg1"/>
                </a:solidFill>
                <a:sym typeface="Wingdings" pitchFamily="2" charset="2"/>
              </a:rPr>
              <a:t> et </a:t>
            </a:r>
            <a:r>
              <a:rPr lang="fr-FR" sz="2600" b="1" dirty="0">
                <a:solidFill>
                  <a:schemeClr val="bg1"/>
                </a:solidFill>
                <a:sym typeface="Wingdings" pitchFamily="2" charset="2"/>
              </a:rPr>
              <a:t>délétion</a:t>
            </a:r>
            <a:r>
              <a:rPr lang="fr-FR" sz="2600" dirty="0">
                <a:solidFill>
                  <a:schemeClr val="bg1"/>
                </a:solidFill>
                <a:sym typeface="Wingdings" pitchFamily="2" charset="2"/>
              </a:rPr>
              <a:t> (</a:t>
            </a:r>
            <a:r>
              <a:rPr lang="fr-FR" sz="2600" b="1" dirty="0" err="1">
                <a:solidFill>
                  <a:schemeClr val="bg1"/>
                </a:solidFill>
                <a:sym typeface="Wingdings" pitchFamily="2" charset="2"/>
              </a:rPr>
              <a:t>indel</a:t>
            </a:r>
            <a:r>
              <a:rPr lang="fr-FR" sz="2600" dirty="0">
                <a:solidFill>
                  <a:schemeClr val="bg1"/>
                </a:solidFill>
                <a:sym typeface="Wingdings" pitchFamily="2" charset="2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Affecte initialement un brin de l’ADN mais peuvent mener à une mutation complémentaire sur l’autre brin via la </a:t>
            </a:r>
            <a:r>
              <a:rPr lang="fr-FR" sz="2600" b="1" dirty="0">
                <a:solidFill>
                  <a:schemeClr val="bg1"/>
                </a:solidFill>
              </a:rPr>
              <a:t>réplication</a:t>
            </a:r>
            <a:r>
              <a:rPr lang="fr-FR" sz="2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050" name="Picture 2" descr="No photo description available.">
            <a:extLst>
              <a:ext uri="{FF2B5EF4-FFF2-40B4-BE49-F238E27FC236}">
                <a16:creationId xmlns:a16="http://schemas.microsoft.com/office/drawing/2014/main" id="{427981C3-2731-A9D8-EF74-8CE26CC5D4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7" t="14566" r="6971" b="-1"/>
          <a:stretch/>
        </p:blipFill>
        <p:spPr bwMode="auto">
          <a:xfrm>
            <a:off x="6599037" y="2562385"/>
            <a:ext cx="5414208" cy="352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AC04FE3-67CB-1E85-7623-EFDD62512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4900" b="1" dirty="0">
                <a:solidFill>
                  <a:schemeClr val="bg1"/>
                </a:solidFill>
              </a:rPr>
              <a:t>III. Perspective évolutive</a:t>
            </a:r>
          </a:p>
        </p:txBody>
      </p:sp>
    </p:spTree>
    <p:extLst>
      <p:ext uri="{BB962C8B-B14F-4D97-AF65-F5344CB8AC3E}">
        <p14:creationId xmlns:p14="http://schemas.microsoft.com/office/powerpoint/2010/main" val="122146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8CDCB5-51AA-FF57-BC37-0E00E5BE4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DEFF9F-B3F8-3AAC-B0D9-4D1447D4BAFE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36E82-1486-9920-2761-0FF44695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AF6F79A-06E9-0BD8-C24E-6E2CA8244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4845424" cy="4792077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Les mutations de l’ADN ont une </a:t>
            </a:r>
            <a:r>
              <a:rPr lang="fr-FR" sz="2600" b="1" dirty="0">
                <a:solidFill>
                  <a:schemeClr val="bg1"/>
                </a:solidFill>
              </a:rPr>
              <a:t>conséquence directe </a:t>
            </a:r>
            <a:r>
              <a:rPr lang="fr-FR" sz="2600" dirty="0">
                <a:solidFill>
                  <a:schemeClr val="bg1"/>
                </a:solidFill>
              </a:rPr>
              <a:t>sur la séquence protéique.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Délétions et insertions modifient le </a:t>
            </a:r>
            <a:r>
              <a:rPr lang="fr-FR" sz="2600" b="1" dirty="0">
                <a:solidFill>
                  <a:schemeClr val="bg1"/>
                </a:solidFill>
              </a:rPr>
              <a:t>cadre de lecture </a:t>
            </a:r>
            <a:r>
              <a:rPr lang="fr-FR" sz="2600" dirty="0">
                <a:solidFill>
                  <a:schemeClr val="bg1"/>
                </a:solidFill>
              </a:rPr>
              <a:t>(sauf si multiple de 3).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600" dirty="0">
              <a:solidFill>
                <a:schemeClr val="bg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AB8F411-42CE-D783-2515-740BC46D48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3"/>
          <a:stretch/>
        </p:blipFill>
        <p:spPr bwMode="auto">
          <a:xfrm>
            <a:off x="6016423" y="1884189"/>
            <a:ext cx="5506541" cy="483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A1AC00-D5E4-6ED4-4EEA-E50124BA7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4900" b="1" dirty="0">
                <a:solidFill>
                  <a:schemeClr val="bg1"/>
                </a:solidFill>
              </a:rPr>
              <a:t>III. Perspective évolutive</a:t>
            </a:r>
          </a:p>
        </p:txBody>
      </p:sp>
    </p:spTree>
    <p:extLst>
      <p:ext uri="{BB962C8B-B14F-4D97-AF65-F5344CB8AC3E}">
        <p14:creationId xmlns:p14="http://schemas.microsoft.com/office/powerpoint/2010/main" val="2123041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1D6A45-47BA-80E8-5D09-261CB2A65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91CC-CCAA-216C-B2A2-5C6DCCF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III. Perspective évolutive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6FD089-588A-AE8E-3D18-F328C666FB5A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59C1F-7733-E353-908E-857E28D8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17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2B14832-CB44-20B3-7B44-64341D04F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792077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FR" sz="2600" b="1" u="sng" dirty="0">
                <a:solidFill>
                  <a:schemeClr val="bg1"/>
                </a:solidFill>
              </a:rPr>
              <a:t>Récapitulatif – Transcription</a:t>
            </a:r>
          </a:p>
          <a:p>
            <a:pPr lvl="1">
              <a:lnSpc>
                <a:spcPct val="150000"/>
              </a:lnSpc>
            </a:pPr>
            <a:r>
              <a:rPr lang="fr-FR" sz="2200" dirty="0">
                <a:solidFill>
                  <a:schemeClr val="bg1"/>
                </a:solidFill>
              </a:rPr>
              <a:t>ADN constitué de deux </a:t>
            </a:r>
            <a:r>
              <a:rPr lang="fr-FR" sz="2200" b="1" dirty="0">
                <a:solidFill>
                  <a:schemeClr val="bg1"/>
                </a:solidFill>
              </a:rPr>
              <a:t>brins complémentaires </a:t>
            </a:r>
            <a:r>
              <a:rPr lang="fr-FR" sz="2200" dirty="0">
                <a:solidFill>
                  <a:schemeClr val="bg1"/>
                </a:solidFill>
              </a:rPr>
              <a:t>(</a:t>
            </a:r>
            <a:r>
              <a:rPr lang="fr-FR" sz="2200" b="1" dirty="0">
                <a:solidFill>
                  <a:schemeClr val="bg1"/>
                </a:solidFill>
              </a:rPr>
              <a:t>A</a:t>
            </a:r>
            <a:r>
              <a:rPr lang="fr-FR" sz="2200" dirty="0">
                <a:solidFill>
                  <a:schemeClr val="bg1"/>
                </a:solidFill>
              </a:rPr>
              <a:t> s'associe avec </a:t>
            </a:r>
            <a:r>
              <a:rPr lang="fr-FR" sz="2200" b="1" dirty="0" err="1">
                <a:solidFill>
                  <a:schemeClr val="bg1"/>
                </a:solidFill>
              </a:rPr>
              <a:t>T</a:t>
            </a:r>
            <a:r>
              <a:rPr lang="fr-FR" sz="2200" dirty="0">
                <a:solidFill>
                  <a:schemeClr val="bg1"/>
                </a:solidFill>
              </a:rPr>
              <a:t>, </a:t>
            </a:r>
            <a:r>
              <a:rPr lang="fr-FR" sz="2200" b="1" dirty="0">
                <a:solidFill>
                  <a:schemeClr val="bg1"/>
                </a:solidFill>
              </a:rPr>
              <a:t>C</a:t>
            </a:r>
            <a:r>
              <a:rPr lang="fr-FR" sz="2200" dirty="0">
                <a:solidFill>
                  <a:schemeClr val="bg1"/>
                </a:solidFill>
              </a:rPr>
              <a:t> s'associe avec </a:t>
            </a:r>
            <a:r>
              <a:rPr lang="fr-FR" sz="2200" b="1" dirty="0">
                <a:solidFill>
                  <a:schemeClr val="bg1"/>
                </a:solidFill>
              </a:rPr>
              <a:t>G</a:t>
            </a:r>
            <a:r>
              <a:rPr lang="fr-FR" sz="2200" dirty="0">
                <a:solidFill>
                  <a:schemeClr val="bg1"/>
                </a:solidFill>
              </a:rPr>
              <a:t>).</a:t>
            </a:r>
          </a:p>
          <a:p>
            <a:pPr lvl="1">
              <a:lnSpc>
                <a:spcPct val="150000"/>
              </a:lnSpc>
            </a:pPr>
            <a:endParaRPr lang="fr-FR" sz="22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fr-FR" sz="22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endParaRPr lang="fr-FR" sz="22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sz="2200" dirty="0">
                <a:solidFill>
                  <a:schemeClr val="bg1"/>
                </a:solidFill>
              </a:rPr>
              <a:t>Un seul brin (</a:t>
            </a:r>
            <a:r>
              <a:rPr lang="fr-FR" sz="2200" b="1" dirty="0">
                <a:solidFill>
                  <a:schemeClr val="bg1"/>
                </a:solidFill>
              </a:rPr>
              <a:t>brin matrice</a:t>
            </a:r>
            <a:r>
              <a:rPr lang="fr-FR" sz="2200" dirty="0">
                <a:solidFill>
                  <a:schemeClr val="bg1"/>
                </a:solidFill>
              </a:rPr>
              <a:t>) est transcrit lors de la synthèse de l'ARN.</a:t>
            </a:r>
          </a:p>
          <a:p>
            <a:pPr lvl="1">
              <a:lnSpc>
                <a:spcPct val="150000"/>
              </a:lnSpc>
            </a:pPr>
            <a:r>
              <a:rPr lang="fr-FR" sz="2200" dirty="0">
                <a:solidFill>
                  <a:schemeClr val="bg1"/>
                </a:solidFill>
              </a:rPr>
              <a:t>L’autre brin (</a:t>
            </a:r>
            <a:r>
              <a:rPr lang="fr-FR" sz="2200" b="1" dirty="0">
                <a:solidFill>
                  <a:schemeClr val="bg1"/>
                </a:solidFill>
              </a:rPr>
              <a:t>brin codant ou brin sens</a:t>
            </a:r>
            <a:r>
              <a:rPr lang="fr-FR" sz="2200" dirty="0">
                <a:solidFill>
                  <a:schemeClr val="bg1"/>
                </a:solidFill>
              </a:rPr>
              <a:t>), a une séquence identique à celle de l'ARN (sauf </a:t>
            </a:r>
            <a:r>
              <a:rPr lang="fr-FR" sz="2200" b="1" dirty="0" err="1">
                <a:solidFill>
                  <a:schemeClr val="bg1"/>
                </a:solidFill>
              </a:rPr>
              <a:t>T</a:t>
            </a:r>
            <a:r>
              <a:rPr lang="fr-FR" sz="2200" dirty="0">
                <a:solidFill>
                  <a:schemeClr val="bg1"/>
                </a:solidFill>
              </a:rPr>
              <a:t> devenant </a:t>
            </a:r>
            <a:r>
              <a:rPr lang="fr-FR" sz="2200" b="1" dirty="0">
                <a:solidFill>
                  <a:schemeClr val="bg1"/>
                </a:solidFill>
              </a:rPr>
              <a:t>U</a:t>
            </a:r>
            <a:r>
              <a:rPr lang="fr-FR" sz="22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5122" name="Picture 2" descr="Brin codant/ brin non codant - UE1 - Génome - Tutorat Associatif Toulousain">
            <a:extLst>
              <a:ext uri="{FF2B5EF4-FFF2-40B4-BE49-F238E27FC236}">
                <a16:creationId xmlns:a16="http://schemas.microsoft.com/office/drawing/2014/main" id="{1CC9825D-7C52-4860-E121-1649935ACE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" t="9499" b="18909"/>
          <a:stretch/>
        </p:blipFill>
        <p:spPr bwMode="auto">
          <a:xfrm>
            <a:off x="3453883" y="3213295"/>
            <a:ext cx="5284234" cy="185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514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1246EA-313C-29C8-61D7-2A2B29704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6C290B-322F-B8BD-ABF1-E990926A1F45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7CC8B-441E-268C-8993-5019AB64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7EEE20-9A58-8463-80DE-919369BCF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29383"/>
            <a:ext cx="4208107" cy="4792077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b="1" u="sng" dirty="0">
                <a:solidFill>
                  <a:schemeClr val="bg1"/>
                </a:solidFill>
              </a:rPr>
              <a:t>Mutation faux-sens </a:t>
            </a:r>
            <a:r>
              <a:rPr lang="fr-FR" sz="2600" dirty="0">
                <a:solidFill>
                  <a:schemeClr val="bg1"/>
                </a:solidFill>
              </a:rPr>
              <a:t>: Se produit lorsque la mutation se traduit par un codon qui code pour un </a:t>
            </a:r>
            <a:r>
              <a:rPr lang="fr-FR" sz="2600" b="1" dirty="0">
                <a:solidFill>
                  <a:schemeClr val="bg1"/>
                </a:solidFill>
              </a:rPr>
              <a:t>acide aminé différent.</a:t>
            </a:r>
            <a:endParaRPr lang="fr-FR" sz="26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899660-9AAD-4E74-F289-FF75C81636C0}"/>
              </a:ext>
            </a:extLst>
          </p:cNvPr>
          <p:cNvSpPr/>
          <p:nvPr/>
        </p:nvSpPr>
        <p:spPr>
          <a:xfrm>
            <a:off x="4929409" y="2181374"/>
            <a:ext cx="6982466" cy="4053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endParaRPr kumimoji="0" lang="en-GB" sz="2400" b="0" i="0" u="none" strike="noStrike" kern="1200" cap="none" spc="6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610969C-9E89-B527-4144-1088A9D2D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089597"/>
              </p:ext>
            </p:extLst>
          </p:nvPr>
        </p:nvGraphicFramePr>
        <p:xfrm>
          <a:off x="5038530" y="2397318"/>
          <a:ext cx="6982466" cy="3856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995">
                  <a:extLst>
                    <a:ext uri="{9D8B030D-6E8A-4147-A177-3AD203B41FA5}">
                      <a16:colId xmlns:a16="http://schemas.microsoft.com/office/drawing/2014/main" val="4166329316"/>
                    </a:ext>
                  </a:extLst>
                </a:gridCol>
                <a:gridCol w="692353">
                  <a:extLst>
                    <a:ext uri="{9D8B030D-6E8A-4147-A177-3AD203B41FA5}">
                      <a16:colId xmlns:a16="http://schemas.microsoft.com/office/drawing/2014/main" val="726729364"/>
                    </a:ext>
                  </a:extLst>
                </a:gridCol>
                <a:gridCol w="692353">
                  <a:extLst>
                    <a:ext uri="{9D8B030D-6E8A-4147-A177-3AD203B41FA5}">
                      <a16:colId xmlns:a16="http://schemas.microsoft.com/office/drawing/2014/main" val="3270444520"/>
                    </a:ext>
                  </a:extLst>
                </a:gridCol>
                <a:gridCol w="692353">
                  <a:extLst>
                    <a:ext uri="{9D8B030D-6E8A-4147-A177-3AD203B41FA5}">
                      <a16:colId xmlns:a16="http://schemas.microsoft.com/office/drawing/2014/main" val="1211608038"/>
                    </a:ext>
                  </a:extLst>
                </a:gridCol>
                <a:gridCol w="692353">
                  <a:extLst>
                    <a:ext uri="{9D8B030D-6E8A-4147-A177-3AD203B41FA5}">
                      <a16:colId xmlns:a16="http://schemas.microsoft.com/office/drawing/2014/main" val="2250209742"/>
                    </a:ext>
                  </a:extLst>
                </a:gridCol>
                <a:gridCol w="692353">
                  <a:extLst>
                    <a:ext uri="{9D8B030D-6E8A-4147-A177-3AD203B41FA5}">
                      <a16:colId xmlns:a16="http://schemas.microsoft.com/office/drawing/2014/main" val="1924981037"/>
                    </a:ext>
                  </a:extLst>
                </a:gridCol>
                <a:gridCol w="692353">
                  <a:extLst>
                    <a:ext uri="{9D8B030D-6E8A-4147-A177-3AD203B41FA5}">
                      <a16:colId xmlns:a16="http://schemas.microsoft.com/office/drawing/2014/main" val="1237744839"/>
                    </a:ext>
                  </a:extLst>
                </a:gridCol>
                <a:gridCol w="692353">
                  <a:extLst>
                    <a:ext uri="{9D8B030D-6E8A-4147-A177-3AD203B41FA5}">
                      <a16:colId xmlns:a16="http://schemas.microsoft.com/office/drawing/2014/main" val="4061758064"/>
                    </a:ext>
                  </a:extLst>
                </a:gridCol>
              </a:tblGrid>
              <a:tr h="606649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ADN (</a:t>
                      </a:r>
                      <a:r>
                        <a:rPr lang="en-GB" sz="2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codant</a:t>
                      </a:r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064070"/>
                  </a:ext>
                </a:extLst>
              </a:tr>
              <a:tr h="606649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ADN (</a:t>
                      </a:r>
                      <a:r>
                        <a:rPr lang="en-GB" sz="2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matrice</a:t>
                      </a:r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693336"/>
                  </a:ext>
                </a:extLst>
              </a:tr>
              <a:tr h="606649">
                <a:tc>
                  <a:txBody>
                    <a:bodyPr/>
                    <a:lstStyle/>
                    <a:p>
                      <a:endParaRPr lang="en-GB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091538"/>
                  </a:ext>
                </a:extLst>
              </a:tr>
              <a:tr h="606649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868241"/>
                  </a:ext>
                </a:extLst>
              </a:tr>
              <a:tr h="606649">
                <a:tc>
                  <a:txBody>
                    <a:bodyPr/>
                    <a:lstStyle/>
                    <a:p>
                      <a:endParaRPr lang="en-GB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483684"/>
                  </a:ext>
                </a:extLst>
              </a:tr>
              <a:tr h="606649">
                <a:tc>
                  <a:txBody>
                    <a:bodyPr/>
                    <a:lstStyle/>
                    <a:p>
                      <a:r>
                        <a:rPr lang="en-GB" sz="2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Protéine</a:t>
                      </a:r>
                      <a:endParaRPr lang="en-GB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Leucine (Leu)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Sérine</a:t>
                      </a:r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(Ser)</a:t>
                      </a:r>
                    </a:p>
                    <a:p>
                      <a:pPr algn="ctr"/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944975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AB836ED4-6FE4-A456-753F-2C393E686611}"/>
              </a:ext>
            </a:extLst>
          </p:cNvPr>
          <p:cNvSpPr/>
          <p:nvPr/>
        </p:nvSpPr>
        <p:spPr>
          <a:xfrm>
            <a:off x="9916271" y="2344440"/>
            <a:ext cx="449036" cy="5841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0B417B-34E3-465F-38AC-E77C1FEC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4900" b="1" dirty="0">
                <a:solidFill>
                  <a:schemeClr val="bg1"/>
                </a:solidFill>
              </a:rPr>
              <a:t>III. Perspective évolutive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A9C441-B99E-54A3-DB8B-4B3FD4019F2D}"/>
              </a:ext>
            </a:extLst>
          </p:cNvPr>
          <p:cNvSpPr txBox="1"/>
          <p:nvPr/>
        </p:nvSpPr>
        <p:spPr>
          <a:xfrm>
            <a:off x="8558763" y="2746735"/>
            <a:ext cx="180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Arial" panose="020B0604020202020204" pitchFamily="34" charset="0"/>
              </a:rPr>
              <a:t>substitution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C8B8EC-DE09-67EF-3B1A-478DEC5C9FC1}"/>
              </a:ext>
            </a:extLst>
          </p:cNvPr>
          <p:cNvSpPr/>
          <p:nvPr/>
        </p:nvSpPr>
        <p:spPr>
          <a:xfrm>
            <a:off x="7143237" y="2344440"/>
            <a:ext cx="449036" cy="5841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57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268694-6394-74CD-E4EA-7A0447E7F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F671-418C-B7DA-2E51-9E2209C1A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0470" y="2499833"/>
            <a:ext cx="7791060" cy="1858334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SESSION 2 : ANALYSE COMPARATIVE DE SÉQUENCES</a:t>
            </a:r>
          </a:p>
        </p:txBody>
      </p:sp>
      <p:pic>
        <p:nvPicPr>
          <p:cNvPr id="7" name="Picture 6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7ACF2298-2127-5CBB-0B06-2AD8A9A37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3"/>
            <a:ext cx="12192000" cy="167984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9A37900-C80D-9A85-E5CD-49476BF95000}"/>
              </a:ext>
            </a:extLst>
          </p:cNvPr>
          <p:cNvSpPr txBox="1">
            <a:spLocks/>
          </p:cNvSpPr>
          <p:nvPr/>
        </p:nvSpPr>
        <p:spPr>
          <a:xfrm>
            <a:off x="173261" y="6331179"/>
            <a:ext cx="4571999" cy="4253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600" dirty="0">
                <a:solidFill>
                  <a:schemeClr val="bg1"/>
                </a:solidFill>
              </a:rPr>
              <a:t>04/11/2024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E4E7647-E583-615D-D757-AC4DACF12AE6}"/>
              </a:ext>
            </a:extLst>
          </p:cNvPr>
          <p:cNvSpPr txBox="1">
            <a:spLocks/>
          </p:cNvSpPr>
          <p:nvPr/>
        </p:nvSpPr>
        <p:spPr>
          <a:xfrm>
            <a:off x="9529011" y="6331179"/>
            <a:ext cx="2345350" cy="4253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2600" b="1" dirty="0">
                <a:solidFill>
                  <a:schemeClr val="bg1"/>
                </a:solidFill>
              </a:rPr>
              <a:t>Thibault BRET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0ED7E-6CC1-0BA3-4A7F-279267FC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883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A40532-0CE5-FCBD-DBF7-F041A6F45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BD4989-EBF0-B842-FB32-DB430535E239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4D073-8B06-DD8E-E136-9936069F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33F34B-9F7A-0A62-555C-9308CE13C9D0}"/>
              </a:ext>
            </a:extLst>
          </p:cNvPr>
          <p:cNvSpPr/>
          <p:nvPr/>
        </p:nvSpPr>
        <p:spPr>
          <a:xfrm>
            <a:off x="4929409" y="2181374"/>
            <a:ext cx="6982466" cy="4053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endParaRPr kumimoji="0" lang="en-GB" sz="2400" b="0" i="0" u="none" strike="noStrike" kern="1200" cap="none" spc="6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CEDEAA9-3D9C-B8F7-EBA8-BDB252C1D5D0}"/>
              </a:ext>
            </a:extLst>
          </p:cNvPr>
          <p:cNvGraphicFramePr>
            <a:graphicFrameLocks noGrp="1"/>
          </p:cNvGraphicFramePr>
          <p:nvPr/>
        </p:nvGraphicFramePr>
        <p:xfrm>
          <a:off x="5038530" y="2397318"/>
          <a:ext cx="6982466" cy="3856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995">
                  <a:extLst>
                    <a:ext uri="{9D8B030D-6E8A-4147-A177-3AD203B41FA5}">
                      <a16:colId xmlns:a16="http://schemas.microsoft.com/office/drawing/2014/main" val="4166329316"/>
                    </a:ext>
                  </a:extLst>
                </a:gridCol>
                <a:gridCol w="692353">
                  <a:extLst>
                    <a:ext uri="{9D8B030D-6E8A-4147-A177-3AD203B41FA5}">
                      <a16:colId xmlns:a16="http://schemas.microsoft.com/office/drawing/2014/main" val="726729364"/>
                    </a:ext>
                  </a:extLst>
                </a:gridCol>
                <a:gridCol w="692353">
                  <a:extLst>
                    <a:ext uri="{9D8B030D-6E8A-4147-A177-3AD203B41FA5}">
                      <a16:colId xmlns:a16="http://schemas.microsoft.com/office/drawing/2014/main" val="3270444520"/>
                    </a:ext>
                  </a:extLst>
                </a:gridCol>
                <a:gridCol w="692353">
                  <a:extLst>
                    <a:ext uri="{9D8B030D-6E8A-4147-A177-3AD203B41FA5}">
                      <a16:colId xmlns:a16="http://schemas.microsoft.com/office/drawing/2014/main" val="1211608038"/>
                    </a:ext>
                  </a:extLst>
                </a:gridCol>
                <a:gridCol w="692353">
                  <a:extLst>
                    <a:ext uri="{9D8B030D-6E8A-4147-A177-3AD203B41FA5}">
                      <a16:colId xmlns:a16="http://schemas.microsoft.com/office/drawing/2014/main" val="2250209742"/>
                    </a:ext>
                  </a:extLst>
                </a:gridCol>
                <a:gridCol w="692353">
                  <a:extLst>
                    <a:ext uri="{9D8B030D-6E8A-4147-A177-3AD203B41FA5}">
                      <a16:colId xmlns:a16="http://schemas.microsoft.com/office/drawing/2014/main" val="1924981037"/>
                    </a:ext>
                  </a:extLst>
                </a:gridCol>
                <a:gridCol w="692353">
                  <a:extLst>
                    <a:ext uri="{9D8B030D-6E8A-4147-A177-3AD203B41FA5}">
                      <a16:colId xmlns:a16="http://schemas.microsoft.com/office/drawing/2014/main" val="1237744839"/>
                    </a:ext>
                  </a:extLst>
                </a:gridCol>
                <a:gridCol w="692353">
                  <a:extLst>
                    <a:ext uri="{9D8B030D-6E8A-4147-A177-3AD203B41FA5}">
                      <a16:colId xmlns:a16="http://schemas.microsoft.com/office/drawing/2014/main" val="4061758064"/>
                    </a:ext>
                  </a:extLst>
                </a:gridCol>
              </a:tblGrid>
              <a:tr h="606649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ADN (</a:t>
                      </a:r>
                      <a:r>
                        <a:rPr lang="en-GB" sz="2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codant</a:t>
                      </a:r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064070"/>
                  </a:ext>
                </a:extLst>
              </a:tr>
              <a:tr h="606649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ADN (</a:t>
                      </a:r>
                      <a:r>
                        <a:rPr lang="en-GB" sz="2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matrice</a:t>
                      </a:r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693336"/>
                  </a:ext>
                </a:extLst>
              </a:tr>
              <a:tr h="606649">
                <a:tc>
                  <a:txBody>
                    <a:bodyPr/>
                    <a:lstStyle/>
                    <a:p>
                      <a:endParaRPr lang="en-GB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091538"/>
                  </a:ext>
                </a:extLst>
              </a:tr>
              <a:tr h="606649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868241"/>
                  </a:ext>
                </a:extLst>
              </a:tr>
              <a:tr h="606649">
                <a:tc>
                  <a:txBody>
                    <a:bodyPr/>
                    <a:lstStyle/>
                    <a:p>
                      <a:endParaRPr lang="en-GB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483684"/>
                  </a:ext>
                </a:extLst>
              </a:tr>
              <a:tr h="606649">
                <a:tc>
                  <a:txBody>
                    <a:bodyPr/>
                    <a:lstStyle/>
                    <a:p>
                      <a:r>
                        <a:rPr lang="en-GB" sz="2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Protéine</a:t>
                      </a:r>
                      <a:endParaRPr lang="en-GB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Leucine (Leu)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STOP</a:t>
                      </a:r>
                    </a:p>
                    <a:p>
                      <a:pPr algn="ctr"/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94497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B203E53-8715-8F49-D4BB-58C86FAE1471}"/>
              </a:ext>
            </a:extLst>
          </p:cNvPr>
          <p:cNvSpPr txBox="1"/>
          <p:nvPr/>
        </p:nvSpPr>
        <p:spPr>
          <a:xfrm>
            <a:off x="8827703" y="2746735"/>
            <a:ext cx="180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Arial" panose="020B0604020202020204" pitchFamily="34" charset="0"/>
              </a:rPr>
              <a:t>substitution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0A714E-113B-EADB-A28E-2FD066FEA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4900" b="1" dirty="0">
                <a:solidFill>
                  <a:schemeClr val="bg1"/>
                </a:solidFill>
              </a:rPr>
              <a:t>III. Perspective évolutive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2C37DF-96D8-754D-0D06-42E535CB2826}"/>
              </a:ext>
            </a:extLst>
          </p:cNvPr>
          <p:cNvSpPr/>
          <p:nvPr/>
        </p:nvSpPr>
        <p:spPr>
          <a:xfrm>
            <a:off x="10599937" y="2344440"/>
            <a:ext cx="449036" cy="5841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5B7206-4BDF-87FB-F3B0-7B507C6EC08F}"/>
              </a:ext>
            </a:extLst>
          </p:cNvPr>
          <p:cNvSpPr/>
          <p:nvPr/>
        </p:nvSpPr>
        <p:spPr>
          <a:xfrm>
            <a:off x="7826903" y="2344440"/>
            <a:ext cx="449036" cy="5841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233E7F2-04E3-3FB6-77B4-AF6011B14977}"/>
              </a:ext>
            </a:extLst>
          </p:cNvPr>
          <p:cNvSpPr txBox="1">
            <a:spLocks/>
          </p:cNvSpPr>
          <p:nvPr/>
        </p:nvSpPr>
        <p:spPr>
          <a:xfrm>
            <a:off x="457200" y="1929383"/>
            <a:ext cx="4208107" cy="479207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2600" b="1" u="sng" dirty="0">
                <a:solidFill>
                  <a:schemeClr val="bg1"/>
                </a:solidFill>
              </a:rPr>
              <a:t>Mutation non-sens </a:t>
            </a:r>
            <a:r>
              <a:rPr lang="fr-FR" sz="2600" dirty="0">
                <a:solidFill>
                  <a:schemeClr val="bg1"/>
                </a:solidFill>
              </a:rPr>
              <a:t>: Se produit lorsque la mutation entraîne un </a:t>
            </a:r>
            <a:r>
              <a:rPr lang="fr-FR" sz="2600" b="1" dirty="0">
                <a:solidFill>
                  <a:schemeClr val="bg1"/>
                </a:solidFill>
              </a:rPr>
              <a:t>codon stop </a:t>
            </a:r>
            <a:r>
              <a:rPr lang="fr-FR" sz="2600" dirty="0">
                <a:solidFill>
                  <a:schemeClr val="bg1"/>
                </a:solidFill>
              </a:rPr>
              <a:t>au lieu d'un codon correspondant à un acide aminé.</a:t>
            </a:r>
          </a:p>
        </p:txBody>
      </p:sp>
    </p:spTree>
    <p:extLst>
      <p:ext uri="{BB962C8B-B14F-4D97-AF65-F5344CB8AC3E}">
        <p14:creationId xmlns:p14="http://schemas.microsoft.com/office/powerpoint/2010/main" val="2277249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B86CBC-A991-0488-F28B-BD3CB180B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081F21-0C81-D9B2-7168-7D0212ECAA52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31A8D-B0DB-E764-8824-BB6EEE51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C720D1-D514-E1F5-A11C-BCE60BF9BD3E}"/>
              </a:ext>
            </a:extLst>
          </p:cNvPr>
          <p:cNvSpPr/>
          <p:nvPr/>
        </p:nvSpPr>
        <p:spPr>
          <a:xfrm>
            <a:off x="4929409" y="2181374"/>
            <a:ext cx="6982466" cy="4053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endParaRPr kumimoji="0" lang="en-GB" sz="2400" b="0" i="0" u="none" strike="noStrike" kern="1200" cap="none" spc="6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1C9E6E5-CB78-9C9B-0EE7-1C98293A6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127616"/>
              </p:ext>
            </p:extLst>
          </p:nvPr>
        </p:nvGraphicFramePr>
        <p:xfrm>
          <a:off x="5038530" y="2397318"/>
          <a:ext cx="6982466" cy="3639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995">
                  <a:extLst>
                    <a:ext uri="{9D8B030D-6E8A-4147-A177-3AD203B41FA5}">
                      <a16:colId xmlns:a16="http://schemas.microsoft.com/office/drawing/2014/main" val="4166329316"/>
                    </a:ext>
                  </a:extLst>
                </a:gridCol>
                <a:gridCol w="692353">
                  <a:extLst>
                    <a:ext uri="{9D8B030D-6E8A-4147-A177-3AD203B41FA5}">
                      <a16:colId xmlns:a16="http://schemas.microsoft.com/office/drawing/2014/main" val="726729364"/>
                    </a:ext>
                  </a:extLst>
                </a:gridCol>
                <a:gridCol w="692353">
                  <a:extLst>
                    <a:ext uri="{9D8B030D-6E8A-4147-A177-3AD203B41FA5}">
                      <a16:colId xmlns:a16="http://schemas.microsoft.com/office/drawing/2014/main" val="3270444520"/>
                    </a:ext>
                  </a:extLst>
                </a:gridCol>
                <a:gridCol w="692353">
                  <a:extLst>
                    <a:ext uri="{9D8B030D-6E8A-4147-A177-3AD203B41FA5}">
                      <a16:colId xmlns:a16="http://schemas.microsoft.com/office/drawing/2014/main" val="1211608038"/>
                    </a:ext>
                  </a:extLst>
                </a:gridCol>
                <a:gridCol w="692353">
                  <a:extLst>
                    <a:ext uri="{9D8B030D-6E8A-4147-A177-3AD203B41FA5}">
                      <a16:colId xmlns:a16="http://schemas.microsoft.com/office/drawing/2014/main" val="2250209742"/>
                    </a:ext>
                  </a:extLst>
                </a:gridCol>
                <a:gridCol w="692353">
                  <a:extLst>
                    <a:ext uri="{9D8B030D-6E8A-4147-A177-3AD203B41FA5}">
                      <a16:colId xmlns:a16="http://schemas.microsoft.com/office/drawing/2014/main" val="1924981037"/>
                    </a:ext>
                  </a:extLst>
                </a:gridCol>
                <a:gridCol w="692353">
                  <a:extLst>
                    <a:ext uri="{9D8B030D-6E8A-4147-A177-3AD203B41FA5}">
                      <a16:colId xmlns:a16="http://schemas.microsoft.com/office/drawing/2014/main" val="1237744839"/>
                    </a:ext>
                  </a:extLst>
                </a:gridCol>
                <a:gridCol w="692353">
                  <a:extLst>
                    <a:ext uri="{9D8B030D-6E8A-4147-A177-3AD203B41FA5}">
                      <a16:colId xmlns:a16="http://schemas.microsoft.com/office/drawing/2014/main" val="4061758064"/>
                    </a:ext>
                  </a:extLst>
                </a:gridCol>
              </a:tblGrid>
              <a:tr h="606649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ADN (</a:t>
                      </a:r>
                      <a:r>
                        <a:rPr lang="en-GB" sz="2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codant</a:t>
                      </a:r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064070"/>
                  </a:ext>
                </a:extLst>
              </a:tr>
              <a:tr h="606649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ADN (</a:t>
                      </a:r>
                      <a:r>
                        <a:rPr lang="en-GB" sz="2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matrice</a:t>
                      </a:r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693336"/>
                  </a:ext>
                </a:extLst>
              </a:tr>
              <a:tr h="606649">
                <a:tc>
                  <a:txBody>
                    <a:bodyPr/>
                    <a:lstStyle/>
                    <a:p>
                      <a:endParaRPr lang="en-GB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091538"/>
                  </a:ext>
                </a:extLst>
              </a:tr>
              <a:tr h="606649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868241"/>
                  </a:ext>
                </a:extLst>
              </a:tr>
              <a:tr h="606649">
                <a:tc>
                  <a:txBody>
                    <a:bodyPr/>
                    <a:lstStyle/>
                    <a:p>
                      <a:endParaRPr lang="en-GB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483684"/>
                  </a:ext>
                </a:extLst>
              </a:tr>
              <a:tr h="606649">
                <a:tc>
                  <a:txBody>
                    <a:bodyPr/>
                    <a:lstStyle/>
                    <a:p>
                      <a:r>
                        <a:rPr lang="en-GB" sz="2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Protéine</a:t>
                      </a:r>
                      <a:endParaRPr lang="en-GB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Leucine (Leu)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Leucine (Leu)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944975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95A47D41-B778-F717-2EF5-1E3B9DBE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4900" b="1" dirty="0">
                <a:solidFill>
                  <a:schemeClr val="bg1"/>
                </a:solidFill>
              </a:rPr>
              <a:t>III. Perspective évolutive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A9ADF9-22FE-34D1-36D3-6CC175D88C2A}"/>
              </a:ext>
            </a:extLst>
          </p:cNvPr>
          <p:cNvSpPr txBox="1"/>
          <p:nvPr/>
        </p:nvSpPr>
        <p:spPr>
          <a:xfrm>
            <a:off x="9092746" y="2746735"/>
            <a:ext cx="180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Arial" panose="020B0604020202020204" pitchFamily="34" charset="0"/>
              </a:rPr>
              <a:t>substitution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4F2327-327E-6343-F809-FA35B9C67972}"/>
              </a:ext>
            </a:extLst>
          </p:cNvPr>
          <p:cNvSpPr/>
          <p:nvPr/>
        </p:nvSpPr>
        <p:spPr>
          <a:xfrm>
            <a:off x="11300692" y="2344440"/>
            <a:ext cx="449036" cy="5841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196508-95A8-10CF-2090-AD9474C9CE16}"/>
              </a:ext>
            </a:extLst>
          </p:cNvPr>
          <p:cNvSpPr/>
          <p:nvPr/>
        </p:nvSpPr>
        <p:spPr>
          <a:xfrm>
            <a:off x="8527658" y="2344440"/>
            <a:ext cx="449036" cy="5841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049BC22-EC95-824A-9A1F-B6BC7BDFE16F}"/>
              </a:ext>
            </a:extLst>
          </p:cNvPr>
          <p:cNvSpPr txBox="1">
            <a:spLocks/>
          </p:cNvSpPr>
          <p:nvPr/>
        </p:nvSpPr>
        <p:spPr>
          <a:xfrm>
            <a:off x="457200" y="1929383"/>
            <a:ext cx="4208107" cy="479207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2600" b="1" u="sng" dirty="0">
                <a:solidFill>
                  <a:schemeClr val="bg1"/>
                </a:solidFill>
              </a:rPr>
              <a:t>Mutation synonyme </a:t>
            </a:r>
            <a:r>
              <a:rPr lang="fr-FR" sz="2600" dirty="0">
                <a:solidFill>
                  <a:schemeClr val="bg1"/>
                </a:solidFill>
              </a:rPr>
              <a:t>: N'entraîne </a:t>
            </a:r>
            <a:r>
              <a:rPr lang="fr-FR" sz="2600" b="1" dirty="0">
                <a:solidFill>
                  <a:schemeClr val="bg1"/>
                </a:solidFill>
              </a:rPr>
              <a:t>pas de changement </a:t>
            </a:r>
            <a:r>
              <a:rPr lang="fr-FR" sz="2600" dirty="0">
                <a:solidFill>
                  <a:schemeClr val="bg1"/>
                </a:solidFill>
              </a:rPr>
              <a:t>dans la séquence d'acides aminés.</a:t>
            </a:r>
          </a:p>
        </p:txBody>
      </p:sp>
    </p:spTree>
    <p:extLst>
      <p:ext uri="{BB962C8B-B14F-4D97-AF65-F5344CB8AC3E}">
        <p14:creationId xmlns:p14="http://schemas.microsoft.com/office/powerpoint/2010/main" val="2840615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570090-E85C-454E-99CE-AB8D275EA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25FB82-0B21-38E3-376F-E184046DC146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2C86B-836B-EBAB-8F52-878477C8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79C7624-B027-BA61-97E1-C132D57FE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5721340" cy="4792077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L’apparition d’un </a:t>
            </a:r>
            <a:r>
              <a:rPr lang="fr-FR" sz="2600" b="1" dirty="0">
                <a:solidFill>
                  <a:schemeClr val="bg1"/>
                </a:solidFill>
              </a:rPr>
              <a:t>codon Stop prématuré </a:t>
            </a:r>
            <a:r>
              <a:rPr lang="fr-FR" sz="2600" dirty="0">
                <a:solidFill>
                  <a:schemeClr val="bg1"/>
                </a:solidFill>
              </a:rPr>
              <a:t>peut mener à ls formation d’une protéine incomplète souvent</a:t>
            </a:r>
            <a:r>
              <a:rPr lang="fr-FR" sz="2600" dirty="0">
                <a:solidFill>
                  <a:schemeClr val="bg1"/>
                </a:solidFill>
                <a:sym typeface="Wingdings" pitchFamily="2" charset="2"/>
              </a:rPr>
              <a:t> </a:t>
            </a:r>
            <a:r>
              <a:rPr lang="fr-FR" sz="2600" b="1" dirty="0">
                <a:solidFill>
                  <a:schemeClr val="bg1"/>
                </a:solidFill>
              </a:rPr>
              <a:t>non-fonctionnelle</a:t>
            </a:r>
            <a:r>
              <a:rPr lang="fr-FR" sz="26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Si l’</a:t>
            </a:r>
            <a:r>
              <a:rPr lang="fr-FR" sz="2600" b="1" dirty="0" err="1">
                <a:solidFill>
                  <a:schemeClr val="bg1"/>
                </a:solidFill>
              </a:rPr>
              <a:t>indel</a:t>
            </a:r>
            <a:r>
              <a:rPr lang="fr-FR" sz="2600" dirty="0">
                <a:solidFill>
                  <a:schemeClr val="bg1"/>
                </a:solidFill>
              </a:rPr>
              <a:t> affecte un </a:t>
            </a:r>
            <a:r>
              <a:rPr lang="fr-FR" sz="2600" b="1" dirty="0">
                <a:solidFill>
                  <a:schemeClr val="bg1"/>
                </a:solidFill>
              </a:rPr>
              <a:t>multiple de 3 bases</a:t>
            </a:r>
            <a:r>
              <a:rPr lang="fr-FR" sz="2600" dirty="0">
                <a:solidFill>
                  <a:schemeClr val="bg1"/>
                </a:solidFill>
              </a:rPr>
              <a:t>, la protéine codée présentera une délétion ou insertion d’un ou plusieurs </a:t>
            </a:r>
            <a:r>
              <a:rPr lang="fr-FR" sz="2600" b="1" dirty="0">
                <a:solidFill>
                  <a:schemeClr val="bg1"/>
                </a:solidFill>
              </a:rPr>
              <a:t>acides aminés</a:t>
            </a:r>
            <a:r>
              <a:rPr lang="fr-FR" sz="2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E2BDA28-B024-B860-AFEC-221D4664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4900" b="1" dirty="0">
                <a:solidFill>
                  <a:schemeClr val="bg1"/>
                </a:solidFill>
              </a:rPr>
              <a:t>III. Perspective évolutive</a:t>
            </a:r>
          </a:p>
        </p:txBody>
      </p:sp>
      <p:pic>
        <p:nvPicPr>
          <p:cNvPr id="6146" name="Picture 2" descr="Genetic Codes with No Dedicated Stop Codon: Context-Dependent Translation  Termination: Cell">
            <a:extLst>
              <a:ext uri="{FF2B5EF4-FFF2-40B4-BE49-F238E27FC236}">
                <a16:creationId xmlns:a16="http://schemas.microsoft.com/office/drawing/2014/main" id="{6C04BD47-72E0-3AD1-1E67-55B93F524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2" t="52766" r="20591" b="4113"/>
          <a:stretch/>
        </p:blipFill>
        <p:spPr bwMode="auto">
          <a:xfrm>
            <a:off x="6559540" y="2587568"/>
            <a:ext cx="5272672" cy="281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758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D3A2F9-1769-3B9F-FF3B-613300F04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7719-0875-E356-9870-C4451BEB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 fontScale="90000"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III. Perspective évolutive – exemples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202334-5749-322D-3450-8479471E506E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4B4AF-81D4-A174-6B58-B145FCEE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B102084-6E01-4F2E-F63D-EB046001F7E2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957C7AE-3C60-942B-FB1E-F300DF5BBDCD}"/>
              </a:ext>
            </a:extLst>
          </p:cNvPr>
          <p:cNvSpPr/>
          <p:nvPr/>
        </p:nvSpPr>
        <p:spPr>
          <a:xfrm>
            <a:off x="669036" y="2126975"/>
            <a:ext cx="9200678" cy="2082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endParaRPr kumimoji="0" lang="en-GB" sz="2400" b="0" i="0" u="none" strike="noStrike" kern="1200" cap="none" spc="6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E5F11F-7874-03DE-7BA3-32F8A3693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877813"/>
              </p:ext>
            </p:extLst>
          </p:nvPr>
        </p:nvGraphicFramePr>
        <p:xfrm>
          <a:off x="823444" y="2304311"/>
          <a:ext cx="9158756" cy="1117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647">
                  <a:extLst>
                    <a:ext uri="{9D8B030D-6E8A-4147-A177-3AD203B41FA5}">
                      <a16:colId xmlns:a16="http://schemas.microsoft.com/office/drawing/2014/main" val="4166329316"/>
                    </a:ext>
                  </a:extLst>
                </a:gridCol>
                <a:gridCol w="569393">
                  <a:extLst>
                    <a:ext uri="{9D8B030D-6E8A-4147-A177-3AD203B41FA5}">
                      <a16:colId xmlns:a16="http://schemas.microsoft.com/office/drawing/2014/main" val="726729364"/>
                    </a:ext>
                  </a:extLst>
                </a:gridCol>
                <a:gridCol w="569393">
                  <a:extLst>
                    <a:ext uri="{9D8B030D-6E8A-4147-A177-3AD203B41FA5}">
                      <a16:colId xmlns:a16="http://schemas.microsoft.com/office/drawing/2014/main" val="3270444520"/>
                    </a:ext>
                  </a:extLst>
                </a:gridCol>
                <a:gridCol w="569393">
                  <a:extLst>
                    <a:ext uri="{9D8B030D-6E8A-4147-A177-3AD203B41FA5}">
                      <a16:colId xmlns:a16="http://schemas.microsoft.com/office/drawing/2014/main" val="1211608038"/>
                    </a:ext>
                  </a:extLst>
                </a:gridCol>
                <a:gridCol w="569393">
                  <a:extLst>
                    <a:ext uri="{9D8B030D-6E8A-4147-A177-3AD203B41FA5}">
                      <a16:colId xmlns:a16="http://schemas.microsoft.com/office/drawing/2014/main" val="1924981037"/>
                    </a:ext>
                  </a:extLst>
                </a:gridCol>
                <a:gridCol w="569393">
                  <a:extLst>
                    <a:ext uri="{9D8B030D-6E8A-4147-A177-3AD203B41FA5}">
                      <a16:colId xmlns:a16="http://schemas.microsoft.com/office/drawing/2014/main" val="1237744839"/>
                    </a:ext>
                  </a:extLst>
                </a:gridCol>
                <a:gridCol w="569393">
                  <a:extLst>
                    <a:ext uri="{9D8B030D-6E8A-4147-A177-3AD203B41FA5}">
                      <a16:colId xmlns:a16="http://schemas.microsoft.com/office/drawing/2014/main" val="4061758064"/>
                    </a:ext>
                  </a:extLst>
                </a:gridCol>
                <a:gridCol w="569393">
                  <a:extLst>
                    <a:ext uri="{9D8B030D-6E8A-4147-A177-3AD203B41FA5}">
                      <a16:colId xmlns:a16="http://schemas.microsoft.com/office/drawing/2014/main" val="2309767912"/>
                    </a:ext>
                  </a:extLst>
                </a:gridCol>
                <a:gridCol w="569393">
                  <a:extLst>
                    <a:ext uri="{9D8B030D-6E8A-4147-A177-3AD203B41FA5}">
                      <a16:colId xmlns:a16="http://schemas.microsoft.com/office/drawing/2014/main" val="2939345335"/>
                    </a:ext>
                  </a:extLst>
                </a:gridCol>
                <a:gridCol w="569393">
                  <a:extLst>
                    <a:ext uri="{9D8B030D-6E8A-4147-A177-3AD203B41FA5}">
                      <a16:colId xmlns:a16="http://schemas.microsoft.com/office/drawing/2014/main" val="2658039575"/>
                    </a:ext>
                  </a:extLst>
                </a:gridCol>
                <a:gridCol w="569393">
                  <a:extLst>
                    <a:ext uri="{9D8B030D-6E8A-4147-A177-3AD203B41FA5}">
                      <a16:colId xmlns:a16="http://schemas.microsoft.com/office/drawing/2014/main" val="214252873"/>
                    </a:ext>
                  </a:extLst>
                </a:gridCol>
                <a:gridCol w="569393">
                  <a:extLst>
                    <a:ext uri="{9D8B030D-6E8A-4147-A177-3AD203B41FA5}">
                      <a16:colId xmlns:a16="http://schemas.microsoft.com/office/drawing/2014/main" val="3441877813"/>
                    </a:ext>
                  </a:extLst>
                </a:gridCol>
                <a:gridCol w="569393">
                  <a:extLst>
                    <a:ext uri="{9D8B030D-6E8A-4147-A177-3AD203B41FA5}">
                      <a16:colId xmlns:a16="http://schemas.microsoft.com/office/drawing/2014/main" val="1678205958"/>
                    </a:ext>
                  </a:extLst>
                </a:gridCol>
                <a:gridCol w="569393">
                  <a:extLst>
                    <a:ext uri="{9D8B030D-6E8A-4147-A177-3AD203B41FA5}">
                      <a16:colId xmlns:a16="http://schemas.microsoft.com/office/drawing/2014/main" val="4123409429"/>
                    </a:ext>
                  </a:extLst>
                </a:gridCol>
              </a:tblGrid>
              <a:tr h="558986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ADN </a:t>
                      </a:r>
                      <a:r>
                        <a:rPr lang="en-GB" sz="2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avant</a:t>
                      </a:r>
                      <a:endParaRPr lang="en-GB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GB" sz="2400" b="0" strike="sngStrik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693336"/>
                  </a:ext>
                </a:extLst>
              </a:tr>
              <a:tr h="558986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ADN après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54891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5C0C4AA-1750-CE0D-DD17-3F3BC903B526}"/>
              </a:ext>
            </a:extLst>
          </p:cNvPr>
          <p:cNvSpPr txBox="1"/>
          <p:nvPr/>
        </p:nvSpPr>
        <p:spPr>
          <a:xfrm>
            <a:off x="5508551" y="3651714"/>
            <a:ext cx="13323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insertion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B1ABB1-F283-5A8F-9E0D-D14E1207DCCC}"/>
              </a:ext>
            </a:extLst>
          </p:cNvPr>
          <p:cNvCxnSpPr>
            <a:cxnSpLocks/>
          </p:cNvCxnSpPr>
          <p:nvPr/>
        </p:nvCxnSpPr>
        <p:spPr>
          <a:xfrm flipV="1">
            <a:off x="6174749" y="3297748"/>
            <a:ext cx="0" cy="3485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935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486284-DFC4-376A-6068-97D56691D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8894-AAA0-C40F-FF1D-6C0E45228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 fontScale="90000"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III. Perspective évolutive – exemples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A8B100-3D45-B96A-42A8-834DA4D28574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6C776-9E6A-9624-6039-980D782D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32CC117-AF1D-F308-9516-EC09C8BAF6F4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EE3AE25-0142-6E01-0C3F-60692FAB6AD6}"/>
              </a:ext>
            </a:extLst>
          </p:cNvPr>
          <p:cNvSpPr/>
          <p:nvPr/>
        </p:nvSpPr>
        <p:spPr>
          <a:xfrm>
            <a:off x="669036" y="2126974"/>
            <a:ext cx="10982812" cy="4229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endParaRPr kumimoji="0" lang="en-GB" sz="2400" b="0" i="0" u="none" strike="noStrike" kern="1200" cap="none" spc="6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615A44-EFFD-6FAE-7CC5-B548DC7E7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959190"/>
              </p:ext>
            </p:extLst>
          </p:nvPr>
        </p:nvGraphicFramePr>
        <p:xfrm>
          <a:off x="788791" y="2318325"/>
          <a:ext cx="10810998" cy="3912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825">
                  <a:extLst>
                    <a:ext uri="{9D8B030D-6E8A-4147-A177-3AD203B41FA5}">
                      <a16:colId xmlns:a16="http://schemas.microsoft.com/office/drawing/2014/main" val="4166329316"/>
                    </a:ext>
                  </a:extLst>
                </a:gridCol>
                <a:gridCol w="505197">
                  <a:extLst>
                    <a:ext uri="{9D8B030D-6E8A-4147-A177-3AD203B41FA5}">
                      <a16:colId xmlns:a16="http://schemas.microsoft.com/office/drawing/2014/main" val="726729364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3270444520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1211608038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2250209742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1924981037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1237744839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4061758064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1912934830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2939345335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2658039575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214252873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4250531479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3441877813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1678205958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4123409429"/>
                    </a:ext>
                  </a:extLst>
                </a:gridCol>
              </a:tblGrid>
              <a:tr h="558986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ADN </a:t>
                      </a:r>
                      <a:r>
                        <a:rPr lang="en-GB" sz="2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avant</a:t>
                      </a:r>
                      <a:endParaRPr lang="en-GB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GB" sz="2400" b="0" strike="sngStrik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693336"/>
                  </a:ext>
                </a:extLst>
              </a:tr>
              <a:tr h="558986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ADN après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548916"/>
                  </a:ext>
                </a:extLst>
              </a:tr>
              <a:tr h="558986">
                <a:tc>
                  <a:txBody>
                    <a:bodyPr/>
                    <a:lstStyle/>
                    <a:p>
                      <a:endParaRPr lang="en-GB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49645"/>
                  </a:ext>
                </a:extLst>
              </a:tr>
              <a:tr h="558986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Brin </a:t>
                      </a:r>
                      <a:r>
                        <a:rPr lang="en-GB" sz="2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matrice</a:t>
                      </a:r>
                      <a:endParaRPr lang="en-GB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091538"/>
                  </a:ext>
                </a:extLst>
              </a:tr>
              <a:tr h="558986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868241"/>
                  </a:ext>
                </a:extLst>
              </a:tr>
              <a:tr h="558986">
                <a:tc>
                  <a:txBody>
                    <a:bodyPr/>
                    <a:lstStyle/>
                    <a:p>
                      <a:endParaRPr lang="en-GB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</a:t>
                      </a:r>
                      <a:endParaRPr lang="en-GB" sz="2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</a:t>
                      </a:r>
                      <a:endParaRPr lang="en-GB" sz="2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483684"/>
                  </a:ext>
                </a:extLst>
              </a:tr>
              <a:tr h="558986">
                <a:tc>
                  <a:txBody>
                    <a:bodyPr/>
                    <a:lstStyle/>
                    <a:p>
                      <a:r>
                        <a:rPr lang="en-GB" sz="2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Protéine</a:t>
                      </a:r>
                      <a:endParaRPr lang="en-GB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0" lang="en-GB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?</a:t>
                      </a:r>
                      <a:endParaRPr lang="en-GB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944975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07027B5-4E42-BEA5-F27C-DB5B7B66A2BB}"/>
              </a:ext>
            </a:extLst>
          </p:cNvPr>
          <p:cNvSpPr/>
          <p:nvPr/>
        </p:nvSpPr>
        <p:spPr>
          <a:xfrm>
            <a:off x="7360057" y="2869863"/>
            <a:ext cx="480060" cy="515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3D76F3-09C9-6FB3-5E05-F7CE664F942C}"/>
              </a:ext>
            </a:extLst>
          </p:cNvPr>
          <p:cNvSpPr txBox="1"/>
          <p:nvPr/>
        </p:nvSpPr>
        <p:spPr>
          <a:xfrm>
            <a:off x="6933889" y="3435594"/>
            <a:ext cx="13323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insertion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2F2528-567E-EACA-7A5D-C0044268CE24}"/>
              </a:ext>
            </a:extLst>
          </p:cNvPr>
          <p:cNvSpPr/>
          <p:nvPr/>
        </p:nvSpPr>
        <p:spPr>
          <a:xfrm>
            <a:off x="669036" y="2179878"/>
            <a:ext cx="6132597" cy="4123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6F176D29-DB5A-11A1-0386-D6DD200578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3"/>
          <a:stretch/>
        </p:blipFill>
        <p:spPr bwMode="auto">
          <a:xfrm>
            <a:off x="1500203" y="2179878"/>
            <a:ext cx="4694087" cy="412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99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E826E9-5EDD-AD4F-A594-F013FEB9D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EB27-8E67-5BB1-B700-668E3C10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 fontScale="90000"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III. Perspective évolutive – exemples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B8DD0A-CE40-D695-03D3-24C38FEC44AC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6031F-0B61-A637-0A46-6FC7DDBB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386804-0679-73FB-DBAC-086A1410267B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773622B-0FA3-9154-F59D-C0AFF1A697C5}"/>
              </a:ext>
            </a:extLst>
          </p:cNvPr>
          <p:cNvSpPr/>
          <p:nvPr/>
        </p:nvSpPr>
        <p:spPr>
          <a:xfrm>
            <a:off x="669036" y="2126974"/>
            <a:ext cx="10982812" cy="4229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endParaRPr kumimoji="0" lang="en-GB" sz="2400" b="0" i="0" u="none" strike="noStrike" kern="1200" cap="none" spc="6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F735EB-A8A0-A5F6-8AFA-49C3303DD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161002"/>
              </p:ext>
            </p:extLst>
          </p:nvPr>
        </p:nvGraphicFramePr>
        <p:xfrm>
          <a:off x="788791" y="2318325"/>
          <a:ext cx="10810998" cy="3912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825">
                  <a:extLst>
                    <a:ext uri="{9D8B030D-6E8A-4147-A177-3AD203B41FA5}">
                      <a16:colId xmlns:a16="http://schemas.microsoft.com/office/drawing/2014/main" val="4166329316"/>
                    </a:ext>
                  </a:extLst>
                </a:gridCol>
                <a:gridCol w="505197">
                  <a:extLst>
                    <a:ext uri="{9D8B030D-6E8A-4147-A177-3AD203B41FA5}">
                      <a16:colId xmlns:a16="http://schemas.microsoft.com/office/drawing/2014/main" val="726729364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3270444520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1211608038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2250209742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1924981037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1237744839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4061758064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1912934830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2939345335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2658039575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214252873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4250531479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3441877813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1678205958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4123409429"/>
                    </a:ext>
                  </a:extLst>
                </a:gridCol>
              </a:tblGrid>
              <a:tr h="558986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ADN </a:t>
                      </a:r>
                      <a:r>
                        <a:rPr lang="en-GB" sz="2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avant</a:t>
                      </a:r>
                      <a:endParaRPr lang="en-GB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GB" sz="2400" b="0" strike="sngStrik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693336"/>
                  </a:ext>
                </a:extLst>
              </a:tr>
              <a:tr h="558986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ADN après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548916"/>
                  </a:ext>
                </a:extLst>
              </a:tr>
              <a:tr h="558986">
                <a:tc>
                  <a:txBody>
                    <a:bodyPr/>
                    <a:lstStyle/>
                    <a:p>
                      <a:endParaRPr lang="en-GB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49645"/>
                  </a:ext>
                </a:extLst>
              </a:tr>
              <a:tr h="558986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Brin </a:t>
                      </a:r>
                      <a:r>
                        <a:rPr lang="en-GB" sz="2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matrice</a:t>
                      </a:r>
                      <a:endParaRPr lang="en-GB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091538"/>
                  </a:ext>
                </a:extLst>
              </a:tr>
              <a:tr h="558986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868241"/>
                  </a:ext>
                </a:extLst>
              </a:tr>
              <a:tr h="558986">
                <a:tc>
                  <a:txBody>
                    <a:bodyPr/>
                    <a:lstStyle/>
                    <a:p>
                      <a:endParaRPr lang="en-GB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</a:t>
                      </a:r>
                      <a:endParaRPr lang="en-GB" sz="2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</a:t>
                      </a:r>
                      <a:endParaRPr lang="en-GB" sz="2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483684"/>
                  </a:ext>
                </a:extLst>
              </a:tr>
              <a:tr h="558986">
                <a:tc>
                  <a:txBody>
                    <a:bodyPr/>
                    <a:lstStyle/>
                    <a:p>
                      <a:r>
                        <a:rPr lang="en-GB" sz="2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Protéine</a:t>
                      </a:r>
                      <a:endParaRPr lang="en-GB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94497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DCF21866-4E21-977C-40B7-11A303AFBD13}"/>
              </a:ext>
            </a:extLst>
          </p:cNvPr>
          <p:cNvSpPr/>
          <p:nvPr/>
        </p:nvSpPr>
        <p:spPr>
          <a:xfrm>
            <a:off x="7360057" y="2869863"/>
            <a:ext cx="480060" cy="515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32721B-B0DB-1E78-0AA0-AEA4E919D368}"/>
              </a:ext>
            </a:extLst>
          </p:cNvPr>
          <p:cNvSpPr txBox="1"/>
          <p:nvPr/>
        </p:nvSpPr>
        <p:spPr>
          <a:xfrm>
            <a:off x="6933889" y="3435594"/>
            <a:ext cx="13323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insertion</a:t>
            </a:r>
          </a:p>
        </p:txBody>
      </p:sp>
    </p:spTree>
    <p:extLst>
      <p:ext uri="{BB962C8B-B14F-4D97-AF65-F5344CB8AC3E}">
        <p14:creationId xmlns:p14="http://schemas.microsoft.com/office/powerpoint/2010/main" val="1814060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77B369-014B-02C2-6138-02905376D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D4AC-7017-407F-0226-3BFBB4FE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 fontScale="90000"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III. Perspective évolutive – exemples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9B8ECE-1D84-AD88-4832-EFA8B31FC816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56C76-5ED0-8706-ABFE-EF0CCEFA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4944BD-3272-601D-8677-AB6C23509289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98F1189-6CC2-6C09-9711-C07AF76CEE5A}"/>
              </a:ext>
            </a:extLst>
          </p:cNvPr>
          <p:cNvSpPr/>
          <p:nvPr/>
        </p:nvSpPr>
        <p:spPr>
          <a:xfrm>
            <a:off x="669036" y="2126975"/>
            <a:ext cx="8798645" cy="2082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endParaRPr kumimoji="0" lang="en-GB" sz="2400" b="0" i="0" u="none" strike="noStrike" kern="1200" cap="none" spc="6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4A90B7-9EFC-AD84-CC65-7AB86B7C7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559975"/>
              </p:ext>
            </p:extLst>
          </p:nvPr>
        </p:nvGraphicFramePr>
        <p:xfrm>
          <a:off x="823444" y="3016251"/>
          <a:ext cx="9158756" cy="1117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647">
                  <a:extLst>
                    <a:ext uri="{9D8B030D-6E8A-4147-A177-3AD203B41FA5}">
                      <a16:colId xmlns:a16="http://schemas.microsoft.com/office/drawing/2014/main" val="4166329316"/>
                    </a:ext>
                  </a:extLst>
                </a:gridCol>
                <a:gridCol w="569393">
                  <a:extLst>
                    <a:ext uri="{9D8B030D-6E8A-4147-A177-3AD203B41FA5}">
                      <a16:colId xmlns:a16="http://schemas.microsoft.com/office/drawing/2014/main" val="726729364"/>
                    </a:ext>
                  </a:extLst>
                </a:gridCol>
                <a:gridCol w="569393">
                  <a:extLst>
                    <a:ext uri="{9D8B030D-6E8A-4147-A177-3AD203B41FA5}">
                      <a16:colId xmlns:a16="http://schemas.microsoft.com/office/drawing/2014/main" val="3270444520"/>
                    </a:ext>
                  </a:extLst>
                </a:gridCol>
                <a:gridCol w="569393">
                  <a:extLst>
                    <a:ext uri="{9D8B030D-6E8A-4147-A177-3AD203B41FA5}">
                      <a16:colId xmlns:a16="http://schemas.microsoft.com/office/drawing/2014/main" val="1211608038"/>
                    </a:ext>
                  </a:extLst>
                </a:gridCol>
                <a:gridCol w="569393">
                  <a:extLst>
                    <a:ext uri="{9D8B030D-6E8A-4147-A177-3AD203B41FA5}">
                      <a16:colId xmlns:a16="http://schemas.microsoft.com/office/drawing/2014/main" val="1924981037"/>
                    </a:ext>
                  </a:extLst>
                </a:gridCol>
                <a:gridCol w="569393">
                  <a:extLst>
                    <a:ext uri="{9D8B030D-6E8A-4147-A177-3AD203B41FA5}">
                      <a16:colId xmlns:a16="http://schemas.microsoft.com/office/drawing/2014/main" val="1237744839"/>
                    </a:ext>
                  </a:extLst>
                </a:gridCol>
                <a:gridCol w="569393">
                  <a:extLst>
                    <a:ext uri="{9D8B030D-6E8A-4147-A177-3AD203B41FA5}">
                      <a16:colId xmlns:a16="http://schemas.microsoft.com/office/drawing/2014/main" val="4061758064"/>
                    </a:ext>
                  </a:extLst>
                </a:gridCol>
                <a:gridCol w="569393">
                  <a:extLst>
                    <a:ext uri="{9D8B030D-6E8A-4147-A177-3AD203B41FA5}">
                      <a16:colId xmlns:a16="http://schemas.microsoft.com/office/drawing/2014/main" val="2309767912"/>
                    </a:ext>
                  </a:extLst>
                </a:gridCol>
                <a:gridCol w="569393">
                  <a:extLst>
                    <a:ext uri="{9D8B030D-6E8A-4147-A177-3AD203B41FA5}">
                      <a16:colId xmlns:a16="http://schemas.microsoft.com/office/drawing/2014/main" val="2939345335"/>
                    </a:ext>
                  </a:extLst>
                </a:gridCol>
                <a:gridCol w="569393">
                  <a:extLst>
                    <a:ext uri="{9D8B030D-6E8A-4147-A177-3AD203B41FA5}">
                      <a16:colId xmlns:a16="http://schemas.microsoft.com/office/drawing/2014/main" val="2658039575"/>
                    </a:ext>
                  </a:extLst>
                </a:gridCol>
                <a:gridCol w="569393">
                  <a:extLst>
                    <a:ext uri="{9D8B030D-6E8A-4147-A177-3AD203B41FA5}">
                      <a16:colId xmlns:a16="http://schemas.microsoft.com/office/drawing/2014/main" val="214252873"/>
                    </a:ext>
                  </a:extLst>
                </a:gridCol>
                <a:gridCol w="569393">
                  <a:extLst>
                    <a:ext uri="{9D8B030D-6E8A-4147-A177-3AD203B41FA5}">
                      <a16:colId xmlns:a16="http://schemas.microsoft.com/office/drawing/2014/main" val="3441877813"/>
                    </a:ext>
                  </a:extLst>
                </a:gridCol>
                <a:gridCol w="569393">
                  <a:extLst>
                    <a:ext uri="{9D8B030D-6E8A-4147-A177-3AD203B41FA5}">
                      <a16:colId xmlns:a16="http://schemas.microsoft.com/office/drawing/2014/main" val="1678205958"/>
                    </a:ext>
                  </a:extLst>
                </a:gridCol>
                <a:gridCol w="569393">
                  <a:extLst>
                    <a:ext uri="{9D8B030D-6E8A-4147-A177-3AD203B41FA5}">
                      <a16:colId xmlns:a16="http://schemas.microsoft.com/office/drawing/2014/main" val="4123409429"/>
                    </a:ext>
                  </a:extLst>
                </a:gridCol>
              </a:tblGrid>
              <a:tr h="558986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ADN </a:t>
                      </a:r>
                      <a:r>
                        <a:rPr lang="en-GB" sz="2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avant</a:t>
                      </a:r>
                      <a:endParaRPr lang="en-GB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GB" sz="2400" b="0" strike="sngStrik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693336"/>
                  </a:ext>
                </a:extLst>
              </a:tr>
              <a:tr h="558986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ADN après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GB" sz="2400" b="0" strike="sngStrik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strike="sngStrik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54891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0F9C2E6-A53F-4033-831A-79791601276D}"/>
              </a:ext>
            </a:extLst>
          </p:cNvPr>
          <p:cNvSpPr txBox="1"/>
          <p:nvPr/>
        </p:nvSpPr>
        <p:spPr>
          <a:xfrm>
            <a:off x="5586043" y="2317803"/>
            <a:ext cx="13323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délétion</a:t>
            </a:r>
            <a:endParaRPr kumimoji="0" lang="en-GB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C5E62B-FDB3-0451-8240-946403C513E3}"/>
              </a:ext>
            </a:extLst>
          </p:cNvPr>
          <p:cNvCxnSpPr>
            <a:cxnSpLocks/>
          </p:cNvCxnSpPr>
          <p:nvPr/>
        </p:nvCxnSpPr>
        <p:spPr>
          <a:xfrm>
            <a:off x="6182497" y="2748690"/>
            <a:ext cx="0" cy="3063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E79EEF-0EDC-67EA-14B7-0F4EE49454A5}"/>
              </a:ext>
            </a:extLst>
          </p:cNvPr>
          <p:cNvCxnSpPr>
            <a:cxnSpLocks/>
          </p:cNvCxnSpPr>
          <p:nvPr/>
        </p:nvCxnSpPr>
        <p:spPr>
          <a:xfrm flipH="1">
            <a:off x="6045972" y="3119248"/>
            <a:ext cx="273050" cy="2921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350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AF8556-77A3-70D5-7533-EF9A4DA3C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C4FB-37A2-95E6-46BE-4BE7F833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 fontScale="90000"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III. Perspective évolutive – exemples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E6A884-4CE5-1062-54A6-007AB1A3108C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F0EF9-A834-5E78-4C0B-08B6F0BC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D45080B-1C7F-B59C-3185-5B327D2B28F7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68D7678-E3C6-DB53-D70E-8E721169FB24}"/>
              </a:ext>
            </a:extLst>
          </p:cNvPr>
          <p:cNvSpPr/>
          <p:nvPr/>
        </p:nvSpPr>
        <p:spPr>
          <a:xfrm>
            <a:off x="669036" y="2126974"/>
            <a:ext cx="10982812" cy="4229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endParaRPr kumimoji="0" lang="en-GB" sz="2400" b="0" i="0" u="none" strike="noStrike" kern="1200" cap="none" spc="6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52470D3-0897-E4CA-CBC3-07CF88291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300864"/>
              </p:ext>
            </p:extLst>
          </p:nvPr>
        </p:nvGraphicFramePr>
        <p:xfrm>
          <a:off x="788791" y="2318325"/>
          <a:ext cx="10810998" cy="3912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825">
                  <a:extLst>
                    <a:ext uri="{9D8B030D-6E8A-4147-A177-3AD203B41FA5}">
                      <a16:colId xmlns:a16="http://schemas.microsoft.com/office/drawing/2014/main" val="4166329316"/>
                    </a:ext>
                  </a:extLst>
                </a:gridCol>
                <a:gridCol w="505197">
                  <a:extLst>
                    <a:ext uri="{9D8B030D-6E8A-4147-A177-3AD203B41FA5}">
                      <a16:colId xmlns:a16="http://schemas.microsoft.com/office/drawing/2014/main" val="726729364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3270444520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1211608038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2250209742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1924981037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1237744839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4061758064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1912934830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2939345335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2658039575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214252873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4250531479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3441877813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1678205958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4123409429"/>
                    </a:ext>
                  </a:extLst>
                </a:gridCol>
              </a:tblGrid>
              <a:tr h="558986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ADN </a:t>
                      </a:r>
                      <a:r>
                        <a:rPr lang="en-GB" sz="2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avant</a:t>
                      </a:r>
                      <a:endParaRPr lang="en-GB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strike="sng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693336"/>
                  </a:ext>
                </a:extLst>
              </a:tr>
              <a:tr h="558986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ADN après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548916"/>
                  </a:ext>
                </a:extLst>
              </a:tr>
              <a:tr h="558986">
                <a:tc>
                  <a:txBody>
                    <a:bodyPr/>
                    <a:lstStyle/>
                    <a:p>
                      <a:endParaRPr lang="en-GB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49645"/>
                  </a:ext>
                </a:extLst>
              </a:tr>
              <a:tr h="558986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Brin </a:t>
                      </a:r>
                      <a:r>
                        <a:rPr lang="en-GB" sz="2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matrice</a:t>
                      </a:r>
                      <a:endParaRPr lang="en-GB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091538"/>
                  </a:ext>
                </a:extLst>
              </a:tr>
              <a:tr h="558986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868241"/>
                  </a:ext>
                </a:extLst>
              </a:tr>
              <a:tr h="558986">
                <a:tc>
                  <a:txBody>
                    <a:bodyPr/>
                    <a:lstStyle/>
                    <a:p>
                      <a:endParaRPr lang="en-GB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</a:t>
                      </a:r>
                      <a:endParaRPr lang="en-GB" sz="2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GB" sz="2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483684"/>
                  </a:ext>
                </a:extLst>
              </a:tr>
              <a:tr h="558986">
                <a:tc>
                  <a:txBody>
                    <a:bodyPr/>
                    <a:lstStyle/>
                    <a:p>
                      <a:r>
                        <a:rPr lang="en-GB" sz="2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Protéine</a:t>
                      </a:r>
                      <a:endParaRPr lang="en-GB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GB" sz="2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94497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AE324D0-E7B1-6886-B0DD-8D3452B37708}"/>
              </a:ext>
            </a:extLst>
          </p:cNvPr>
          <p:cNvSpPr txBox="1"/>
          <p:nvPr/>
        </p:nvSpPr>
        <p:spPr>
          <a:xfrm>
            <a:off x="6944880" y="3324513"/>
            <a:ext cx="13323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délétion</a:t>
            </a:r>
            <a:endParaRPr kumimoji="0" lang="en-GB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1DCF95-52FB-DCC3-F869-BF1EAD6409F4}"/>
              </a:ext>
            </a:extLst>
          </p:cNvPr>
          <p:cNvSpPr/>
          <p:nvPr/>
        </p:nvSpPr>
        <p:spPr>
          <a:xfrm>
            <a:off x="7371048" y="2337336"/>
            <a:ext cx="480060" cy="515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5944A2-1450-6301-6169-C599D6F182E4}"/>
              </a:ext>
            </a:extLst>
          </p:cNvPr>
          <p:cNvSpPr/>
          <p:nvPr/>
        </p:nvSpPr>
        <p:spPr>
          <a:xfrm>
            <a:off x="669036" y="2179878"/>
            <a:ext cx="6132597" cy="4123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56401D6-DE48-B54C-58C8-7E197AA8B1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3"/>
          <a:stretch/>
        </p:blipFill>
        <p:spPr bwMode="auto">
          <a:xfrm>
            <a:off x="1500203" y="2179878"/>
            <a:ext cx="4694087" cy="412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93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E91176-D71D-6778-0227-6EF55CF01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3C124-4FAF-8211-16D9-973A83E90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 fontScale="90000"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III. Perspective évolutive – exemples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D66878-92EF-84A8-EA6C-AD9A37681702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7E09A-CA6E-A08D-E572-BB0D6A835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5C4E95-3005-593C-A705-3F8F5911B34F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A1755B8-CB60-C1ED-B974-71CC6F793A59}"/>
              </a:ext>
            </a:extLst>
          </p:cNvPr>
          <p:cNvSpPr/>
          <p:nvPr/>
        </p:nvSpPr>
        <p:spPr>
          <a:xfrm>
            <a:off x="669036" y="2126974"/>
            <a:ext cx="10982812" cy="4229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endParaRPr kumimoji="0" lang="en-GB" sz="2400" b="0" i="0" u="none" strike="noStrike" kern="1200" cap="none" spc="6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DC6AEB7-A9ED-9741-FABB-7CA21A5DA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221477"/>
              </p:ext>
            </p:extLst>
          </p:nvPr>
        </p:nvGraphicFramePr>
        <p:xfrm>
          <a:off x="788791" y="2318325"/>
          <a:ext cx="10810998" cy="3912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825">
                  <a:extLst>
                    <a:ext uri="{9D8B030D-6E8A-4147-A177-3AD203B41FA5}">
                      <a16:colId xmlns:a16="http://schemas.microsoft.com/office/drawing/2014/main" val="4166329316"/>
                    </a:ext>
                  </a:extLst>
                </a:gridCol>
                <a:gridCol w="505197">
                  <a:extLst>
                    <a:ext uri="{9D8B030D-6E8A-4147-A177-3AD203B41FA5}">
                      <a16:colId xmlns:a16="http://schemas.microsoft.com/office/drawing/2014/main" val="726729364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3270444520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1211608038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2250209742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1924981037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1237744839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4061758064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1912934830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2939345335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2658039575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214252873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4250531479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3441877813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1678205958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4123409429"/>
                    </a:ext>
                  </a:extLst>
                </a:gridCol>
              </a:tblGrid>
              <a:tr h="558986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ADN </a:t>
                      </a:r>
                      <a:r>
                        <a:rPr lang="en-GB" sz="2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avant</a:t>
                      </a:r>
                      <a:endParaRPr lang="en-GB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strike="sng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693336"/>
                  </a:ext>
                </a:extLst>
              </a:tr>
              <a:tr h="558986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ADN après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548916"/>
                  </a:ext>
                </a:extLst>
              </a:tr>
              <a:tr h="558986">
                <a:tc>
                  <a:txBody>
                    <a:bodyPr/>
                    <a:lstStyle/>
                    <a:p>
                      <a:endParaRPr lang="en-GB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49645"/>
                  </a:ext>
                </a:extLst>
              </a:tr>
              <a:tr h="558986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Brin </a:t>
                      </a:r>
                      <a:r>
                        <a:rPr lang="en-GB" sz="2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matrice</a:t>
                      </a:r>
                      <a:endParaRPr lang="en-GB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091538"/>
                  </a:ext>
                </a:extLst>
              </a:tr>
              <a:tr h="558986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868241"/>
                  </a:ext>
                </a:extLst>
              </a:tr>
              <a:tr h="558986">
                <a:tc>
                  <a:txBody>
                    <a:bodyPr/>
                    <a:lstStyle/>
                    <a:p>
                      <a:endParaRPr lang="en-GB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</a:t>
                      </a:r>
                      <a:endParaRPr lang="en-GB" sz="2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GB" sz="2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483684"/>
                  </a:ext>
                </a:extLst>
              </a:tr>
              <a:tr h="558986">
                <a:tc>
                  <a:txBody>
                    <a:bodyPr/>
                    <a:lstStyle/>
                    <a:p>
                      <a:r>
                        <a:rPr lang="en-GB" sz="2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Protéine</a:t>
                      </a:r>
                      <a:endParaRPr lang="en-GB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GB" sz="2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94497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ED2E155-2AE2-7E8C-C27C-6DB72901E767}"/>
              </a:ext>
            </a:extLst>
          </p:cNvPr>
          <p:cNvSpPr txBox="1"/>
          <p:nvPr/>
        </p:nvSpPr>
        <p:spPr>
          <a:xfrm>
            <a:off x="6944880" y="3324513"/>
            <a:ext cx="13323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délétion</a:t>
            </a:r>
            <a:endParaRPr kumimoji="0" lang="en-GB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C80DCA-38EE-3013-5ACB-E6491D898FD9}"/>
              </a:ext>
            </a:extLst>
          </p:cNvPr>
          <p:cNvSpPr/>
          <p:nvPr/>
        </p:nvSpPr>
        <p:spPr>
          <a:xfrm>
            <a:off x="7371048" y="2337336"/>
            <a:ext cx="480060" cy="515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AD35D0-AD30-D4F6-A1F8-FF0520976CD7}"/>
              </a:ext>
            </a:extLst>
          </p:cNvPr>
          <p:cNvSpPr/>
          <p:nvPr/>
        </p:nvSpPr>
        <p:spPr>
          <a:xfrm>
            <a:off x="7378540" y="4508380"/>
            <a:ext cx="1695708" cy="559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197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DF9935-6DCC-41CB-8F93-8A409F390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F9541C-6D0E-5F42-F5FA-0DB147F59860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79DA0-BCA9-3C1B-33F4-8412875E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86DD702-0746-8326-54F1-42826FF54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684764" cy="4792077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Le nombre d’alignements possibles croit </a:t>
            </a:r>
            <a:r>
              <a:rPr lang="fr-FR" sz="2600" b="1" dirty="0">
                <a:solidFill>
                  <a:schemeClr val="bg1"/>
                </a:solidFill>
              </a:rPr>
              <a:t>exponentiellement</a:t>
            </a:r>
            <a:r>
              <a:rPr lang="fr-FR" sz="2600" dirty="0">
                <a:solidFill>
                  <a:schemeClr val="bg1"/>
                </a:solidFill>
              </a:rPr>
              <a:t> avec la longueur des séquences → nécessité d’automatisation.</a:t>
            </a:r>
            <a:endParaRPr lang="fr-FR" sz="2600" dirty="0">
              <a:solidFill>
                <a:schemeClr val="bg1"/>
              </a:solidFill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fr-FR" sz="2600" b="1" dirty="0">
                <a:solidFill>
                  <a:schemeClr val="bg1"/>
                </a:solidFill>
              </a:rPr>
              <a:t>Programmation dynamique </a:t>
            </a:r>
            <a:r>
              <a:rPr lang="fr-FR" sz="2600" dirty="0">
                <a:solidFill>
                  <a:schemeClr val="bg1"/>
                </a:solidFill>
              </a:rPr>
              <a:t>: Décompose le problème en sous-problèmes plus simples et résout chaque sous-problème en évitant les calculs redondants.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DC3D0D-0CEC-64CB-73E5-37B90B124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4900" b="1" dirty="0">
                <a:solidFill>
                  <a:schemeClr val="bg1"/>
                </a:solidFill>
              </a:rPr>
              <a:t>IV. Algorithmes d’alignement</a:t>
            </a:r>
          </a:p>
        </p:txBody>
      </p:sp>
    </p:spTree>
    <p:extLst>
      <p:ext uri="{BB962C8B-B14F-4D97-AF65-F5344CB8AC3E}">
        <p14:creationId xmlns:p14="http://schemas.microsoft.com/office/powerpoint/2010/main" val="344823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6A012A-7650-7305-4E9F-3FEC25B35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0C7D-9B3B-6E73-018E-728C4701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Plan du cours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3D3E-5A5F-F187-4AD8-0F57F8582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792083"/>
          </a:xfrm>
          <a:noFill/>
        </p:spPr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fr-FR" sz="2600" b="1" dirty="0">
                <a:solidFill>
                  <a:schemeClr val="bg1"/>
                </a:solidFill>
              </a:rPr>
              <a:t>Pourquoi comparer des séquences ?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fr-FR" sz="2600" b="1" dirty="0">
                <a:solidFill>
                  <a:schemeClr val="bg1"/>
                </a:solidFill>
              </a:rPr>
              <a:t>Aligner deux séquences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fr-FR" sz="2600" b="1" dirty="0">
                <a:solidFill>
                  <a:schemeClr val="bg1"/>
                </a:solidFill>
              </a:rPr>
              <a:t>Perspective évolutive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fr-FR" sz="2600" b="1" dirty="0">
                <a:solidFill>
                  <a:schemeClr val="bg1"/>
                </a:solidFill>
              </a:rPr>
              <a:t>Algorithmes d’alignement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fr-FR" sz="2600" b="1" dirty="0">
                <a:solidFill>
                  <a:schemeClr val="bg1"/>
                </a:solidFill>
              </a:rPr>
              <a:t>Autres types d’alignement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fr-FR" sz="2600" b="1" dirty="0">
                <a:solidFill>
                  <a:schemeClr val="bg1"/>
                </a:solidFill>
              </a:rPr>
              <a:t>Exercice pratique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fr-FR" sz="2600" b="1" dirty="0">
              <a:solidFill>
                <a:schemeClr val="bg1"/>
              </a:solidFill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fr-FR" sz="2600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B8BBDD-CFA6-55C2-027B-F323D855C856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19430-3F0A-08BA-88BF-E89FC08F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127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0E4E67-D85E-1457-5E2C-F14C2E407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CA39ED-D898-88E7-D65A-48F6FE940446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91FF4-BD83-6E44-6B0F-ED5F53BE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990C8F-C299-E015-E507-0311B8F55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6204626" cy="4792077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b="1" dirty="0">
                <a:solidFill>
                  <a:schemeClr val="bg1"/>
                </a:solidFill>
              </a:rPr>
              <a:t>Algorithme de </a:t>
            </a:r>
            <a:r>
              <a:rPr lang="fr-FR" sz="2600" b="1" dirty="0" err="1">
                <a:solidFill>
                  <a:schemeClr val="bg1"/>
                </a:solidFill>
              </a:rPr>
              <a:t>Needleman-Wunsch</a:t>
            </a:r>
            <a:r>
              <a:rPr lang="fr-FR" sz="2600" b="1" dirty="0">
                <a:solidFill>
                  <a:schemeClr val="bg1"/>
                </a:solidFill>
              </a:rPr>
              <a:t> </a:t>
            </a:r>
            <a:r>
              <a:rPr lang="fr-FR" sz="2600" dirty="0">
                <a:solidFill>
                  <a:schemeClr val="bg1"/>
                </a:solidFill>
              </a:rPr>
              <a:t>: Score calculé à l’aide d’une matrice.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Systèmes de </a:t>
            </a:r>
            <a:r>
              <a:rPr lang="fr-FR" sz="2600" b="1" dirty="0">
                <a:solidFill>
                  <a:schemeClr val="bg1"/>
                </a:solidFill>
              </a:rPr>
              <a:t>pénalités</a:t>
            </a:r>
            <a:r>
              <a:rPr lang="fr-FR" sz="2600" dirty="0">
                <a:solidFill>
                  <a:schemeClr val="bg1"/>
                </a:solidFill>
              </a:rPr>
              <a:t> pour obtenir le meilleur alignement possible.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Score déterminé par les pénalités accordées aux substitutions et aux gaps.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But de </a:t>
            </a:r>
            <a:r>
              <a:rPr lang="fr-FR" sz="2600" b="1" dirty="0">
                <a:solidFill>
                  <a:schemeClr val="bg1"/>
                </a:solidFill>
              </a:rPr>
              <a:t>minimiser</a:t>
            </a:r>
            <a:r>
              <a:rPr lang="fr-FR" sz="2600" dirty="0">
                <a:solidFill>
                  <a:schemeClr val="bg1"/>
                </a:solidFill>
              </a:rPr>
              <a:t> le score.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9CE659-D13B-5DA1-A091-6DDDFF67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4900" b="1" dirty="0">
                <a:solidFill>
                  <a:schemeClr val="bg1"/>
                </a:solidFill>
              </a:rPr>
              <a:t>IV. Algorithmes d’alignement</a:t>
            </a:r>
          </a:p>
        </p:txBody>
      </p:sp>
      <p:pic>
        <p:nvPicPr>
          <p:cNvPr id="4098" name="Picture 2" descr="Needleman–Wunsch algorithm - Wikipedia">
            <a:extLst>
              <a:ext uri="{FF2B5EF4-FFF2-40B4-BE49-F238E27FC236}">
                <a16:creationId xmlns:a16="http://schemas.microsoft.com/office/drawing/2014/main" id="{0891DA09-4B0C-2BA8-475A-F5635EE34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380" y="2051605"/>
            <a:ext cx="4547632" cy="454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840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0A204C-2966-C7F2-A81B-388372378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3BFDF9-9C16-020A-F3CA-7000AC70AC2A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CFE37-8C01-C4D6-7583-037DCDFD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021E41-CFB2-5D6F-0214-C9295159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4900" b="1" dirty="0">
                <a:solidFill>
                  <a:schemeClr val="bg1"/>
                </a:solidFill>
              </a:rPr>
              <a:t>IV. Algorithmes d’alignement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D25427-28B1-869F-B2DF-D4256E049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220" y="2036278"/>
            <a:ext cx="4171375" cy="208568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E3E3A3-8835-D172-4FA1-4E2FBF02C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4245426"/>
            <a:ext cx="6875417" cy="2599509"/>
          </a:xfrm>
          <a:noFill/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1500" b="1" dirty="0">
                <a:solidFill>
                  <a:schemeClr val="bg1"/>
                </a:solidFill>
              </a:rPr>
              <a:t>(a) </a:t>
            </a:r>
            <a:r>
              <a:rPr lang="fr-FR" sz="1500" dirty="0">
                <a:solidFill>
                  <a:schemeClr val="bg1"/>
                </a:solidFill>
              </a:rPr>
              <a:t>Mise en correspondance d’un caractère de la première séquence avec un caractère de la seconde.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1500" b="1" dirty="0">
                <a:solidFill>
                  <a:schemeClr val="bg1"/>
                </a:solidFill>
              </a:rPr>
              <a:t>(b) </a:t>
            </a:r>
            <a:r>
              <a:rPr lang="fr-FR" sz="1500" dirty="0">
                <a:solidFill>
                  <a:schemeClr val="bg1"/>
                </a:solidFill>
              </a:rPr>
              <a:t>Insertion d’un gap dans la seconde séquence en face d’un caractère de la première.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1500" b="1" dirty="0">
                <a:solidFill>
                  <a:schemeClr val="bg1"/>
                </a:solidFill>
              </a:rPr>
              <a:t>(c) </a:t>
            </a:r>
            <a:r>
              <a:rPr lang="fr-FR" sz="1500" dirty="0">
                <a:solidFill>
                  <a:schemeClr val="bg1"/>
                </a:solidFill>
              </a:rPr>
              <a:t>l’insertion d’un gap dans la première séquence en face d’un caractère de la seconde.</a:t>
            </a:r>
          </a:p>
          <a:p>
            <a:pPr>
              <a:lnSpc>
                <a:spcPct val="150000"/>
              </a:lnSpc>
            </a:pPr>
            <a:endParaRPr lang="fr-FR" sz="1500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46E8B8D-6671-EA43-973A-382081680D26}"/>
              </a:ext>
            </a:extLst>
          </p:cNvPr>
          <p:cNvGrpSpPr/>
          <p:nvPr/>
        </p:nvGrpSpPr>
        <p:grpSpPr>
          <a:xfrm>
            <a:off x="803246" y="2036278"/>
            <a:ext cx="4011103" cy="4664074"/>
            <a:chOff x="2084897" y="2002906"/>
            <a:chExt cx="4011103" cy="466407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E319818-AB8F-DBAA-4792-CAA8108EE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4897" y="2002906"/>
              <a:ext cx="4011103" cy="466407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F6428C-7BB8-BE04-2028-2B56C2E5A7E9}"/>
                </a:ext>
              </a:extLst>
            </p:cNvPr>
            <p:cNvSpPr txBox="1"/>
            <p:nvPr/>
          </p:nvSpPr>
          <p:spPr>
            <a:xfrm>
              <a:off x="2794350" y="4891331"/>
              <a:ext cx="784928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a.</a:t>
              </a:r>
            </a:p>
            <a:p>
              <a:endParaRPr lang="en-GB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8E0330-84D5-FEDE-6FC8-06D0A24F2824}"/>
                </a:ext>
              </a:extLst>
            </p:cNvPr>
            <p:cNvSpPr txBox="1"/>
            <p:nvPr/>
          </p:nvSpPr>
          <p:spPr>
            <a:xfrm>
              <a:off x="2794350" y="5841355"/>
              <a:ext cx="784928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a.</a:t>
              </a:r>
            </a:p>
            <a:p>
              <a:endParaRPr lang="en-GB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8774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B6A3EB-DABC-ADCC-7C2B-8ED0A06B3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B8CDE6-5E11-FB21-C39B-1A2324774496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B5574-DC3A-9C3E-D36D-D5D233B31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B62F03-3519-02DF-F15F-E12E3EF03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4980709" cy="4792077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b="1" dirty="0">
                <a:solidFill>
                  <a:schemeClr val="bg1"/>
                </a:solidFill>
                <a:sym typeface="Wingdings" pitchFamily="2" charset="2"/>
              </a:rPr>
              <a:t>BLOSUM50</a:t>
            </a:r>
            <a:r>
              <a:rPr lang="fr-FR" sz="2600" dirty="0">
                <a:solidFill>
                  <a:schemeClr val="bg1"/>
                </a:solidFill>
                <a:sym typeface="Wingdings" pitchFamily="2" charset="2"/>
              </a:rPr>
              <a:t> : </a:t>
            </a:r>
            <a:r>
              <a:rPr lang="fr-FR" sz="2600" dirty="0">
                <a:solidFill>
                  <a:schemeClr val="bg1"/>
                </a:solidFill>
              </a:rPr>
              <a:t>Matrice de substitution pour séquences protéiques.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Permet de pénaliser davantage des substitutions plus rares.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Plusieurs versions en fonction de la similarité des séquences.</a:t>
            </a:r>
          </a:p>
          <a:p>
            <a:pPr>
              <a:lnSpc>
                <a:spcPct val="150000"/>
              </a:lnSpc>
            </a:pPr>
            <a:endParaRPr lang="fr-FR" sz="26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5D477C-ED76-B2EE-F50F-51C652C13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4900" b="1" dirty="0">
                <a:solidFill>
                  <a:schemeClr val="bg1"/>
                </a:solidFill>
              </a:rPr>
              <a:t>IV. Algorithmes d’alignement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79C039-D37A-59EA-B295-2A01A6258050}"/>
              </a:ext>
            </a:extLst>
          </p:cNvPr>
          <p:cNvGrpSpPr/>
          <p:nvPr/>
        </p:nvGrpSpPr>
        <p:grpSpPr>
          <a:xfrm>
            <a:off x="5978236" y="2202133"/>
            <a:ext cx="5544728" cy="3803945"/>
            <a:chOff x="6231751" y="3034315"/>
            <a:chExt cx="4696970" cy="332202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33304E3-CE03-B810-5E50-19713F9EE6DF}"/>
                </a:ext>
              </a:extLst>
            </p:cNvPr>
            <p:cNvSpPr/>
            <p:nvPr/>
          </p:nvSpPr>
          <p:spPr>
            <a:xfrm>
              <a:off x="6231751" y="3034315"/>
              <a:ext cx="4696969" cy="3322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8" name="Picture 4" descr="undefined">
              <a:extLst>
                <a:ext uri="{FF2B5EF4-FFF2-40B4-BE49-F238E27FC236}">
                  <a16:creationId xmlns:a16="http://schemas.microsoft.com/office/drawing/2014/main" id="{80C5569C-565E-6931-1115-8B9441E549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1753" y="3034315"/>
              <a:ext cx="4696968" cy="3322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74369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18B4E7-E52F-D90F-ACF7-22FC3397E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F603BB-FA04-435A-A587-B0D73748FCAD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0685D-BB06-1565-79CE-E1D58956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E3784A-7BD9-DB22-7BC0-ECCE780AA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684764" cy="4792077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b="1" u="sng" dirty="0">
                <a:solidFill>
                  <a:schemeClr val="bg1"/>
                </a:solidFill>
              </a:rPr>
              <a:t>Multiple </a:t>
            </a:r>
            <a:r>
              <a:rPr lang="fr-FR" sz="2600" b="1" u="sng" dirty="0" err="1">
                <a:solidFill>
                  <a:schemeClr val="bg1"/>
                </a:solidFill>
              </a:rPr>
              <a:t>Sequence</a:t>
            </a:r>
            <a:r>
              <a:rPr lang="fr-FR" sz="2600" b="1" u="sng" dirty="0">
                <a:solidFill>
                  <a:schemeClr val="bg1"/>
                </a:solidFill>
              </a:rPr>
              <a:t> </a:t>
            </a:r>
            <a:r>
              <a:rPr lang="fr-FR" sz="2600" b="1" u="sng" dirty="0" err="1">
                <a:solidFill>
                  <a:schemeClr val="bg1"/>
                </a:solidFill>
              </a:rPr>
              <a:t>Alignment</a:t>
            </a:r>
            <a:r>
              <a:rPr lang="fr-FR" sz="2600" b="1" u="sng" dirty="0">
                <a:solidFill>
                  <a:schemeClr val="bg1"/>
                </a:solidFill>
              </a:rPr>
              <a:t> (MSA) </a:t>
            </a:r>
            <a:r>
              <a:rPr lang="fr-FR" sz="2600" dirty="0">
                <a:solidFill>
                  <a:schemeClr val="bg1"/>
                </a:solidFill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</a:rPr>
              <a:t>Alignement simultané de </a:t>
            </a:r>
            <a:r>
              <a:rPr lang="fr-FR" b="1" dirty="0">
                <a:solidFill>
                  <a:schemeClr val="bg1"/>
                </a:solidFill>
              </a:rPr>
              <a:t>3 ou plus </a:t>
            </a:r>
            <a:r>
              <a:rPr lang="fr-FR" dirty="0">
                <a:solidFill>
                  <a:schemeClr val="bg1"/>
                </a:solidFill>
              </a:rPr>
              <a:t>séquences de longueur similaire.</a:t>
            </a:r>
          </a:p>
          <a:p>
            <a:pPr lvl="1"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</a:rPr>
              <a:t>Fonction similaire à un alignement de deux séquences (</a:t>
            </a:r>
            <a:r>
              <a:rPr lang="fr-FR" b="1" dirty="0">
                <a:solidFill>
                  <a:schemeClr val="bg1"/>
                </a:solidFill>
              </a:rPr>
              <a:t>liens évolutifs </a:t>
            </a:r>
            <a:r>
              <a:rPr lang="fr-FR" dirty="0">
                <a:solidFill>
                  <a:schemeClr val="bg1"/>
                </a:solidFill>
              </a:rPr>
              <a:t>ou </a:t>
            </a:r>
            <a:r>
              <a:rPr lang="fr-FR" b="1" dirty="0">
                <a:solidFill>
                  <a:schemeClr val="bg1"/>
                </a:solidFill>
              </a:rPr>
              <a:t>recherche d’homologues</a:t>
            </a:r>
            <a:r>
              <a:rPr lang="fr-FR" dirty="0">
                <a:solidFill>
                  <a:schemeClr val="bg1"/>
                </a:solidFill>
              </a:rPr>
              <a:t>).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ECF6E77-D22A-7CA3-F7C2-C0DD4C24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4900" b="1" dirty="0">
                <a:solidFill>
                  <a:schemeClr val="bg1"/>
                </a:solidFill>
              </a:rPr>
              <a:t>V. Autres types d’alignement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96121F-F698-5D47-6978-27974D91BF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97"/>
          <a:stretch/>
        </p:blipFill>
        <p:spPr>
          <a:xfrm>
            <a:off x="3223093" y="4383516"/>
            <a:ext cx="5387507" cy="237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6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90D0EB-AE24-77F0-06DB-1B55DAC5E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7D9EDE-1959-1999-43C6-58314FB8A829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DBED5-6FD8-8500-B1C3-178CBA85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CCD1BD-06FC-9BE6-CF2C-E35B4BADE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684764" cy="4792077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b="1" u="sng" dirty="0">
                <a:solidFill>
                  <a:schemeClr val="bg1"/>
                </a:solidFill>
              </a:rPr>
              <a:t>Multiple </a:t>
            </a:r>
            <a:r>
              <a:rPr lang="fr-FR" sz="2600" b="1" u="sng" dirty="0" err="1">
                <a:solidFill>
                  <a:schemeClr val="bg1"/>
                </a:solidFill>
              </a:rPr>
              <a:t>Sequence</a:t>
            </a:r>
            <a:r>
              <a:rPr lang="fr-FR" sz="2600" b="1" u="sng" dirty="0">
                <a:solidFill>
                  <a:schemeClr val="bg1"/>
                </a:solidFill>
              </a:rPr>
              <a:t> </a:t>
            </a:r>
            <a:r>
              <a:rPr lang="fr-FR" sz="2600" b="1" u="sng" dirty="0" err="1">
                <a:solidFill>
                  <a:schemeClr val="bg1"/>
                </a:solidFill>
              </a:rPr>
              <a:t>Alignment</a:t>
            </a:r>
            <a:r>
              <a:rPr lang="fr-FR" sz="2600" b="1" u="sng" dirty="0">
                <a:solidFill>
                  <a:schemeClr val="bg1"/>
                </a:solidFill>
              </a:rPr>
              <a:t> (MSA) </a:t>
            </a:r>
            <a:r>
              <a:rPr lang="fr-FR" sz="2600" dirty="0">
                <a:solidFill>
                  <a:schemeClr val="bg1"/>
                </a:solidFill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</a:rPr>
              <a:t>Nécessite des algorithmes plus </a:t>
            </a:r>
            <a:r>
              <a:rPr lang="fr-FR" b="1" dirty="0">
                <a:solidFill>
                  <a:schemeClr val="bg1"/>
                </a:solidFill>
              </a:rPr>
              <a:t>avancés</a:t>
            </a:r>
            <a:r>
              <a:rPr lang="fr-FR" dirty="0">
                <a:solidFill>
                  <a:schemeClr val="bg1"/>
                </a:solidFill>
              </a:rPr>
              <a:t> et une </a:t>
            </a:r>
            <a:r>
              <a:rPr lang="fr-FR" b="1" dirty="0">
                <a:solidFill>
                  <a:schemeClr val="bg1"/>
                </a:solidFill>
              </a:rPr>
              <a:t>mémoire importante</a:t>
            </a:r>
            <a:r>
              <a:rPr lang="fr-FR" dirty="0">
                <a:solidFill>
                  <a:schemeClr val="bg1"/>
                </a:solidFill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fr-FR" u="sng" dirty="0">
                <a:solidFill>
                  <a:schemeClr val="bg1"/>
                </a:solidFill>
              </a:rPr>
              <a:t>Algorithmes progressifs </a:t>
            </a:r>
            <a:r>
              <a:rPr lang="fr-FR" dirty="0">
                <a:solidFill>
                  <a:schemeClr val="bg1"/>
                </a:solidFill>
              </a:rPr>
              <a:t>: comme </a:t>
            </a:r>
            <a:r>
              <a:rPr lang="fr-FR" i="1" dirty="0" err="1">
                <a:solidFill>
                  <a:schemeClr val="bg1"/>
                </a:solidFill>
              </a:rPr>
              <a:t>Clustal</a:t>
            </a:r>
            <a:r>
              <a:rPr lang="fr-FR" dirty="0">
                <a:solidFill>
                  <a:schemeClr val="bg1"/>
                </a:solidFill>
              </a:rPr>
              <a:t>, qui alignent d’abord les séquences les plus similaires et construisent l’alignement en ajoutant les autres séquences </a:t>
            </a:r>
            <a:r>
              <a:rPr lang="fr-FR" b="1" dirty="0">
                <a:solidFill>
                  <a:schemeClr val="bg1"/>
                </a:solidFill>
              </a:rPr>
              <a:t>progressivement</a:t>
            </a:r>
            <a:r>
              <a:rPr lang="fr-FR" dirty="0">
                <a:solidFill>
                  <a:schemeClr val="bg1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fr-FR" u="sng" dirty="0">
                <a:solidFill>
                  <a:schemeClr val="bg1"/>
                </a:solidFill>
              </a:rPr>
              <a:t>Algorithmes basés sur des méthodes par itérations </a:t>
            </a:r>
            <a:r>
              <a:rPr lang="fr-FR" dirty="0">
                <a:solidFill>
                  <a:schemeClr val="bg1"/>
                </a:solidFill>
              </a:rPr>
              <a:t>: comme </a:t>
            </a:r>
            <a:r>
              <a:rPr lang="fr-FR" i="1" dirty="0">
                <a:solidFill>
                  <a:schemeClr val="bg1"/>
                </a:solidFill>
              </a:rPr>
              <a:t>MUSCLE</a:t>
            </a:r>
            <a:r>
              <a:rPr lang="fr-FR" dirty="0">
                <a:solidFill>
                  <a:schemeClr val="bg1"/>
                </a:solidFill>
              </a:rPr>
              <a:t> ou </a:t>
            </a:r>
            <a:r>
              <a:rPr lang="fr-FR" i="1" dirty="0">
                <a:solidFill>
                  <a:schemeClr val="bg1"/>
                </a:solidFill>
              </a:rPr>
              <a:t>MAFFT</a:t>
            </a:r>
            <a:r>
              <a:rPr lang="fr-FR" dirty="0">
                <a:solidFill>
                  <a:schemeClr val="bg1"/>
                </a:solidFill>
              </a:rPr>
              <a:t>, qui optimisent l’alignement en ajustant les séquences </a:t>
            </a:r>
            <a:r>
              <a:rPr lang="fr-FR" b="1" dirty="0">
                <a:solidFill>
                  <a:schemeClr val="bg1"/>
                </a:solidFill>
              </a:rPr>
              <a:t>itérativement</a:t>
            </a:r>
            <a:r>
              <a:rPr lang="fr-F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CFC3A3-E0DB-CA0B-4805-274966A8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4900" b="1" dirty="0">
                <a:solidFill>
                  <a:schemeClr val="bg1"/>
                </a:solidFill>
              </a:rPr>
              <a:t>V. Autres types d’alignement</a:t>
            </a:r>
          </a:p>
        </p:txBody>
      </p:sp>
    </p:spTree>
    <p:extLst>
      <p:ext uri="{BB962C8B-B14F-4D97-AF65-F5344CB8AC3E}">
        <p14:creationId xmlns:p14="http://schemas.microsoft.com/office/powerpoint/2010/main" val="3184276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A15B0F-2C48-2C61-65CC-B2F1FEA9F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69E956-0889-471F-E30D-9D0E8163D983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8D0F9-71BA-4959-69D5-82C25BF1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99F68A-27AD-E7EC-8C44-93AA9FAC9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5257800" cy="4792077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L'alignement </a:t>
            </a:r>
            <a:r>
              <a:rPr lang="fr-FR" sz="2600" b="1" dirty="0">
                <a:solidFill>
                  <a:schemeClr val="bg1"/>
                </a:solidFill>
              </a:rPr>
              <a:t>global</a:t>
            </a:r>
            <a:r>
              <a:rPr lang="fr-FR" sz="2600" dirty="0">
                <a:solidFill>
                  <a:schemeClr val="bg1"/>
                </a:solidFill>
              </a:rPr>
              <a:t> compare des séquences apparentées sur toute leur longueur.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L'alignement </a:t>
            </a:r>
            <a:r>
              <a:rPr lang="fr-FR" sz="2600" b="1" dirty="0">
                <a:solidFill>
                  <a:schemeClr val="bg1"/>
                </a:solidFill>
              </a:rPr>
              <a:t>local</a:t>
            </a:r>
            <a:r>
              <a:rPr lang="fr-FR" sz="2600" dirty="0">
                <a:solidFill>
                  <a:schemeClr val="bg1"/>
                </a:solidFill>
              </a:rPr>
              <a:t> se concentre sur les parties de séquences qui sont homologues.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08C9F4D-6F60-F999-0F99-EF86DC397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4900" b="1" dirty="0">
                <a:solidFill>
                  <a:schemeClr val="bg1"/>
                </a:solidFill>
              </a:rPr>
              <a:t>V. Autres types d’alignement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5B3230-59E5-E891-F041-78B55FB62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890" y="2200274"/>
            <a:ext cx="5235946" cy="389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22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0D1947-F758-4B48-3639-EA06914BD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6236FE-022C-1365-BE2E-EEC6972FD105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C60A7-67D1-0356-3D54-D63510D86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28AA4FC-C6DD-57BD-F8D7-607D3261D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5257800" cy="4792077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Recherche de</a:t>
            </a:r>
            <a:r>
              <a:rPr lang="fr-FR" sz="2600" b="1" dirty="0">
                <a:solidFill>
                  <a:schemeClr val="bg1"/>
                </a:solidFill>
              </a:rPr>
              <a:t> motifs </a:t>
            </a:r>
            <a:r>
              <a:rPr lang="fr-FR" sz="2600" dirty="0">
                <a:solidFill>
                  <a:schemeClr val="bg1"/>
                </a:solidFill>
              </a:rPr>
              <a:t>biologiques (segments de la séquence aux fonctions similaires).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En particulier avec des séquences </a:t>
            </a:r>
            <a:r>
              <a:rPr lang="fr-FR" sz="2600" b="1" dirty="0">
                <a:solidFill>
                  <a:schemeClr val="bg1"/>
                </a:solidFill>
              </a:rPr>
              <a:t>divergentes</a:t>
            </a:r>
            <a:r>
              <a:rPr lang="fr-FR" sz="26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Identifier des régions propres à des familles de protéines.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BB2A9F-656C-506E-AAB1-32E38DAA5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4900" b="1" dirty="0">
                <a:solidFill>
                  <a:schemeClr val="bg1"/>
                </a:solidFill>
              </a:rPr>
              <a:t>V. Autres types d’alignement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94301B-B2EA-5450-9B42-F00FADCD9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890" y="2200274"/>
            <a:ext cx="5235946" cy="389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66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8FF7EA-12A0-6DCC-065B-B56E1368B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7281-4844-FF62-5E1E-8FA74E611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VII. Exercice pratique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FFEF9-B356-D8E9-0433-7F9C0106B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  <a:hlinkClick r:id="rId2"/>
              </a:rPr>
              <a:t>https://github.com/ThBret/IntroBioinfo2</a:t>
            </a:r>
            <a:endParaRPr lang="fr-FR" sz="26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fr-FR" sz="26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fr-FR" sz="2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76F445-0F90-F459-ACB0-D36D2F952C08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319D-F023-1C58-EA4C-C2499DA7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16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4F71A1-5EE1-30B4-8B37-4CB3D4C35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C071-2FE3-EB48-5536-2538DEFF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 fontScale="90000"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I. Pourquoi comparer des séquences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ECCBC-86DD-4DDB-7C3E-D226B5587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Déterminer le </a:t>
            </a:r>
            <a:r>
              <a:rPr lang="fr-FR" sz="2600" b="1" dirty="0">
                <a:solidFill>
                  <a:schemeClr val="bg1"/>
                </a:solidFill>
              </a:rPr>
              <a:t>rôle biologique </a:t>
            </a:r>
            <a:r>
              <a:rPr lang="fr-FR" sz="2600" dirty="0">
                <a:solidFill>
                  <a:schemeClr val="bg1"/>
                </a:solidFill>
              </a:rPr>
              <a:t>d’une séquence à partir d’une autre dont le rôle est connu </a:t>
            </a:r>
            <a:r>
              <a:rPr lang="fr-FR" sz="2600" dirty="0">
                <a:solidFill>
                  <a:schemeClr val="bg1"/>
                </a:solidFill>
                <a:sym typeface="Wingdings" pitchFamily="2" charset="2"/>
              </a:rPr>
              <a:t> si</a:t>
            </a:r>
            <a:r>
              <a:rPr lang="fr-FR" sz="2600" dirty="0">
                <a:solidFill>
                  <a:schemeClr val="bg1"/>
                </a:solidFill>
              </a:rPr>
              <a:t> deux séquences protéiques sont </a:t>
            </a:r>
            <a:r>
              <a:rPr lang="fr-FR" sz="2600" b="1" dirty="0">
                <a:solidFill>
                  <a:schemeClr val="bg1"/>
                </a:solidFill>
              </a:rPr>
              <a:t>similaires</a:t>
            </a:r>
            <a:r>
              <a:rPr lang="fr-FR" sz="2600" dirty="0">
                <a:solidFill>
                  <a:schemeClr val="bg1"/>
                </a:solidFill>
              </a:rPr>
              <a:t>, les protéines qu’elles codent ont probablement une fonction </a:t>
            </a:r>
            <a:r>
              <a:rPr lang="fr-FR" sz="2600" b="1" dirty="0">
                <a:solidFill>
                  <a:schemeClr val="bg1"/>
                </a:solidFill>
              </a:rPr>
              <a:t>semblable</a:t>
            </a:r>
            <a:r>
              <a:rPr lang="fr-FR" sz="26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Grouper les gènes</a:t>
            </a:r>
            <a:r>
              <a:rPr lang="fr-FR" sz="2600" b="1" dirty="0">
                <a:solidFill>
                  <a:schemeClr val="bg1"/>
                </a:solidFill>
              </a:rPr>
              <a:t> </a:t>
            </a:r>
            <a:r>
              <a:rPr lang="fr-FR" sz="2600" dirty="0">
                <a:solidFill>
                  <a:schemeClr val="bg1"/>
                </a:solidFill>
              </a:rPr>
              <a:t>et protéines en </a:t>
            </a:r>
            <a:r>
              <a:rPr lang="fr-FR" sz="2600" b="1" dirty="0">
                <a:solidFill>
                  <a:schemeClr val="bg1"/>
                </a:solidFill>
              </a:rPr>
              <a:t>familles</a:t>
            </a:r>
            <a:r>
              <a:rPr lang="fr-FR" sz="2600" dirty="0">
                <a:solidFill>
                  <a:schemeClr val="bg1"/>
                </a:solidFill>
              </a:rPr>
              <a:t> </a:t>
            </a:r>
            <a:r>
              <a:rPr lang="fr-FR" sz="2600" b="1" dirty="0">
                <a:solidFill>
                  <a:schemeClr val="bg1"/>
                </a:solidFill>
              </a:rPr>
              <a:t>d’homologues</a:t>
            </a:r>
            <a:r>
              <a:rPr lang="fr-FR" sz="26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fr-FR" sz="2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fr-FR" sz="2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F17074-2F8A-52E9-8273-BA9C9056D36A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16956-DF19-876D-69AA-9D904418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77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BCD25C-7FF7-09AC-0FE5-71AD1C595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2D70-3DCE-8360-A515-1A2D4CE98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 fontScale="90000"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I. Pourquoi comparer des séquences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95FB-82B4-19A9-2BE7-24D5D3818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Comparer des séquences pour déterminer leur </a:t>
            </a:r>
            <a:r>
              <a:rPr lang="fr-FR" sz="2600" b="1" dirty="0">
                <a:solidFill>
                  <a:schemeClr val="bg1"/>
                </a:solidFill>
              </a:rPr>
              <a:t>similarité </a:t>
            </a:r>
            <a:r>
              <a:rPr lang="fr-FR" sz="2600" dirty="0">
                <a:solidFill>
                  <a:schemeClr val="bg1"/>
                </a:solidFill>
                <a:sym typeface="Wingdings" pitchFamily="2" charset="2"/>
              </a:rPr>
              <a:t> les régions similaires indiquent des </a:t>
            </a:r>
            <a:r>
              <a:rPr lang="fr-FR" sz="2600" b="1" dirty="0">
                <a:solidFill>
                  <a:schemeClr val="bg1"/>
                </a:solidFill>
                <a:sym typeface="Wingdings" pitchFamily="2" charset="2"/>
              </a:rPr>
              <a:t>rapports évolutifs proches</a:t>
            </a:r>
            <a:r>
              <a:rPr lang="fr-FR" sz="2600" dirty="0">
                <a:solidFill>
                  <a:schemeClr val="bg1"/>
                </a:solidFill>
                <a:sym typeface="Wingdings" pitchFamily="2" charset="2"/>
              </a:rPr>
              <a:t>.</a:t>
            </a:r>
            <a:endParaRPr lang="fr-FR" sz="26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fr-FR" sz="2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fr-FR" sz="2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fr-FR" sz="2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65D1D8-9E0A-93D4-2306-9963F4C0CF01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C3F37-3FFB-E2E0-5AA9-6C3BF55D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4</a:t>
            </a:fld>
            <a:endParaRPr lang="en-GB"/>
          </a:p>
        </p:txBody>
      </p:sp>
      <p:pic>
        <p:nvPicPr>
          <p:cNvPr id="1026" name="Picture 2" descr="un « alignement » de séquences ADN. Les spécimens 1 et 2 ont la même séquence (100 % de spécimen 5, très différent de tous les autres, représente sans doute une lignée séparée de la précédente depuis beaucoup plus longtemps">
            <a:extLst>
              <a:ext uri="{FF2B5EF4-FFF2-40B4-BE49-F238E27FC236}">
                <a16:creationId xmlns:a16="http://schemas.microsoft.com/office/drawing/2014/main" id="{2C1AEE79-700A-0DC1-CF85-2DABC3E3F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094" y="3312571"/>
            <a:ext cx="7345812" cy="318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86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04DA10-56B1-5B1D-9DA2-5E158AB70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A2DF-80AE-C0F8-DAA1-B494CAC4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4900" b="1" dirty="0">
                <a:solidFill>
                  <a:schemeClr val="bg1"/>
                </a:solidFill>
              </a:rPr>
              <a:t>II. Aligner deux séquences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19B5AC-F0ED-DC2C-75A1-31B6AE1C8723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3F6C7-767D-A38C-CB7F-2BE60F5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5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08E2B21-8E74-5EFD-9612-0505456B7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792077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Avec deux séquences de la même longueur, il suffit de compter le nombre de caractères qui </a:t>
            </a:r>
            <a:r>
              <a:rPr lang="fr-FR" sz="2600" b="1" dirty="0">
                <a:solidFill>
                  <a:schemeClr val="bg1"/>
                </a:solidFill>
              </a:rPr>
              <a:t>diffèrent</a:t>
            </a:r>
            <a:r>
              <a:rPr lang="fr-FR" sz="2600" dirty="0">
                <a:solidFill>
                  <a:schemeClr val="bg1"/>
                </a:solidFill>
              </a:rPr>
              <a:t> (</a:t>
            </a:r>
            <a:r>
              <a:rPr lang="fr-FR" sz="2600" b="1" dirty="0">
                <a:solidFill>
                  <a:schemeClr val="bg1"/>
                </a:solidFill>
              </a:rPr>
              <a:t>distance de </a:t>
            </a:r>
            <a:r>
              <a:rPr lang="fr-FR" sz="2600" b="1" dirty="0" err="1">
                <a:solidFill>
                  <a:schemeClr val="bg1"/>
                </a:solidFill>
              </a:rPr>
              <a:t>Hamming</a:t>
            </a:r>
            <a:r>
              <a:rPr lang="fr-FR" sz="2600" dirty="0">
                <a:solidFill>
                  <a:schemeClr val="bg1"/>
                </a:solidFill>
              </a:rPr>
              <a:t>).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6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fr-FR" sz="26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fr-FR" sz="26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315CFD-4D6B-8DD9-2368-A2FD4916F9D6}"/>
              </a:ext>
            </a:extLst>
          </p:cNvPr>
          <p:cNvSpPr txBox="1"/>
          <p:nvPr/>
        </p:nvSpPr>
        <p:spPr>
          <a:xfrm>
            <a:off x="1450314" y="3365763"/>
            <a:ext cx="490599" cy="337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490DDB-1D1C-76FF-F211-0761288F4F24}"/>
              </a:ext>
            </a:extLst>
          </p:cNvPr>
          <p:cNvSpPr txBox="1"/>
          <p:nvPr/>
        </p:nvSpPr>
        <p:spPr>
          <a:xfrm>
            <a:off x="1438973" y="4999358"/>
            <a:ext cx="490599" cy="337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734578-62A1-9DFF-F110-F5325F04FD3F}"/>
              </a:ext>
            </a:extLst>
          </p:cNvPr>
          <p:cNvSpPr/>
          <p:nvPr/>
        </p:nvSpPr>
        <p:spPr>
          <a:xfrm>
            <a:off x="1138451" y="3396455"/>
            <a:ext cx="4320655" cy="2450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AutoNum type="alphaLcPeriod"/>
            </a:pPr>
            <a:endParaRPr lang="en-GB" sz="2400" spc="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CCA8976-FBD9-139D-1D03-E1A274236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782342"/>
              </p:ext>
            </p:extLst>
          </p:nvPr>
        </p:nvGraphicFramePr>
        <p:xfrm>
          <a:off x="1264692" y="3501433"/>
          <a:ext cx="419441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202">
                  <a:extLst>
                    <a:ext uri="{9D8B030D-6E8A-4147-A177-3AD203B41FA5}">
                      <a16:colId xmlns:a16="http://schemas.microsoft.com/office/drawing/2014/main" val="4166329316"/>
                    </a:ext>
                  </a:extLst>
                </a:gridCol>
                <a:gridCol w="599202">
                  <a:extLst>
                    <a:ext uri="{9D8B030D-6E8A-4147-A177-3AD203B41FA5}">
                      <a16:colId xmlns:a16="http://schemas.microsoft.com/office/drawing/2014/main" val="726729364"/>
                    </a:ext>
                  </a:extLst>
                </a:gridCol>
                <a:gridCol w="599202">
                  <a:extLst>
                    <a:ext uri="{9D8B030D-6E8A-4147-A177-3AD203B41FA5}">
                      <a16:colId xmlns:a16="http://schemas.microsoft.com/office/drawing/2014/main" val="3270444520"/>
                    </a:ext>
                  </a:extLst>
                </a:gridCol>
                <a:gridCol w="599202">
                  <a:extLst>
                    <a:ext uri="{9D8B030D-6E8A-4147-A177-3AD203B41FA5}">
                      <a16:colId xmlns:a16="http://schemas.microsoft.com/office/drawing/2014/main" val="1211608038"/>
                    </a:ext>
                  </a:extLst>
                </a:gridCol>
                <a:gridCol w="599202">
                  <a:extLst>
                    <a:ext uri="{9D8B030D-6E8A-4147-A177-3AD203B41FA5}">
                      <a16:colId xmlns:a16="http://schemas.microsoft.com/office/drawing/2014/main" val="1924981037"/>
                    </a:ext>
                  </a:extLst>
                </a:gridCol>
                <a:gridCol w="599202">
                  <a:extLst>
                    <a:ext uri="{9D8B030D-6E8A-4147-A177-3AD203B41FA5}">
                      <a16:colId xmlns:a16="http://schemas.microsoft.com/office/drawing/2014/main" val="1237744839"/>
                    </a:ext>
                  </a:extLst>
                </a:gridCol>
                <a:gridCol w="599202">
                  <a:extLst>
                    <a:ext uri="{9D8B030D-6E8A-4147-A177-3AD203B41FA5}">
                      <a16:colId xmlns:a16="http://schemas.microsoft.com/office/drawing/2014/main" val="4061758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69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54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09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868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944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6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936600-14FD-BB5D-281B-B0931C790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ACBEF-6ADD-2508-1BB6-77734F59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4900" b="1" dirty="0">
                <a:solidFill>
                  <a:schemeClr val="bg1"/>
                </a:solidFill>
              </a:rPr>
              <a:t>II. Aligner deux séquences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A326EB-BC9A-D721-2C8E-B4AF55FFE9F0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9DAFF-F348-2068-166C-78F228C1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6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53C6F8F-F44C-62CB-7DB5-18A1DAE50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792077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Avec deux séquences de la même longueur, il suffit de compter le nombre de caractères qui </a:t>
            </a:r>
            <a:r>
              <a:rPr lang="fr-FR" sz="2600" b="1" dirty="0">
                <a:solidFill>
                  <a:schemeClr val="bg1"/>
                </a:solidFill>
              </a:rPr>
              <a:t>diffèrent</a:t>
            </a:r>
            <a:r>
              <a:rPr lang="fr-FR" sz="2600" dirty="0">
                <a:solidFill>
                  <a:schemeClr val="bg1"/>
                </a:solidFill>
              </a:rPr>
              <a:t> (</a:t>
            </a:r>
            <a:r>
              <a:rPr lang="fr-FR" sz="2600" b="1" dirty="0">
                <a:solidFill>
                  <a:schemeClr val="bg1"/>
                </a:solidFill>
              </a:rPr>
              <a:t>distance de </a:t>
            </a:r>
            <a:r>
              <a:rPr lang="fr-FR" sz="2600" b="1" dirty="0" err="1">
                <a:solidFill>
                  <a:schemeClr val="bg1"/>
                </a:solidFill>
              </a:rPr>
              <a:t>Hamming</a:t>
            </a:r>
            <a:r>
              <a:rPr lang="fr-FR" sz="2600" dirty="0">
                <a:solidFill>
                  <a:schemeClr val="bg1"/>
                </a:solidFill>
              </a:rPr>
              <a:t>).</a:t>
            </a:r>
          </a:p>
          <a:p>
            <a:pPr>
              <a:lnSpc>
                <a:spcPct val="150000"/>
              </a:lnSpc>
            </a:pPr>
            <a:endParaRPr lang="fr-FR" sz="2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fr-FR" sz="2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fr-FR" sz="2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fr-FR" sz="26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BD4215-A875-77CB-407B-2D9D2E9883C3}"/>
              </a:ext>
            </a:extLst>
          </p:cNvPr>
          <p:cNvSpPr txBox="1"/>
          <p:nvPr/>
        </p:nvSpPr>
        <p:spPr>
          <a:xfrm>
            <a:off x="5619853" y="3413326"/>
            <a:ext cx="53761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200" i="1" dirty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fr-FR" sz="2200" dirty="0">
                <a:solidFill>
                  <a:schemeClr val="bg1"/>
                </a:solidFill>
                <a:sym typeface="Wingdings" pitchFamily="2" charset="2"/>
              </a:rPr>
              <a:t>→ </a:t>
            </a:r>
            <a:r>
              <a:rPr lang="fr-FR" sz="2200" i="1" dirty="0">
                <a:solidFill>
                  <a:schemeClr val="bg1"/>
                </a:solidFill>
                <a:sym typeface="Wingdings" pitchFamily="2" charset="2"/>
              </a:rPr>
              <a:t>Nb de caractères différents : </a:t>
            </a:r>
            <a:r>
              <a:rPr lang="fr-FR" sz="2200" i="1" dirty="0" err="1">
                <a:solidFill>
                  <a:schemeClr val="bg1"/>
                </a:solidFill>
                <a:sym typeface="Wingdings" pitchFamily="2" charset="2"/>
              </a:rPr>
              <a:t>d</a:t>
            </a:r>
            <a:r>
              <a:rPr lang="fr-FR" sz="2200" i="1" baseline="-25000" dirty="0" err="1">
                <a:solidFill>
                  <a:schemeClr val="bg1"/>
                </a:solidFill>
                <a:sym typeface="Wingdings" pitchFamily="2" charset="2"/>
              </a:rPr>
              <a:t>H</a:t>
            </a:r>
            <a:r>
              <a:rPr lang="fr-FR" sz="2200" i="1" dirty="0">
                <a:solidFill>
                  <a:schemeClr val="bg1"/>
                </a:solidFill>
                <a:sym typeface="Wingdings" pitchFamily="2" charset="2"/>
              </a:rPr>
              <a:t>(a, b) = 3</a:t>
            </a:r>
          </a:p>
          <a:p>
            <a:endParaRPr lang="fr-FR" sz="2200" i="1" dirty="0">
              <a:solidFill>
                <a:schemeClr val="bg1"/>
              </a:solidFill>
              <a:sym typeface="Wingdings" pitchFamily="2" charset="2"/>
            </a:endParaRPr>
          </a:p>
          <a:p>
            <a:endParaRPr lang="fr-FR" sz="2200" i="1" dirty="0">
              <a:solidFill>
                <a:schemeClr val="bg1"/>
              </a:solidFill>
              <a:sym typeface="Wingdings" pitchFamily="2" charset="2"/>
            </a:endParaRPr>
          </a:p>
          <a:p>
            <a:endParaRPr lang="fr-FR" sz="2200" i="1" dirty="0">
              <a:solidFill>
                <a:schemeClr val="bg1"/>
              </a:solidFill>
              <a:sym typeface="Wingdings" pitchFamily="2" charset="2"/>
            </a:endParaRPr>
          </a:p>
          <a:p>
            <a:endParaRPr lang="en-GB" sz="22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4ACFE7-1E76-0E93-7AD3-2991EF27D2AC}"/>
              </a:ext>
            </a:extLst>
          </p:cNvPr>
          <p:cNvSpPr/>
          <p:nvPr/>
        </p:nvSpPr>
        <p:spPr>
          <a:xfrm>
            <a:off x="1138451" y="3396455"/>
            <a:ext cx="4320655" cy="2450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AutoNum type="alphaLcPeriod"/>
            </a:pPr>
            <a:endParaRPr lang="en-GB" sz="2400" spc="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255E2C-D7A1-4110-B68C-B9F411BD4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920850"/>
              </p:ext>
            </p:extLst>
          </p:nvPr>
        </p:nvGraphicFramePr>
        <p:xfrm>
          <a:off x="1264692" y="3501433"/>
          <a:ext cx="419441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202">
                  <a:extLst>
                    <a:ext uri="{9D8B030D-6E8A-4147-A177-3AD203B41FA5}">
                      <a16:colId xmlns:a16="http://schemas.microsoft.com/office/drawing/2014/main" val="4166329316"/>
                    </a:ext>
                  </a:extLst>
                </a:gridCol>
                <a:gridCol w="599202">
                  <a:extLst>
                    <a:ext uri="{9D8B030D-6E8A-4147-A177-3AD203B41FA5}">
                      <a16:colId xmlns:a16="http://schemas.microsoft.com/office/drawing/2014/main" val="726729364"/>
                    </a:ext>
                  </a:extLst>
                </a:gridCol>
                <a:gridCol w="599202">
                  <a:extLst>
                    <a:ext uri="{9D8B030D-6E8A-4147-A177-3AD203B41FA5}">
                      <a16:colId xmlns:a16="http://schemas.microsoft.com/office/drawing/2014/main" val="3270444520"/>
                    </a:ext>
                  </a:extLst>
                </a:gridCol>
                <a:gridCol w="599202">
                  <a:extLst>
                    <a:ext uri="{9D8B030D-6E8A-4147-A177-3AD203B41FA5}">
                      <a16:colId xmlns:a16="http://schemas.microsoft.com/office/drawing/2014/main" val="1211608038"/>
                    </a:ext>
                  </a:extLst>
                </a:gridCol>
                <a:gridCol w="599202">
                  <a:extLst>
                    <a:ext uri="{9D8B030D-6E8A-4147-A177-3AD203B41FA5}">
                      <a16:colId xmlns:a16="http://schemas.microsoft.com/office/drawing/2014/main" val="1924981037"/>
                    </a:ext>
                  </a:extLst>
                </a:gridCol>
                <a:gridCol w="599202">
                  <a:extLst>
                    <a:ext uri="{9D8B030D-6E8A-4147-A177-3AD203B41FA5}">
                      <a16:colId xmlns:a16="http://schemas.microsoft.com/office/drawing/2014/main" val="1237744839"/>
                    </a:ext>
                  </a:extLst>
                </a:gridCol>
                <a:gridCol w="599202">
                  <a:extLst>
                    <a:ext uri="{9D8B030D-6E8A-4147-A177-3AD203B41FA5}">
                      <a16:colId xmlns:a16="http://schemas.microsoft.com/office/drawing/2014/main" val="4061758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69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54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09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868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944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58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401128-0918-A7B1-2AC4-E3089F8A4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DF5F7D-50AC-F57D-71CF-1EC15912E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792077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dirty="0">
                <a:solidFill>
                  <a:schemeClr val="bg1"/>
                </a:solidFill>
              </a:rPr>
              <a:t>Avec deux séquences de la même longueur, il suffit de compter le nombre de caractères qui </a:t>
            </a:r>
            <a:r>
              <a:rPr lang="fr-FR" sz="2600" b="1" dirty="0">
                <a:solidFill>
                  <a:schemeClr val="bg1"/>
                </a:solidFill>
              </a:rPr>
              <a:t>diffèrent</a:t>
            </a:r>
            <a:r>
              <a:rPr lang="fr-FR" sz="2600" dirty="0">
                <a:solidFill>
                  <a:schemeClr val="bg1"/>
                </a:solidFill>
              </a:rPr>
              <a:t> (</a:t>
            </a:r>
            <a:r>
              <a:rPr lang="fr-FR" sz="2600" b="1" dirty="0">
                <a:solidFill>
                  <a:schemeClr val="bg1"/>
                </a:solidFill>
              </a:rPr>
              <a:t>distance de </a:t>
            </a:r>
            <a:r>
              <a:rPr lang="fr-FR" sz="2600" b="1" dirty="0" err="1">
                <a:solidFill>
                  <a:schemeClr val="bg1"/>
                </a:solidFill>
              </a:rPr>
              <a:t>Hamming</a:t>
            </a:r>
            <a:r>
              <a:rPr lang="fr-FR" sz="2600" dirty="0">
                <a:solidFill>
                  <a:schemeClr val="bg1"/>
                </a:solidFill>
              </a:rPr>
              <a:t>).</a:t>
            </a:r>
          </a:p>
          <a:p>
            <a:pPr>
              <a:lnSpc>
                <a:spcPct val="150000"/>
              </a:lnSpc>
            </a:pPr>
            <a:endParaRPr lang="fr-FR" sz="2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fr-FR" sz="2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fr-FR" sz="2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fr-FR" sz="2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4983D-012E-6F16-39BD-F4E9624C5C97}"/>
              </a:ext>
            </a:extLst>
          </p:cNvPr>
          <p:cNvSpPr txBox="1">
            <a:spLocks/>
          </p:cNvSpPr>
          <p:nvPr/>
        </p:nvSpPr>
        <p:spPr>
          <a:xfrm>
            <a:off x="5619299" y="3414219"/>
            <a:ext cx="53761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2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2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2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2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2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Wingdings" pitchFamily="2" charset="2"/>
              </a:rPr>
              <a:t>→</a:t>
            </a:r>
            <a:r>
              <a:rPr kumimoji="0" lang="fr-FR" sz="2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Wingdings" pitchFamily="2" charset="2"/>
              </a:rPr>
              <a:t> Nb de caractères différents : </a:t>
            </a:r>
            <a:r>
              <a:rPr kumimoji="0" lang="fr-FR" sz="22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Wingdings" pitchFamily="2" charset="2"/>
              </a:rPr>
              <a:t>d</a:t>
            </a:r>
            <a:r>
              <a:rPr kumimoji="0" lang="fr-FR" sz="2200" b="0" i="1" u="none" strike="noStrike" kern="1200" cap="none" spc="0" normalizeH="0" baseline="-25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Wingdings" pitchFamily="2" charset="2"/>
              </a:rPr>
              <a:t>H</a:t>
            </a:r>
            <a:r>
              <a:rPr kumimoji="0" lang="fr-FR" sz="2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Wingdings" pitchFamily="2" charset="2"/>
              </a:rPr>
              <a:t>(c, d) = 1</a:t>
            </a:r>
            <a:endParaRPr kumimoji="0" lang="fr-FR" sz="22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2DAC1-E36D-B890-B1EC-A06D0AF52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4900" b="1" dirty="0">
                <a:solidFill>
                  <a:schemeClr val="bg1"/>
                </a:solidFill>
              </a:rPr>
              <a:t>II. Aligner deux séquences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FF35D1-9F63-834C-2AAA-FE0AE1DF84DD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EE67A-69E9-FA07-4F6D-6A98D3FD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4C2B1-E716-784C-9486-042DD3CBA0D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78ECB4-E924-C862-0755-52F4C27864E6}"/>
              </a:ext>
            </a:extLst>
          </p:cNvPr>
          <p:cNvSpPr/>
          <p:nvPr/>
        </p:nvSpPr>
        <p:spPr>
          <a:xfrm>
            <a:off x="1138451" y="3396455"/>
            <a:ext cx="4320655" cy="2450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endParaRPr kumimoji="0" lang="en-GB" sz="2400" b="0" i="0" u="none" strike="noStrike" kern="1200" cap="none" spc="6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0AC9B03-BB04-5FBD-17F4-835601F481BF}"/>
              </a:ext>
            </a:extLst>
          </p:cNvPr>
          <p:cNvGraphicFramePr>
            <a:graphicFrameLocks noGrp="1"/>
          </p:cNvGraphicFramePr>
          <p:nvPr/>
        </p:nvGraphicFramePr>
        <p:xfrm>
          <a:off x="1264692" y="3501433"/>
          <a:ext cx="419441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202">
                  <a:extLst>
                    <a:ext uri="{9D8B030D-6E8A-4147-A177-3AD203B41FA5}">
                      <a16:colId xmlns:a16="http://schemas.microsoft.com/office/drawing/2014/main" val="4166329316"/>
                    </a:ext>
                  </a:extLst>
                </a:gridCol>
                <a:gridCol w="599202">
                  <a:extLst>
                    <a:ext uri="{9D8B030D-6E8A-4147-A177-3AD203B41FA5}">
                      <a16:colId xmlns:a16="http://schemas.microsoft.com/office/drawing/2014/main" val="726729364"/>
                    </a:ext>
                  </a:extLst>
                </a:gridCol>
                <a:gridCol w="599202">
                  <a:extLst>
                    <a:ext uri="{9D8B030D-6E8A-4147-A177-3AD203B41FA5}">
                      <a16:colId xmlns:a16="http://schemas.microsoft.com/office/drawing/2014/main" val="3270444520"/>
                    </a:ext>
                  </a:extLst>
                </a:gridCol>
                <a:gridCol w="599202">
                  <a:extLst>
                    <a:ext uri="{9D8B030D-6E8A-4147-A177-3AD203B41FA5}">
                      <a16:colId xmlns:a16="http://schemas.microsoft.com/office/drawing/2014/main" val="1211608038"/>
                    </a:ext>
                  </a:extLst>
                </a:gridCol>
                <a:gridCol w="599202">
                  <a:extLst>
                    <a:ext uri="{9D8B030D-6E8A-4147-A177-3AD203B41FA5}">
                      <a16:colId xmlns:a16="http://schemas.microsoft.com/office/drawing/2014/main" val="1924981037"/>
                    </a:ext>
                  </a:extLst>
                </a:gridCol>
                <a:gridCol w="599202">
                  <a:extLst>
                    <a:ext uri="{9D8B030D-6E8A-4147-A177-3AD203B41FA5}">
                      <a16:colId xmlns:a16="http://schemas.microsoft.com/office/drawing/2014/main" val="1237744839"/>
                    </a:ext>
                  </a:extLst>
                </a:gridCol>
                <a:gridCol w="599202">
                  <a:extLst>
                    <a:ext uri="{9D8B030D-6E8A-4147-A177-3AD203B41FA5}">
                      <a16:colId xmlns:a16="http://schemas.microsoft.com/office/drawing/2014/main" val="4061758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69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54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09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868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9449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CE7616-3E94-67F4-C3DA-6596739E6E6D}"/>
              </a:ext>
            </a:extLst>
          </p:cNvPr>
          <p:cNvSpPr txBox="1"/>
          <p:nvPr/>
        </p:nvSpPr>
        <p:spPr>
          <a:xfrm>
            <a:off x="5619853" y="3413326"/>
            <a:ext cx="54336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200" i="1" dirty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fr-FR" sz="2200" dirty="0">
                <a:solidFill>
                  <a:schemeClr val="bg1"/>
                </a:solidFill>
                <a:sym typeface="Wingdings" pitchFamily="2" charset="2"/>
              </a:rPr>
              <a:t>→ </a:t>
            </a:r>
            <a:r>
              <a:rPr lang="fr-FR" sz="2200" i="1" dirty="0">
                <a:solidFill>
                  <a:schemeClr val="bg1"/>
                </a:solidFill>
                <a:sym typeface="Wingdings" pitchFamily="2" charset="2"/>
              </a:rPr>
              <a:t>Nb de caractères différents : </a:t>
            </a:r>
            <a:r>
              <a:rPr lang="fr-FR" sz="2200" i="1" dirty="0" err="1">
                <a:solidFill>
                  <a:schemeClr val="bg1"/>
                </a:solidFill>
                <a:sym typeface="Wingdings" pitchFamily="2" charset="2"/>
              </a:rPr>
              <a:t>d</a:t>
            </a:r>
            <a:r>
              <a:rPr lang="fr-FR" sz="2200" i="1" baseline="-25000" dirty="0" err="1">
                <a:solidFill>
                  <a:schemeClr val="bg1"/>
                </a:solidFill>
                <a:sym typeface="Wingdings" pitchFamily="2" charset="2"/>
              </a:rPr>
              <a:t>H</a:t>
            </a:r>
            <a:r>
              <a:rPr lang="fr-FR" sz="2200" i="1" dirty="0">
                <a:solidFill>
                  <a:schemeClr val="bg1"/>
                </a:solidFill>
                <a:sym typeface="Wingdings" pitchFamily="2" charset="2"/>
              </a:rPr>
              <a:t>(a, b) = 3</a:t>
            </a:r>
          </a:p>
          <a:p>
            <a:endParaRPr lang="fr-FR" sz="2200" i="1" dirty="0">
              <a:solidFill>
                <a:schemeClr val="bg1"/>
              </a:solidFill>
              <a:sym typeface="Wingdings" pitchFamily="2" charset="2"/>
            </a:endParaRPr>
          </a:p>
          <a:p>
            <a:endParaRPr lang="en-GB" sz="2200" i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58D74C-E5F4-0F1C-30AC-5D690EB7244B}"/>
              </a:ext>
            </a:extLst>
          </p:cNvPr>
          <p:cNvSpPr txBox="1">
            <a:spLocks/>
          </p:cNvSpPr>
          <p:nvPr/>
        </p:nvSpPr>
        <p:spPr>
          <a:xfrm>
            <a:off x="838200" y="6127303"/>
            <a:ext cx="10515600" cy="4684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600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fr-FR" sz="2600" dirty="0">
                <a:solidFill>
                  <a:schemeClr val="bg1"/>
                </a:solidFill>
              </a:rPr>
              <a:t>Les séquences </a:t>
            </a:r>
            <a:r>
              <a:rPr lang="fr-FR" sz="2600" i="1" dirty="0">
                <a:solidFill>
                  <a:schemeClr val="bg1"/>
                </a:solidFill>
              </a:rPr>
              <a:t>c </a:t>
            </a:r>
            <a:r>
              <a:rPr lang="fr-FR" sz="2600" dirty="0">
                <a:solidFill>
                  <a:schemeClr val="bg1"/>
                </a:solidFill>
              </a:rPr>
              <a:t>et </a:t>
            </a:r>
            <a:r>
              <a:rPr lang="fr-FR" sz="2600" i="1" dirty="0">
                <a:solidFill>
                  <a:schemeClr val="bg1"/>
                </a:solidFill>
              </a:rPr>
              <a:t>d</a:t>
            </a:r>
            <a:r>
              <a:rPr lang="fr-FR" sz="2600" dirty="0">
                <a:solidFill>
                  <a:schemeClr val="bg1"/>
                </a:solidFill>
              </a:rPr>
              <a:t> sont plus </a:t>
            </a:r>
            <a:r>
              <a:rPr lang="fr-FR" sz="2600" b="1" dirty="0">
                <a:solidFill>
                  <a:schemeClr val="bg1"/>
                </a:solidFill>
              </a:rPr>
              <a:t>similaires</a:t>
            </a:r>
            <a:r>
              <a:rPr lang="fr-FR" sz="2600" dirty="0">
                <a:solidFill>
                  <a:schemeClr val="bg1"/>
                </a:solidFill>
              </a:rPr>
              <a:t> que </a:t>
            </a:r>
            <a:r>
              <a:rPr lang="fr-FR" sz="2600" i="1" dirty="0">
                <a:solidFill>
                  <a:schemeClr val="bg1"/>
                </a:solidFill>
              </a:rPr>
              <a:t>a</a:t>
            </a:r>
            <a:r>
              <a:rPr lang="fr-FR" sz="2600" dirty="0">
                <a:solidFill>
                  <a:schemeClr val="bg1"/>
                </a:solidFill>
              </a:rPr>
              <a:t> et </a:t>
            </a:r>
            <a:r>
              <a:rPr lang="fr-FR" sz="2600" i="1" dirty="0">
                <a:solidFill>
                  <a:schemeClr val="bg1"/>
                </a:solidFill>
              </a:rPr>
              <a:t>b</a:t>
            </a:r>
            <a:r>
              <a:rPr lang="fr-FR" sz="26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711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D3FA18-6212-D3E0-6DA6-F800E9002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F8DAAE-6C96-0570-5107-CBECF8DB33FB}"/>
              </a:ext>
            </a:extLst>
          </p:cNvPr>
          <p:cNvCxnSpPr/>
          <p:nvPr/>
        </p:nvCxnSpPr>
        <p:spPr>
          <a:xfrm flipH="1">
            <a:off x="669036" y="1690688"/>
            <a:ext cx="10853928" cy="0"/>
          </a:xfrm>
          <a:prstGeom prst="line">
            <a:avLst/>
          </a:prstGeom>
          <a:ln w="47625">
            <a:solidFill>
              <a:srgbClr val="00EB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DC98C-2544-F986-C89C-BD5AD7BC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C2B1-E716-784C-9486-042DD3CBA0DD}" type="slidenum">
              <a:rPr lang="en-GB" smtClean="0"/>
              <a:t>8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9DBE646-6452-39B4-DED1-C7FD14AD4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792077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u="sng" dirty="0">
                <a:solidFill>
                  <a:schemeClr val="bg1"/>
                </a:solidFill>
              </a:rPr>
              <a:t>Problème</a:t>
            </a:r>
            <a:r>
              <a:rPr lang="fr-FR" sz="2600" dirty="0">
                <a:solidFill>
                  <a:schemeClr val="bg1"/>
                </a:solidFill>
              </a:rPr>
              <a:t> : Deux séquences ont rarement la même longueur et même si c’est le cas, elles peuvent parfois être </a:t>
            </a:r>
            <a:r>
              <a:rPr lang="fr-FR" sz="2600" b="1" dirty="0">
                <a:solidFill>
                  <a:schemeClr val="bg1"/>
                </a:solidFill>
              </a:rPr>
              <a:t>décalées</a:t>
            </a:r>
            <a:r>
              <a:rPr lang="fr-FR" sz="2600" dirty="0">
                <a:solidFill>
                  <a:schemeClr val="bg1"/>
                </a:solidFill>
              </a:rPr>
              <a:t> pour mieux s’aligner.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6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fr-FR" sz="26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fr-FR" sz="26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fr-FR" sz="26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FFCCC9-063B-8E4D-04EF-E6D4E6FD501F}"/>
              </a:ext>
            </a:extLst>
          </p:cNvPr>
          <p:cNvSpPr/>
          <p:nvPr/>
        </p:nvSpPr>
        <p:spPr>
          <a:xfrm>
            <a:off x="1138451" y="3396455"/>
            <a:ext cx="6112921" cy="2450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AutoNum type="alphaLcPeriod"/>
            </a:pPr>
            <a:endParaRPr lang="en-GB" sz="2400" spc="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3C831C-B87D-90D5-B04B-6A484134E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629791"/>
              </p:ext>
            </p:extLst>
          </p:nvPr>
        </p:nvGraphicFramePr>
        <p:xfrm>
          <a:off x="1264692" y="3501433"/>
          <a:ext cx="598668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668">
                  <a:extLst>
                    <a:ext uri="{9D8B030D-6E8A-4147-A177-3AD203B41FA5}">
                      <a16:colId xmlns:a16="http://schemas.microsoft.com/office/drawing/2014/main" val="4166329316"/>
                    </a:ext>
                  </a:extLst>
                </a:gridCol>
                <a:gridCol w="598668">
                  <a:extLst>
                    <a:ext uri="{9D8B030D-6E8A-4147-A177-3AD203B41FA5}">
                      <a16:colId xmlns:a16="http://schemas.microsoft.com/office/drawing/2014/main" val="726729364"/>
                    </a:ext>
                  </a:extLst>
                </a:gridCol>
                <a:gridCol w="598668">
                  <a:extLst>
                    <a:ext uri="{9D8B030D-6E8A-4147-A177-3AD203B41FA5}">
                      <a16:colId xmlns:a16="http://schemas.microsoft.com/office/drawing/2014/main" val="3270444520"/>
                    </a:ext>
                  </a:extLst>
                </a:gridCol>
                <a:gridCol w="598668">
                  <a:extLst>
                    <a:ext uri="{9D8B030D-6E8A-4147-A177-3AD203B41FA5}">
                      <a16:colId xmlns:a16="http://schemas.microsoft.com/office/drawing/2014/main" val="1211608038"/>
                    </a:ext>
                  </a:extLst>
                </a:gridCol>
                <a:gridCol w="598668">
                  <a:extLst>
                    <a:ext uri="{9D8B030D-6E8A-4147-A177-3AD203B41FA5}">
                      <a16:colId xmlns:a16="http://schemas.microsoft.com/office/drawing/2014/main" val="1924981037"/>
                    </a:ext>
                  </a:extLst>
                </a:gridCol>
                <a:gridCol w="598668">
                  <a:extLst>
                    <a:ext uri="{9D8B030D-6E8A-4147-A177-3AD203B41FA5}">
                      <a16:colId xmlns:a16="http://schemas.microsoft.com/office/drawing/2014/main" val="1237744839"/>
                    </a:ext>
                  </a:extLst>
                </a:gridCol>
                <a:gridCol w="598668">
                  <a:extLst>
                    <a:ext uri="{9D8B030D-6E8A-4147-A177-3AD203B41FA5}">
                      <a16:colId xmlns:a16="http://schemas.microsoft.com/office/drawing/2014/main" val="4061758064"/>
                    </a:ext>
                  </a:extLst>
                </a:gridCol>
                <a:gridCol w="598668">
                  <a:extLst>
                    <a:ext uri="{9D8B030D-6E8A-4147-A177-3AD203B41FA5}">
                      <a16:colId xmlns:a16="http://schemas.microsoft.com/office/drawing/2014/main" val="2939345335"/>
                    </a:ext>
                  </a:extLst>
                </a:gridCol>
                <a:gridCol w="598668">
                  <a:extLst>
                    <a:ext uri="{9D8B030D-6E8A-4147-A177-3AD203B41FA5}">
                      <a16:colId xmlns:a16="http://schemas.microsoft.com/office/drawing/2014/main" val="2658039575"/>
                    </a:ext>
                  </a:extLst>
                </a:gridCol>
                <a:gridCol w="598668">
                  <a:extLst>
                    <a:ext uri="{9D8B030D-6E8A-4147-A177-3AD203B41FA5}">
                      <a16:colId xmlns:a16="http://schemas.microsoft.com/office/drawing/2014/main" val="214252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69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54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09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?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?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?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?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?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868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?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?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?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?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?</a:t>
                      </a:r>
                      <a:endParaRPr lang="en-GB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94497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9E14D1A-681A-5944-BD5D-4B5488C71E59}"/>
              </a:ext>
            </a:extLst>
          </p:cNvPr>
          <p:cNvSpPr txBox="1"/>
          <p:nvPr/>
        </p:nvSpPr>
        <p:spPr>
          <a:xfrm>
            <a:off x="7486308" y="3953046"/>
            <a:ext cx="42764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chemeClr val="bg1"/>
                </a:solidFill>
                <a:sym typeface="Wingdings" pitchFamily="2" charset="2"/>
              </a:rPr>
              <a:t>→ </a:t>
            </a:r>
            <a:r>
              <a:rPr lang="fr-FR" sz="2200" i="1" dirty="0">
                <a:solidFill>
                  <a:schemeClr val="bg1"/>
                </a:solidFill>
                <a:sym typeface="Wingdings" pitchFamily="2" charset="2"/>
              </a:rPr>
              <a:t>a et b sont peu similaires si comparées sur toute leur longueur : 6 caractères différents ou </a:t>
            </a:r>
            <a:r>
              <a:rPr lang="fr-FR" sz="2200" i="1" dirty="0" err="1">
                <a:solidFill>
                  <a:schemeClr val="bg1"/>
                </a:solidFill>
                <a:sym typeface="Wingdings" pitchFamily="2" charset="2"/>
              </a:rPr>
              <a:t>d</a:t>
            </a:r>
            <a:r>
              <a:rPr lang="fr-FR" sz="2200" i="1" baseline="-25000" dirty="0" err="1">
                <a:solidFill>
                  <a:schemeClr val="bg1"/>
                </a:solidFill>
                <a:sym typeface="Wingdings" pitchFamily="2" charset="2"/>
              </a:rPr>
              <a:t>H</a:t>
            </a:r>
            <a:r>
              <a:rPr lang="fr-FR" sz="2200" i="1" dirty="0">
                <a:solidFill>
                  <a:schemeClr val="bg1"/>
                </a:solidFill>
                <a:sym typeface="Wingdings" pitchFamily="2" charset="2"/>
              </a:rPr>
              <a:t>(a, b) = 6</a:t>
            </a:r>
            <a:endParaRPr lang="fr-FR" sz="2200" i="1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CC69620-3B73-0889-4AF9-6298054CE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fr-FR" sz="4900" b="1" dirty="0">
                <a:solidFill>
                  <a:schemeClr val="bg1"/>
                </a:solidFill>
              </a:rPr>
              <a:t>II. Aligner deux séquences</a:t>
            </a:r>
          </a:p>
        </p:txBody>
      </p:sp>
    </p:spTree>
    <p:extLst>
      <p:ext uri="{BB962C8B-B14F-4D97-AF65-F5344CB8AC3E}">
        <p14:creationId xmlns:p14="http://schemas.microsoft.com/office/powerpoint/2010/main" val="2673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4314</TotalTime>
  <Words>1995</Words>
  <Application>Microsoft Macintosh PowerPoint</Application>
  <PresentationFormat>Widescreen</PresentationFormat>
  <Paragraphs>837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Aptos</vt:lpstr>
      <vt:lpstr>Aptos Display</vt:lpstr>
      <vt:lpstr>Arial</vt:lpstr>
      <vt:lpstr>Times New Roman</vt:lpstr>
      <vt:lpstr>Wingdings</vt:lpstr>
      <vt:lpstr>Office Theme</vt:lpstr>
      <vt:lpstr>INTRODUCTION À LA BIOINFORMATIQUE</vt:lpstr>
      <vt:lpstr>SESSION 2 : ANALYSE COMPARATIVE DE SÉQUENCES</vt:lpstr>
      <vt:lpstr>Plan du cours</vt:lpstr>
      <vt:lpstr>I. Pourquoi comparer des séquences ?</vt:lpstr>
      <vt:lpstr>I. Pourquoi comparer des séquences ?</vt:lpstr>
      <vt:lpstr>II. Aligner deux séquences</vt:lpstr>
      <vt:lpstr>II. Aligner deux séquences</vt:lpstr>
      <vt:lpstr>II. Aligner deux séquences</vt:lpstr>
      <vt:lpstr>II. Aligner deux séquences</vt:lpstr>
      <vt:lpstr>II. Aligner deux séquences</vt:lpstr>
      <vt:lpstr>II. Aligner deux séquences</vt:lpstr>
      <vt:lpstr>II. Aligner deux séquences</vt:lpstr>
      <vt:lpstr>II. Aligner deux séquences</vt:lpstr>
      <vt:lpstr>II. Aligner deux séquences</vt:lpstr>
      <vt:lpstr>III. Perspective évolutive</vt:lpstr>
      <vt:lpstr>III. Perspective évolutive</vt:lpstr>
      <vt:lpstr>III. Perspective évolutive</vt:lpstr>
      <vt:lpstr>III. Perspective évolutive</vt:lpstr>
      <vt:lpstr>III. Perspective évolutive</vt:lpstr>
      <vt:lpstr>III. Perspective évolutive</vt:lpstr>
      <vt:lpstr>III. Perspective évolutive</vt:lpstr>
      <vt:lpstr>III. Perspective évolutive</vt:lpstr>
      <vt:lpstr>III. Perspective évolutive – exemples</vt:lpstr>
      <vt:lpstr>III. Perspective évolutive – exemples</vt:lpstr>
      <vt:lpstr>III. Perspective évolutive – exemples</vt:lpstr>
      <vt:lpstr>III. Perspective évolutive – exemples</vt:lpstr>
      <vt:lpstr>III. Perspective évolutive – exemples</vt:lpstr>
      <vt:lpstr>III. Perspective évolutive – exemples</vt:lpstr>
      <vt:lpstr>IV. Algorithmes d’alignement</vt:lpstr>
      <vt:lpstr>IV. Algorithmes d’alignement</vt:lpstr>
      <vt:lpstr>IV. Algorithmes d’alignement</vt:lpstr>
      <vt:lpstr>IV. Algorithmes d’alignement</vt:lpstr>
      <vt:lpstr>V. Autres types d’alignement</vt:lpstr>
      <vt:lpstr>V. Autres types d’alignement</vt:lpstr>
      <vt:lpstr>V. Autres types d’alignement</vt:lpstr>
      <vt:lpstr>V. Autres types d’alignement</vt:lpstr>
      <vt:lpstr>VII. Exercice pratique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Thibault Bret</dc:creator>
  <cp:lastModifiedBy>Thibault Bret</cp:lastModifiedBy>
  <cp:revision>59</cp:revision>
  <dcterms:created xsi:type="dcterms:W3CDTF">2024-10-01T13:53:35Z</dcterms:created>
  <dcterms:modified xsi:type="dcterms:W3CDTF">2024-11-03T21:13:29Z</dcterms:modified>
</cp:coreProperties>
</file>