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3" r:id="rId3"/>
    <p:sldId id="274" r:id="rId4"/>
    <p:sldId id="313" r:id="rId5"/>
    <p:sldId id="275" r:id="rId6"/>
    <p:sldId id="316" r:id="rId7"/>
    <p:sldId id="351" r:id="rId8"/>
    <p:sldId id="352" r:id="rId9"/>
    <p:sldId id="314" r:id="rId10"/>
    <p:sldId id="317" r:id="rId11"/>
    <p:sldId id="338" r:id="rId12"/>
    <p:sldId id="318" r:id="rId13"/>
    <p:sldId id="319" r:id="rId14"/>
    <p:sldId id="320" r:id="rId15"/>
    <p:sldId id="340" r:id="rId16"/>
    <p:sldId id="321" r:id="rId17"/>
    <p:sldId id="325" r:id="rId18"/>
    <p:sldId id="327" r:id="rId19"/>
    <p:sldId id="322" r:id="rId20"/>
    <p:sldId id="342" r:id="rId21"/>
    <p:sldId id="343" r:id="rId22"/>
    <p:sldId id="345" r:id="rId23"/>
    <p:sldId id="344" r:id="rId24"/>
    <p:sldId id="315" r:id="rId25"/>
    <p:sldId id="346" r:id="rId26"/>
    <p:sldId id="347" r:id="rId27"/>
    <p:sldId id="348" r:id="rId28"/>
    <p:sldId id="350" r:id="rId29"/>
    <p:sldId id="349" r:id="rId30"/>
    <p:sldId id="337" r:id="rId31"/>
    <p:sldId id="336" r:id="rId32"/>
    <p:sldId id="326" r:id="rId33"/>
    <p:sldId id="330" r:id="rId34"/>
    <p:sldId id="334" r:id="rId35"/>
    <p:sldId id="331" r:id="rId36"/>
    <p:sldId id="333" r:id="rId37"/>
    <p:sldId id="335" r:id="rId38"/>
    <p:sldId id="332" r:id="rId39"/>
    <p:sldId id="2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68727F-9B16-4813-5CD5-A5DC56D20238}" name="Thibault Bret" initials="TB" userId="e88f297de64c63d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02"/>
    <a:srgbClr val="00F0FE"/>
    <a:srgbClr val="FFFD8D"/>
    <a:srgbClr val="001A40"/>
    <a:srgbClr val="00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7"/>
    <p:restoredTop sz="94648"/>
  </p:normalViewPr>
  <p:slideViewPr>
    <p:cSldViewPr snapToGrid="0">
      <p:cViewPr>
        <p:scale>
          <a:sx n="79" d="100"/>
          <a:sy n="79" d="100"/>
        </p:scale>
        <p:origin x="6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FF60-C2A8-194F-A058-3E2DCEAF81ED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C2CAC-73FC-0E4C-BB1B-DC8C51E40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7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14580-B1AD-1312-D80D-F935E3584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3D4CD-3B1A-B154-2DD5-4A37F4942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F32B1-F046-E5F9-11D1-8FB9408B2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C1E9-2918-31DA-2D34-E1453C09A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6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56B7-17CB-8C13-3495-10265803F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B5DF-3749-790A-E4BE-82855BF64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AAD57-2657-A25D-232E-754849041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CF964-8E77-38E4-FB81-06D7407C5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05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4F423-64BE-C254-71C5-E918B8D08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A5CCE-D1BC-D2C2-4942-BFADF6872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C4AFB-D7CB-53E6-4B4A-47A23A88C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8065C-4C4F-8421-6683-FA7D6A54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885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6B30B-36B6-987E-DEB0-71D9A5ED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58E90-8750-8337-D015-B3038FC2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F84C3-2698-8423-7408-9809685C3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1344D-2F66-0702-EB50-0FF0C9036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82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FCE40-B6BB-1A9C-3891-1E8FF8FC2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343F-E6DC-3285-AE3D-E823EBE2F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1D464-8568-AC2B-06F0-5D1DEEAF6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AA78C-4AD4-C7C4-C44C-7486935B8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3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577DE-8C5E-8D48-26C3-B3A031FBE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BBD8C-70B0-1CFF-505B-91A130703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A457C-8C3D-356D-A0BB-A8EE5B34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421EC-CB82-FCC1-3CE5-27E128E1E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17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8A5A-6680-DFDB-59A2-CE41C40AE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2C7ED-A1DF-C504-F002-B6C0FDB70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9B762-7CFA-A89A-F8F1-0A928C7A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430C5-966F-432C-381C-3BD2D6EEA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560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442B-D051-52BE-9000-FE74725A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855E0-B6B0-E647-6887-DB363526D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E76702-30B9-CAB1-E2E7-8AB972469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EA517-4187-CE1D-AA83-9D8F8136A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25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B6CD9-EA35-12A0-B2A2-4E398FB35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AB93D-B039-2C13-C014-3C1595D11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5D3EF3-30C8-9F56-C0FF-5B45C2CEB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5F3C-3B22-F52B-1093-869241932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65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C62E-6EBB-19DC-3B02-9AC954F27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CEC20-AEF0-133D-711D-95A070B3C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02AAF-F9F9-DC44-84A1-0672E0955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4D23-7139-E104-0E5F-541AEEBCF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097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A7DF-AC69-B3F7-45B7-E7A7EC97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1DF8E-E686-C805-ED7B-191666952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3AE55-303B-54A5-C939-AFDCAB74E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B915-06B6-9173-81EC-56521DA53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97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C2CAC-73FC-0E4C-BB1B-DC8C51E4020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55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03A52-27F8-6A10-690F-459B12A0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ED7A2-41C5-58E8-B028-EC4298A07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BB28C-9E8F-D4A8-6624-FEEA55493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3A7D4-7DC5-5989-1212-9C12A3B53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142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85B32-0EF6-7067-2E69-DD126C42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2EDA7-F3D6-A892-B54D-3829CD99B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36ED4-4036-10A6-E291-83BED97C6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4C98B-D780-1326-C016-779A9DB63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434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0C001-283C-6210-993B-9331ADC03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24205-CA6D-08A0-D4FE-926FF2589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840A8-B737-5A11-1A53-3C97F2D02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BED96-4536-46D3-D867-B444ECBC2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611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5A9F9-0DBE-F728-C8C4-6030BFE6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EC978-E9CB-D30A-A01E-4C51BA1EE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A47F6-C762-E249-951B-C3C9DF229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DECEF-7661-F76D-F148-5C26368B0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FEE5-BD35-50BB-36DF-D68A9BE0A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E7014-A3A0-984E-6248-B1D91B730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39524-4C8B-5D7F-6247-F50C4558E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41C6-F0F3-103A-0947-2493E58C3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556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E3C9-09C9-1D68-2279-A3FCB39CB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AB1EBD-7A01-BC8A-FEB7-DE9FAB0FC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9E6D5-A353-FA6E-2F6A-E54750CD5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EEE83-B275-01E3-2033-BCBB888DC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005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F00E-37B6-2AA0-F498-5A1373B99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C065F-FDD4-4FFB-FB8E-F6CF8227D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10025A-15F8-DC5C-1EC4-CA1D6F600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7D47E-5AA2-1E58-D27C-797C13717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576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F733A-83CB-4DA5-3613-C485535C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939C70-098D-4336-E54C-733DDE8C6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178E6-BE11-CFCD-F854-F7A7FE82D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B0166-0400-9CAB-438B-1F5628A1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376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887B5-FC1F-40F2-6DAB-C227B6E43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3559F-37EE-33E2-481D-623BB5443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FCF45-DD4E-7747-4A82-9EED6B34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BE876-EC43-5025-1E71-F20883AD7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153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1B84-D80C-2E0F-9259-A698EB24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41B4B-75BC-4877-33FC-BD82FF645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AD5971-E103-32AA-7138-DD5B2C00E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0659C-A001-6166-1317-D66C45D4C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96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FE1A-ACE8-9EE6-EF76-73FA8CAE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ED40F-ACBF-E930-23EA-D6D0668E9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67EC-A99B-C6DC-F5A3-42022234C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E6302-3907-78B7-A442-FD1F0CD9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738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552DA-7516-73C7-8F4B-B3A173E5E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10C66-E3FC-094C-BE98-EF29C6F22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80F88-19ED-106F-1BB4-67B4B3140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8DB6-2568-24D3-5C26-6500EBB65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136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065D-5CAD-CBF1-3F68-F40F7AE27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C7D2BB-91FD-4F6C-EF9B-0C181F524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30619-0F21-F9B3-0541-26B3A9FD8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8F81A-845B-4505-A3B9-6AAEBE45B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907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902B0-C82B-ADEA-9DC3-959713A9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0FD86-E3FD-F13B-F0D0-D618F5F14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FEE160-65EE-EB42-DCD6-340969B6D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F095D-F654-1C3D-5E03-B395957C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605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1064-9A67-C108-CD4C-49B4BAF7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1EF2D-AB89-C1C8-34CB-9FA4597B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DFE3D-2B9C-729B-CE02-3422D9077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89EA1-7A02-35F8-0E4E-596B9ED91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6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85B21-1C14-AB4F-7674-1EC3A9DB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6C240F-78FB-73DB-A454-C3DE1255E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DCE39-D9B4-B203-D430-C37E4B54C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C499-ECFC-9D92-3DDA-779F9608A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865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3F15F-B4E4-72BA-4FAB-5DF6564B3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B15819-F924-BA6F-2ACF-D3ACFE96C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E976-0FB3-7CDA-928E-950CBA433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4F961-4CDA-6EDB-C6B8-7E86CF7F3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5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81E9D-C61F-B5DE-B22F-DA0E3382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18E81-1408-5EC4-549C-5FBDDFBB1D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2C59D-45A3-AA2C-3BF2-A716732C5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0E09-317A-D5B6-539F-B321871A4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50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974B2-3531-7BB4-912B-297C4194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CB7DF-276B-75AF-130F-BCD47CB90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B6491-C2E2-5FCE-FFC4-7BAE0A8C0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69AB4-A8E8-AEA0-1E0E-C9032A332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46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AC1DE-16A7-3198-A6F3-BF76EB1E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78E57-F95A-545D-38E8-4B8ED60D8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550F6-1CDE-0435-6762-83DF4F1CA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0F9D-D1AD-32FA-1DB3-7214D2A13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25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C801-4B3D-8DBD-5F6E-12D10786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1AAC19-6E22-9077-D9FA-94F7CB059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3D7DB-BC4E-CD9B-FBBB-8E22C62D7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42CFB-171D-3864-CD46-5675BF0B3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6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E4258-7C6B-885D-836D-AE0E4C1EC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8332C7-528D-37B9-93B0-BAA61C473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68275-66A5-3092-6B9A-593AA4A8D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B2BF-101A-0C52-793D-0145AF4E8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3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75857-00F8-C79E-9535-36D6505D5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AB937-78EC-4A42-1D6E-26DEE5207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73DFF-E8BC-98DE-FF8C-6D85A730B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B87F7-C58B-0A43-BBC7-0557293F2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87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CAD2-F31E-F985-1F18-C75D50261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02BB5-714B-9B0F-73F7-1EFDDE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CEB8-ABDB-F792-D6E2-08B5152C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84B-73FF-4D4C-9414-B796634140FC}" type="datetime1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B99B-334E-FC75-77FE-C4750A63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C060-1081-7CC9-BCED-1CE7B540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4502-D751-0007-9F49-DB47DC2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8E5B5-F925-5727-72B3-00E767AFB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3EB5-F932-C5AD-3DEA-F784F6BA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DD1-8B90-2746-8BF1-FAF6DEF25C07}" type="datetime1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5A73-42AF-4DDA-45B5-E0A2405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798E-BE0C-5C53-6C3D-1CACB3D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81E1B-847C-28B6-8606-FDE3C253C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69A2F-8494-D12D-56D5-81B3562B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7883-BBC0-A871-104B-C73F9E2E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9ABF-DC15-6446-8232-0A148A9CAEA1}" type="datetime1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B2F3-5F4D-A5C8-0345-980897F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4480-4080-FEC2-298E-406C6C11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4D5-41FA-8FBD-C7C4-7E1DE843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A3D9-3E9F-CD5F-40AA-309DE6DF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EF56-8673-8202-2574-C8378299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B33B-D5BB-BB42-A637-4C409955CC73}" type="datetime1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ED94-83F0-D19C-2DD0-7D0C2E0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9411-2AA3-DB64-18DD-C258F0E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C707-BA93-B303-3E71-25B4B20A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DF5A5-35A1-2E53-77F3-D63A1486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23D4-8C8E-DCEE-CF35-C340BF9C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884C-79F0-534B-AC6A-865B7B22DF4D}" type="datetime1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85C5-3739-BDDF-1EBD-9DA4F22A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C3F7-0A8B-6093-DA9A-DA28073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399-7B07-E159-145A-D092754B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DE80-BB5E-453A-5492-B192DED0E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2138-3218-17FB-64F7-5E4CB956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0369-BBB8-DE42-36B5-556D1BD5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5083-6EFF-CA44-8CD9-6D39D9C5216A}" type="datetime1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DAAB-B3CA-1ABB-C27D-F2C85C13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860B-EFED-D4C6-0673-AAC54E5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98B6-D04D-A27C-6E89-0C8C3734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82B8-B86A-C939-D885-753FE84E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66772-0C89-162A-6867-0106E662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A9253-600E-C5EC-EE0C-CA84CC88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BA60C-A591-E351-0EC4-6E8415D2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76A2A-3DF4-BA15-141C-0B6F7832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819-457B-E145-9DED-6EE83A10D33A}" type="datetime1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CAADB-8081-A05A-E5DB-704D2785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32C7-F3A5-13C5-3F5E-0FA69E75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3E8-53FB-874A-5023-AC9920C2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03D0A-1E2B-194C-D746-E49333A8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EBD-8CC6-7347-8A4D-5BE29383ADC3}" type="datetime1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F656-B8E0-380C-EC2C-E37F11AC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93BB9-7CE5-99E3-4C47-6997A263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CC015-FB24-F94E-8E6C-BC8A798C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533-7681-FB4D-AD37-39279811D750}" type="datetime1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B345D-2677-4E30-E27E-67DDD0E4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C7AC7-7825-CE2C-0054-94D970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054A-75A1-57D7-A31E-54A931B6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42ED-7927-4B4F-3685-F29EFDC6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FFFEF-C46F-7C87-92E6-8BFB282C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FECA-B4B9-B18A-9B8E-5F2D9706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1B9-411B-F44E-855D-FF19C58AA482}" type="datetime1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054C-3713-1F8B-07D3-D796E77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6DC06-A3B3-F602-E5C0-1109BDC4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FD60-A801-F14E-F8FE-6FC06D0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A8FE-AC96-92E6-A721-9F9EB44AD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B083D-B0B0-DD9B-1B85-5A27F757C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1DCB-D2E2-1A97-6269-934E1F8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E951-D423-524E-AC90-6E51B37C0CE3}" type="datetime1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1777-95DA-5BD4-239C-9AD647AA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760FC-391C-E9CE-47A4-84C7F35F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9829C-70B3-E4A2-CD0A-DC3155B7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15CA-5A85-6A0F-5715-E4EE6423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7760-892B-AC72-B93A-E550232D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EED5A-9550-744C-935A-B417E519CB97}" type="datetime1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0D29-3094-ACCB-7912-79E2EDE55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EA5C-8146-9BB4-1B5F-2426D4C7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map.univ-lyon1.fr/explor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Bret/IntroBioinfo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49A4-3A2F-DEE3-ADEF-14E00323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470" y="2499833"/>
            <a:ext cx="7791060" cy="185833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INTRODUCTION À LA BIOINFORMATIQUE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EED51A0-58C7-F16D-836A-AA6D08A4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"/>
            <a:ext cx="12192000" cy="16798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1B2921-3B46-8300-03D7-D0D5335CBB4E}"/>
              </a:ext>
            </a:extLst>
          </p:cNvPr>
          <p:cNvSpPr txBox="1">
            <a:spLocks/>
          </p:cNvSpPr>
          <p:nvPr/>
        </p:nvSpPr>
        <p:spPr>
          <a:xfrm>
            <a:off x="173261" y="6331179"/>
            <a:ext cx="4571999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7C2EC9-CE68-3CCE-31CF-BE8B827EE4C5}"/>
              </a:ext>
            </a:extLst>
          </p:cNvPr>
          <p:cNvSpPr txBox="1">
            <a:spLocks/>
          </p:cNvSpPr>
          <p:nvPr/>
        </p:nvSpPr>
        <p:spPr>
          <a:xfrm>
            <a:off x="9529011" y="6331179"/>
            <a:ext cx="2345350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600" b="1" dirty="0">
                <a:solidFill>
                  <a:schemeClr val="bg1"/>
                </a:solidFill>
              </a:rPr>
              <a:t>Thibault BRET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E27EF-94B2-CC23-19A4-2E86A2A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48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96FAC-4949-8B45-509E-16CC82B57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B5DB-6CA1-BA9B-9930-46D8946A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I. Introduction - Sélection Naturelle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1F97-66A4-629B-2D23-0B6CAB2B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1929383"/>
            <a:ext cx="11271379" cy="4669243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Dans une population d'individus d'une même espèce, certains caractères (physiologiques ou morphologiques) peuvent constituer un </a:t>
            </a:r>
            <a:r>
              <a:rPr lang="fr-FR" sz="2600" b="1" dirty="0">
                <a:solidFill>
                  <a:schemeClr val="bg1"/>
                </a:solidFill>
              </a:rPr>
              <a:t>avantage</a:t>
            </a:r>
            <a:r>
              <a:rPr lang="fr-FR" sz="2600" dirty="0">
                <a:solidFill>
                  <a:schemeClr val="bg1"/>
                </a:solidFill>
              </a:rPr>
              <a:t> </a:t>
            </a:r>
            <a:r>
              <a:rPr lang="fr-FR" sz="2600" b="1" dirty="0">
                <a:solidFill>
                  <a:schemeClr val="bg1"/>
                </a:solidFill>
              </a:rPr>
              <a:t>reproductif</a:t>
            </a:r>
            <a:r>
              <a:rPr lang="fr-FR" sz="2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→ Les individus présentant ce caractère auront plus de chance de produire une descendance, ou de produire plus de descendants, que les individus ne présentant pas ce trait particulier.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61B829-C40D-E13B-F0A1-52F0CFB268B2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AD84-4BD9-1C5C-0E41-42F188E5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10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8C819-62CA-5245-9545-1B362A2EE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5E6B-20B9-0099-A7C5-947601D3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I. Introduction - Sélection Naturelle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9255-D197-F30A-79B1-3385D420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1929383"/>
            <a:ext cx="12086252" cy="4669243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Si ce trait est héréditaire, au fur et à mesure des générations, la proportion d'individus présentant ce caractère va alors </a:t>
            </a:r>
            <a:r>
              <a:rPr lang="fr-FR" sz="2600" b="1" dirty="0">
                <a:solidFill>
                  <a:schemeClr val="bg1"/>
                </a:solidFill>
              </a:rPr>
              <a:t>augmenter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→ Le caractère avantageux est naturellement </a:t>
            </a:r>
            <a:r>
              <a:rPr lang="fr-FR" sz="2600" b="1" dirty="0">
                <a:solidFill>
                  <a:schemeClr val="bg1"/>
                </a:solidFill>
              </a:rPr>
              <a:t>sélectionné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6FDF3C-EE52-5A0D-E06B-8976C667BB85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BF8A-7C9F-C727-C2E7-4F03D397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8" name="Picture 4" descr="3. Les quatre forces évolutives – Écophysiologie évolutive">
            <a:extLst>
              <a:ext uri="{FF2B5EF4-FFF2-40B4-BE49-F238E27FC236}">
                <a16:creationId xmlns:a16="http://schemas.microsoft.com/office/drawing/2014/main" id="{AE37FD5A-FD30-E740-E678-9B6D9474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73" y="3981628"/>
            <a:ext cx="6101253" cy="25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6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241861-0CA3-693E-57AF-FC076D221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FE8A-3C8E-E445-902F-A342FDDD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I. Introduction - Sélection Naturelle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7C3C-F3EF-892B-2027-9CCE7564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3"/>
            <a:ext cx="7429936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100" u="sng" dirty="0">
                <a:solidFill>
                  <a:schemeClr val="bg1"/>
                </a:solidFill>
              </a:rPr>
              <a:t>Exemple</a:t>
            </a:r>
            <a:r>
              <a:rPr lang="fr-FR" sz="2100" dirty="0">
                <a:solidFill>
                  <a:schemeClr val="bg1"/>
                </a:solidFill>
              </a:rPr>
              <a:t> : Les pinsons de Darwin.</a:t>
            </a:r>
          </a:p>
          <a:p>
            <a:pPr>
              <a:lnSpc>
                <a:spcPct val="150000"/>
              </a:lnSpc>
            </a:pPr>
            <a:r>
              <a:rPr lang="fr-FR" sz="2100" dirty="0">
                <a:solidFill>
                  <a:schemeClr val="bg1"/>
                </a:solidFill>
              </a:rPr>
              <a:t>Espèce ancestrale unique a donné naissance à plus d'une dizaine d'espèces différentes.</a:t>
            </a:r>
          </a:p>
          <a:p>
            <a:pPr>
              <a:lnSpc>
                <a:spcPct val="150000"/>
              </a:lnSpc>
            </a:pPr>
            <a:r>
              <a:rPr lang="fr-FR" sz="2100" dirty="0">
                <a:solidFill>
                  <a:schemeClr val="bg1"/>
                </a:solidFill>
              </a:rPr>
              <a:t>Chaque nouvelle espèce provient d'une population ayant colonisé une île différente des Galapagos.</a:t>
            </a:r>
          </a:p>
          <a:p>
            <a:pPr>
              <a:lnSpc>
                <a:spcPct val="150000"/>
              </a:lnSpc>
            </a:pPr>
            <a:r>
              <a:rPr lang="fr-FR" sz="2100" dirty="0">
                <a:solidFill>
                  <a:schemeClr val="bg1"/>
                </a:solidFill>
              </a:rPr>
              <a:t>Les becs ont évolué en fonction des conditions locales :</a:t>
            </a:r>
          </a:p>
          <a:p>
            <a:pPr lvl="1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Bec fin : adapté à la consommation de chair et de fleurs de cactus.</a:t>
            </a:r>
          </a:p>
          <a:p>
            <a:pPr lvl="1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</a:rPr>
              <a:t>Bec épais et solide : adapté à casser des graines sur des îles moins riches en cactus.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4DA11F-DC00-FB75-FC00-74F798678D1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F145-5985-BFEC-8F41-1E0F787C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Sélection naturelle — Wikipédia">
            <a:extLst>
              <a:ext uri="{FF2B5EF4-FFF2-40B4-BE49-F238E27FC236}">
                <a16:creationId xmlns:a16="http://schemas.microsoft.com/office/drawing/2014/main" id="{D50E0656-7B43-D6E9-3F41-8442FA8C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161" y="2455263"/>
            <a:ext cx="3832078" cy="36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8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D64CC-A138-9D81-EE90-74308CA1A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F34B-CAB3-ED41-825A-4907C3F4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II. Récapitulatif -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CC79-E214-FA90-A0C5-D14DA978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41" y="1929383"/>
            <a:ext cx="6823692" cy="4669243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Chaque fois que l'ADN est copié, des </a:t>
            </a:r>
            <a:r>
              <a:rPr lang="fr-FR" sz="2600" b="1" dirty="0">
                <a:solidFill>
                  <a:schemeClr val="bg1"/>
                </a:solidFill>
              </a:rPr>
              <a:t>erreurs</a:t>
            </a:r>
            <a:r>
              <a:rPr lang="fr-FR" sz="2600" dirty="0">
                <a:solidFill>
                  <a:schemeClr val="bg1"/>
                </a:solidFill>
              </a:rPr>
              <a:t> peuvent apparaître (substitution, délétion, addition, etc.).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Les mécanismes de correction de l’ADN minimisent le nombre d’erreurs mais le code génétique est tellement long qu'il en subsiste toujours.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D8D45D-B722-2968-AAF2-7B35E7FE167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7D32-A021-7F62-9A31-049A0B23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29B3B2C6-955E-DBB7-C2E7-4FB62BA6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50" y="2540173"/>
            <a:ext cx="4625615" cy="29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C9548-30FA-DCC5-C37E-E4B5F221D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5A8B-3EB5-370F-7D2C-CF70D4EE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II. Récapitulatif -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8D54-3CA2-D97D-E2B1-BBC3117C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3"/>
            <a:ext cx="6723006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Une bonne partie de ces erreurs sont </a:t>
            </a:r>
            <a:r>
              <a:rPr lang="fr-FR" sz="2400" b="1" dirty="0">
                <a:solidFill>
                  <a:schemeClr val="bg1"/>
                </a:solidFill>
              </a:rPr>
              <a:t>sans conséquence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fr-FR" sz="2100" dirty="0">
                <a:solidFill>
                  <a:schemeClr val="bg1"/>
                </a:solidFill>
              </a:rPr>
              <a:t>Si le segment d’ADN affecté ne correspond à aucun gène (</a:t>
            </a:r>
            <a:r>
              <a:rPr lang="fr-FR" sz="2100" b="1" dirty="0">
                <a:solidFill>
                  <a:schemeClr val="bg1"/>
                </a:solidFill>
              </a:rPr>
              <a:t>ADN non-codant</a:t>
            </a:r>
            <a:r>
              <a:rPr lang="fr-FR" sz="2100" dirty="0">
                <a:solidFill>
                  <a:schemeClr val="bg1"/>
                </a:solidFill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fr-FR" sz="2100" dirty="0">
                <a:solidFill>
                  <a:schemeClr val="bg1"/>
                </a:solidFill>
              </a:rPr>
              <a:t>Si la séquence protéique n'est pas affectée par la mutation (</a:t>
            </a:r>
            <a:r>
              <a:rPr lang="fr-FR" sz="2100" b="1" dirty="0">
                <a:solidFill>
                  <a:schemeClr val="bg1"/>
                </a:solidFill>
              </a:rPr>
              <a:t>mutation synonyme</a:t>
            </a:r>
            <a:r>
              <a:rPr lang="fr-FR" sz="2100" dirty="0">
                <a:solidFill>
                  <a:schemeClr val="bg1"/>
                </a:solidFill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fr-FR" sz="2100" dirty="0">
                <a:solidFill>
                  <a:schemeClr val="bg1"/>
                </a:solidFill>
              </a:rPr>
              <a:t>Si dans l'environnement où évolue l'individu, le changement provoqué par la mutation n'a aucune incidence sur sa vie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8C9C1F-A2C3-AB78-BF63-192CB55204A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C483-3751-21E3-27F0-43E8BBEF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82BAD-BE13-BB06-975D-221BAB6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42" y="2761131"/>
            <a:ext cx="4586956" cy="26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36036-353F-4442-4F35-457F66E2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ADB9-5B0B-9429-1C00-7943BAAB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II. Récapitulatif -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BED8-D44E-8508-EE08-E2CDAD56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929383"/>
            <a:ext cx="11236093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Mais parfois une mutation apporte un </a:t>
            </a:r>
            <a:r>
              <a:rPr lang="fr-FR" sz="2400" b="1" dirty="0">
                <a:solidFill>
                  <a:schemeClr val="bg1"/>
                </a:solidFill>
              </a:rPr>
              <a:t>avantage</a:t>
            </a:r>
            <a:r>
              <a:rPr lang="fr-FR" sz="2400" dirty="0">
                <a:solidFill>
                  <a:schemeClr val="bg1"/>
                </a:solidFill>
              </a:rPr>
              <a:t> ou un </a:t>
            </a:r>
            <a:r>
              <a:rPr lang="fr-FR" sz="2400" b="1" dirty="0">
                <a:solidFill>
                  <a:schemeClr val="bg1"/>
                </a:solidFill>
              </a:rPr>
              <a:t>désavantage</a:t>
            </a:r>
            <a:r>
              <a:rPr lang="fr-FR" sz="2400" dirty="0">
                <a:solidFill>
                  <a:schemeClr val="bg1"/>
                </a:solidFill>
              </a:rPr>
              <a:t> sur les autres individus de la population. </a:t>
            </a:r>
          </a:p>
          <a:p>
            <a:pPr>
              <a:lnSpc>
                <a:spcPct val="150000"/>
              </a:lnSpc>
            </a:pPr>
            <a:r>
              <a:rPr lang="fr-FR" sz="2200" b="1" dirty="0">
                <a:solidFill>
                  <a:schemeClr val="bg1"/>
                </a:solidFill>
              </a:rPr>
              <a:t>Désavantage</a:t>
            </a:r>
            <a:r>
              <a:rPr lang="fr-FR" sz="2200" dirty="0">
                <a:solidFill>
                  <a:schemeClr val="bg1"/>
                </a:solidFill>
              </a:rPr>
              <a:t> (handicap, embryon non viable, stérilité, etc.) → moins de chances (ou aucune) de se reproduire → la mutation ne se transmettra pas, ou peu, dans les générations suivantes.</a:t>
            </a:r>
          </a:p>
          <a:p>
            <a:pPr>
              <a:lnSpc>
                <a:spcPct val="150000"/>
              </a:lnSpc>
            </a:pPr>
            <a:r>
              <a:rPr lang="fr-FR" sz="2200" b="1" dirty="0">
                <a:solidFill>
                  <a:schemeClr val="bg1"/>
                </a:solidFill>
              </a:rPr>
              <a:t>Avantage</a:t>
            </a:r>
            <a:r>
              <a:rPr lang="fr-FR" sz="2200" dirty="0">
                <a:solidFill>
                  <a:schemeClr val="bg1"/>
                </a:solidFill>
              </a:rPr>
              <a:t> → plus de chances de se reproduire → plus de chances de passer cette mutation à ses descendants, qui eux-mêmes seront ainsi avantagés et la mutation pourra se répandre dans la population grâce à la sélection naturelle.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C135F-0744-FA96-F9F6-EF208050020E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A5EF-2DAA-8073-F619-D19E3F31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53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CF235A-CF5E-65FC-ED9F-D69E87FA5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079C-BA7B-10B6-AF98-AD3684E6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III. Inférence Phylogénétique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4BD-2FEE-33BB-6956-AA876678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3"/>
            <a:ext cx="10684763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solidFill>
                  <a:schemeClr val="bg1"/>
                </a:solidFill>
              </a:rPr>
              <a:t>Sachant que toutes les espèces d'êtres vivants viennent d'</a:t>
            </a:r>
            <a:r>
              <a:rPr lang="fr-FR" sz="2000" b="1" dirty="0">
                <a:solidFill>
                  <a:schemeClr val="bg1"/>
                </a:solidFill>
              </a:rPr>
              <a:t>une seule espèce ancestrale</a:t>
            </a:r>
            <a:r>
              <a:rPr lang="fr-FR" sz="2000" dirty="0">
                <a:solidFill>
                  <a:schemeClr val="bg1"/>
                </a:solidFill>
              </a:rPr>
              <a:t>, toute espèce existante a donc un lien de parenté plus ou moins proche avec les autres.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solidFill>
                  <a:schemeClr val="bg1"/>
                </a:solidFill>
              </a:rPr>
              <a:t>Avec l'inférence phylogénétique, on cherche à connaître ces </a:t>
            </a:r>
            <a:r>
              <a:rPr lang="fr-FR" sz="2000" b="1" dirty="0">
                <a:solidFill>
                  <a:schemeClr val="bg1"/>
                </a:solidFill>
              </a:rPr>
              <a:t>liens de parenté</a:t>
            </a:r>
            <a:r>
              <a:rPr lang="fr-FR" sz="2000" dirty="0">
                <a:solidFill>
                  <a:schemeClr val="bg1"/>
                </a:solidFill>
              </a:rPr>
              <a:t>, représentés sous forme d'</a:t>
            </a:r>
            <a:r>
              <a:rPr lang="fr-FR" sz="2000" b="1" dirty="0">
                <a:solidFill>
                  <a:schemeClr val="bg1"/>
                </a:solidFill>
              </a:rPr>
              <a:t>arbres phylogénétiques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5AA6D-4A3D-50D8-0531-CBEA6BED35FD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AA37-EF66-3FE7-5E68-9FB318C1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15D8F4-27A5-5CD7-FE82-F258E1635C0C}"/>
              </a:ext>
            </a:extLst>
          </p:cNvPr>
          <p:cNvGrpSpPr/>
          <p:nvPr/>
        </p:nvGrpSpPr>
        <p:grpSpPr>
          <a:xfrm>
            <a:off x="4046155" y="4044417"/>
            <a:ext cx="4099689" cy="2554209"/>
            <a:chOff x="5338207" y="3232665"/>
            <a:chExt cx="5405503" cy="33659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9AC4DB-EA7E-68F4-C573-D3717C6FD993}"/>
                </a:ext>
              </a:extLst>
            </p:cNvPr>
            <p:cNvGrpSpPr/>
            <p:nvPr/>
          </p:nvGrpSpPr>
          <p:grpSpPr>
            <a:xfrm>
              <a:off x="5338207" y="3232665"/>
              <a:ext cx="5405503" cy="3365961"/>
              <a:chOff x="3531709" y="3294090"/>
              <a:chExt cx="5405503" cy="336596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30534F-C50A-31DE-0D97-E4FC0ECB210D}"/>
                  </a:ext>
                </a:extLst>
              </p:cNvPr>
              <p:cNvSpPr/>
              <p:nvPr/>
            </p:nvSpPr>
            <p:spPr>
              <a:xfrm>
                <a:off x="3581401" y="3294090"/>
                <a:ext cx="5306121" cy="33045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F738C4B5-8755-0334-13AE-04CD2EA3A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1709" y="3355515"/>
                <a:ext cx="5405503" cy="3304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F08F26-A408-37A0-105C-5630B80CBFF7}"/>
                </a:ext>
              </a:extLst>
            </p:cNvPr>
            <p:cNvSpPr/>
            <p:nvPr/>
          </p:nvSpPr>
          <p:spPr>
            <a:xfrm>
              <a:off x="7760564" y="6275085"/>
              <a:ext cx="825190" cy="189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5621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C4AE0-BEF7-702F-BA99-3481F771B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B0B-4DE6-8B87-5955-2712F761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III. Inférence Phylogénétique – L’Arbre du Vivant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44C2-5B4B-9967-6BC1-1D0A839B8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599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bg1"/>
                </a:solidFill>
                <a:hlinkClick r:id="rId3"/>
              </a:rPr>
              <a:t>https://lifemap.univ-lyon1.fr/explore.html</a:t>
            </a: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30AD88-AEEE-B02D-B326-F4AED7516471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DF7C-04E4-5F4B-F97C-3B434ED4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7410" name="Picture 2" descr="Arbre de parenté du monde vivant | Saxalain">
            <a:extLst>
              <a:ext uri="{FF2B5EF4-FFF2-40B4-BE49-F238E27FC236}">
                <a16:creationId xmlns:a16="http://schemas.microsoft.com/office/drawing/2014/main" id="{3D2A4DEF-894A-1A8A-81CA-89DC39977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513" y="2391200"/>
            <a:ext cx="6572971" cy="41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23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C53F6-F900-E3B0-3F2B-BB4AC9B8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A801-DF12-CDC6-4A7C-6BFBC46F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III. Inférence Phylogénétique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FD62-D381-EE47-04D2-F3527741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929383"/>
            <a:ext cx="10979046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Avant l’apport de la biologie moléculaire, les arbres phylogénétiques étaient construits à partir de </a:t>
            </a:r>
            <a:r>
              <a:rPr lang="fr-FR" sz="2200" b="1" dirty="0">
                <a:solidFill>
                  <a:schemeClr val="bg1"/>
                </a:solidFill>
              </a:rPr>
              <a:t>caractères morphologiques</a:t>
            </a:r>
            <a:r>
              <a:rPr lang="fr-FR" sz="2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Grâce aux techniques de séquençage modernes, on construit maintenant des arbres phylogénétiques à partir de </a:t>
            </a:r>
            <a:r>
              <a:rPr lang="fr-FR" sz="2200" b="1" dirty="0">
                <a:solidFill>
                  <a:schemeClr val="bg1"/>
                </a:solidFill>
              </a:rPr>
              <a:t>séquences généti</a:t>
            </a:r>
            <a:r>
              <a:rPr lang="fr-FR" sz="2200" dirty="0">
                <a:solidFill>
                  <a:schemeClr val="bg1"/>
                </a:solidFill>
              </a:rPr>
              <a:t>ques et </a:t>
            </a:r>
            <a:r>
              <a:rPr lang="fr-FR" sz="2200" b="1" dirty="0">
                <a:solidFill>
                  <a:schemeClr val="bg1"/>
                </a:solidFill>
              </a:rPr>
              <a:t>protéiques</a:t>
            </a:r>
            <a:r>
              <a:rPr lang="fr-FR" sz="2200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Moins subjectives et ambigües que les caractères morphologiques.</a:t>
            </a:r>
          </a:p>
          <a:p>
            <a:pPr lvl="1"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Permettent d’inférer les relations évolutives entre des organismes très éloignés.</a:t>
            </a:r>
          </a:p>
          <a:p>
            <a:pPr lvl="1"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Évoluent généralement de manière plus régulière et homogène que les caractères morphologiques ou physiologiques. </a:t>
            </a:r>
          </a:p>
          <a:p>
            <a:pPr lvl="1"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Plus facilement traitées de manière quantitative.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13BC7D-FD4A-BCE2-6DD6-261656E992C3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50CE-09BC-30E9-2CDB-309758E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80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F3578-381F-8CAC-1755-0060C889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D261-AA8A-3500-50AA-5A1D0E1E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IV. Vocabulaire et structure d'un arbre phylogénétique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7A3E-C994-BB01-E456-E1BC66CF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929383"/>
            <a:ext cx="11479789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Un arbre phylogénétique (ou </a:t>
            </a:r>
            <a:r>
              <a:rPr lang="fr-FR" sz="2200" b="1" dirty="0">
                <a:solidFill>
                  <a:schemeClr val="bg1"/>
                </a:solidFill>
              </a:rPr>
              <a:t>cladogramme</a:t>
            </a:r>
            <a:r>
              <a:rPr lang="fr-FR" sz="2200" dirty="0">
                <a:solidFill>
                  <a:schemeClr val="bg1"/>
                </a:solidFill>
              </a:rPr>
              <a:t>) est une représentation graphique des relations de parenté entre des groupes d'êtres vivants. 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L’espèce ou les groupes d'intérêt se trouvent aux extrémités des lignes appelées les </a:t>
            </a:r>
            <a:r>
              <a:rPr lang="fr-FR" sz="2200" b="1" dirty="0">
                <a:solidFill>
                  <a:schemeClr val="bg1"/>
                </a:solidFill>
              </a:rPr>
              <a:t>feuilles</a:t>
            </a:r>
            <a:r>
              <a:rPr lang="fr-FR" sz="2200" dirty="0">
                <a:solidFill>
                  <a:schemeClr val="bg1"/>
                </a:solidFill>
              </a:rPr>
              <a:t> de l'arbre.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144A1D-1DD7-973F-05B5-A705B2B5F20C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F0FE-0A51-79C5-4674-EB1A520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42EE6-ABF1-31B2-C1AA-9C792F3A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974209"/>
            <a:ext cx="6400798" cy="25647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FB28E7-AD68-CD18-A529-01D8AD10034C}"/>
              </a:ext>
            </a:extLst>
          </p:cNvPr>
          <p:cNvSpPr/>
          <p:nvPr/>
        </p:nvSpPr>
        <p:spPr>
          <a:xfrm>
            <a:off x="6096000" y="3974209"/>
            <a:ext cx="3517900" cy="1093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68694-6394-74CD-E4EA-7A0447E7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F671-418C-B7DA-2E51-9E2209C1A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470" y="2499833"/>
            <a:ext cx="7791060" cy="185833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SESSION 5 : INTRODUCTION À LA PHYLOGÉNIE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7ACF2298-2127-5CBB-0B06-2AD8A9A3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"/>
            <a:ext cx="12192000" cy="16798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A37900-C80D-9A85-E5CD-49476BF95000}"/>
              </a:ext>
            </a:extLst>
          </p:cNvPr>
          <p:cNvSpPr txBox="1">
            <a:spLocks/>
          </p:cNvSpPr>
          <p:nvPr/>
        </p:nvSpPr>
        <p:spPr>
          <a:xfrm>
            <a:off x="173261" y="6331179"/>
            <a:ext cx="4571999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4E7647-E583-615D-D757-AC4DACF12AE6}"/>
              </a:ext>
            </a:extLst>
          </p:cNvPr>
          <p:cNvSpPr txBox="1">
            <a:spLocks/>
          </p:cNvSpPr>
          <p:nvPr/>
        </p:nvSpPr>
        <p:spPr>
          <a:xfrm>
            <a:off x="9529011" y="6331179"/>
            <a:ext cx="2345350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600" b="1" dirty="0">
                <a:solidFill>
                  <a:schemeClr val="bg1"/>
                </a:solidFill>
              </a:rPr>
              <a:t>Thibault BRET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ED7E-6CC1-0BA3-4A7F-279267FC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88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24765-3886-2E80-1C90-3CB6C6340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F730-12A6-339B-46C5-E61E70E9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IV. Vocabulaire et structure d'un arbre phylogénétique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F8F8-23AD-A771-D844-D39386F4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929383"/>
            <a:ext cx="11148210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Les nœuds ou points d’embranchement indique l'</a:t>
            </a:r>
            <a:r>
              <a:rPr lang="fr-FR" sz="2500" b="1" dirty="0">
                <a:solidFill>
                  <a:schemeClr val="bg1"/>
                </a:solidFill>
              </a:rPr>
              <a:t>ancêtre commun </a:t>
            </a:r>
            <a:r>
              <a:rPr lang="fr-FR" sz="2500" dirty="0">
                <a:solidFill>
                  <a:schemeClr val="bg1"/>
                </a:solidFill>
              </a:rPr>
              <a:t>le plus récent de tous les groupes descendants de ce point d'embranchement (ils sont ici numérotés de 1 à 3).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918157-815A-71FC-E114-E30EBF03BDB7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625A-B3A0-E2C6-FBF1-A5A53437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E059D-9629-6EDE-DDB3-F105F7AC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974209"/>
            <a:ext cx="6400798" cy="25647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B10E6F-E919-DE95-D4B4-23253588E013}"/>
              </a:ext>
            </a:extLst>
          </p:cNvPr>
          <p:cNvSpPr/>
          <p:nvPr/>
        </p:nvSpPr>
        <p:spPr>
          <a:xfrm>
            <a:off x="6994358" y="5167311"/>
            <a:ext cx="1267326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1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05C7E-F26E-A29E-79C3-B1DC34C0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02F7-FC42-7589-9D5B-DBC9EB96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IV. Vocabulaire et structure d'un arbre phylogénétique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5ADA-129A-A260-E6E0-DBAC8766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929383"/>
            <a:ext cx="11148210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Les </a:t>
            </a:r>
            <a:r>
              <a:rPr lang="fr-FR" sz="2500" b="1" dirty="0">
                <a:solidFill>
                  <a:schemeClr val="bg1"/>
                </a:solidFill>
              </a:rPr>
              <a:t>branches</a:t>
            </a:r>
            <a:r>
              <a:rPr lang="fr-FR" sz="2500" dirty="0">
                <a:solidFill>
                  <a:schemeClr val="bg1"/>
                </a:solidFill>
              </a:rPr>
              <a:t> représentent l’apparition de caractères. La longueur d’une branche correspond à la </a:t>
            </a:r>
            <a:r>
              <a:rPr lang="fr-FR" sz="2500" b="1" dirty="0">
                <a:solidFill>
                  <a:schemeClr val="bg1"/>
                </a:solidFill>
              </a:rPr>
              <a:t>distance évolutive </a:t>
            </a:r>
            <a:r>
              <a:rPr lang="fr-FR" sz="2500" dirty="0">
                <a:solidFill>
                  <a:schemeClr val="bg1"/>
                </a:solidFill>
              </a:rPr>
              <a:t>(le nombre de mutations séparant deux nœuds).</a:t>
            </a:r>
          </a:p>
          <a:p>
            <a:pPr>
              <a:lnSpc>
                <a:spcPct val="150000"/>
              </a:lnSpc>
            </a:pPr>
            <a:endParaRPr lang="fr-FR" sz="2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BD75B-B15A-7469-A491-5241399959C7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19A9-A440-600A-11BA-901516B1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7EED7-F577-D842-29B2-C7C6DC86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974209"/>
            <a:ext cx="6400798" cy="25647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DA8FC8-BAA3-2C14-AD92-849C59A6D636}"/>
              </a:ext>
            </a:extLst>
          </p:cNvPr>
          <p:cNvSpPr/>
          <p:nvPr/>
        </p:nvSpPr>
        <p:spPr>
          <a:xfrm>
            <a:off x="6432884" y="4892842"/>
            <a:ext cx="2863514" cy="1340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2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93E68-5068-CA97-69A7-B4540FBB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62-6C70-5178-AAD3-788A7C2F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IV. Vocabulaire et structure d'un arbre phylogénétique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BF12-B95B-997D-A9CB-75B6CD96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929383"/>
            <a:ext cx="11688909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Chaque groupe représente un </a:t>
            </a:r>
            <a:r>
              <a:rPr lang="fr-FR" sz="2500" b="1" dirty="0">
                <a:solidFill>
                  <a:schemeClr val="bg1"/>
                </a:solidFill>
              </a:rPr>
              <a:t>taxon</a:t>
            </a:r>
            <a:r>
              <a:rPr lang="fr-FR" sz="2500" dirty="0">
                <a:solidFill>
                  <a:schemeClr val="bg1"/>
                </a:solidFill>
              </a:rPr>
              <a:t>, ou une </a:t>
            </a:r>
            <a:r>
              <a:rPr lang="fr-FR" sz="2500" b="1" dirty="0">
                <a:solidFill>
                  <a:schemeClr val="bg1"/>
                </a:solidFill>
              </a:rPr>
              <a:t>unité taxonomique</a:t>
            </a:r>
            <a:r>
              <a:rPr lang="fr-FR" sz="2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Généralement, on utilise des espèces comme taxons (mais parfois sous-populations ou individus).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B3765A-0FCB-4380-D2BD-BAA92302BF8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A0F4-E75B-1F15-7A23-04E6B057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A646D-4431-38CF-5C91-D97FECC5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974209"/>
            <a:ext cx="6400798" cy="25647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DF7E1F-3B3A-AF52-1B6E-4129CF723548}"/>
              </a:ext>
            </a:extLst>
          </p:cNvPr>
          <p:cNvSpPr/>
          <p:nvPr/>
        </p:nvSpPr>
        <p:spPr>
          <a:xfrm>
            <a:off x="6376771" y="3974207"/>
            <a:ext cx="348711" cy="102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43706-21AD-2974-08BA-E3BDD754A669}"/>
              </a:ext>
            </a:extLst>
          </p:cNvPr>
          <p:cNvSpPr/>
          <p:nvPr/>
        </p:nvSpPr>
        <p:spPr>
          <a:xfrm>
            <a:off x="6901910" y="3974208"/>
            <a:ext cx="348711" cy="102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BF0E7-9715-CD90-0CB8-E61DDEC71D32}"/>
              </a:ext>
            </a:extLst>
          </p:cNvPr>
          <p:cNvSpPr/>
          <p:nvPr/>
        </p:nvSpPr>
        <p:spPr>
          <a:xfrm>
            <a:off x="7443908" y="3974208"/>
            <a:ext cx="348711" cy="102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622786-3A1E-6EAD-6172-84517F719EFB}"/>
              </a:ext>
            </a:extLst>
          </p:cNvPr>
          <p:cNvSpPr/>
          <p:nvPr/>
        </p:nvSpPr>
        <p:spPr>
          <a:xfrm>
            <a:off x="7985906" y="3974209"/>
            <a:ext cx="348711" cy="102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61D5B-A1A5-D4CF-A1A8-5CDCF73CFDD6}"/>
              </a:ext>
            </a:extLst>
          </p:cNvPr>
          <p:cNvSpPr/>
          <p:nvPr/>
        </p:nvSpPr>
        <p:spPr>
          <a:xfrm>
            <a:off x="8493904" y="3974207"/>
            <a:ext cx="348711" cy="102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B6301-92BB-4D33-2351-81AA8B3F3408}"/>
              </a:ext>
            </a:extLst>
          </p:cNvPr>
          <p:cNvSpPr/>
          <p:nvPr/>
        </p:nvSpPr>
        <p:spPr>
          <a:xfrm>
            <a:off x="9010040" y="3974206"/>
            <a:ext cx="348711" cy="102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2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52DD4-6CDD-745F-8D52-88A7E71F3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C2B2-5CFC-03CF-A0D6-570FA077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IV. Vocabulaire et structure d'un arbre phylogénétique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C6C3-04F9-33E3-125D-462DEF20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929383"/>
            <a:ext cx="11688909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Un </a:t>
            </a:r>
            <a:r>
              <a:rPr lang="fr-FR" sz="2200" b="1" dirty="0">
                <a:solidFill>
                  <a:schemeClr val="bg1"/>
                </a:solidFill>
              </a:rPr>
              <a:t>clade</a:t>
            </a:r>
            <a:r>
              <a:rPr lang="fr-FR" sz="2200" dirty="0">
                <a:solidFill>
                  <a:schemeClr val="bg1"/>
                </a:solidFill>
              </a:rPr>
              <a:t> est un groupe d’individus ou d’espèces partageant un </a:t>
            </a:r>
            <a:r>
              <a:rPr lang="fr-FR" sz="2200" b="1" dirty="0">
                <a:solidFill>
                  <a:schemeClr val="bg1"/>
                </a:solidFill>
              </a:rPr>
              <a:t>ancêtre commun exclusif </a:t>
            </a:r>
            <a:r>
              <a:rPr lang="fr-FR" sz="2200" dirty="0">
                <a:solidFill>
                  <a:schemeClr val="bg1"/>
                </a:solidFill>
              </a:rPr>
              <a:t>(aucun nœud interne ne les sépare).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Moins de nœud internes séparent deux espèces, plus elles sont proches évolutivement.</a:t>
            </a:r>
          </a:p>
          <a:p>
            <a:pPr>
              <a:lnSpc>
                <a:spcPct val="150000"/>
              </a:lnSpc>
            </a:pPr>
            <a:endParaRPr lang="fr-FR" sz="2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9DE5CC-1C5E-A479-784E-F935B16808B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35B9-A0AD-A2A5-3FC1-70A72894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EF037-B155-5F30-FA49-30DB606F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974209"/>
            <a:ext cx="6400798" cy="25647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00DCA-BA73-7E12-58FA-5DD667E18FF6}"/>
              </a:ext>
            </a:extLst>
          </p:cNvPr>
          <p:cNvSpPr/>
          <p:nvPr/>
        </p:nvSpPr>
        <p:spPr>
          <a:xfrm>
            <a:off x="6320590" y="3974209"/>
            <a:ext cx="1989222" cy="1193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6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27918-3C6F-1EE1-2EA4-75481414B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533C-B0A6-B4EF-A9C1-E5D2694F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kumimoji="0" lang="fr-F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IV. Vocabulaire et structure d'un arbre phylogénétique</a:t>
            </a:r>
            <a:endParaRPr lang="fr-FR" sz="5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B262B4-F30D-FB46-192E-377C9DC7E9DB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2B29-6623-35DF-953A-7F51D6A7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5844" name="Picture 4" descr="Day #12— ILS x Introgression Analysis [Day 3/3] | by learning ...">
            <a:extLst>
              <a:ext uri="{FF2B5EF4-FFF2-40B4-BE49-F238E27FC236}">
                <a16:creationId xmlns:a16="http://schemas.microsoft.com/office/drawing/2014/main" id="{19CC9DAF-71FA-0CDE-3305-E83D4DAD8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t="1990" r="8201" b="18840"/>
          <a:stretch/>
        </p:blipFill>
        <p:spPr bwMode="auto">
          <a:xfrm>
            <a:off x="3348957" y="3295967"/>
            <a:ext cx="5392950" cy="33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90B2C-DC6E-CE06-4DB1-FB3DDF37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929383"/>
            <a:ext cx="11148210" cy="4669243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chemeClr val="bg1"/>
                </a:solidFill>
              </a:rPr>
              <a:t>Polytomie</a:t>
            </a:r>
            <a:r>
              <a:rPr lang="fr-FR" sz="2400" dirty="0">
                <a:solidFill>
                  <a:schemeClr val="bg1"/>
                </a:solidFill>
              </a:rPr>
              <a:t> : Un nœud donnant lieu à plus de deux branches, peut indiquer un événement de divergence simultanée ou un manque d’information dans l’arbre.</a:t>
            </a:r>
          </a:p>
        </p:txBody>
      </p:sp>
    </p:spTree>
    <p:extLst>
      <p:ext uri="{BB962C8B-B14F-4D97-AF65-F5344CB8AC3E}">
        <p14:creationId xmlns:p14="http://schemas.microsoft.com/office/powerpoint/2010/main" val="191275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FEED80-3C3A-78A9-0AA7-01B988CE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BAC-5708-7BEB-8F40-C00D5474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kumimoji="0" lang="fr-F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IV. Vocabulaire et structure d'un arbre phylogénétique</a:t>
            </a:r>
            <a:endParaRPr lang="fr-FR" sz="5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5F6FB1-F4FC-F94F-7E93-2FEAFAAFCD53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4FE3-C114-BF12-97EC-7DF8F949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DC89ED-97BD-63BC-BE9E-5C5280A4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929383"/>
            <a:ext cx="6046147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FFFD8D"/>
                </a:solidFill>
              </a:rPr>
              <a:t>Groupe monophylétique :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</a:rPr>
              <a:t>Comprend un ancêtre commun et tous ses descendants.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</a:rPr>
              <a:t>Représente une unité évolutive complète.</a:t>
            </a:r>
          </a:p>
          <a:p>
            <a:pPr>
              <a:lnSpc>
                <a:spcPct val="150000"/>
              </a:lnSpc>
            </a:pPr>
            <a:r>
              <a:rPr lang="fr-FR" sz="2400" u="sng" dirty="0">
                <a:solidFill>
                  <a:schemeClr val="bg1"/>
                </a:solidFill>
              </a:rPr>
              <a:t>Exemple</a:t>
            </a:r>
            <a:r>
              <a:rPr lang="fr-FR" sz="2400" dirty="0">
                <a:solidFill>
                  <a:schemeClr val="bg1"/>
                </a:solidFill>
              </a:rPr>
              <a:t> : Les mammifères.</a:t>
            </a:r>
          </a:p>
        </p:txBody>
      </p:sp>
      <p:pic>
        <p:nvPicPr>
          <p:cNvPr id="3" name="Picture 2" descr="Groupe monophylétique : définition et explications">
            <a:extLst>
              <a:ext uri="{FF2B5EF4-FFF2-40B4-BE49-F238E27FC236}">
                <a16:creationId xmlns:a16="http://schemas.microsoft.com/office/drawing/2014/main" id="{498FB923-4F93-D2AC-1EDA-31193F7AA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3835"/>
          <a:stretch/>
        </p:blipFill>
        <p:spPr bwMode="auto">
          <a:xfrm>
            <a:off x="6420901" y="2326535"/>
            <a:ext cx="5396345" cy="36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41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8F6D22-DE2E-9AAC-24D8-41CB54F7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EE48-4245-5157-B4AA-972AD273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kumimoji="0" lang="fr-F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IV. Vocabulaire et structure d'un arbre phylogénétique</a:t>
            </a:r>
            <a:endParaRPr lang="fr-FR" sz="5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73263-4DAE-F81C-25D8-D0489AE516D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ECD4-700C-6962-D8FA-B227F852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43421D-B8CC-B746-25B1-92B9B793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929383"/>
            <a:ext cx="6046147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00F0FE"/>
                </a:solidFill>
              </a:rPr>
              <a:t>Groupe paraphylétique :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</a:rPr>
              <a:t>Comprend un ancêtre commun mais pas tous ses descendants.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</a:rPr>
              <a:t>Représente un groupe incomplet.</a:t>
            </a:r>
          </a:p>
          <a:p>
            <a:pPr>
              <a:lnSpc>
                <a:spcPct val="150000"/>
              </a:lnSpc>
            </a:pPr>
            <a:r>
              <a:rPr lang="fr-FR" sz="2400" u="sng" dirty="0">
                <a:solidFill>
                  <a:schemeClr val="bg1"/>
                </a:solidFill>
              </a:rPr>
              <a:t>Exemple</a:t>
            </a:r>
            <a:r>
              <a:rPr lang="fr-FR" sz="2400" dirty="0">
                <a:solidFill>
                  <a:schemeClr val="bg1"/>
                </a:solidFill>
              </a:rPr>
              <a:t> : Les reptiles (exclut les oiseaux).</a:t>
            </a:r>
          </a:p>
        </p:txBody>
      </p:sp>
      <p:pic>
        <p:nvPicPr>
          <p:cNvPr id="3" name="Picture 2" descr="Groupe monophylétique : définition et explications">
            <a:extLst>
              <a:ext uri="{FF2B5EF4-FFF2-40B4-BE49-F238E27FC236}">
                <a16:creationId xmlns:a16="http://schemas.microsoft.com/office/drawing/2014/main" id="{9434EF73-B8AB-E908-DE94-D656E414D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3835"/>
          <a:stretch/>
        </p:blipFill>
        <p:spPr bwMode="auto">
          <a:xfrm>
            <a:off x="6420901" y="2326535"/>
            <a:ext cx="5396345" cy="36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4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C2101-F1AE-EC9E-4B8B-FCB486C8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C3DE-9295-4659-4653-AAF92ED5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kumimoji="0" lang="fr-F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IV. Vocabulaire et structure d'un arbre phylogénétique</a:t>
            </a:r>
            <a:endParaRPr lang="fr-FR" sz="5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E85DC9-9F81-243F-1355-5509717A34E0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4E10-CC68-CAF5-D486-40C50A7C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2A71C8-FCD6-51DB-AA3B-87424E07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929383"/>
            <a:ext cx="6046147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FE0202"/>
                </a:solidFill>
              </a:rPr>
              <a:t>Groupe polyphylétique :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</a:rPr>
              <a:t>Comprend des espèces provenant de différents ancêtres.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</a:rPr>
              <a:t>Ne reflète pas une relation évolutive directe.</a:t>
            </a:r>
          </a:p>
          <a:p>
            <a:pPr>
              <a:lnSpc>
                <a:spcPct val="150000"/>
              </a:lnSpc>
            </a:pPr>
            <a:r>
              <a:rPr lang="fr-FR" sz="2400" u="sng" dirty="0">
                <a:solidFill>
                  <a:schemeClr val="bg1"/>
                </a:solidFill>
              </a:rPr>
              <a:t>Exemple</a:t>
            </a:r>
            <a:r>
              <a:rPr lang="fr-FR" sz="2400" dirty="0">
                <a:solidFill>
                  <a:schemeClr val="bg1"/>
                </a:solidFill>
              </a:rPr>
              <a:t> : Les animaux à sang chaud (mammifères et oiseaux).</a:t>
            </a:r>
          </a:p>
        </p:txBody>
      </p:sp>
      <p:pic>
        <p:nvPicPr>
          <p:cNvPr id="3" name="Picture 2" descr="Groupe monophylétique : définition et explications">
            <a:extLst>
              <a:ext uri="{FF2B5EF4-FFF2-40B4-BE49-F238E27FC236}">
                <a16:creationId xmlns:a16="http://schemas.microsoft.com/office/drawing/2014/main" id="{57D52872-FB4F-9C0F-72DB-7BB37C9D5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3835"/>
          <a:stretch/>
        </p:blipFill>
        <p:spPr bwMode="auto">
          <a:xfrm>
            <a:off x="6420901" y="2326535"/>
            <a:ext cx="5396345" cy="36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6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FCC56A-B090-9191-CD7E-E430B010F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441B-3ED0-9FC9-11BB-8E3F1EB7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kumimoji="0" lang="fr-F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IV. Vocabulaire et structure d'un arbre phylogénétique</a:t>
            </a:r>
            <a:endParaRPr lang="fr-FR" sz="5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6A545-A88F-7D6A-14E8-43091C8B8F51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2BBE-993D-8F49-0973-629AFF24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4F2B1F-38CC-E180-BFD2-F3B2296C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72" y="1929383"/>
            <a:ext cx="7019959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u="sng" dirty="0">
                <a:solidFill>
                  <a:schemeClr val="bg1"/>
                </a:solidFill>
              </a:rPr>
              <a:t>Arbre raciné </a:t>
            </a:r>
            <a:r>
              <a:rPr lang="fr-FR" sz="26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Possède une </a:t>
            </a:r>
            <a:r>
              <a:rPr lang="fr-FR" sz="2600" b="1" dirty="0">
                <a:solidFill>
                  <a:schemeClr val="bg1"/>
                </a:solidFill>
              </a:rPr>
              <a:t>racine</a:t>
            </a:r>
            <a:r>
              <a:rPr lang="fr-FR" sz="2600" dirty="0">
                <a:solidFill>
                  <a:schemeClr val="bg1"/>
                </a:solidFill>
              </a:rPr>
              <a:t> représentant l’ancêtre commun à tous les taxons.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Indique la </a:t>
            </a:r>
            <a:r>
              <a:rPr lang="fr-FR" sz="2600" b="1" dirty="0">
                <a:solidFill>
                  <a:schemeClr val="bg1"/>
                </a:solidFill>
              </a:rPr>
              <a:t>direction</a:t>
            </a:r>
            <a:r>
              <a:rPr lang="fr-FR" sz="2600" dirty="0">
                <a:solidFill>
                  <a:schemeClr val="bg1"/>
                </a:solidFill>
              </a:rPr>
              <a:t> de l’évolution (du plus ancien au plus récent).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Permet la reconstruction d’une </a:t>
            </a:r>
            <a:r>
              <a:rPr lang="fr-FR" sz="2600" b="1" dirty="0">
                <a:solidFill>
                  <a:schemeClr val="bg1"/>
                </a:solidFill>
              </a:rPr>
              <a:t>chronologie évolutive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 descr="5.1.3.1.2 - Arbres raciné ou en étoile [Introduction à la biologie de  l'évolution]">
            <a:extLst>
              <a:ext uri="{FF2B5EF4-FFF2-40B4-BE49-F238E27FC236}">
                <a16:creationId xmlns:a16="http://schemas.microsoft.com/office/drawing/2014/main" id="{96DF6B9A-ED4B-8E2E-F941-9A37C43C1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8" t="8930" r="1052" b="19632"/>
          <a:stretch/>
        </p:blipFill>
        <p:spPr bwMode="auto">
          <a:xfrm>
            <a:off x="7673864" y="2216620"/>
            <a:ext cx="3849100" cy="409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1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954D4-377D-8AD2-AFDE-17F027748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A324-6535-CBAE-7EAB-33EC3C79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kumimoji="0" lang="fr-F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IV. Vocabulaire et structure d'un arbre phylogénétique</a:t>
            </a:r>
            <a:endParaRPr lang="fr-FR" sz="5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52129-9DCC-8340-727A-8EFF3922C14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CC38-2306-D1C1-061A-3EE85BFC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81A180-1A8E-2CF4-C1F1-6CDE6139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72" y="1929383"/>
            <a:ext cx="7019959" cy="46692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u="sng" dirty="0">
                <a:solidFill>
                  <a:schemeClr val="bg1"/>
                </a:solidFill>
              </a:rPr>
              <a:t>Arbre non raciné </a:t>
            </a:r>
            <a:r>
              <a:rPr lang="fr-FR" sz="26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Ne possède pas de racine.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Montre uniquement les relations de similarité entre les taxons.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Ne fournit pas d’informations sur l’ordre des événements évolutifs.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B534E7-2ACD-BB3F-09CC-8C35C250DBB0}"/>
              </a:ext>
            </a:extLst>
          </p:cNvPr>
          <p:cNvGrpSpPr/>
          <p:nvPr/>
        </p:nvGrpSpPr>
        <p:grpSpPr>
          <a:xfrm>
            <a:off x="7820810" y="1929383"/>
            <a:ext cx="3532990" cy="4426945"/>
            <a:chOff x="7820810" y="1929383"/>
            <a:chExt cx="3030966" cy="3837529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F9B533E-DD14-D861-C9E4-6DE6912C85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" t="3768" r="51448" b="16762"/>
            <a:stretch/>
          </p:blipFill>
          <p:spPr bwMode="auto">
            <a:xfrm>
              <a:off x="7820810" y="1929383"/>
              <a:ext cx="3030966" cy="3837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5.1.3.1.2 - Arbres raciné ou en étoile [Introduction à la biologie de  l'évolution]">
              <a:extLst>
                <a:ext uri="{FF2B5EF4-FFF2-40B4-BE49-F238E27FC236}">
                  <a16:creationId xmlns:a16="http://schemas.microsoft.com/office/drawing/2014/main" id="{3903280D-0F46-F37E-087D-2C515BFDA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8" t="83710" r="62824" b="3859"/>
            <a:stretch/>
          </p:blipFill>
          <p:spPr bwMode="auto">
            <a:xfrm>
              <a:off x="9803615" y="1956655"/>
              <a:ext cx="909304" cy="64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446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A012A-7650-7305-4E9F-3FEC25B3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C7D-9B3B-6E73-018E-728C4701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Plan du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3D3E-5A5F-F187-4AD8-0F57F858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83"/>
          </a:xfrm>
          <a:noFill/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3000" b="1" dirty="0">
                <a:solidFill>
                  <a:schemeClr val="bg1"/>
                </a:solidFill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3000" b="1" dirty="0">
                <a:solidFill>
                  <a:schemeClr val="bg1"/>
                </a:solidFill>
              </a:rPr>
              <a:t>Récapitulatif - Mutations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3000" b="1" dirty="0">
                <a:solidFill>
                  <a:schemeClr val="bg1"/>
                </a:solidFill>
              </a:rPr>
              <a:t>Inférence Phylogénétique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3000" b="1" dirty="0">
                <a:solidFill>
                  <a:schemeClr val="bg1"/>
                </a:solidFill>
              </a:rPr>
              <a:t>Vocabulaire et structure d'un arbre phylogénétique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3000" b="1" dirty="0">
                <a:solidFill>
                  <a:schemeClr val="bg1"/>
                </a:solidFill>
              </a:rPr>
              <a:t>Méthodes d’inférence phylogénique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8BBDD-CFA6-55C2-027B-F323D855C85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9430-3F0A-08BA-88BF-E89FC08F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127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5B469-B954-86C7-B65C-ECD7ED22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0EEF-2830-2ED5-619A-4768B9AC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20E0-8526-AF05-3A4D-1B3E27FF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dirty="0">
                <a:solidFill>
                  <a:schemeClr val="bg1"/>
                </a:solidFill>
              </a:rPr>
              <a:t>L’alignement permet de calculer les distances évolutives entre les séquences →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 b</a:t>
            </a:r>
            <a:r>
              <a:rPr lang="fr-FR" sz="2600" dirty="0">
                <a:solidFill>
                  <a:schemeClr val="bg1"/>
                </a:solidFill>
              </a:rPr>
              <a:t>ase des méthodes phylogénétiques 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4AC136-EC95-67B6-98C0-BB21393B9B4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BE22-5B3D-8264-0E4A-CC02E1DE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CDC200-9ABC-548A-5586-DCFCAD3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95" y="3401782"/>
            <a:ext cx="6824410" cy="29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3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889A7-A0D0-787C-B37A-A9ECD92ED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EE37-013B-9F22-6586-9C2DAF32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3645-D7E6-EAB0-FFA8-BD6A8862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2519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u="sng" dirty="0">
                <a:solidFill>
                  <a:schemeClr val="bg1"/>
                </a:solidFill>
              </a:rPr>
              <a:t>Alignement de séquences </a:t>
            </a:r>
            <a:r>
              <a:rPr lang="fr-FR" sz="2600" dirty="0">
                <a:solidFill>
                  <a:schemeClr val="bg1"/>
                </a:solidFill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600" dirty="0">
                <a:solidFill>
                  <a:schemeClr val="bg1"/>
                </a:solidFill>
              </a:rPr>
              <a:t>Étape clé pour comparer les similitudes et différences entre les séquences.</a:t>
            </a:r>
          </a:p>
          <a:p>
            <a:pPr>
              <a:lnSpc>
                <a:spcPct val="150000"/>
              </a:lnSpc>
            </a:pPr>
            <a:r>
              <a:rPr lang="fr-FR" sz="2600" u="sng" dirty="0">
                <a:solidFill>
                  <a:schemeClr val="bg1"/>
                </a:solidFill>
              </a:rPr>
              <a:t>Types d'alignement </a:t>
            </a:r>
            <a:r>
              <a:rPr lang="fr-FR" sz="2600" dirty="0">
                <a:solidFill>
                  <a:schemeClr val="bg1"/>
                </a:solidFill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fr-FR" b="1" dirty="0" err="1">
                <a:solidFill>
                  <a:schemeClr val="bg1"/>
                </a:solidFill>
              </a:rPr>
              <a:t>Pairwise</a:t>
            </a:r>
            <a:r>
              <a:rPr lang="fr-FR" dirty="0">
                <a:solidFill>
                  <a:schemeClr val="bg1"/>
                </a:solidFill>
              </a:rPr>
              <a:t> (2 séquences) → sans intérêt en phylogénie.</a:t>
            </a:r>
          </a:p>
          <a:p>
            <a:pPr lvl="1">
              <a:lnSpc>
                <a:spcPct val="150000"/>
              </a:lnSpc>
            </a:pPr>
            <a:r>
              <a:rPr lang="fr-FR" b="1" dirty="0">
                <a:solidFill>
                  <a:schemeClr val="bg1"/>
                </a:solidFill>
              </a:rPr>
              <a:t>Multiple</a:t>
            </a:r>
            <a:r>
              <a:rPr lang="fr-FR" dirty="0">
                <a:solidFill>
                  <a:schemeClr val="bg1"/>
                </a:solidFill>
              </a:rPr>
              <a:t> (plus de 2 séquences) → essentiel pour la construction d’arbres phylogénétiques.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891FF7-4E24-8219-587B-BAF9C9D9A55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7D7E-5797-908F-C0B7-0185748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12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75FC2-E207-194F-9A0C-1B845CB16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DF6E-B55B-642E-392C-2EE49326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D5FD-77FF-4399-3ACF-7E40784B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929383"/>
            <a:ext cx="6580682" cy="456348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L'</a:t>
            </a:r>
            <a:r>
              <a:rPr lang="fr-FR" sz="2600" b="1" u="sng" dirty="0">
                <a:solidFill>
                  <a:schemeClr val="bg1"/>
                </a:solidFill>
              </a:rPr>
              <a:t>ADN mitochondrial </a:t>
            </a:r>
            <a:r>
              <a:rPr lang="fr-FR" sz="2600" dirty="0">
                <a:solidFill>
                  <a:schemeClr val="bg1"/>
                </a:solidFill>
              </a:rPr>
              <a:t>a un taux de mutation élevé (supérieur à l’ADN nucléaire) et est transmis sans recombinaison (de la mère aux enfants).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→ Très utile pour déterminer les relations évolutives entre des espèces étroitement liées.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881B90-8892-BDDA-17C2-FAA957A0346D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F27D-9F22-8439-251E-C7C14C99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2530" name="Picture 2" descr="L' ADN mitochondrial - Centrum voor Medische Genetica - UZB Website">
            <a:extLst>
              <a:ext uri="{FF2B5EF4-FFF2-40B4-BE49-F238E27FC236}">
                <a16:creationId xmlns:a16="http://schemas.microsoft.com/office/drawing/2014/main" id="{F9C4D174-F16D-BD8C-C6DC-4A29DF201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66" y="2606280"/>
            <a:ext cx="4634236" cy="28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32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E7C36-23BC-F9D2-238F-65F5E844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8282-41AE-7133-4BDD-317E0496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260E-843A-C6C3-D9B7-359F3873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1) </a:t>
            </a:r>
            <a:r>
              <a:rPr lang="fr-FR" sz="2600" b="1" u="sng" dirty="0" err="1">
                <a:solidFill>
                  <a:schemeClr val="bg1"/>
                </a:solidFill>
              </a:rPr>
              <a:t>Neighbour-joining</a:t>
            </a:r>
            <a:r>
              <a:rPr lang="fr-FR" sz="2600" dirty="0">
                <a:solidFill>
                  <a:schemeClr val="bg1"/>
                </a:solidFill>
              </a:rPr>
              <a:t> : Méthode basée sur les distances évolutives entre les taxons.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Objectif : Minimiser la longueur totale de l’arbre.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Adaptée pour des grands ensembles de données.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Produit un arbre non raciné (racine ajoutée ultérieurement si nécessaire).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0E35C-82C1-1E1B-1CE2-6585233B8D77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AC171-534D-E81B-9531-EFFAAA4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076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FBCFB-E11C-7F0C-4AC2-08F556D17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E0A7-AC35-8B1E-773A-8D6A2E83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6620-4927-754B-B9AD-B35DA1EE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872566" cy="42519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500" u="sng" dirty="0">
                <a:solidFill>
                  <a:schemeClr val="bg1"/>
                </a:solidFill>
              </a:rPr>
              <a:t>Étapes principales </a:t>
            </a:r>
            <a:r>
              <a:rPr lang="fr-FR" sz="25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Calcul de la matrice des distances.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Regroupement des paires de taxons les plus proches.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Réduction progressive de la matrice jusqu’à obtenir un seul arbre.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EE6B68-6445-4735-289D-A4AB69D89A2E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5884-31C6-F35E-AE15-FC9C623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550EF-B267-1AF2-7FF0-4FA66E7D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282" y="2266554"/>
            <a:ext cx="4738522" cy="35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65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D455B-4A42-75C3-2E84-4D153233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1627-7CE8-D227-2C8D-63742267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2C44-F46D-1AD6-A6D4-03CC75DE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2) </a:t>
            </a:r>
            <a:r>
              <a:rPr lang="fr-FR" sz="2600" b="1" u="sng" dirty="0">
                <a:solidFill>
                  <a:schemeClr val="bg1"/>
                </a:solidFill>
              </a:rPr>
              <a:t>UPGMA</a:t>
            </a:r>
            <a:r>
              <a:rPr lang="fr-FR" sz="2600" dirty="0">
                <a:solidFill>
                  <a:schemeClr val="bg1"/>
                </a:solidFill>
              </a:rPr>
              <a:t> : Méthode hiérarchique de regroupement.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Basée sur une hypothèse de </a:t>
            </a:r>
            <a:r>
              <a:rPr lang="fr-FR" sz="2600" b="1" dirty="0">
                <a:solidFill>
                  <a:schemeClr val="bg1"/>
                </a:solidFill>
              </a:rPr>
              <a:t>taux d’évolution constant </a:t>
            </a:r>
            <a:r>
              <a:rPr lang="fr-FR" sz="2600" dirty="0">
                <a:solidFill>
                  <a:schemeClr val="bg1"/>
                </a:solidFill>
              </a:rPr>
              <a:t>(hypothèse de l’horloge moléculaire).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Produit un arbre enraciné.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Moins précise si les taux d’évolution varient entre les lignées.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214B6-2C00-97A4-54DC-80B6D4AACAF1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5636-6600-CF6F-B2C7-C1FE8242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205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A03B4E-4B6A-864E-11D5-14159298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032B-1FA6-E0D6-1643-AC0D813E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F5A6-9851-152E-8712-A4124BD9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3"/>
            <a:ext cx="5748581" cy="4426943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500" u="sng" dirty="0">
                <a:solidFill>
                  <a:schemeClr val="bg1"/>
                </a:solidFill>
              </a:rPr>
              <a:t>Étapes principales </a:t>
            </a:r>
            <a:r>
              <a:rPr lang="fr-FR" sz="25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Calcul de la matrice des distances.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Fusion des deux groupes les plus proches pour créer un nouveau nœud.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Mise à jour des distances entre le nouveau nœud et les autres groupes.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D6586B-7B8F-34CC-A141-07B1ED04BD4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1B8-3E11-CFA2-6A28-3F565995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5602" name="Picture 2" descr="Decoding Evolutionary Paths: A Guide to UPGMA Method for Constructing  Phylogenetic Trees | by Monika Mate | Medium">
            <a:extLst>
              <a:ext uri="{FF2B5EF4-FFF2-40B4-BE49-F238E27FC236}">
                <a16:creationId xmlns:a16="http://schemas.microsoft.com/office/drawing/2014/main" id="{0408988C-0B47-5590-C93A-7B0EB4C5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80" y="2667051"/>
            <a:ext cx="5050990" cy="271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14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8DA9F-907E-C0B4-4083-FE9F76354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43F3-F953-7818-2022-E3FE6CFE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0BA6-8171-E70B-2ABA-C75C43BF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3) </a:t>
            </a:r>
            <a:r>
              <a:rPr lang="fr-FR" sz="2600" b="1" u="sng" dirty="0">
                <a:solidFill>
                  <a:schemeClr val="bg1"/>
                </a:solidFill>
              </a:rPr>
              <a:t>Maximum de Vraisemblance (ML)</a:t>
            </a:r>
            <a:r>
              <a:rPr lang="fr-FR" sz="2600" dirty="0">
                <a:solidFill>
                  <a:schemeClr val="bg1"/>
                </a:solidFill>
              </a:rPr>
              <a:t> : Basée sur un modèle statistique d’évolution des séquences.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Objectif : Trouver l’arbre qui maximise la probabilité des données observées (les séquences).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Méthode précise mais très gourmande en calculs.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Utilisée pour des analyses complexes et des ensembles de données riches.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EA902-B91C-C58E-066F-BAC11C6C5B2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D86A-B8F7-65B2-E66C-4496B4CA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38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CA0CB-974F-5936-59DD-6CE4C5CD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2585-698F-2DFE-14D2-D02B4BAA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Méthodes d’inférence phylogénique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1FC9-E051-A51D-A6DA-18570F4A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7112431" cy="425196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500" u="sng" dirty="0">
                <a:solidFill>
                  <a:schemeClr val="bg1"/>
                </a:solidFill>
              </a:rPr>
              <a:t>Étapes principales </a:t>
            </a:r>
            <a:r>
              <a:rPr lang="fr-FR" sz="25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Définition d’un modèle d’évolution (substitutions nucléotidiques ou aminoacides).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Calcul de la vraisemblance pour chaque arbre possible.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</a:rPr>
              <a:t>Sélection de l’arbre avec la vraisemblance maximale.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E2078D-E7E2-374B-D6D3-2B9C154EAD9D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93C9-FA32-9817-A5E6-1AF1E4DC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650" name="Picture 2" descr="PDF] Maximum Likelihood Methods for Phylogenetic Inference | Semantic  Scholar">
            <a:extLst>
              <a:ext uri="{FF2B5EF4-FFF2-40B4-BE49-F238E27FC236}">
                <a16:creationId xmlns:a16="http://schemas.microsoft.com/office/drawing/2014/main" id="{63993B6B-B868-E694-CF53-8F47B41E4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25" y="2267478"/>
            <a:ext cx="3889950" cy="340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8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FF7EA-12A0-6DCC-065B-B56E1368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281-4844-FF62-5E1E-8FA74E61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>
                <a:solidFill>
                  <a:schemeClr val="bg1"/>
                </a:solidFill>
              </a:rPr>
              <a:t>VII. Exercice pratique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FEF9-B356-D8E9-0433-7F9C0106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  <a:hlinkClick r:id="rId2"/>
              </a:rPr>
              <a:t>https://github.com/ThBret/IntroBioinfo5</a:t>
            </a: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76F445-0F90-F459-ACB0-D36D2F952C0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319D-F023-1C58-EA4C-C2499DA7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6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F71A1-5EE1-30B4-8B37-4CB3D4C3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071-2FE3-EB48-5536-2538DEFF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CCBC-86DD-4DDB-7C3E-D226B5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8" y="1929384"/>
            <a:ext cx="6923315" cy="4251960"/>
          </a:xfrm>
          <a:noFill/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Tous les êtres vivants descendent d’un </a:t>
            </a:r>
            <a:r>
              <a:rPr lang="fr-FR" sz="2600" b="1" dirty="0">
                <a:solidFill>
                  <a:schemeClr val="bg1"/>
                </a:solidFill>
              </a:rPr>
              <a:t>même ancêtre commun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 Sur une période d’au moins 3.8 milliards d’années (origine de la vie sur Terre) le premier être vivant sur Terre n’a cessé de se séparer en espèces différentes.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Les êtres vivants évoluent à partir d’un ancêtre commun par une suite de </a:t>
            </a:r>
            <a:r>
              <a:rPr lang="fr-FR" sz="2600" b="1" dirty="0">
                <a:solidFill>
                  <a:schemeClr val="bg1"/>
                </a:solidFill>
              </a:rPr>
              <a:t>mutations</a:t>
            </a:r>
            <a:r>
              <a:rPr lang="fr-FR" sz="2600" dirty="0">
                <a:solidFill>
                  <a:schemeClr val="bg1"/>
                </a:solidFill>
              </a:rPr>
              <a:t> suivies de </a:t>
            </a:r>
            <a:r>
              <a:rPr lang="fr-FR" sz="2600" b="1" dirty="0">
                <a:solidFill>
                  <a:schemeClr val="bg1"/>
                </a:solidFill>
              </a:rPr>
              <a:t>spéciations</a:t>
            </a:r>
            <a:r>
              <a:rPr lang="fr-FR" sz="2600" dirty="0">
                <a:solidFill>
                  <a:schemeClr val="bg1"/>
                </a:solidFill>
              </a:rPr>
              <a:t> (formation d’une nouvelle espèce).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F17074-2F8A-52E9-8273-BA9C9056D36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6956-DF19-876D-69AA-9D90441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9698" name="Picture 2" descr="How Do You Read Phylogenetic Trees? | Britannica">
            <a:extLst>
              <a:ext uri="{FF2B5EF4-FFF2-40B4-BE49-F238E27FC236}">
                <a16:creationId xmlns:a16="http://schemas.microsoft.com/office/drawing/2014/main" id="{19546AC1-9E25-C7A7-0123-92AF79F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4" y="2421041"/>
            <a:ext cx="4526902" cy="33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7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CD25C-7FF7-09AC-0FE5-71AD1C59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2D70-3DCE-8360-A515-1A2D4CE9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95FB-82B4-19A9-2BE7-24D5D381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929383"/>
            <a:ext cx="6562531" cy="4563487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Phylogénie</a:t>
            </a:r>
            <a:r>
              <a:rPr lang="fr-FR" sz="2600" dirty="0">
                <a:solidFill>
                  <a:schemeClr val="bg1"/>
                </a:solidFill>
              </a:rPr>
              <a:t> : Étude des relations évolutives entre des groupes d’organismes (espèces, populations) afin de déterminer leurs liens de parenté.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Ces relations sont représentées à l’aide d’</a:t>
            </a:r>
            <a:r>
              <a:rPr lang="fr-FR" sz="2600" b="1" dirty="0">
                <a:solidFill>
                  <a:schemeClr val="bg1"/>
                </a:solidFill>
              </a:rPr>
              <a:t>arbres phylogénétiques</a:t>
            </a:r>
            <a:r>
              <a:rPr lang="fr-FR" sz="2600" dirty="0">
                <a:solidFill>
                  <a:schemeClr val="bg1"/>
                </a:solidFill>
              </a:rPr>
              <a:t>, construits à partir de données moléculaires (aujourd'hui) ou morphologiques (avant l'avènement de la biologie moléculaire).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65D1D8-9E0A-93D4-2306-9963F4C0CF01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3F37-3FFB-E2E0-5AA9-6C3BF55D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9B72F-07C3-7AA9-6D89-2B7DEBEF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98" y="2048638"/>
            <a:ext cx="3843631" cy="3826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F159E3-CA11-91DC-CA05-3C5FD7233E2E}"/>
              </a:ext>
            </a:extLst>
          </p:cNvPr>
          <p:cNvSpPr txBox="1">
            <a:spLocks/>
          </p:cNvSpPr>
          <p:nvPr/>
        </p:nvSpPr>
        <p:spPr>
          <a:xfrm>
            <a:off x="7346908" y="5875557"/>
            <a:ext cx="5270583" cy="7230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sz="1900" i="1" dirty="0">
                <a:solidFill>
                  <a:schemeClr val="bg1"/>
                </a:solidFill>
              </a:rPr>
              <a:t>Arbre phylogénétique des primates</a:t>
            </a:r>
          </a:p>
        </p:txBody>
      </p:sp>
    </p:spTree>
    <p:extLst>
      <p:ext uri="{BB962C8B-B14F-4D97-AF65-F5344CB8AC3E}">
        <p14:creationId xmlns:p14="http://schemas.microsoft.com/office/powerpoint/2010/main" val="31938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0BDAA-FFF0-61F9-0E01-E9F68E0C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048E-340E-D400-9688-2D060789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B38-8903-0E5E-5A8A-75F33463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4" y="1929383"/>
            <a:ext cx="9016711" cy="46812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Taxonomie</a:t>
            </a:r>
            <a:r>
              <a:rPr lang="fr-FR" sz="2600" dirty="0">
                <a:solidFill>
                  <a:schemeClr val="bg1"/>
                </a:solidFill>
              </a:rPr>
              <a:t>: Science qui consiste à classifier identifier et nommer les organismes. Basée sur des caractéristiques communes, différentes du reste de la diversité biologique.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Des organismes partageant des traits et des caractéristiques similaires sont regroupés dans des catégories de plus en plus larges.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62E21-8F6E-FF8E-C2DF-C98BF224E76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885B-9DF3-DD0C-A45B-935D668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8A839F4-B3C5-A89E-7F1F-845D71F4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728" y="2016887"/>
            <a:ext cx="1782072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2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0E9CB3-1559-0E12-47D3-5D0DCDF4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6D0-737A-9CFE-D5D3-41E65139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A80D-0EE4-B081-5AFE-0ED75A86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5" y="1929383"/>
            <a:ext cx="7819036" cy="46812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u="sng" dirty="0">
                <a:solidFill>
                  <a:schemeClr val="bg1"/>
                </a:solidFill>
              </a:rPr>
              <a:t>Ex</a:t>
            </a:r>
            <a:r>
              <a:rPr lang="fr-FR" sz="2600" dirty="0">
                <a:solidFill>
                  <a:schemeClr val="bg1"/>
                </a:solidFill>
              </a:rPr>
              <a:t> : le léopard (</a:t>
            </a:r>
            <a:r>
              <a:rPr lang="fr-FR" sz="2600" i="1" dirty="0">
                <a:solidFill>
                  <a:schemeClr val="bg1"/>
                </a:solidFill>
              </a:rPr>
              <a:t>Panthera </a:t>
            </a:r>
            <a:r>
              <a:rPr lang="fr-FR" sz="2600" i="1" dirty="0" err="1">
                <a:solidFill>
                  <a:schemeClr val="bg1"/>
                </a:solidFill>
              </a:rPr>
              <a:t>pardus</a:t>
            </a:r>
            <a:r>
              <a:rPr lang="fr-FR" sz="2600" dirty="0">
                <a:solidFill>
                  <a:schemeClr val="bg1"/>
                </a:solidFill>
              </a:rPr>
              <a:t>), le jaguar (</a:t>
            </a:r>
            <a:r>
              <a:rPr lang="fr-FR" sz="2600" i="1" dirty="0">
                <a:solidFill>
                  <a:schemeClr val="bg1"/>
                </a:solidFill>
              </a:rPr>
              <a:t>P. </a:t>
            </a:r>
            <a:r>
              <a:rPr lang="fr-FR" sz="2600" i="1" dirty="0" err="1">
                <a:solidFill>
                  <a:schemeClr val="bg1"/>
                </a:solidFill>
              </a:rPr>
              <a:t>onca</a:t>
            </a:r>
            <a:r>
              <a:rPr lang="fr-FR" sz="2600" dirty="0">
                <a:solidFill>
                  <a:schemeClr val="bg1"/>
                </a:solidFill>
              </a:rPr>
              <a:t>), le lion d'Afrique (</a:t>
            </a:r>
            <a:r>
              <a:rPr lang="fr-FR" sz="2600" i="1" dirty="0">
                <a:solidFill>
                  <a:schemeClr val="bg1"/>
                </a:solidFill>
              </a:rPr>
              <a:t>P. </a:t>
            </a:r>
            <a:r>
              <a:rPr lang="fr-FR" sz="2600" i="1" dirty="0" err="1">
                <a:solidFill>
                  <a:schemeClr val="bg1"/>
                </a:solidFill>
              </a:rPr>
              <a:t>leo</a:t>
            </a:r>
            <a:r>
              <a:rPr lang="fr-FR" sz="2600" dirty="0">
                <a:solidFill>
                  <a:schemeClr val="bg1"/>
                </a:solidFill>
              </a:rPr>
              <a:t>) et le tigre (</a:t>
            </a:r>
            <a:r>
              <a:rPr lang="fr-FR" sz="2600" i="1" dirty="0">
                <a:solidFill>
                  <a:schemeClr val="bg1"/>
                </a:solidFill>
              </a:rPr>
              <a:t>P. </a:t>
            </a:r>
            <a:r>
              <a:rPr lang="fr-FR" sz="2600" i="1" dirty="0" err="1">
                <a:solidFill>
                  <a:schemeClr val="bg1"/>
                </a:solidFill>
              </a:rPr>
              <a:t>tigris</a:t>
            </a:r>
            <a:r>
              <a:rPr lang="fr-FR" sz="2600" dirty="0">
                <a:solidFill>
                  <a:schemeClr val="bg1"/>
                </a:solidFill>
              </a:rPr>
              <a:t>) sont des espèces qui appartiennent au genre </a:t>
            </a:r>
            <a:r>
              <a:rPr lang="fr-FR" sz="2600" i="1" dirty="0">
                <a:solidFill>
                  <a:schemeClr val="bg1"/>
                </a:solidFill>
              </a:rPr>
              <a:t>Panthera</a:t>
            </a:r>
            <a:r>
              <a:rPr lang="fr-FR" sz="2600" dirty="0">
                <a:solidFill>
                  <a:schemeClr val="bg1"/>
                </a:solidFill>
              </a:rPr>
              <a:t>. Ce genre comprend tous les grands félins.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C03B8-C51A-980F-6D35-E90556A229E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2B9F-0D2B-FCE6-54D4-8B0C257D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4034" name="Picture 2" descr="Panthera Genus ~ Neofelis Genus ~ Classification">
            <a:extLst>
              <a:ext uri="{FF2B5EF4-FFF2-40B4-BE49-F238E27FC236}">
                <a16:creationId xmlns:a16="http://schemas.microsoft.com/office/drawing/2014/main" id="{DC01F35E-E02E-5C9A-52EC-185D682EB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7256"/>
          <a:stretch/>
        </p:blipFill>
        <p:spPr bwMode="auto">
          <a:xfrm>
            <a:off x="8429693" y="1929383"/>
            <a:ext cx="3105014" cy="42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8BAF2-24E5-E9C1-FB46-242B81CE4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7E07-3854-2554-2FF8-2F431320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49B-C6CE-A036-78FD-6EF920E9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929383"/>
            <a:ext cx="7509765" cy="4681277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Hiérarchie taxonomique </a:t>
            </a:r>
            <a:r>
              <a:rPr lang="fr-FR" sz="2600" dirty="0">
                <a:solidFill>
                  <a:schemeClr val="bg1"/>
                </a:solidFill>
              </a:rPr>
              <a:t>(du plus général au plus spécifique) 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Domaine (ex. : Eucaryotes)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Règne (ex. : Animaux)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Embranchement (ex. : Chordés)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Classe (ex. : Mammifères)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Ordre (ex. : Carnivores)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Famille (ex. : Félidés)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Genre (ex. : </a:t>
            </a:r>
            <a:r>
              <a:rPr lang="fr-FR" sz="2600" i="1" dirty="0">
                <a:solidFill>
                  <a:schemeClr val="bg1"/>
                </a:solidFill>
              </a:rPr>
              <a:t>Panthera</a:t>
            </a:r>
            <a:r>
              <a:rPr lang="fr-FR" sz="2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600" dirty="0">
                <a:solidFill>
                  <a:schemeClr val="bg1"/>
                </a:solidFill>
              </a:rPr>
              <a:t>Espèce (ex. : </a:t>
            </a:r>
            <a:r>
              <a:rPr lang="fr-FR" sz="2600" i="1" dirty="0">
                <a:solidFill>
                  <a:schemeClr val="bg1"/>
                </a:solidFill>
              </a:rPr>
              <a:t>Panthera </a:t>
            </a:r>
            <a:r>
              <a:rPr lang="fr-FR" sz="2600" i="1" dirty="0" err="1">
                <a:solidFill>
                  <a:schemeClr val="bg1"/>
                </a:solidFill>
              </a:rPr>
              <a:t>leo</a:t>
            </a:r>
            <a:r>
              <a:rPr lang="fr-FR" sz="2600" i="1" dirty="0">
                <a:solidFill>
                  <a:schemeClr val="bg1"/>
                </a:solidFill>
              </a:rPr>
              <a:t> </a:t>
            </a:r>
            <a:r>
              <a:rPr lang="fr-FR" sz="2600" dirty="0">
                <a:solidFill>
                  <a:schemeClr val="bg1"/>
                </a:solidFill>
              </a:rPr>
              <a:t>— le lion).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97FA77-2EED-F158-9268-4DFE93486012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FE2F-AED8-233B-C42E-E881917D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1B050628-A594-9D3A-AB6B-C349E29E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174016"/>
            <a:ext cx="2457284" cy="65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2B59C-0ADB-2F87-62A1-128DD3393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A6FC-41B1-4C22-D1AE-278C0814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5231-4DBE-7A25-6F03-B646A99A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8" y="1929384"/>
            <a:ext cx="8008731" cy="425196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u="sng" dirty="0">
                <a:solidFill>
                  <a:schemeClr val="bg1"/>
                </a:solidFill>
              </a:rPr>
              <a:t>Premier objectif des études phylogénétiques </a:t>
            </a:r>
            <a:r>
              <a:rPr lang="fr-FR" sz="2600" dirty="0">
                <a:solidFill>
                  <a:schemeClr val="bg1"/>
                </a:solidFill>
              </a:rPr>
              <a:t>: Reconstruire l’</a:t>
            </a:r>
            <a:r>
              <a:rPr lang="fr-FR" sz="2600" b="1" dirty="0">
                <a:solidFill>
                  <a:schemeClr val="bg1"/>
                </a:solidFill>
              </a:rPr>
              <a:t>arbre du monde vivant </a:t>
            </a:r>
            <a:r>
              <a:rPr lang="fr-FR" sz="2600" dirty="0">
                <a:solidFill>
                  <a:schemeClr val="bg1"/>
                </a:solidFill>
              </a:rPr>
              <a:t>à partir de traits morphologiques, de séquences génétiques ou une combinaison des deux.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Remonte à Darwin qui formule l’idée que :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Toutes les espèces vivantes dérivent d'un ancêtre commun.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L’évolution des êtres vivants en diverses espèces est le fruit d'un phénomène nommé la sélection naturelle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1FABE3-BB77-2BA3-5526-972FE8C7106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E6FE-EB18-9B1B-56C7-80BCAC25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23E79-802D-1029-36D6-326D97E8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00" y="1959015"/>
            <a:ext cx="3116819" cy="367784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ECF87F-2EC0-676D-DAB1-CC54807663F8}"/>
              </a:ext>
            </a:extLst>
          </p:cNvPr>
          <p:cNvSpPr txBox="1">
            <a:spLocks/>
          </p:cNvSpPr>
          <p:nvPr/>
        </p:nvSpPr>
        <p:spPr>
          <a:xfrm>
            <a:off x="8205877" y="5696897"/>
            <a:ext cx="3832078" cy="6934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r-FR" sz="2600" i="1" dirty="0">
                <a:solidFill>
                  <a:schemeClr val="bg1"/>
                </a:solidFill>
              </a:rPr>
              <a:t>Une des premières esquisses d'un arbre phylogénétique faite par Darwin</a:t>
            </a:r>
          </a:p>
        </p:txBody>
      </p:sp>
    </p:spTree>
    <p:extLst>
      <p:ext uri="{BB962C8B-B14F-4D97-AF65-F5344CB8AC3E}">
        <p14:creationId xmlns:p14="http://schemas.microsoft.com/office/powerpoint/2010/main" val="122894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1834</Words>
  <Application>Microsoft Macintosh PowerPoint</Application>
  <PresentationFormat>Widescreen</PresentationFormat>
  <Paragraphs>236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Wingdings</vt:lpstr>
      <vt:lpstr>Office Theme</vt:lpstr>
      <vt:lpstr>INTRODUCTION À LA BIOINFORMATIQUE</vt:lpstr>
      <vt:lpstr>SESSION 5 : INTRODUCTION À LA PHYLOGÉNIE</vt:lpstr>
      <vt:lpstr>Plan du cours</vt:lpstr>
      <vt:lpstr>I. Introduction</vt:lpstr>
      <vt:lpstr>I. Introduction</vt:lpstr>
      <vt:lpstr>I. Introduction</vt:lpstr>
      <vt:lpstr>I. Introduction</vt:lpstr>
      <vt:lpstr>I. Introduction</vt:lpstr>
      <vt:lpstr>I. Introduction</vt:lpstr>
      <vt:lpstr>I. Introduction - Sélection Naturelle</vt:lpstr>
      <vt:lpstr>I. Introduction - Sélection Naturelle</vt:lpstr>
      <vt:lpstr>I. Introduction - Sélection Naturelle</vt:lpstr>
      <vt:lpstr>II. Récapitulatif - Mutations</vt:lpstr>
      <vt:lpstr>II. Récapitulatif - Mutations</vt:lpstr>
      <vt:lpstr>II. Récapitulatif - Mutations</vt:lpstr>
      <vt:lpstr>III. Inférence Phylogénétique</vt:lpstr>
      <vt:lpstr>III. Inférence Phylogénétique – L’Arbre du Vivant</vt:lpstr>
      <vt:lpstr>III. Inférence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IV. Vocabulaire et structure d'un arbre phylogénétique</vt:lpstr>
      <vt:lpstr>V. Méthodes d’inférence phylogénique</vt:lpstr>
      <vt:lpstr>V. Méthodes d’inférence phylogénique</vt:lpstr>
      <vt:lpstr>V. Méthodes d’inférence phylogénique</vt:lpstr>
      <vt:lpstr>V. Méthodes d’inférence phylogénique</vt:lpstr>
      <vt:lpstr>V. Méthodes d’inférence phylogénique</vt:lpstr>
      <vt:lpstr>V. Méthodes d’inférence phylogénique</vt:lpstr>
      <vt:lpstr>V. Méthodes d’inférence phylogénique</vt:lpstr>
      <vt:lpstr>V. Méthodes d’inférence phylogénique</vt:lpstr>
      <vt:lpstr>V. Méthodes d’inférence phylogénique</vt:lpstr>
      <vt:lpstr>VII. Exercice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Thibault Bret</dc:creator>
  <cp:lastModifiedBy>Thibault Bret</cp:lastModifiedBy>
  <cp:revision>80</cp:revision>
  <dcterms:created xsi:type="dcterms:W3CDTF">2024-10-01T13:53:35Z</dcterms:created>
  <dcterms:modified xsi:type="dcterms:W3CDTF">2025-02-10T00:18:27Z</dcterms:modified>
</cp:coreProperties>
</file>