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3"/>
  </p:notesMasterIdLst>
  <p:sldIdLst>
    <p:sldId id="256" r:id="rId5"/>
    <p:sldId id="257" r:id="rId6"/>
    <p:sldId id="258" r:id="rId7"/>
    <p:sldId id="259" r:id="rId8"/>
    <p:sldId id="260" r:id="rId9"/>
    <p:sldId id="261" r:id="rId10"/>
    <p:sldId id="262" r:id="rId11"/>
    <p:sldId id="270" r:id="rId12"/>
    <p:sldId id="272" r:id="rId13"/>
    <p:sldId id="273" r:id="rId14"/>
    <p:sldId id="271" r:id="rId15"/>
    <p:sldId id="264" r:id="rId16"/>
    <p:sldId id="265" r:id="rId17"/>
    <p:sldId id="266" r:id="rId18"/>
    <p:sldId id="267" r:id="rId19"/>
    <p:sldId id="274" r:id="rId20"/>
    <p:sldId id="268" r:id="rId21"/>
    <p:sldId id="269" r:id="rId22"/>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Century Gothic" panose="020B0502020202020204" pitchFamily="34" charset="0"/>
      <p:regular r:id="rId28"/>
      <p:bold r:id="rId29"/>
      <p:italic r:id="rId30"/>
      <p:boldItalic r:id="rId31"/>
    </p:embeddedFont>
  </p:embeddedFontLst>
  <p:custDataLst>
    <p:tags r:id="rId3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E4B3"/>
    <a:srgbClr val="F2D986"/>
    <a:srgbClr val="FFCCA3"/>
    <a:srgbClr val="F2AB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512" autoAdjust="0"/>
  </p:normalViewPr>
  <p:slideViewPr>
    <p:cSldViewPr snapToGrid="0">
      <p:cViewPr varScale="1">
        <p:scale>
          <a:sx n="89" d="100"/>
          <a:sy n="89" d="100"/>
        </p:scale>
        <p:origin x="1398"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800" dirty="0">
                <a:effectLst/>
                <a:latin typeface="Calibri" panose="020F0502020204030204" pitchFamily="34" charset="0"/>
                <a:ea typeface="Calibri" panose="020F0502020204030204" pitchFamily="34" charset="0"/>
              </a:rPr>
              <a:t>Hello, my name is Thomas Brown. I will be presenting the Green Pace security policy guide. </a:t>
            </a:r>
            <a:endParaRPr dirty="0"/>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800" dirty="0">
                <a:effectLst/>
                <a:latin typeface="Calibri" panose="020F0502020204030204" pitchFamily="34" charset="0"/>
                <a:ea typeface="Calibri" panose="020F0502020204030204" pitchFamily="34" charset="0"/>
              </a:rPr>
              <a:t>It is also important to verify that the results from the test are accurate. We expect and want tests to pass, but we do need to verify that a failing test is appropriate flagged. In this test, we expect it to be flagged as failing test. This will give us greater confidence in the test results. </a:t>
            </a:r>
            <a:endParaRPr dirty="0"/>
          </a:p>
        </p:txBody>
      </p:sp>
    </p:spTree>
    <p:extLst>
      <p:ext uri="{BB962C8B-B14F-4D97-AF65-F5344CB8AC3E}">
        <p14:creationId xmlns:p14="http://schemas.microsoft.com/office/powerpoint/2010/main" val="1765396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800" dirty="0">
                <a:effectLst/>
                <a:latin typeface="Calibri" panose="020F0502020204030204" pitchFamily="34" charset="0"/>
                <a:ea typeface="Calibri" panose="020F0502020204030204" pitchFamily="34" charset="0"/>
              </a:rPr>
              <a:t>Once we are confident that our function to create a collection works, and that errors will be appropriately displayed, we can begin most substantial testing. In this example we are performing a negative test. We are expecting to get an exception and want to verify that the exception is thrown. The successful catching of this exception is considered as passing for the test. </a:t>
            </a:r>
            <a:endParaRPr dirty="0"/>
          </a:p>
        </p:txBody>
      </p:sp>
    </p:spTree>
    <p:extLst>
      <p:ext uri="{BB962C8B-B14F-4D97-AF65-F5344CB8AC3E}">
        <p14:creationId xmlns:p14="http://schemas.microsoft.com/office/powerpoint/2010/main" val="81566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800" dirty="0">
                <a:effectLst/>
                <a:latin typeface="Calibri" panose="020F0502020204030204" pitchFamily="34" charset="0"/>
                <a:ea typeface="Calibri" panose="020F0502020204030204" pitchFamily="34" charset="0"/>
              </a:rPr>
              <a:t>This is a standard diagram for dev sec ops. We plan to implement security considerations during the entire pre-production and production cycle. Automated tools will also be a part of this. These automated tools will be included in the build and verify and test phases during pre-production. Automated tools can also be used in the monitor and respond phases of production. </a:t>
            </a:r>
            <a:endParaRPr dirty="0"/>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800" dirty="0">
                <a:effectLst/>
                <a:latin typeface="Calibri" panose="020F0502020204030204" pitchFamily="34" charset="0"/>
                <a:ea typeface="Calibri" panose="020F0502020204030204" pitchFamily="34" charset="0"/>
              </a:rPr>
              <a:t>Typical automated tools would include the compiler, which would be implemented in the build phase and static testing, which would be implemented in the test phases. The consideration for automated tools and tool selection should begin in the planning/design phases.</a:t>
            </a:r>
            <a:endParaRPr dirty="0"/>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rPr>
              <a:t>Looking at the risk and benefits for implementing the security policy now vs waiting to implement it later. Our initial risks are that the cost for the project and timeline will be extended, and we will need more expertise on the team. This may also involve a culture change in the team to push for adherence to the security policy, which some developers may resent or dislike.</a:t>
            </a:r>
            <a:endParaRPr lang="en-CA"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rPr>
              <a:t> </a:t>
            </a:r>
            <a:endParaRPr lang="en-CA"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rPr>
              <a:t>On the other hand, when implemented correctly, we do have a lot of benefits that potentially cancel out the risks. First, we improve our trust with the customers, by giving them peace of mind that their data is secure. We reduce the risk of issues, like data breaches, occurring in the first place. And our policy will also reduce the severity of such issues when they occur. </a:t>
            </a:r>
            <a:endParaRPr lang="en-CA"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rPr>
              <a:t> </a:t>
            </a:r>
            <a:endParaRPr lang="en-CA"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The only reason to not implement a security policy now is if we expect no incident will occur, which is not realistic. Acting after an incident will cause a loss of trust with customers and be both more expensive and time consuming to retroactively attempt to resolve, than it would cost to proactively cover those vulnerabilities.</a:t>
            </a:r>
            <a:endParaRPr dirty="0"/>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800" dirty="0">
                <a:effectLst/>
                <a:latin typeface="Calibri" panose="020F0502020204030204" pitchFamily="34" charset="0"/>
                <a:ea typeface="Calibri" panose="020F0502020204030204" pitchFamily="34" charset="0"/>
              </a:rPr>
              <a:t>There are a few recommendations to consider in regards to the security policy moving forward. The first is to integrate the security policy in the business operations. This can include training users to be aware of security threats like phishing emails, using appropriate passwords, and protecting their information. Next, the policy should be updated as the project moves to the production phase. This will include policies for monitoring the system, auditing the system, and policies regarding data backups. Finally, the policy should be considered a living document. Security is constantly evolving, and this policy should be reviewed and revised at regular intervals (at a minimum). It should remain relevant with best security practices. </a:t>
            </a:r>
            <a:endParaRPr dirty="0"/>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rPr>
              <a:t>For these recommendations, we have an example of a data breach that occurred at an Experian subsidiary around 2013. </a:t>
            </a:r>
            <a:endParaRPr lang="en-CA"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rPr>
              <a:t>When this data breach was made public, it was announced that a significant amount of personally identifiable information had been stolen. This was performed by a Vietnamese man who was operating an identity theft service using the stolen information. In the 18 months leading to his arrest in 2013, his customers had made 3.1 million queries. It was learned that this user did have authorized access to the database, but he had obtained said access by lying about his occupation.</a:t>
            </a:r>
            <a:endParaRPr lang="en-CA"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rPr>
              <a:t> </a:t>
            </a:r>
            <a:endParaRPr lang="en-CA"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What we can learn from this case is that it is vital to implement security policies throughout the company. This user had access to very sensitive information because he had not been properly authenticated. Furthermore, the company failed to monitor their users and the activities performed on their system. That number of queries from an individual should have raised a lot of suspicion. This is why it is important to include security policies even after the build is complete, which should include auditing users, monitoring the system, and ensuring that backups are done securely. </a:t>
            </a:r>
            <a:endParaRPr dirty="0"/>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29571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800" dirty="0">
                <a:effectLst/>
                <a:latin typeface="Calibri" panose="020F0502020204030204" pitchFamily="34" charset="0"/>
                <a:ea typeface="Calibri" panose="020F0502020204030204" pitchFamily="34" charset="0"/>
              </a:rPr>
              <a:t>In conclusion, the company should adopt a core set of security principles to ensure that security is considered at all stages of the software lifecycle. A set of C/C++ coding standards, which ensures developers are following best practices and minimizing potential vulnerabilities. Triple A standards to ensure that users are authenticated, authorized, and the system is regularly audited. And Data Encryption Standards to keep data secure whether it is at rest, in transit, or in use. </a:t>
            </a:r>
            <a:endParaRPr dirty="0"/>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800" dirty="0">
                <a:effectLst/>
                <a:latin typeface="Calibri" panose="020F0502020204030204" pitchFamily="34" charset="0"/>
                <a:ea typeface="Calibri" panose="020F0502020204030204" pitchFamily="34" charset="0"/>
              </a:rPr>
              <a:t>You can find the reference to the Experian Data breach here. </a:t>
            </a:r>
            <a:endParaRPr dirty="0"/>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rPr>
              <a:t>We will start with an overview on Defense in Depth. As you can see in this figure, defense in depth is a strategy that makes use of multiple security measures to protect the critical assets and data. </a:t>
            </a:r>
            <a:endParaRPr lang="en-CA"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rPr>
              <a:t> </a:t>
            </a:r>
            <a:endParaRPr lang="en-CA"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This strategy will be supported through our security policy. This policy will define the core security principles, set forth our C/C++ Coding standards, implement a triple A framework, and outline our data encryption standards. </a:t>
            </a:r>
            <a:endParaRPr dirty="0"/>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rPr>
              <a:t>Here we have a threat matrix of some typical threats that could impact our cybersecurity. This is not an exhaustive list, but it is intended to provide the framework for our threat risk assessments. </a:t>
            </a:r>
            <a:endParaRPr lang="en-CA"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rPr>
              <a:t> </a:t>
            </a:r>
            <a:endParaRPr lang="en-CA"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rPr>
              <a:t>Each threat is assessed by its severity and probability of occurring. The more severe and more likely a threat, the higher prioritization for defending against it. The probability goes from likely to unlikely, while the severity is categorized as low, medium, or high. The priority of the threat is categorized into low, medium, high, and very high. </a:t>
            </a:r>
            <a:endParaRPr lang="en-CA"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rPr>
              <a:t> </a:t>
            </a:r>
            <a:endParaRPr lang="en-CA"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rPr>
              <a:t>Let’s go through some of the examples. Starting at the top left, we have the possibility for an authorized user accidently deleting data. This is likely to happen, but is not particularly severe. This is typically a single file or folder, and would not compromise the system. With a priority of medium, this can be defended by regularly backing up data and setting user permissions to limit their ability to make changes.</a:t>
            </a:r>
            <a:endParaRPr lang="en-CA"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rPr>
              <a:t> </a:t>
            </a:r>
            <a:endParaRPr lang="en-CA"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rPr>
              <a:t>Next over we have a SQL injection attack. This is relatively severe because it means a malicious user can get access to our database, but it may not compromise the system. This is a very common method of attack. This can be defended by following the secure coding principles, which we will discuss shortly.</a:t>
            </a:r>
            <a:endParaRPr lang="en-CA"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rPr>
              <a:t> </a:t>
            </a:r>
            <a:endParaRPr lang="en-CA"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rPr>
              <a:t>Social engineering is one of the most difficult threats to defend against. This is a tactic to manipulate, influence, or deceive a user in order to gain control over a system. This might be using various methods to steal login information or deceiving an administrator to get authorized access to a system they should not be granted access to. This can be defended against using multi-factor authentication, requiring passwords to be updated regularly, educating users on various social engineering attacks, and regularly auditing the system. </a:t>
            </a:r>
            <a:endParaRPr lang="en-CA"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rPr>
              <a:t> </a:t>
            </a:r>
            <a:endParaRPr lang="en-CA"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rPr>
              <a:t>Another threat is denial of services, which typically involves flooding a target system with traffic in order to deny service to authorized users. This may result in a system experiencing a crash. This can be defended against using a variety of detection tools, traffic classification, and response tools.</a:t>
            </a:r>
            <a:endParaRPr lang="en-CA"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rPr>
              <a:t> </a:t>
            </a:r>
            <a:endParaRPr lang="en-CA"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rPr>
              <a:t>Malware is a threat that is still quite common. There are many tools in use to help detect and limit the impact of malware, making it only probable to occur and a medium threat.</a:t>
            </a:r>
            <a:endParaRPr lang="en-CA"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rPr>
              <a:t> </a:t>
            </a:r>
            <a:endParaRPr lang="en-CA"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rPr>
              <a:t>Unauthorized access is a significant threat, as a user will have access to system resources and data that should be denied to them. This can be defended against by using the security principles that will be discussed, and having a default deny policy.</a:t>
            </a:r>
            <a:endParaRPr lang="en-CA"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rPr>
              <a:t> </a:t>
            </a:r>
            <a:endParaRPr lang="en-CA"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rPr>
              <a:t>There are also physical threats to the system, which can involve something as simple as the server room being unlocked. Generally, access to the building is still controlled, limiting exposure to malicious users. Data on the servers is encrypted and building security would make it easy to detect and correct this issue when it occurs. </a:t>
            </a:r>
            <a:endParaRPr lang="en-CA"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rPr>
              <a:t> </a:t>
            </a:r>
            <a:endParaRPr lang="en-CA"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rPr>
              <a:t>Data leakage can occur when data transmission is intercepted, or users mishandle data and send it outside of the system. This may be malicious or accidental in nature. This can be defended by encrypting the data in use, at rest, and in transit. Also, by educating users about what information can and can’t be shared under what conditions. </a:t>
            </a:r>
            <a:endParaRPr lang="en-CA"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rPr>
              <a:t> </a:t>
            </a:r>
            <a:endParaRPr lang="en-CA"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Finally, there is always a threat of a natural disaster. Something like a flood or fire could cause harm to the building where the servers are located. While it is a rare occurrence, precautions should be taken. This would include creating backups of the data in alternate geographic locations and keeping the building well maintained. </a:t>
            </a:r>
            <a:endParaRPr dirty="0"/>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rPr>
              <a:t>Here we have a list of our Ten Core Security Principles. </a:t>
            </a:r>
            <a:endParaRPr lang="en-CA"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rPr>
              <a:t>Validate User Input, All input data is to be validated prior to accepting and processing the data.</a:t>
            </a:r>
            <a:endParaRPr lang="en-CA"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rPr>
              <a:t>Heed Compiler Warnings, Compiler warnings will be addressed prior to finalizing the code.</a:t>
            </a:r>
            <a:endParaRPr lang="en-CA"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rPr>
              <a:t>Architect and Design for Security Policies, The software should be built with a security mindset from the beginning and not as an afterthought.</a:t>
            </a:r>
            <a:endParaRPr lang="en-CA"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rPr>
              <a:t>Keep it Simple, System security should be weighed against business practices. Implemented security should be kept simple and effective.</a:t>
            </a:r>
            <a:endParaRPr lang="en-CA"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rPr>
              <a:t>Default Deny, The default position for users and other systems to access the system is to deny them access. Access to the system must be explicitly granted for specific users/systems and for specific uses.</a:t>
            </a:r>
            <a:endParaRPr lang="en-CA"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rPr>
              <a:t>Adhere to the principles of least privilege, Users and systems that do have access are only permitted to system resources they require for their function and no more.</a:t>
            </a:r>
            <a:endParaRPr lang="en-CA"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rPr>
              <a:t>Sanitize data sent to other systems, Data is to be properly sanitized before being sent out of the system. This includes removing any data that is not required, ensuring the data is in the appropriate format, and appropriate encoding.</a:t>
            </a:r>
            <a:endParaRPr lang="en-CA"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rPr>
              <a:t>Practice Defense in depth, the practice of using multiple redundant layers of security. No single defense system will cover all vulnerabilities, so multiple systems should be in place to ensure that vulnerabilities are defended against appropriately.</a:t>
            </a:r>
            <a:endParaRPr lang="en-CA"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rPr>
              <a:t>Use Effective Quality Assurance Techniques, Effective QA techniques are focused around testing and verifying that the security is appropriate and effective. The system should not be trusted to function as intended without appropriate testing and probing for vulnerabilities.</a:t>
            </a:r>
            <a:endParaRPr lang="en-CA"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Adopt a secure coding standard, A well-documented and enforceable standard of coding is required. This allows for multiple developers to follow the same set of rules and guidelines to meet the security requirements of the project.</a:t>
            </a:r>
            <a:endParaRPr dirty="0"/>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800" dirty="0">
                <a:effectLst/>
                <a:latin typeface="Calibri" panose="020F0502020204030204" pitchFamily="34" charset="0"/>
                <a:ea typeface="Calibri" panose="020F0502020204030204" pitchFamily="34" charset="0"/>
              </a:rPr>
              <a:t>Here is our list of 10 coding standards in order from the highest priority to the lowest priority. Priority is assigned based upon the risk assessment for the principle. The severity is assigned from 1 to 3 (low to high) which considers how serious the consequences are for ignoring the rule. The likelihood is also assigned 1 to 3 (unlikely to likely), which ranks how likely a flaw introduced by ignoring the rule can lead to an exploit. Then the remediation cost is considered, which is how expensive it is to comply with the rule. This is given a score of 1 to 3, with 1 being the highest cost and 3 being the lowest cost. A high cost consists of requiring manual detection of the flaw and manually correcting the flaw. A low cost means that the flaw can be detected and corrected automatically. </a:t>
            </a:r>
            <a:endParaRPr dirty="0"/>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rPr>
              <a:t>Encryption in Rest: </a:t>
            </a:r>
            <a:endParaRPr lang="en-CA"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rPr>
              <a:t>Encryption at rest is the protection (encryption) of data that is stored. 	This may be on a disk, solid state drive, or backup media.</a:t>
            </a:r>
            <a:endParaRPr lang="en-CA"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rPr>
              <a:t>Encryption at Flight:</a:t>
            </a:r>
            <a:endParaRPr lang="en-CA"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rPr>
              <a:t>Encryption in flight is the protection (encryption) of data as it is being transmitted outside of the trusted boundary of the system. This ensures that the data remains secure, even if it were to be intercepted by an unauthorized user.</a:t>
            </a:r>
            <a:endParaRPr lang="en-CA"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rPr>
              <a:t>Encryption in Use:</a:t>
            </a:r>
            <a:endParaRPr lang="en-CA"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rPr>
              <a:t>Encryption in use is the protection (encryption) of data being access and used within the trusted boundary of the system. This ensures that the data is not decrypted while in use, preventing an unauthorized user from accessing the decrypted data at this stage (where it has traditionally been the most vulnerable).</a:t>
            </a:r>
            <a:endParaRPr lang="en-CA" sz="1800" dirty="0">
              <a:effectLst/>
              <a:latin typeface="Calibri" panose="020F0502020204030204" pitchFamily="34" charset="0"/>
              <a:ea typeface="Calibri" panose="020F0502020204030204" pitchFamily="34" charset="0"/>
            </a:endParaRPr>
          </a:p>
          <a:p>
            <a:pPr marL="0" lvl="0" indent="0" algn="l" rtl="0">
              <a:lnSpc>
                <a:spcPct val="100000"/>
              </a:lnSpc>
              <a:spcBef>
                <a:spcPts val="0"/>
              </a:spcBef>
              <a:spcAft>
                <a:spcPts val="0"/>
              </a:spcAft>
              <a:buSzPts val="1100"/>
              <a:buNone/>
            </a:pPr>
            <a:endParaRPr dirty="0"/>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rPr>
              <a:t>Authentication is the process of validating the identity of the user. User identity should be established prior to the distribution of user login information and access. Users typically use their login credentials to verify their identity. This may include multifactor authentication for additional security.</a:t>
            </a:r>
            <a:endParaRPr lang="en-CA"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rPr>
              <a:t>Authorization is the process of validating the user’s level of access. Their access level will determine what actions they can perform on the system, and what data they have access to. A denial of access shall be the default stance for security, which high access levels being granted more access to the system. This is opposed to defaulting to full access and restricting access at lower access levels.  </a:t>
            </a:r>
            <a:endParaRPr lang="en-CA"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Accounting is the process of auditing users on the system. This can include monitoring their activity (actions performed, timestamps, data accessed, data changed, </a:t>
            </a:r>
            <a:r>
              <a:rPr lang="en-US" sz="1800" dirty="0" err="1">
                <a:effectLst/>
                <a:latin typeface="Calibri" panose="020F0502020204030204" pitchFamily="34" charset="0"/>
                <a:ea typeface="Calibri" panose="020F0502020204030204" pitchFamily="34" charset="0"/>
              </a:rPr>
              <a:t>etc</a:t>
            </a:r>
            <a:r>
              <a:rPr lang="en-US" sz="1800" dirty="0">
                <a:effectLst/>
                <a:latin typeface="Calibri" panose="020F0502020204030204" pitchFamily="34" charset="0"/>
                <a:ea typeface="Calibri" panose="020F0502020204030204" pitchFamily="34" charset="0"/>
              </a:rPr>
              <a:t>) and access levels as they are on the system, and ensuring that users are added and removed from the system as appropriate. Accounting can help ensure that authorization is properly setup, such as detecting when a user has access to actions or data that they were not intended to have access to. It is also important to purge user’s access from the system when they no longer require it.</a:t>
            </a:r>
            <a:endParaRPr dirty="0"/>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rPr>
              <a:t>Now we will look at a significant part of our policy involving the effective use of quality assurance techniques. An example of an effective quality assurance technique is unit testing, where we test the smallest testable part of the application. This can allow us to check for appropriate functionality, security, and that the coding policy is being followed. </a:t>
            </a:r>
            <a:endParaRPr lang="en-CA"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rPr>
              <a:t> </a:t>
            </a:r>
            <a:endParaRPr lang="en-CA"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rPr>
              <a:t>For our testing, we are going to look at memory management and will see examples of both positive and negative testing. In a positive test, we expect the function to work properly without error. In a negative test, we want to observe the function throwing and catching the appropriate exception.</a:t>
            </a:r>
            <a:endParaRPr lang="en-CA"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rPr>
              <a:t> </a:t>
            </a:r>
            <a:endParaRPr lang="en-CA"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For the testing examples, we are creating a collection for each test. So one of the first things to check is that our function to create the collection works properly. In this example we are performing a positive test and looking to assert that the collection smart pointer is not null. We are using assert, because if this test fails, we do not want to continue testing, as the precondition for a functioning collection has not be met. </a:t>
            </a:r>
            <a:endParaRPr dirty="0"/>
          </a:p>
        </p:txBody>
      </p:sp>
    </p:spTree>
    <p:extLst>
      <p:ext uri="{BB962C8B-B14F-4D97-AF65-F5344CB8AC3E}">
        <p14:creationId xmlns:p14="http://schemas.microsoft.com/office/powerpoint/2010/main" val="3415412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800" dirty="0">
                <a:effectLst/>
                <a:latin typeface="Calibri" panose="020F0502020204030204" pitchFamily="34" charset="0"/>
                <a:ea typeface="Calibri" panose="020F0502020204030204" pitchFamily="34" charset="0"/>
              </a:rPr>
              <a:t>For the next test, we want to ensure that the collection is empty when it is created. Again this is positive and we are using the assert to check if this true. A failure here would mean that results from our following tests may not be accurate. </a:t>
            </a:r>
            <a:endParaRPr dirty="0"/>
          </a:p>
        </p:txBody>
      </p:sp>
    </p:spTree>
    <p:extLst>
      <p:ext uri="{BB962C8B-B14F-4D97-AF65-F5344CB8AC3E}">
        <p14:creationId xmlns:p14="http://schemas.microsoft.com/office/powerpoint/2010/main" val="42716893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Thomas Brown</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6110"/>
    </mc:Choice>
    <mc:Fallback xmlns="">
      <p:transition spd="slow" advTm="611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 Always Fail</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a:extLst>
              <a:ext uri="{FF2B5EF4-FFF2-40B4-BE49-F238E27FC236}">
                <a16:creationId xmlns:a16="http://schemas.microsoft.com/office/drawing/2014/main" id="{4D8603D2-FE38-A27C-F159-D9BEE518872D}"/>
              </a:ext>
            </a:extLst>
          </p:cNvPr>
          <p:cNvPicPr>
            <a:picLocks noChangeAspect="1"/>
          </p:cNvPicPr>
          <p:nvPr/>
        </p:nvPicPr>
        <p:blipFill>
          <a:blip r:embed="rId5"/>
          <a:stretch>
            <a:fillRect/>
          </a:stretch>
        </p:blipFill>
        <p:spPr>
          <a:xfrm>
            <a:off x="3484728" y="2783773"/>
            <a:ext cx="5222544" cy="1290454"/>
          </a:xfrm>
          <a:prstGeom prst="rect">
            <a:avLst/>
          </a:prstGeom>
        </p:spPr>
      </p:pic>
      <p:pic>
        <p:nvPicPr>
          <p:cNvPr id="7" name="Picture 6">
            <a:extLst>
              <a:ext uri="{FF2B5EF4-FFF2-40B4-BE49-F238E27FC236}">
                <a16:creationId xmlns:a16="http://schemas.microsoft.com/office/drawing/2014/main" id="{914D4F90-ECB5-DA10-A5A8-38678B7D0266}"/>
              </a:ext>
            </a:extLst>
          </p:cNvPr>
          <p:cNvPicPr>
            <a:picLocks noChangeAspect="1"/>
          </p:cNvPicPr>
          <p:nvPr/>
        </p:nvPicPr>
        <p:blipFill>
          <a:blip r:embed="rId6"/>
          <a:stretch>
            <a:fillRect/>
          </a:stretch>
        </p:blipFill>
        <p:spPr>
          <a:xfrm>
            <a:off x="3020703" y="4385847"/>
            <a:ext cx="6150594" cy="829560"/>
          </a:xfrm>
          <a:prstGeom prst="rect">
            <a:avLst/>
          </a:prstGeom>
        </p:spPr>
      </p:pic>
    </p:spTree>
    <p:custDataLst>
      <p:tags r:id="rId1"/>
    </p:custDataLst>
    <p:extLst>
      <p:ext uri="{BB962C8B-B14F-4D97-AF65-F5344CB8AC3E}">
        <p14:creationId xmlns:p14="http://schemas.microsoft.com/office/powerpoint/2010/main" val="514637762"/>
      </p:ext>
    </p:extLst>
  </p:cSld>
  <p:clrMapOvr>
    <a:masterClrMapping/>
  </p:clrMapOvr>
  <mc:AlternateContent xmlns:mc="http://schemas.openxmlformats.org/markup-compatibility/2006" xmlns:p14="http://schemas.microsoft.com/office/powerpoint/2010/main">
    <mc:Choice Requires="p14">
      <p:transition spd="slow" p14:dur="2000" advTm="20539"/>
    </mc:Choice>
    <mc:Fallback xmlns="">
      <p:transition spd="slow" advTm="2053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 Out of Range Exception</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CE8AB9FE-ED31-E81F-BB2F-7CF89EF1DBBE}"/>
              </a:ext>
            </a:extLst>
          </p:cNvPr>
          <p:cNvPicPr>
            <a:picLocks noChangeAspect="1"/>
          </p:cNvPicPr>
          <p:nvPr/>
        </p:nvPicPr>
        <p:blipFill>
          <a:blip r:embed="rId5"/>
          <a:stretch>
            <a:fillRect/>
          </a:stretch>
        </p:blipFill>
        <p:spPr>
          <a:xfrm>
            <a:off x="2837995" y="2685946"/>
            <a:ext cx="6516009" cy="1486107"/>
          </a:xfrm>
          <a:prstGeom prst="rect">
            <a:avLst/>
          </a:prstGeom>
        </p:spPr>
      </p:pic>
      <p:pic>
        <p:nvPicPr>
          <p:cNvPr id="5" name="Picture 4">
            <a:extLst>
              <a:ext uri="{FF2B5EF4-FFF2-40B4-BE49-F238E27FC236}">
                <a16:creationId xmlns:a16="http://schemas.microsoft.com/office/drawing/2014/main" id="{5FDC6E59-C6BF-3825-857F-7C971C8C6AB1}"/>
              </a:ext>
            </a:extLst>
          </p:cNvPr>
          <p:cNvPicPr>
            <a:picLocks noChangeAspect="1"/>
          </p:cNvPicPr>
          <p:nvPr/>
        </p:nvPicPr>
        <p:blipFill>
          <a:blip r:embed="rId6"/>
          <a:stretch>
            <a:fillRect/>
          </a:stretch>
        </p:blipFill>
        <p:spPr>
          <a:xfrm>
            <a:off x="2295729" y="4606098"/>
            <a:ext cx="7600540" cy="589308"/>
          </a:xfrm>
          <a:prstGeom prst="rect">
            <a:avLst/>
          </a:prstGeom>
        </p:spPr>
      </p:pic>
    </p:spTree>
    <p:custDataLst>
      <p:tags r:id="rId1"/>
    </p:custDataLst>
    <p:extLst>
      <p:ext uri="{BB962C8B-B14F-4D97-AF65-F5344CB8AC3E}">
        <p14:creationId xmlns:p14="http://schemas.microsoft.com/office/powerpoint/2010/main" val="395731347"/>
      </p:ext>
    </p:extLst>
  </p:cSld>
  <p:clrMapOvr>
    <a:masterClrMapping/>
  </p:clrMapOvr>
  <mc:AlternateContent xmlns:mc="http://schemas.openxmlformats.org/markup-compatibility/2006" xmlns:p14="http://schemas.microsoft.com/office/powerpoint/2010/main">
    <mc:Choice Requires="p14">
      <p:transition spd="slow" p14:dur="2000" advTm="23210"/>
    </mc:Choice>
    <mc:Fallback xmlns="">
      <p:transition spd="slow" advTm="2321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6507"/>
    </mc:Choice>
    <mc:Fallback xmlns="">
      <p:transition spd="slow" advTm="2650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sz="2400" dirty="0"/>
              <a:t>Design:</a:t>
            </a:r>
          </a:p>
          <a:p>
            <a:pPr marL="1143000" lvl="2" indent="-228600">
              <a:spcBef>
                <a:spcPts val="0"/>
              </a:spcBef>
              <a:buSzPts val="2000"/>
            </a:pPr>
            <a:r>
              <a:rPr lang="en-US" sz="2400" dirty="0"/>
              <a:t>Compiler (Visual Studio, GNU Compiler, Intel C++ compiler, etc.)</a:t>
            </a:r>
          </a:p>
          <a:p>
            <a:pPr marL="1143000" lvl="2" indent="-228600">
              <a:spcBef>
                <a:spcPts val="0"/>
              </a:spcBef>
              <a:buSzPts val="2000"/>
            </a:pPr>
            <a:r>
              <a:rPr lang="en-US" sz="2400" dirty="0"/>
              <a:t>Static Analysis (CPP Check, Coverity, etc.)</a:t>
            </a:r>
          </a:p>
          <a:p>
            <a:pPr marL="685800" lvl="1" indent="-228600">
              <a:spcBef>
                <a:spcPts val="0"/>
              </a:spcBef>
              <a:buSzPts val="2000"/>
            </a:pPr>
            <a:r>
              <a:rPr lang="en-US" sz="2400" dirty="0"/>
              <a:t>Build:</a:t>
            </a:r>
          </a:p>
          <a:p>
            <a:pPr marL="1143000" lvl="2" indent="-228600">
              <a:spcBef>
                <a:spcPts val="0"/>
              </a:spcBef>
              <a:buSzPts val="2000"/>
            </a:pPr>
            <a:r>
              <a:rPr lang="en-US" sz="2400" dirty="0"/>
              <a:t>Compiler (Visual Studio, GNU Compiler, Intel C++ compiler, etc.)</a:t>
            </a:r>
          </a:p>
          <a:p>
            <a:pPr marL="1143000" lvl="2" indent="-228600">
              <a:spcBef>
                <a:spcPts val="0"/>
              </a:spcBef>
              <a:buSzPts val="2000"/>
            </a:pPr>
            <a:r>
              <a:rPr lang="en-US" sz="2400" dirty="0"/>
              <a:t>Static Analysis (CPP Check, Coverity, etc.)</a:t>
            </a: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5849"/>
    </mc:Choice>
    <mc:Fallback xmlns="">
      <p:transition spd="slow" advTm="1584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Risks:</a:t>
            </a:r>
          </a:p>
          <a:p>
            <a:pPr marL="685800" lvl="1" indent="-228600">
              <a:spcBef>
                <a:spcPts val="0"/>
              </a:spcBef>
              <a:buSzPts val="2000"/>
            </a:pPr>
            <a:r>
              <a:rPr lang="en-US" dirty="0"/>
              <a:t>Higher initial Costs</a:t>
            </a:r>
          </a:p>
          <a:p>
            <a:pPr marL="685800" lvl="1" indent="-228600">
              <a:spcBef>
                <a:spcPts val="0"/>
              </a:spcBef>
              <a:buSzPts val="2000"/>
            </a:pPr>
            <a:r>
              <a:rPr lang="en-US" dirty="0"/>
              <a:t>Longer timeframe to complete project</a:t>
            </a:r>
          </a:p>
          <a:p>
            <a:pPr marL="685800" lvl="1" indent="-228600">
              <a:spcBef>
                <a:spcPts val="0"/>
              </a:spcBef>
              <a:buSzPts val="2000"/>
            </a:pPr>
            <a:r>
              <a:rPr lang="en-US" dirty="0"/>
              <a:t>More expertise required</a:t>
            </a:r>
          </a:p>
          <a:p>
            <a:pPr marL="685800" lvl="1" indent="-228600">
              <a:spcBef>
                <a:spcPts val="0"/>
              </a:spcBef>
              <a:buSzPts val="2000"/>
            </a:pPr>
            <a:r>
              <a:rPr lang="en-US" dirty="0"/>
              <a:t>Culture Change</a:t>
            </a:r>
          </a:p>
          <a:p>
            <a:pPr marL="228600" indent="-228600">
              <a:spcBef>
                <a:spcPts val="0"/>
              </a:spcBef>
              <a:buSzPts val="2000"/>
            </a:pPr>
            <a:r>
              <a:rPr lang="en-US" dirty="0"/>
              <a:t>Benefits:</a:t>
            </a:r>
          </a:p>
          <a:p>
            <a:pPr marL="685800" lvl="1" indent="-228600">
              <a:spcBef>
                <a:spcPts val="0"/>
              </a:spcBef>
              <a:buSzPts val="2000"/>
            </a:pPr>
            <a:r>
              <a:rPr lang="en-US" dirty="0"/>
              <a:t>Improved trust with customers</a:t>
            </a:r>
          </a:p>
          <a:p>
            <a:pPr marL="685800" lvl="1" indent="-228600">
              <a:spcBef>
                <a:spcPts val="0"/>
              </a:spcBef>
              <a:buSzPts val="2000"/>
            </a:pPr>
            <a:r>
              <a:rPr lang="en-US" dirty="0"/>
              <a:t>Reduces severity of issues</a:t>
            </a:r>
          </a:p>
          <a:p>
            <a:pPr marL="685800" lvl="1" indent="-228600">
              <a:spcBef>
                <a:spcPts val="0"/>
              </a:spcBef>
              <a:buSzPts val="2000"/>
            </a:pPr>
            <a:r>
              <a:rPr lang="en-US" dirty="0"/>
              <a:t>Reduces occurrence of issues</a:t>
            </a:r>
          </a:p>
          <a:p>
            <a:pPr marL="0" indent="0">
              <a:spcBef>
                <a:spcPts val="0"/>
              </a:spcBef>
              <a:buSzPts val="2000"/>
              <a:buNone/>
            </a:pPr>
            <a:endParaRPr lang="en-US" dirty="0"/>
          </a:p>
          <a:p>
            <a:pPr marL="685800" lvl="1" indent="-228600">
              <a:spcBef>
                <a:spcPts val="0"/>
              </a:spcBef>
              <a:buSzPts val="2000"/>
            </a:pPr>
            <a:endParaRPr lang="en-US"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66608"/>
    </mc:Choice>
    <mc:Fallback xmlns="">
      <p:transition spd="slow" advTm="66608"/>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2800" dirty="0"/>
              <a:t>Include Security Policy in the Business Operations</a:t>
            </a:r>
          </a:p>
          <a:p>
            <a:pPr marL="1600200" lvl="3" indent="-228600">
              <a:spcBef>
                <a:spcPts val="0"/>
              </a:spcBef>
            </a:pPr>
            <a:r>
              <a:rPr lang="en-US" sz="2800" dirty="0"/>
              <a:t>Threat awareness, security precautions, etc.</a:t>
            </a:r>
          </a:p>
          <a:p>
            <a:pPr marL="1600200" lvl="3" indent="-228600">
              <a:spcBef>
                <a:spcPts val="0"/>
              </a:spcBef>
            </a:pPr>
            <a:endParaRPr lang="en-US" sz="2800" dirty="0"/>
          </a:p>
          <a:p>
            <a:pPr marL="1143000" lvl="2" indent="-228600">
              <a:spcBef>
                <a:spcPts val="0"/>
              </a:spcBef>
            </a:pPr>
            <a:r>
              <a:rPr lang="en-US" sz="2800" dirty="0"/>
              <a:t>Include Policies for after pre-development phases</a:t>
            </a:r>
          </a:p>
          <a:p>
            <a:pPr marL="1600200" lvl="3" indent="-228600">
              <a:spcBef>
                <a:spcPts val="0"/>
              </a:spcBef>
            </a:pPr>
            <a:r>
              <a:rPr lang="en-US" sz="2800" dirty="0"/>
              <a:t>Monitoring, auditing, backups, etc.</a:t>
            </a:r>
          </a:p>
          <a:p>
            <a:pPr marL="1600200" lvl="3" indent="-228600">
              <a:spcBef>
                <a:spcPts val="0"/>
              </a:spcBef>
            </a:pPr>
            <a:endParaRPr lang="en-US" sz="2800" dirty="0"/>
          </a:p>
          <a:p>
            <a:pPr marL="1143000" lvl="2" indent="-228600">
              <a:spcBef>
                <a:spcPts val="0"/>
              </a:spcBef>
            </a:pPr>
            <a:r>
              <a:rPr lang="en-US" sz="2800" dirty="0"/>
              <a:t>Include policy review and revise timeline</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42529"/>
    </mc:Choice>
    <mc:Fallback xmlns="">
      <p:transition spd="slow" advTm="42529"/>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10000"/>
          </a:bodyPr>
          <a:lstStyle/>
          <a:p>
            <a:pPr marL="1143000" lvl="2" indent="-228600" algn="l" rtl="0">
              <a:lnSpc>
                <a:spcPct val="90000"/>
              </a:lnSpc>
              <a:spcBef>
                <a:spcPts val="0"/>
              </a:spcBef>
              <a:spcAft>
                <a:spcPts val="0"/>
              </a:spcAft>
              <a:buClr>
                <a:schemeClr val="lt1"/>
              </a:buClr>
              <a:buSzPts val="1800"/>
              <a:buChar char="•"/>
            </a:pPr>
            <a:r>
              <a:rPr lang="en-US" sz="2800" dirty="0"/>
              <a:t>Example: Experian Data Breach (Krebs, 2014)</a:t>
            </a:r>
          </a:p>
          <a:p>
            <a:pPr marL="1143000" lvl="2" indent="-228600" algn="l" rtl="0">
              <a:lnSpc>
                <a:spcPct val="90000"/>
              </a:lnSpc>
              <a:spcBef>
                <a:spcPts val="0"/>
              </a:spcBef>
              <a:spcAft>
                <a:spcPts val="0"/>
              </a:spcAft>
              <a:buClr>
                <a:schemeClr val="lt1"/>
              </a:buClr>
              <a:buSzPts val="1800"/>
              <a:buChar char="•"/>
            </a:pPr>
            <a:r>
              <a:rPr lang="en-US" sz="2600" dirty="0"/>
              <a:t>A significant amount of personally identifiable information was stolen between 2007 and 2013</a:t>
            </a:r>
          </a:p>
          <a:p>
            <a:pPr marL="1600200" lvl="3" indent="-228600">
              <a:spcBef>
                <a:spcPts val="0"/>
              </a:spcBef>
            </a:pPr>
            <a:r>
              <a:rPr lang="en-US" sz="2600" dirty="0"/>
              <a:t>Breach of data occurred through a partner company</a:t>
            </a:r>
          </a:p>
          <a:p>
            <a:pPr marL="1600200" lvl="3" indent="-228600">
              <a:spcBef>
                <a:spcPts val="0"/>
              </a:spcBef>
            </a:pPr>
            <a:r>
              <a:rPr lang="en-US" sz="2600" dirty="0"/>
              <a:t>3.1 Million queries were performed on the data during an 18 month period</a:t>
            </a:r>
          </a:p>
          <a:p>
            <a:pPr marL="1600200" lvl="3" indent="-228600">
              <a:spcBef>
                <a:spcPts val="0"/>
              </a:spcBef>
            </a:pPr>
            <a:r>
              <a:rPr lang="en-US" sz="2600" dirty="0"/>
              <a:t>The malicious user had authorized access by lying about his role</a:t>
            </a:r>
          </a:p>
          <a:p>
            <a:pPr marL="1600200" lvl="3" indent="-228600">
              <a:spcBef>
                <a:spcPts val="0"/>
              </a:spcBef>
            </a:pPr>
            <a:endParaRPr lang="en-US" sz="2600" dirty="0"/>
          </a:p>
          <a:p>
            <a:pPr marL="1143000" lvl="2" indent="-228600">
              <a:spcBef>
                <a:spcPts val="0"/>
              </a:spcBef>
            </a:pPr>
            <a:r>
              <a:rPr lang="en-US" sz="2800" dirty="0"/>
              <a:t>Lessons Learned:</a:t>
            </a:r>
          </a:p>
          <a:p>
            <a:pPr marL="1600200" lvl="3" indent="-228600">
              <a:spcBef>
                <a:spcPts val="0"/>
              </a:spcBef>
            </a:pPr>
            <a:r>
              <a:rPr lang="en-US" sz="2600" dirty="0"/>
              <a:t>The company did not audit their users or properly authenticate them prior to granting access</a:t>
            </a:r>
          </a:p>
          <a:p>
            <a:pPr marL="1600200" lvl="3" indent="-228600">
              <a:spcBef>
                <a:spcPts val="0"/>
              </a:spcBef>
            </a:pPr>
            <a:r>
              <a:rPr lang="en-US" sz="2600" dirty="0"/>
              <a:t>The company did not monitor their activities</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4165580066"/>
      </p:ext>
    </p:extLst>
  </p:cSld>
  <p:clrMapOvr>
    <a:masterClrMapping/>
  </p:clrMapOvr>
  <mc:AlternateContent xmlns:mc="http://schemas.openxmlformats.org/markup-compatibility/2006" xmlns:p14="http://schemas.microsoft.com/office/powerpoint/2010/main">
    <mc:Choice Requires="p14">
      <p:transition spd="slow" p14:dur="2000" advTm="67862"/>
    </mc:Choice>
    <mc:Fallback xmlns="">
      <p:transition spd="slow" advTm="67862"/>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sz="2800" dirty="0"/>
              <a:t>Core Security Principles</a:t>
            </a:r>
          </a:p>
          <a:p>
            <a:pPr marL="228600" lvl="0" indent="-228600" algn="l" rtl="0">
              <a:lnSpc>
                <a:spcPct val="90000"/>
              </a:lnSpc>
              <a:spcBef>
                <a:spcPts val="0"/>
              </a:spcBef>
              <a:spcAft>
                <a:spcPts val="0"/>
              </a:spcAft>
              <a:buClr>
                <a:schemeClr val="lt1"/>
              </a:buClr>
              <a:buSzPts val="2200"/>
              <a:buChar char="•"/>
            </a:pPr>
            <a:endParaRPr lang="en-US" sz="2800" dirty="0"/>
          </a:p>
          <a:p>
            <a:pPr marL="228600" lvl="0" indent="-228600" algn="l" rtl="0">
              <a:lnSpc>
                <a:spcPct val="90000"/>
              </a:lnSpc>
              <a:spcBef>
                <a:spcPts val="0"/>
              </a:spcBef>
              <a:spcAft>
                <a:spcPts val="0"/>
              </a:spcAft>
              <a:buClr>
                <a:schemeClr val="lt1"/>
              </a:buClr>
              <a:buSzPts val="2200"/>
              <a:buChar char="•"/>
            </a:pPr>
            <a:r>
              <a:rPr lang="en-US" sz="2800" dirty="0"/>
              <a:t>C/C++ Coding Standards</a:t>
            </a:r>
          </a:p>
          <a:p>
            <a:pPr marL="228600" lvl="0" indent="-228600" algn="l" rtl="0">
              <a:lnSpc>
                <a:spcPct val="90000"/>
              </a:lnSpc>
              <a:spcBef>
                <a:spcPts val="0"/>
              </a:spcBef>
              <a:spcAft>
                <a:spcPts val="0"/>
              </a:spcAft>
              <a:buClr>
                <a:schemeClr val="lt1"/>
              </a:buClr>
              <a:buSzPts val="2200"/>
              <a:buChar char="•"/>
            </a:pPr>
            <a:endParaRPr lang="en-US" sz="2800" dirty="0"/>
          </a:p>
          <a:p>
            <a:pPr marL="228600" lvl="0" indent="-228600" algn="l" rtl="0">
              <a:lnSpc>
                <a:spcPct val="90000"/>
              </a:lnSpc>
              <a:spcBef>
                <a:spcPts val="0"/>
              </a:spcBef>
              <a:spcAft>
                <a:spcPts val="0"/>
              </a:spcAft>
              <a:buClr>
                <a:schemeClr val="lt1"/>
              </a:buClr>
              <a:buSzPts val="2200"/>
              <a:buChar char="•"/>
            </a:pPr>
            <a:r>
              <a:rPr lang="en-US" sz="2800" dirty="0"/>
              <a:t>AAA Standards</a:t>
            </a:r>
          </a:p>
          <a:p>
            <a:pPr marL="228600" lvl="0" indent="-228600" algn="l" rtl="0">
              <a:lnSpc>
                <a:spcPct val="90000"/>
              </a:lnSpc>
              <a:spcBef>
                <a:spcPts val="0"/>
              </a:spcBef>
              <a:spcAft>
                <a:spcPts val="0"/>
              </a:spcAft>
              <a:buClr>
                <a:schemeClr val="lt1"/>
              </a:buClr>
              <a:buSzPts val="2200"/>
              <a:buChar char="•"/>
            </a:pPr>
            <a:endParaRPr lang="en-US" sz="2800" dirty="0"/>
          </a:p>
          <a:p>
            <a:pPr marL="228600" lvl="0" indent="-228600" algn="l" rtl="0">
              <a:lnSpc>
                <a:spcPct val="90000"/>
              </a:lnSpc>
              <a:spcBef>
                <a:spcPts val="0"/>
              </a:spcBef>
              <a:spcAft>
                <a:spcPts val="0"/>
              </a:spcAft>
              <a:buClr>
                <a:schemeClr val="lt1"/>
              </a:buClr>
              <a:buSzPts val="2200"/>
              <a:buChar char="•"/>
            </a:pPr>
            <a:r>
              <a:rPr lang="en-US" sz="2800" dirty="0"/>
              <a:t>Data Encryption Standards</a:t>
            </a:r>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9242"/>
    </mc:Choice>
    <mc:Fallback xmlns="">
      <p:transition spd="slow" advTm="29242"/>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rPr lang="en-US" dirty="0">
                <a:effectLst/>
              </a:rPr>
              <a:t>Krebs, B. (2014, March 10). </a:t>
            </a:r>
            <a:r>
              <a:rPr lang="en-US" i="1" dirty="0">
                <a:effectLst/>
              </a:rPr>
              <a:t>Experian lapse allowed ID theft service access to 200 million consumer records</a:t>
            </a:r>
            <a:r>
              <a:rPr lang="en-US" dirty="0">
                <a:effectLst/>
              </a:rPr>
              <a:t>. Krebs on Security. https://krebsonsecurity.com/2014/03/experian-lapse-allowed-id-theft-service-to-access-200-million-consumer-records/ </a:t>
            </a: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6992"/>
    </mc:Choice>
    <mc:Fallback xmlns="">
      <p:transition spd="slow" advTm="699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2200"/>
              <a:buNone/>
            </a:pPr>
            <a:r>
              <a:rPr lang="en-US" dirty="0"/>
              <a:t>The Security Policy:</a:t>
            </a:r>
          </a:p>
          <a:p>
            <a:pPr marL="0" lvl="0" indent="0" algn="l" rtl="0">
              <a:lnSpc>
                <a:spcPct val="90000"/>
              </a:lnSpc>
              <a:spcBef>
                <a:spcPts val="1000"/>
              </a:spcBef>
              <a:spcAft>
                <a:spcPts val="0"/>
              </a:spcAft>
              <a:buClr>
                <a:schemeClr val="lt1"/>
              </a:buClr>
              <a:buSzPts val="2200"/>
              <a:buNone/>
            </a:pPr>
            <a:r>
              <a:rPr lang="en-US" dirty="0"/>
              <a:t>-Defines Core Security Principles</a:t>
            </a:r>
          </a:p>
          <a:p>
            <a:pPr marL="0" lvl="0" indent="0" algn="l" rtl="0">
              <a:lnSpc>
                <a:spcPct val="90000"/>
              </a:lnSpc>
              <a:spcBef>
                <a:spcPts val="1000"/>
              </a:spcBef>
              <a:spcAft>
                <a:spcPts val="0"/>
              </a:spcAft>
              <a:buClr>
                <a:schemeClr val="lt1"/>
              </a:buClr>
              <a:buSzPts val="2200"/>
              <a:buNone/>
            </a:pPr>
            <a:r>
              <a:rPr lang="en-US" dirty="0"/>
              <a:t>-C/C++ Coding Standards</a:t>
            </a:r>
          </a:p>
          <a:p>
            <a:pPr marL="0" lvl="0" indent="0" algn="l" rtl="0">
              <a:lnSpc>
                <a:spcPct val="90000"/>
              </a:lnSpc>
              <a:spcBef>
                <a:spcPts val="1000"/>
              </a:spcBef>
              <a:spcAft>
                <a:spcPts val="0"/>
              </a:spcAft>
              <a:buClr>
                <a:schemeClr val="lt1"/>
              </a:buClr>
              <a:buSzPts val="2200"/>
              <a:buNone/>
            </a:pPr>
            <a:r>
              <a:rPr lang="en-US" dirty="0"/>
              <a:t>-AAA Framework</a:t>
            </a:r>
          </a:p>
          <a:p>
            <a:pPr marL="0" lvl="0" indent="0" algn="l" rtl="0">
              <a:lnSpc>
                <a:spcPct val="90000"/>
              </a:lnSpc>
              <a:spcBef>
                <a:spcPts val="1000"/>
              </a:spcBef>
              <a:spcAft>
                <a:spcPts val="0"/>
              </a:spcAft>
              <a:buClr>
                <a:schemeClr val="lt1"/>
              </a:buClr>
              <a:buSzPts val="2200"/>
              <a:buNone/>
            </a:pPr>
            <a:r>
              <a:rPr lang="en-US" dirty="0"/>
              <a:t>-Data Encryption Standards</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393743" y="2217942"/>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6971"/>
    </mc:Choice>
    <mc:Fallback xmlns="">
      <p:transition spd="slow" advTm="2697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5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graphicFrame>
        <p:nvGraphicFramePr>
          <p:cNvPr id="161" name="Google Shape;161;p4" descr="Alt text required"/>
          <p:cNvGraphicFramePr/>
          <p:nvPr>
            <p:extLst>
              <p:ext uri="{D42A27DB-BD31-4B8C-83A1-F6EECF244321}">
                <p14:modId xmlns:p14="http://schemas.microsoft.com/office/powerpoint/2010/main" val="2718478975"/>
              </p:ext>
            </p:extLst>
          </p:nvPr>
        </p:nvGraphicFramePr>
        <p:xfrm>
          <a:off x="2530455" y="2385848"/>
          <a:ext cx="7835227" cy="3629290"/>
        </p:xfrm>
        <a:graphic>
          <a:graphicData uri="http://schemas.openxmlformats.org/drawingml/2006/table">
            <a:tbl>
              <a:tblPr firstRow="1" firstCol="1">
                <a:noFill/>
                <a:tableStyleId>{802198C4-3087-4945-87E3-76CBB3509B7E}</a:tableStyleId>
              </a:tblPr>
              <a:tblGrid>
                <a:gridCol w="1400100">
                  <a:extLst>
                    <a:ext uri="{9D8B030D-6E8A-4147-A177-3AD203B41FA5}">
                      <a16:colId xmlns:a16="http://schemas.microsoft.com/office/drawing/2014/main" val="20000"/>
                    </a:ext>
                  </a:extLst>
                </a:gridCol>
                <a:gridCol w="1634797">
                  <a:extLst>
                    <a:ext uri="{9D8B030D-6E8A-4147-A177-3AD203B41FA5}">
                      <a16:colId xmlns:a16="http://schemas.microsoft.com/office/drawing/2014/main" val="1810006820"/>
                    </a:ext>
                  </a:extLst>
                </a:gridCol>
                <a:gridCol w="1634797">
                  <a:extLst>
                    <a:ext uri="{9D8B030D-6E8A-4147-A177-3AD203B41FA5}">
                      <a16:colId xmlns:a16="http://schemas.microsoft.com/office/drawing/2014/main" val="20001"/>
                    </a:ext>
                  </a:extLst>
                </a:gridCol>
                <a:gridCol w="1634797">
                  <a:extLst>
                    <a:ext uri="{9D8B030D-6E8A-4147-A177-3AD203B41FA5}">
                      <a16:colId xmlns:a16="http://schemas.microsoft.com/office/drawing/2014/main" val="3129305210"/>
                    </a:ext>
                  </a:extLst>
                </a:gridCol>
                <a:gridCol w="1530736">
                  <a:extLst>
                    <a:ext uri="{9D8B030D-6E8A-4147-A177-3AD203B41FA5}">
                      <a16:colId xmlns:a16="http://schemas.microsoft.com/office/drawing/2014/main" val="2708516524"/>
                    </a:ext>
                  </a:extLst>
                </a:gridCol>
              </a:tblGrid>
              <a:tr h="725858">
                <a:tc rowSpan="2">
                  <a:txBody>
                    <a:bodyPr/>
                    <a:lstStyle/>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chemeClr val="tx1"/>
                          </a:solidFill>
                        </a:rPr>
                        <a:t>Probability</a:t>
                      </a:r>
                      <a:endParaRPr sz="2000" u="none" strike="noStrike" cap="none" dirty="0">
                        <a:solidFill>
                          <a:schemeClr val="tx1"/>
                        </a:solidFill>
                      </a:endParaRPr>
                    </a:p>
                  </a:txBody>
                  <a:tcPr marL="91425" marR="91425" marT="91425" marB="91425" anchor="ctr">
                    <a:lnL w="28575" cap="flat" cmpd="sng">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FF2CC"/>
                    </a:solidFill>
                  </a:tcPr>
                </a:tc>
                <a:tc gridSpan="3">
                  <a:txBody>
                    <a:bodyPr/>
                    <a:lstStyle/>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chemeClr val="tx1"/>
                          </a:solidFill>
                        </a:rPr>
                        <a:t>Severity</a:t>
                      </a:r>
                      <a:endParaRPr sz="2000" u="none" strike="noStrike" cap="none" dirty="0">
                        <a:solidFill>
                          <a:schemeClr val="tx1"/>
                        </a:solidFill>
                      </a:endParaRPr>
                    </a:p>
                  </a:txBody>
                  <a:tcPr marL="91425" marR="91425" marT="91425" marB="91425">
                    <a:lnL w="28575" cap="flat" cmpd="sng" algn="ctr">
                      <a:solidFill>
                        <a:srgbClr val="9E9E9E"/>
                      </a:solidFill>
                      <a:prstDash val="solid"/>
                      <a:round/>
                      <a:headEnd type="none" w="sm" len="sm"/>
                      <a:tailEnd type="none" w="sm" len="sm"/>
                    </a:lnL>
                    <a:lnR w="38100" cap="flat" cmpd="sng" algn="ctr">
                      <a:solidFill>
                        <a:schemeClr val="tx1"/>
                      </a:solidFill>
                      <a:prstDash val="solid"/>
                      <a:round/>
                      <a:headEnd type="none" w="med" len="med"/>
                      <a:tailEnd type="none" w="med" len="med"/>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FF2CC"/>
                    </a:solidFill>
                  </a:tcPr>
                </a:tc>
                <a:tc hMerge="1">
                  <a:txBody>
                    <a:bodyPr/>
                    <a:lstStyle/>
                    <a:p>
                      <a:pPr marL="0" marR="0" lvl="0" indent="0" algn="ctr" rtl="0">
                        <a:lnSpc>
                          <a:spcPct val="100000"/>
                        </a:lnSpc>
                        <a:spcBef>
                          <a:spcPts val="0"/>
                        </a:spcBef>
                        <a:spcAft>
                          <a:spcPts val="0"/>
                        </a:spcAft>
                        <a:buClr>
                          <a:srgbClr val="000000"/>
                        </a:buClr>
                        <a:buSzPts val="3600"/>
                        <a:buFont typeface="Arial"/>
                        <a:buNone/>
                      </a:pPr>
                      <a:endParaRPr lang="en-US" sz="2000" u="none" strike="noStrike" cap="none" dirty="0">
                        <a:solidFill>
                          <a:schemeClr val="tx1"/>
                        </a:solidFill>
                      </a:endParaRPr>
                    </a:p>
                  </a:txBody>
                  <a:tcPr marL="91425" marR="91425" marT="91425" marB="91425">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FF2CC"/>
                    </a:solidFill>
                  </a:tcPr>
                </a:tc>
                <a:tc hMerge="1">
                  <a:txBody>
                    <a:bodyPr/>
                    <a:lstStyle/>
                    <a:p>
                      <a:pPr marL="0" marR="0" lvl="0" indent="0" algn="ctr" rtl="0">
                        <a:lnSpc>
                          <a:spcPct val="100000"/>
                        </a:lnSpc>
                        <a:spcBef>
                          <a:spcPts val="0"/>
                        </a:spcBef>
                        <a:spcAft>
                          <a:spcPts val="0"/>
                        </a:spcAft>
                        <a:buClr>
                          <a:srgbClr val="000000"/>
                        </a:buClr>
                        <a:buSzPts val="3600"/>
                        <a:buFont typeface="Arial"/>
                        <a:buNone/>
                      </a:pPr>
                      <a:endParaRPr lang="en-US" sz="2000" u="none" strike="noStrike" cap="none" dirty="0">
                        <a:solidFill>
                          <a:schemeClr val="tx1"/>
                        </a:solidFill>
                      </a:endParaRPr>
                    </a:p>
                  </a:txBody>
                  <a:tcPr marL="91425" marR="91425" marT="91425" marB="91425">
                    <a:lnL w="28575" cap="flat" cmpd="sng" algn="ctr">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chemeClr val="tx1"/>
                          </a:solidFill>
                        </a:rPr>
                        <a:t>Priority</a:t>
                      </a:r>
                      <a:endParaRPr sz="2000" u="none" strike="noStrike" cap="none" dirty="0">
                        <a:solidFill>
                          <a:schemeClr val="tx1"/>
                        </a:solidFill>
                      </a:endParaRPr>
                    </a:p>
                  </a:txBody>
                  <a:tcPr marL="91425" marR="91425" marT="91425" marB="91425">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725858">
                <a:tc vMerge="1">
                  <a:txBody>
                    <a:bodyPr/>
                    <a:lstStyle/>
                    <a:p>
                      <a:endParaRPr lang="en-CA"/>
                    </a:p>
                  </a:txBody>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chemeClr val="tx1"/>
                          </a:solidFill>
                        </a:rPr>
                        <a:t>Low</a:t>
                      </a:r>
                      <a:endParaRPr sz="2000" u="none" strike="noStrike" cap="none" dirty="0">
                        <a:solidFill>
                          <a:schemeClr val="tx1"/>
                        </a:solidFill>
                      </a:endParaRPr>
                    </a:p>
                  </a:txBody>
                  <a:tcPr marL="91425" marR="91425" marT="91425" marB="91425" anchor="ctr">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chemeClr val="tx1"/>
                          </a:solidFill>
                        </a:rPr>
                        <a:t>Medium</a:t>
                      </a:r>
                    </a:p>
                  </a:txBody>
                  <a:tcPr marL="91425" marR="91425" marT="91425" marB="91425" anchor="ctr">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chemeClr val="tx1"/>
                          </a:solidFill>
                        </a:rPr>
                        <a:t>High</a:t>
                      </a:r>
                    </a:p>
                  </a:txBody>
                  <a:tcPr marL="91425" marR="91425" marT="91425" marB="91425" anchor="ctr">
                    <a:lnL w="28575" cap="flat" cmpd="sng" algn="ctr">
                      <a:solidFill>
                        <a:srgbClr val="9E9E9E"/>
                      </a:solidFill>
                      <a:prstDash val="solid"/>
                      <a:round/>
                      <a:headEnd type="none" w="sm" len="sm"/>
                      <a:tailEnd type="none" w="sm" len="sm"/>
                    </a:lnL>
                    <a:lnR w="38100" cap="flat" cmpd="sng" algn="ctr">
                      <a:solidFill>
                        <a:schemeClr val="tx1"/>
                      </a:solidFill>
                      <a:prstDash val="solid"/>
                      <a:round/>
                      <a:headEnd type="none" w="med" len="med"/>
                      <a:tailEnd type="none" w="med" len="med"/>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chemeClr val="tx1"/>
                          </a:solidFill>
                        </a:rPr>
                        <a:t>Very High</a:t>
                      </a:r>
                    </a:p>
                  </a:txBody>
                  <a:tcPr marL="91425" marR="91425" marT="91425" marB="91425"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2ABA9"/>
                    </a:solidFill>
                  </a:tcPr>
                </a:tc>
                <a:extLst>
                  <a:ext uri="{0D108BD9-81ED-4DB2-BD59-A6C34878D82A}">
                    <a16:rowId xmlns:a16="http://schemas.microsoft.com/office/drawing/2014/main" val="4270251864"/>
                  </a:ext>
                </a:extLst>
              </a:tr>
              <a:tr h="725858">
                <a:tc>
                  <a:txBody>
                    <a:bodyPr/>
                    <a:lstStyle/>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chemeClr val="tx1"/>
                          </a:solidFill>
                        </a:rPr>
                        <a:t>Likely</a:t>
                      </a:r>
                      <a:endParaRPr sz="2000" u="none" strike="noStrike" cap="none" dirty="0">
                        <a:solidFill>
                          <a:schemeClr val="tx1"/>
                        </a:solidFill>
                      </a:endParaRPr>
                    </a:p>
                  </a:txBody>
                  <a:tcPr marL="91425" marR="91425" marT="91425" marB="91425" anchor="ctr">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l" rtl="0">
                        <a:lnSpc>
                          <a:spcPct val="100000"/>
                        </a:lnSpc>
                        <a:spcBef>
                          <a:spcPts val="0"/>
                        </a:spcBef>
                        <a:spcAft>
                          <a:spcPts val="0"/>
                        </a:spcAft>
                        <a:buClr>
                          <a:srgbClr val="000000"/>
                        </a:buClr>
                        <a:buSzPts val="3600"/>
                        <a:buFont typeface="Arial"/>
                        <a:buNone/>
                      </a:pPr>
                      <a:r>
                        <a:rPr lang="en-US" sz="1600" u="none" strike="noStrike" cap="none" dirty="0">
                          <a:solidFill>
                            <a:schemeClr val="tx1"/>
                          </a:solidFill>
                        </a:rPr>
                        <a:t>Accidental Data Deletion</a:t>
                      </a:r>
                      <a:endParaRPr sz="1600" u="none" strike="noStrike" cap="none" dirty="0">
                        <a:solidFill>
                          <a:schemeClr val="tx1"/>
                        </a:solidFill>
                      </a:endParaRPr>
                    </a:p>
                  </a:txBody>
                  <a:tcPr marL="91425" marR="91425" marT="91425" marB="91425" anchor="ctr">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600" u="none" strike="noStrike" cap="none" dirty="0">
                          <a:solidFill>
                            <a:schemeClr val="tx1"/>
                          </a:solidFill>
                        </a:rPr>
                        <a:t>SQL Injection</a:t>
                      </a:r>
                    </a:p>
                  </a:txBody>
                  <a:tcPr marL="91425" marR="91425" marT="91425" marB="91425" anchor="ctr">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chemeClr val="accent1">
                        <a:lumMod val="40000"/>
                        <a:lumOff val="60000"/>
                      </a:schemeClr>
                    </a:solidFill>
                  </a:tcPr>
                </a:tc>
                <a:tc>
                  <a:txBody>
                    <a:bodyPr/>
                    <a:lstStyle/>
                    <a:p>
                      <a:pPr marL="0" marR="0" lvl="0" indent="0" algn="l" rtl="0">
                        <a:lnSpc>
                          <a:spcPct val="100000"/>
                        </a:lnSpc>
                        <a:spcBef>
                          <a:spcPts val="0"/>
                        </a:spcBef>
                        <a:spcAft>
                          <a:spcPts val="0"/>
                        </a:spcAft>
                        <a:buClr>
                          <a:srgbClr val="000000"/>
                        </a:buClr>
                        <a:buSzPts val="3600"/>
                        <a:buFont typeface="Arial"/>
                        <a:buNone/>
                      </a:pPr>
                      <a:r>
                        <a:rPr lang="en-US" sz="1600" u="none" strike="noStrike" cap="none" dirty="0">
                          <a:solidFill>
                            <a:schemeClr val="tx1"/>
                          </a:solidFill>
                        </a:rPr>
                        <a:t>Social Engineering</a:t>
                      </a:r>
                    </a:p>
                  </a:txBody>
                  <a:tcPr marL="91425" marR="91425" marT="91425" marB="91425" anchor="ctr">
                    <a:lnL w="28575" cap="flat" cmpd="sng" algn="ctr">
                      <a:solidFill>
                        <a:srgbClr val="9E9E9E"/>
                      </a:solidFill>
                      <a:prstDash val="solid"/>
                      <a:round/>
                      <a:headEnd type="none" w="sm" len="sm"/>
                      <a:tailEnd type="none" w="sm" len="sm"/>
                    </a:lnL>
                    <a:lnR w="38100" cap="flat" cmpd="sng" algn="ctr">
                      <a:solidFill>
                        <a:schemeClr val="tx1"/>
                      </a:solidFill>
                      <a:prstDash val="solid"/>
                      <a:round/>
                      <a:headEnd type="none" w="med" len="med"/>
                      <a:tailEnd type="none" w="med" len="med"/>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chemeClr val="accent1">
                        <a:lumMod val="40000"/>
                        <a:lumOff val="60000"/>
                      </a:schemeClr>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chemeClr val="tx1"/>
                          </a:solidFill>
                        </a:rPr>
                        <a:t>High</a:t>
                      </a:r>
                    </a:p>
                  </a:txBody>
                  <a:tcPr marL="91425" marR="91425" marT="91425" marB="91425"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FCCA3"/>
                    </a:solidFill>
                  </a:tcPr>
                </a:tc>
                <a:extLst>
                  <a:ext uri="{0D108BD9-81ED-4DB2-BD59-A6C34878D82A}">
                    <a16:rowId xmlns:a16="http://schemas.microsoft.com/office/drawing/2014/main" val="941787446"/>
                  </a:ext>
                </a:extLst>
              </a:tr>
              <a:tr h="725858">
                <a:tc>
                  <a:txBody>
                    <a:bodyPr/>
                    <a:lstStyle/>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chemeClr val="tx1"/>
                          </a:solidFill>
                        </a:rPr>
                        <a:t>Probable</a:t>
                      </a:r>
                      <a:endParaRPr sz="2000" u="none" strike="noStrike" cap="none" dirty="0">
                        <a:solidFill>
                          <a:schemeClr val="tx1"/>
                        </a:solidFill>
                      </a:endParaRPr>
                    </a:p>
                  </a:txBody>
                  <a:tcPr marL="91425" marR="91425" marT="91425" marB="91425" anchor="ctr">
                    <a:lnL w="28575" cap="flat" cmpd="sng">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FF2CC"/>
                    </a:solidFill>
                  </a:tcPr>
                </a:tc>
                <a:tc>
                  <a:txBody>
                    <a:bodyPr/>
                    <a:lstStyle/>
                    <a:p>
                      <a:pPr marL="0" marR="0" lvl="0" indent="0" algn="l" rtl="0">
                        <a:lnSpc>
                          <a:spcPct val="100000"/>
                        </a:lnSpc>
                        <a:spcBef>
                          <a:spcPts val="0"/>
                        </a:spcBef>
                        <a:spcAft>
                          <a:spcPts val="0"/>
                        </a:spcAft>
                        <a:buClr>
                          <a:srgbClr val="000000"/>
                        </a:buClr>
                        <a:buSzPts val="3600"/>
                        <a:buFont typeface="Arial"/>
                        <a:buNone/>
                      </a:pPr>
                      <a:r>
                        <a:rPr lang="en-US" sz="1600" u="none" strike="noStrike" cap="none" dirty="0">
                          <a:solidFill>
                            <a:schemeClr val="tx1"/>
                          </a:solidFill>
                        </a:rPr>
                        <a:t>Denial of Service</a:t>
                      </a:r>
                      <a:endParaRPr sz="1600" u="none" strike="noStrike" cap="none" dirty="0">
                        <a:solidFill>
                          <a:schemeClr val="tx1"/>
                        </a:solidFill>
                      </a:endParaRPr>
                    </a:p>
                  </a:txBody>
                  <a:tcPr marL="91425" marR="91425" marT="91425" marB="91425" anchor="ctr">
                    <a:lnL w="28575" cap="flat" cmpd="sng" algn="ctr">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chemeClr val="accent3">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600" u="none" strike="noStrike" cap="none" dirty="0">
                          <a:solidFill>
                            <a:schemeClr val="tx1"/>
                          </a:solidFill>
                        </a:rPr>
                        <a:t>Malware</a:t>
                      </a:r>
                    </a:p>
                  </a:txBody>
                  <a:tcPr marL="91425" marR="91425" marT="91425" marB="91425" anchor="ctr">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600" u="none" strike="noStrike" cap="none" dirty="0">
                          <a:solidFill>
                            <a:schemeClr val="tx1"/>
                          </a:solidFill>
                        </a:rPr>
                        <a:t>Unauthorized Access</a:t>
                      </a:r>
                    </a:p>
                  </a:txBody>
                  <a:tcPr marL="91425" marR="91425" marT="91425" marB="91425" anchor="ctr">
                    <a:lnL w="28575" cap="flat" cmpd="sng" algn="ctr">
                      <a:solidFill>
                        <a:srgbClr val="9E9E9E"/>
                      </a:solidFill>
                      <a:prstDash val="solid"/>
                      <a:round/>
                      <a:headEnd type="none" w="sm" len="sm"/>
                      <a:tailEnd type="none" w="sm" len="sm"/>
                    </a:lnL>
                    <a:lnR w="38100" cap="flat" cmpd="sng" algn="ctr">
                      <a:solidFill>
                        <a:schemeClr val="tx1"/>
                      </a:solidFill>
                      <a:prstDash val="solid"/>
                      <a:round/>
                      <a:headEnd type="none" w="med" len="med"/>
                      <a:tailEnd type="none" w="med" len="med"/>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chemeClr val="accent1">
                        <a:lumMod val="40000"/>
                        <a:lumOff val="60000"/>
                      </a:schemeClr>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chemeClr val="tx1"/>
                          </a:solidFill>
                        </a:rPr>
                        <a:t>Medium</a:t>
                      </a:r>
                    </a:p>
                  </a:txBody>
                  <a:tcPr marL="91425" marR="91425" marT="91425" marB="91425"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2D986"/>
                    </a:solidFill>
                  </a:tcPr>
                </a:tc>
                <a:extLst>
                  <a:ext uri="{0D108BD9-81ED-4DB2-BD59-A6C34878D82A}">
                    <a16:rowId xmlns:a16="http://schemas.microsoft.com/office/drawing/2014/main" val="10001"/>
                  </a:ext>
                </a:extLst>
              </a:tr>
              <a:tr h="725858">
                <a:tc>
                  <a:txBody>
                    <a:bodyPr/>
                    <a:lstStyle/>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chemeClr val="tx1"/>
                          </a:solidFill>
                        </a:rPr>
                        <a:t>Unlikely</a:t>
                      </a:r>
                      <a:endParaRPr sz="2000" u="none" strike="noStrike" cap="none" dirty="0">
                        <a:solidFill>
                          <a:schemeClr val="tx1"/>
                        </a:solidFill>
                      </a:endParaRPr>
                    </a:p>
                  </a:txBody>
                  <a:tcPr marL="91425" marR="91425" marT="91425" marB="91425" anchor="ctr">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l" rtl="0">
                        <a:lnSpc>
                          <a:spcPct val="100000"/>
                        </a:lnSpc>
                        <a:spcBef>
                          <a:spcPts val="0"/>
                        </a:spcBef>
                        <a:spcAft>
                          <a:spcPts val="0"/>
                        </a:spcAft>
                        <a:buClr>
                          <a:srgbClr val="000000"/>
                        </a:buClr>
                        <a:buSzPts val="3600"/>
                        <a:buFont typeface="Arial"/>
                        <a:buNone/>
                      </a:pPr>
                      <a:r>
                        <a:rPr lang="en-US" sz="1600" u="none" strike="noStrike" cap="none" dirty="0">
                          <a:solidFill>
                            <a:schemeClr val="tx1"/>
                          </a:solidFill>
                        </a:rPr>
                        <a:t>Server Room Unlocked</a:t>
                      </a:r>
                      <a:endParaRPr sz="1600" u="none" strike="noStrike" cap="none" dirty="0">
                        <a:solidFill>
                          <a:schemeClr val="tx1"/>
                        </a:solidFill>
                      </a:endParaRPr>
                    </a:p>
                  </a:txBody>
                  <a:tcPr marL="91425" marR="91425" marT="91425" marB="91425" anchor="ctr">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chemeClr val="accent4">
                        <a:lumMod val="40000"/>
                        <a:lumOff val="60000"/>
                      </a:schemeClr>
                    </a:solidFill>
                  </a:tcPr>
                </a:tc>
                <a:tc>
                  <a:txBody>
                    <a:bodyPr/>
                    <a:lstStyle/>
                    <a:p>
                      <a:pPr marL="0" marR="0" lvl="0" indent="0" algn="l" rtl="0">
                        <a:lnSpc>
                          <a:spcPct val="100000"/>
                        </a:lnSpc>
                        <a:spcBef>
                          <a:spcPts val="0"/>
                        </a:spcBef>
                        <a:spcAft>
                          <a:spcPts val="0"/>
                        </a:spcAft>
                        <a:buClr>
                          <a:srgbClr val="000000"/>
                        </a:buClr>
                        <a:buSzPts val="3600"/>
                        <a:buFont typeface="Arial"/>
                        <a:buNone/>
                      </a:pPr>
                      <a:r>
                        <a:rPr lang="en-US" sz="1600" u="none" strike="noStrike" cap="none" dirty="0">
                          <a:solidFill>
                            <a:schemeClr val="tx1"/>
                          </a:solidFill>
                        </a:rPr>
                        <a:t>Data leakage</a:t>
                      </a:r>
                    </a:p>
                  </a:txBody>
                  <a:tcPr marL="91425" marR="91425" marT="91425" marB="91425" anchor="ctr">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chemeClr val="accent3">
                        <a:lumMod val="60000"/>
                        <a:lumOff val="40000"/>
                      </a:schemeClr>
                    </a:solidFill>
                  </a:tcPr>
                </a:tc>
                <a:tc>
                  <a:txBody>
                    <a:bodyPr/>
                    <a:lstStyle/>
                    <a:p>
                      <a:pPr marL="0" marR="0" lvl="0" indent="0" algn="l" rtl="0">
                        <a:lnSpc>
                          <a:spcPct val="100000"/>
                        </a:lnSpc>
                        <a:spcBef>
                          <a:spcPts val="0"/>
                        </a:spcBef>
                        <a:spcAft>
                          <a:spcPts val="0"/>
                        </a:spcAft>
                        <a:buClr>
                          <a:srgbClr val="000000"/>
                        </a:buClr>
                        <a:buSzPts val="3600"/>
                        <a:buFont typeface="Arial"/>
                        <a:buNone/>
                      </a:pPr>
                      <a:r>
                        <a:rPr lang="en-US" sz="1600" u="none" strike="noStrike" cap="none" dirty="0">
                          <a:solidFill>
                            <a:schemeClr val="tx1"/>
                          </a:solidFill>
                        </a:rPr>
                        <a:t>Natural Disaster</a:t>
                      </a:r>
                    </a:p>
                  </a:txBody>
                  <a:tcPr marL="91425" marR="91425" marT="91425" marB="91425" anchor="ctr">
                    <a:lnL w="28575" cap="flat" cmpd="sng" algn="ctr">
                      <a:solidFill>
                        <a:srgbClr val="9E9E9E"/>
                      </a:solidFill>
                      <a:prstDash val="solid"/>
                      <a:round/>
                      <a:headEnd type="none" w="sm" len="sm"/>
                      <a:tailEnd type="none" w="sm" len="sm"/>
                    </a:lnL>
                    <a:lnR w="38100" cap="flat" cmpd="sng" algn="ctr">
                      <a:solidFill>
                        <a:schemeClr val="tx1"/>
                      </a:solidFill>
                      <a:prstDash val="solid"/>
                      <a:round/>
                      <a:headEnd type="none" w="med" len="med"/>
                      <a:tailEnd type="none" w="med" len="med"/>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chemeClr val="accent2">
                        <a:lumMod val="40000"/>
                        <a:lumOff val="60000"/>
                      </a:schemeClr>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chemeClr val="tx1"/>
                          </a:solidFill>
                        </a:rPr>
                        <a:t>Low</a:t>
                      </a:r>
                    </a:p>
                  </a:txBody>
                  <a:tcPr marL="91425" marR="91425" marT="91425" marB="91425"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rgbClr val="9E9E9E"/>
                      </a:solidFill>
                      <a:prstDash val="solid"/>
                      <a:round/>
                      <a:headEnd type="none" w="sm" len="sm"/>
                      <a:tailEnd type="none" w="sm" len="sm"/>
                    </a:lnT>
                    <a:lnB w="38100" cap="flat" cmpd="sng" algn="ctr">
                      <a:solidFill>
                        <a:schemeClr val="tx1"/>
                      </a:solidFill>
                      <a:prstDash val="solid"/>
                      <a:round/>
                      <a:headEnd type="none" w="med" len="med"/>
                      <a:tailEnd type="none" w="med" len="med"/>
                    </a:lnB>
                    <a:solidFill>
                      <a:srgbClr val="CDE4B3"/>
                    </a:solidFill>
                  </a:tcPr>
                </a:tc>
                <a:extLst>
                  <a:ext uri="{0D108BD9-81ED-4DB2-BD59-A6C34878D82A}">
                    <a16:rowId xmlns:a16="http://schemas.microsoft.com/office/drawing/2014/main" val="3583979346"/>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11988"/>
    </mc:Choice>
    <mc:Fallback xmlns="">
      <p:transition spd="slow" advTm="21198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Validate Data Input: (STD-001-CPP, STD-002-CPP, STD-003-CPP, STD-004-CPP, STD-010-CPP)</a:t>
            </a:r>
          </a:p>
          <a:p>
            <a:pPr marL="228600" indent="-228600">
              <a:spcBef>
                <a:spcPts val="0"/>
              </a:spcBef>
              <a:buSzPts val="2200"/>
            </a:pPr>
            <a:r>
              <a:rPr lang="en-US" dirty="0"/>
              <a:t>Heed Compiler Warnings: (STD-001-CPP, STD-005-CPP, STD-006-CPP, STD-007-CPP, STD-008-CPP)</a:t>
            </a:r>
          </a:p>
          <a:p>
            <a:pPr marL="228600" indent="-228600">
              <a:spcBef>
                <a:spcPts val="0"/>
              </a:spcBef>
              <a:buSzPts val="2200"/>
            </a:pPr>
            <a:r>
              <a:rPr lang="en-US" dirty="0"/>
              <a:t>Architect and Design for Security Policies: (ALL)</a:t>
            </a:r>
          </a:p>
          <a:p>
            <a:pPr marL="228600" indent="-228600">
              <a:spcBef>
                <a:spcPts val="0"/>
              </a:spcBef>
              <a:buSzPts val="2200"/>
            </a:pPr>
            <a:r>
              <a:rPr lang="en-US" dirty="0"/>
              <a:t>Keep it Simple: (STD-001-CPP, STD-002-CPP) </a:t>
            </a:r>
          </a:p>
          <a:p>
            <a:pPr marL="228600" indent="-228600">
              <a:spcBef>
                <a:spcPts val="0"/>
              </a:spcBef>
              <a:buSzPts val="2200"/>
            </a:pPr>
            <a:r>
              <a:rPr lang="en-US" dirty="0"/>
              <a:t>Default Deny: (STD-004-CPP)</a:t>
            </a:r>
          </a:p>
          <a:p>
            <a:pPr marL="228600" indent="-228600">
              <a:spcBef>
                <a:spcPts val="0"/>
              </a:spcBef>
              <a:buSzPts val="2200"/>
            </a:pPr>
            <a:r>
              <a:rPr lang="en-US" dirty="0"/>
              <a:t>Adhere to Principle of Least Privilege: (STD-004-CPP)</a:t>
            </a:r>
          </a:p>
          <a:p>
            <a:pPr marL="228600" indent="-228600">
              <a:spcBef>
                <a:spcPts val="0"/>
              </a:spcBef>
              <a:buSzPts val="2200"/>
            </a:pPr>
            <a:r>
              <a:rPr lang="en-US" dirty="0"/>
              <a:t>Sanitize Data Sent to Other Systems: (STD-002-CPP, STD-008-CPP)</a:t>
            </a:r>
          </a:p>
          <a:p>
            <a:pPr marL="228600" indent="-228600">
              <a:spcBef>
                <a:spcPts val="0"/>
              </a:spcBef>
              <a:buSzPts val="2200"/>
            </a:pPr>
            <a:r>
              <a:rPr lang="en-US" dirty="0"/>
              <a:t>Practice Defense In Depth: (STD-002-CPP, STD-004-CPP)</a:t>
            </a:r>
          </a:p>
          <a:p>
            <a:pPr marL="228600" indent="-228600">
              <a:spcBef>
                <a:spcPts val="0"/>
              </a:spcBef>
              <a:buSzPts val="2200"/>
            </a:pPr>
            <a:r>
              <a:rPr lang="en-US" dirty="0"/>
              <a:t>Use Effective Quality Assurance Techniques: (ALL)</a:t>
            </a:r>
          </a:p>
          <a:p>
            <a:pPr marL="228600" indent="-228600">
              <a:spcBef>
                <a:spcPts val="0"/>
              </a:spcBef>
              <a:buSzPts val="2200"/>
            </a:pPr>
            <a:r>
              <a:rPr lang="en-US" dirty="0"/>
              <a:t>Adopt a Secure Coding Standard: (STD-001-CPP, STD-002-CPP, STD-006-CPP, STD-007-CPP, STD-008-CPP)</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25145"/>
    </mc:Choice>
    <mc:Fallback xmlns="">
      <p:transition spd="slow" advTm="12514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1) STD-001-CPP (Data Type), High Priority (P18)</a:t>
            </a:r>
          </a:p>
          <a:p>
            <a:pPr marL="228600" lvl="0" indent="-228600" algn="l" rtl="0">
              <a:lnSpc>
                <a:spcPct val="90000"/>
              </a:lnSpc>
              <a:spcBef>
                <a:spcPts val="0"/>
              </a:spcBef>
              <a:spcAft>
                <a:spcPts val="0"/>
              </a:spcAft>
              <a:buClr>
                <a:schemeClr val="lt1"/>
              </a:buClr>
              <a:buSzPts val="2000"/>
              <a:buChar char="•"/>
            </a:pPr>
            <a:r>
              <a:rPr lang="en-US" sz="2000" dirty="0"/>
              <a:t>2) STD-002-CPP (Data Value), High Priority (P18)</a:t>
            </a:r>
          </a:p>
          <a:p>
            <a:pPr marL="228600" lvl="0" indent="-228600" algn="l" rtl="0">
              <a:lnSpc>
                <a:spcPct val="90000"/>
              </a:lnSpc>
              <a:spcBef>
                <a:spcPts val="0"/>
              </a:spcBef>
              <a:spcAft>
                <a:spcPts val="0"/>
              </a:spcAft>
              <a:buClr>
                <a:schemeClr val="lt1"/>
              </a:buClr>
              <a:buSzPts val="2000"/>
              <a:buChar char="•"/>
            </a:pPr>
            <a:r>
              <a:rPr lang="en-US" sz="2000" dirty="0"/>
              <a:t>3) STD-003-CPP (String Correctness), High Priority (P18)</a:t>
            </a:r>
          </a:p>
          <a:p>
            <a:pPr marL="228600" lvl="0" indent="-228600" algn="l" rtl="0">
              <a:lnSpc>
                <a:spcPct val="90000"/>
              </a:lnSpc>
              <a:spcBef>
                <a:spcPts val="0"/>
              </a:spcBef>
              <a:spcAft>
                <a:spcPts val="0"/>
              </a:spcAft>
              <a:buClr>
                <a:schemeClr val="lt1"/>
              </a:buClr>
              <a:buSzPts val="2000"/>
              <a:buChar char="•"/>
            </a:pPr>
            <a:r>
              <a:rPr lang="en-US" sz="2000" dirty="0"/>
              <a:t>4) STD-004-CPP (SQL Injection), High Priority (P18)</a:t>
            </a:r>
          </a:p>
          <a:p>
            <a:pPr marL="228600" lvl="0" indent="-228600" algn="l" rtl="0">
              <a:lnSpc>
                <a:spcPct val="90000"/>
              </a:lnSpc>
              <a:spcBef>
                <a:spcPts val="0"/>
              </a:spcBef>
              <a:spcAft>
                <a:spcPts val="0"/>
              </a:spcAft>
              <a:buClr>
                <a:schemeClr val="lt1"/>
              </a:buClr>
              <a:buSzPts val="2000"/>
              <a:buChar char="•"/>
            </a:pPr>
            <a:r>
              <a:rPr lang="en-US" sz="2000" dirty="0"/>
              <a:t>5) STD-010-CPP (Memory Management), High Priority (P18)</a:t>
            </a:r>
          </a:p>
          <a:p>
            <a:pPr marL="228600" lvl="0" indent="-228600" algn="l" rtl="0">
              <a:lnSpc>
                <a:spcPct val="90000"/>
              </a:lnSpc>
              <a:spcBef>
                <a:spcPts val="0"/>
              </a:spcBef>
              <a:spcAft>
                <a:spcPts val="0"/>
              </a:spcAft>
              <a:buClr>
                <a:schemeClr val="lt1"/>
              </a:buClr>
              <a:buSzPts val="2000"/>
              <a:buChar char="•"/>
            </a:pPr>
            <a:r>
              <a:rPr lang="en-US" sz="2000" dirty="0"/>
              <a:t>6) STD-005-CPP (Memory Protection), Medium Priority (P9)</a:t>
            </a:r>
          </a:p>
          <a:p>
            <a:pPr marL="228600" lvl="0" indent="-228600" algn="l" rtl="0">
              <a:lnSpc>
                <a:spcPct val="90000"/>
              </a:lnSpc>
              <a:spcBef>
                <a:spcPts val="0"/>
              </a:spcBef>
              <a:spcAft>
                <a:spcPts val="0"/>
              </a:spcAft>
              <a:buClr>
                <a:schemeClr val="lt1"/>
              </a:buClr>
              <a:buSzPts val="2000"/>
              <a:buChar char="•"/>
            </a:pPr>
            <a:r>
              <a:rPr lang="en-US" sz="2000" dirty="0"/>
              <a:t>7) STD-008-CPP (Standard Namespaces), Medium Priority (P6)</a:t>
            </a:r>
          </a:p>
          <a:p>
            <a:pPr marL="228600" lvl="0" indent="-228600" algn="l" rtl="0">
              <a:lnSpc>
                <a:spcPct val="90000"/>
              </a:lnSpc>
              <a:spcBef>
                <a:spcPts val="0"/>
              </a:spcBef>
              <a:spcAft>
                <a:spcPts val="0"/>
              </a:spcAft>
              <a:buClr>
                <a:schemeClr val="lt1"/>
              </a:buClr>
              <a:buSzPts val="2000"/>
              <a:buChar char="•"/>
            </a:pPr>
            <a:r>
              <a:rPr lang="en-US" sz="2000" dirty="0"/>
              <a:t>8) STD-006-CPP (Assertions), Low Priority (P4)</a:t>
            </a:r>
          </a:p>
          <a:p>
            <a:pPr marL="228600" lvl="0" indent="-228600" algn="l" rtl="0">
              <a:lnSpc>
                <a:spcPct val="90000"/>
              </a:lnSpc>
              <a:spcBef>
                <a:spcPts val="0"/>
              </a:spcBef>
              <a:spcAft>
                <a:spcPts val="0"/>
              </a:spcAft>
              <a:buClr>
                <a:schemeClr val="lt1"/>
              </a:buClr>
              <a:buSzPts val="2000"/>
              <a:buChar char="•"/>
            </a:pPr>
            <a:r>
              <a:rPr lang="en-US" sz="2000" dirty="0"/>
              <a:t>9) STD-007-CPP (Exceptions), Low Priority (P4)</a:t>
            </a:r>
          </a:p>
          <a:p>
            <a:pPr marL="228600" lvl="0" indent="-228600" algn="l" rtl="0">
              <a:lnSpc>
                <a:spcPct val="90000"/>
              </a:lnSpc>
              <a:spcBef>
                <a:spcPts val="0"/>
              </a:spcBef>
              <a:spcAft>
                <a:spcPts val="0"/>
              </a:spcAft>
              <a:buClr>
                <a:schemeClr val="lt1"/>
              </a:buClr>
              <a:buSzPts val="2000"/>
              <a:buChar char="•"/>
            </a:pPr>
            <a:r>
              <a:rPr lang="en-US" sz="2000" dirty="0"/>
              <a:t>10) STD-009-CPP (Data Protection), Low Priority (P1)</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55021"/>
    </mc:Choice>
    <mc:Fallback xmlns="">
      <p:transition spd="slow" advTm="5502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Encryption in Rest: </a:t>
            </a:r>
          </a:p>
          <a:p>
            <a:pPr marL="685800" lvl="1" indent="-228600">
              <a:spcBef>
                <a:spcPts val="0"/>
              </a:spcBef>
              <a:buSzPts val="2000"/>
            </a:pPr>
            <a:r>
              <a:rPr lang="en-US" sz="1800" dirty="0"/>
              <a:t>Encryption at rest is the protection (encryption) of data that is stored. This may be on a disk, solid state drive, or backup media.</a:t>
            </a:r>
          </a:p>
          <a:p>
            <a:pPr marL="228600" lvl="0" indent="-228600" algn="l" rtl="0">
              <a:lnSpc>
                <a:spcPct val="90000"/>
              </a:lnSpc>
              <a:spcBef>
                <a:spcPts val="0"/>
              </a:spcBef>
              <a:spcAft>
                <a:spcPts val="0"/>
              </a:spcAft>
              <a:buClr>
                <a:schemeClr val="lt1"/>
              </a:buClr>
              <a:buSzPts val="2000"/>
              <a:buChar char="•"/>
            </a:pPr>
            <a:r>
              <a:rPr lang="en-US" sz="2000" dirty="0"/>
              <a:t>Encryption at Flight:</a:t>
            </a:r>
          </a:p>
          <a:p>
            <a:pPr marL="685800" lvl="1" indent="-228600">
              <a:spcBef>
                <a:spcPts val="0"/>
              </a:spcBef>
              <a:buSzPts val="2000"/>
            </a:pPr>
            <a:r>
              <a:rPr lang="en-US" sz="1800" dirty="0"/>
              <a:t>Encryption in flight is the protection (encryption) of data as it is being transmitted outside of the trusted boundary of the system. This ensures that the data remains secure, even if it were to be intercepted by an unauthorized user.</a:t>
            </a:r>
          </a:p>
          <a:p>
            <a:pPr marL="228600" lvl="0" indent="-228600" algn="l" rtl="0">
              <a:lnSpc>
                <a:spcPct val="90000"/>
              </a:lnSpc>
              <a:spcBef>
                <a:spcPts val="0"/>
              </a:spcBef>
              <a:spcAft>
                <a:spcPts val="0"/>
              </a:spcAft>
              <a:buClr>
                <a:schemeClr val="lt1"/>
              </a:buClr>
              <a:buSzPts val="2000"/>
              <a:buChar char="•"/>
            </a:pPr>
            <a:r>
              <a:rPr lang="en-US" sz="2000" dirty="0"/>
              <a:t>Encryption in Use:</a:t>
            </a:r>
          </a:p>
          <a:p>
            <a:pPr marL="685800" lvl="1" indent="-228600">
              <a:spcBef>
                <a:spcPts val="0"/>
              </a:spcBef>
              <a:buSzPts val="2000"/>
            </a:pPr>
            <a:r>
              <a:rPr lang="en-US" sz="1800" dirty="0"/>
              <a:t>Encryption in use is the protection (encryption) of data being access and used within the trusted boundary of the system. This ensures that the data is not decrypted while in use, preventing an unauthorized user from accessing the decrypted data at this stage (where it has traditionally been the most vulnerable).</a:t>
            </a:r>
            <a:endParaRPr sz="1800" dirty="0"/>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44864"/>
    </mc:Choice>
    <mc:Fallback xmlns="">
      <p:transition spd="slow" advTm="4486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dirty="0"/>
              <a:t>Authentication :</a:t>
            </a:r>
          </a:p>
          <a:p>
            <a:pPr marL="685800" lvl="1" indent="-228600">
              <a:spcBef>
                <a:spcPts val="0"/>
              </a:spcBef>
              <a:buSzPts val="2400"/>
            </a:pPr>
            <a:r>
              <a:rPr lang="en-US" sz="2200" dirty="0"/>
              <a:t>Authentication is the process of validating the identity of the user.</a:t>
            </a:r>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r>
              <a:rPr lang="en-US" sz="2400" dirty="0"/>
              <a:t>Authorization:</a:t>
            </a:r>
          </a:p>
          <a:p>
            <a:pPr marL="685800" lvl="1" indent="-228600">
              <a:spcBef>
                <a:spcPts val="0"/>
              </a:spcBef>
              <a:buSzPts val="2400"/>
            </a:pPr>
            <a:r>
              <a:rPr lang="en-US" sz="2200" dirty="0"/>
              <a:t>Authorization is the process of validating the user’s level of access. </a:t>
            </a:r>
            <a:endParaRPr lang="en-US" sz="2400" dirty="0"/>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r>
              <a:rPr lang="en-US" sz="2400" dirty="0"/>
              <a:t>Accounting:</a:t>
            </a:r>
          </a:p>
          <a:p>
            <a:pPr marL="685800" lvl="1" indent="-228600">
              <a:spcBef>
                <a:spcPts val="0"/>
              </a:spcBef>
              <a:buSzPts val="2400"/>
            </a:pPr>
            <a:r>
              <a:rPr lang="en-US" sz="2200" dirty="0"/>
              <a:t>Accounting is the process of auditing users on the system. </a:t>
            </a:r>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85718"/>
    </mc:Choice>
    <mc:Fallback xmlns="">
      <p:transition spd="slow" advTm="8571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 Collection Smart Pointer is Not Null</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7" name="Picture 6">
            <a:extLst>
              <a:ext uri="{FF2B5EF4-FFF2-40B4-BE49-F238E27FC236}">
                <a16:creationId xmlns:a16="http://schemas.microsoft.com/office/drawing/2014/main" id="{D53EF137-874F-A26F-59D9-DCA2F1000998}"/>
              </a:ext>
            </a:extLst>
          </p:cNvPr>
          <p:cNvPicPr>
            <a:picLocks noChangeAspect="1"/>
          </p:cNvPicPr>
          <p:nvPr/>
        </p:nvPicPr>
        <p:blipFill>
          <a:blip r:embed="rId5"/>
          <a:stretch>
            <a:fillRect/>
          </a:stretch>
        </p:blipFill>
        <p:spPr>
          <a:xfrm>
            <a:off x="3704891" y="2700236"/>
            <a:ext cx="4782217" cy="1457528"/>
          </a:xfrm>
          <a:prstGeom prst="rect">
            <a:avLst/>
          </a:prstGeom>
        </p:spPr>
      </p:pic>
      <p:pic>
        <p:nvPicPr>
          <p:cNvPr id="9" name="Picture 8">
            <a:extLst>
              <a:ext uri="{FF2B5EF4-FFF2-40B4-BE49-F238E27FC236}">
                <a16:creationId xmlns:a16="http://schemas.microsoft.com/office/drawing/2014/main" id="{62EFCD69-B6AE-B951-6BB4-96368C30DE6D}"/>
              </a:ext>
            </a:extLst>
          </p:cNvPr>
          <p:cNvPicPr>
            <a:picLocks noChangeAspect="1"/>
          </p:cNvPicPr>
          <p:nvPr/>
        </p:nvPicPr>
        <p:blipFill>
          <a:blip r:embed="rId6"/>
          <a:stretch>
            <a:fillRect/>
          </a:stretch>
        </p:blipFill>
        <p:spPr>
          <a:xfrm>
            <a:off x="2295731" y="4606098"/>
            <a:ext cx="7600538" cy="522856"/>
          </a:xfrm>
          <a:prstGeom prst="rect">
            <a:avLst/>
          </a:prstGeom>
        </p:spPr>
      </p:pic>
    </p:spTree>
    <p:custDataLst>
      <p:tags r:id="rId1"/>
    </p:custDataLst>
    <p:extLst>
      <p:ext uri="{BB962C8B-B14F-4D97-AF65-F5344CB8AC3E}">
        <p14:creationId xmlns:p14="http://schemas.microsoft.com/office/powerpoint/2010/main" val="2349843855"/>
      </p:ext>
    </p:extLst>
  </p:cSld>
  <p:clrMapOvr>
    <a:masterClrMapping/>
  </p:clrMapOvr>
  <mc:AlternateContent xmlns:mc="http://schemas.openxmlformats.org/markup-compatibility/2006" xmlns:p14="http://schemas.microsoft.com/office/powerpoint/2010/main">
    <mc:Choice Requires="p14">
      <p:transition spd="slow" p14:dur="2000" advTm="64472"/>
    </mc:Choice>
    <mc:Fallback xmlns="">
      <p:transition spd="slow" advTm="6447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 Is Empty on Create</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9743526E-8CAD-2569-CB5D-9657D7BC305F}"/>
              </a:ext>
            </a:extLst>
          </p:cNvPr>
          <p:cNvPicPr>
            <a:picLocks noChangeAspect="1"/>
          </p:cNvPicPr>
          <p:nvPr/>
        </p:nvPicPr>
        <p:blipFill>
          <a:blip r:embed="rId5"/>
          <a:stretch>
            <a:fillRect/>
          </a:stretch>
        </p:blipFill>
        <p:spPr>
          <a:xfrm>
            <a:off x="3947812" y="2695472"/>
            <a:ext cx="4296375" cy="1467055"/>
          </a:xfrm>
          <a:prstGeom prst="rect">
            <a:avLst/>
          </a:prstGeom>
        </p:spPr>
      </p:pic>
      <p:pic>
        <p:nvPicPr>
          <p:cNvPr id="5" name="Picture 4">
            <a:extLst>
              <a:ext uri="{FF2B5EF4-FFF2-40B4-BE49-F238E27FC236}">
                <a16:creationId xmlns:a16="http://schemas.microsoft.com/office/drawing/2014/main" id="{DFCAEFAC-ABBD-18C0-D226-7B435B4D41A4}"/>
              </a:ext>
            </a:extLst>
          </p:cNvPr>
          <p:cNvPicPr>
            <a:picLocks noChangeAspect="1"/>
          </p:cNvPicPr>
          <p:nvPr/>
        </p:nvPicPr>
        <p:blipFill>
          <a:blip r:embed="rId6"/>
          <a:stretch>
            <a:fillRect/>
          </a:stretch>
        </p:blipFill>
        <p:spPr>
          <a:xfrm>
            <a:off x="2295733" y="4411928"/>
            <a:ext cx="7600536" cy="689730"/>
          </a:xfrm>
          <a:prstGeom prst="rect">
            <a:avLst/>
          </a:prstGeom>
        </p:spPr>
      </p:pic>
    </p:spTree>
    <p:custDataLst>
      <p:tags r:id="rId1"/>
    </p:custDataLst>
    <p:extLst>
      <p:ext uri="{BB962C8B-B14F-4D97-AF65-F5344CB8AC3E}">
        <p14:creationId xmlns:p14="http://schemas.microsoft.com/office/powerpoint/2010/main" val="2576246804"/>
      </p:ext>
    </p:extLst>
  </p:cSld>
  <p:clrMapOvr>
    <a:masterClrMapping/>
  </p:clrMapOvr>
  <mc:AlternateContent xmlns:mc="http://schemas.openxmlformats.org/markup-compatibility/2006" xmlns:p14="http://schemas.microsoft.com/office/powerpoint/2010/main">
    <mc:Choice Requires="p14">
      <p:transition spd="slow" p14:dur="2000" advTm="14621"/>
    </mc:Choice>
    <mc:Fallback xmlns="">
      <p:transition spd="slow" advTm="14621"/>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 name="TIMING" val="|11.2|0.9"/>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schemas.microsoft.com/office/2006/documentManagement/types"/>
    <ds:schemaRef ds:uri="http://www.w3.org/XML/1998/namespace"/>
    <ds:schemaRef ds:uri="http://purl.org/dc/terms/"/>
    <ds:schemaRef ds:uri="http://purl.org/dc/elements/1.1/"/>
    <ds:schemaRef ds:uri="http://purl.org/dc/dcmitype/"/>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723</TotalTime>
  <Words>3574</Words>
  <Application>Microsoft Office PowerPoint</Application>
  <PresentationFormat>Widescreen</PresentationFormat>
  <Paragraphs>188</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Century Gothic</vt:lpstr>
      <vt:lpstr>Arial</vt:lpstr>
      <vt:lpstr>Calibri</vt:lpstr>
      <vt:lpstr>Vapor Trail</vt:lpstr>
      <vt:lpstr>Green Pace</vt:lpstr>
      <vt:lpstr>OVERVIEW: DEFENSE IN DEPTH</vt:lpstr>
      <vt:lpstr>THREATS MATRIX</vt:lpstr>
      <vt:lpstr>10 PRINCIPLES</vt:lpstr>
      <vt:lpstr>CODING STANDARDS</vt:lpstr>
      <vt:lpstr>ENCRYPTION POLICIES</vt:lpstr>
      <vt:lpstr>TRIPLE-A POLICIES</vt:lpstr>
      <vt:lpstr>Unit Testing – Collection Smart Pointer is Not Null</vt:lpstr>
      <vt:lpstr>Unit Testing – Is Empty on Create</vt:lpstr>
      <vt:lpstr>Unit Testing – Always Fail</vt:lpstr>
      <vt:lpstr>Unit Testing – Out of Range Exception</vt:lpstr>
      <vt:lpstr>AUTOMATION SUMMARY</vt:lpstr>
      <vt:lpstr>TOOLS</vt:lpstr>
      <vt:lpstr>RISKS AND BENEFITS</vt:lpstr>
      <vt:lpstr>RECOMMENDATIONS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Thomas Brown</cp:lastModifiedBy>
  <cp:revision>6</cp:revision>
  <dcterms:created xsi:type="dcterms:W3CDTF">2020-08-19T17:59:24Z</dcterms:created>
  <dcterms:modified xsi:type="dcterms:W3CDTF">2023-06-25T11:57:53Z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