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3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8E615-A00E-42DB-9D2A-693D11763989}" v="577" dt="2023-06-13T10:11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07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00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5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2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0D921-CB9D-4076-A658-35E201C02D54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7E3EC4-D71F-4BF2-8BDF-CEE5EBFD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5BDD-9374-78C2-1BBC-BAF014C9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3133"/>
            <a:ext cx="10591409" cy="1947333"/>
          </a:xfrm>
        </p:spPr>
        <p:txBody>
          <a:bodyPr/>
          <a:lstStyle/>
          <a:p>
            <a:r>
              <a:rPr lang="en-US" dirty="0"/>
              <a:t>Mining from massive datasets: Automatic post tagging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A5445-89BC-CBEE-C908-6B206A5F6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50130"/>
            <a:ext cx="6400800" cy="1041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Theodoros Diamantidis, 112</a:t>
            </a:r>
          </a:p>
          <a:p>
            <a:r>
              <a:rPr lang="en-US" dirty="0">
                <a:solidFill>
                  <a:schemeClr val="tx1"/>
                </a:solidFill>
              </a:rPr>
              <a:t>Sofia </a:t>
            </a:r>
            <a:r>
              <a:rPr lang="en-US" dirty="0" err="1">
                <a:solidFill>
                  <a:schemeClr val="tx1"/>
                </a:solidFill>
              </a:rPr>
              <a:t>Kostoglou</a:t>
            </a:r>
            <a:r>
              <a:rPr lang="en-US" dirty="0">
                <a:solidFill>
                  <a:schemeClr val="tx1"/>
                </a:solidFill>
              </a:rPr>
              <a:t>, 117 </a:t>
            </a:r>
          </a:p>
        </p:txBody>
      </p:sp>
    </p:spTree>
    <p:extLst>
      <p:ext uri="{BB962C8B-B14F-4D97-AF65-F5344CB8AC3E}">
        <p14:creationId xmlns:p14="http://schemas.microsoft.com/office/powerpoint/2010/main" val="193485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– results: Train/prediction time vs number of points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77999C-986C-B1C3-FCB2-CFA1FCD7CD9A}"/>
              </a:ext>
            </a:extLst>
          </p:cNvPr>
          <p:cNvGrpSpPr/>
          <p:nvPr/>
        </p:nvGrpSpPr>
        <p:grpSpPr>
          <a:xfrm>
            <a:off x="439389" y="1430605"/>
            <a:ext cx="3158834" cy="5003200"/>
            <a:chOff x="439389" y="1430605"/>
            <a:chExt cx="3158834" cy="500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EBB29-F263-3650-5B7C-3527040EE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3" y="1430605"/>
              <a:ext cx="2759632" cy="21682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2D9D3F-0C31-3255-6A40-72A04989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12" y="3709201"/>
              <a:ext cx="2759633" cy="22449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AE4C53-48F4-95CD-313E-FC6B0C44F7AE}"/>
                </a:ext>
              </a:extLst>
            </p:cNvPr>
            <p:cNvSpPr txBox="1"/>
            <p:nvPr/>
          </p:nvSpPr>
          <p:spPr>
            <a:xfrm>
              <a:off x="439389" y="6064473"/>
              <a:ext cx="315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Method 1: Label Powersets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34826-E830-A875-7496-FBF4B57AEE71}"/>
              </a:ext>
            </a:extLst>
          </p:cNvPr>
          <p:cNvGrpSpPr/>
          <p:nvPr/>
        </p:nvGrpSpPr>
        <p:grpSpPr>
          <a:xfrm>
            <a:off x="4509372" y="1430605"/>
            <a:ext cx="2759632" cy="4988955"/>
            <a:chOff x="4046269" y="1430605"/>
            <a:chExt cx="2759632" cy="49889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D8BEB7-EFF6-83D7-D46F-CE3BF1E62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6269" y="1430605"/>
              <a:ext cx="2759632" cy="21648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04702C-6673-EA85-BEDC-AE9ED80C4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609" y="3709201"/>
              <a:ext cx="2752292" cy="21648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33511F-F4ED-0A11-F445-889235808735}"/>
                </a:ext>
              </a:extLst>
            </p:cNvPr>
            <p:cNvSpPr txBox="1"/>
            <p:nvPr/>
          </p:nvSpPr>
          <p:spPr>
            <a:xfrm>
              <a:off x="4396643" y="6050228"/>
              <a:ext cx="205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Method 2: </a:t>
              </a:r>
              <a:r>
                <a:rPr lang="en-US" b="1" dirty="0" err="1"/>
                <a:t>kNN</a:t>
              </a:r>
              <a:endParaRPr lang="en-US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0D829-9F16-335E-AF89-4CE6BF178A8D}"/>
              </a:ext>
            </a:extLst>
          </p:cNvPr>
          <p:cNvGrpSpPr/>
          <p:nvPr/>
        </p:nvGrpSpPr>
        <p:grpSpPr>
          <a:xfrm>
            <a:off x="8334531" y="1430605"/>
            <a:ext cx="2786712" cy="4988955"/>
            <a:chOff x="7911740" y="1430605"/>
            <a:chExt cx="2786712" cy="49889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A6DC8DB-669D-8F0F-0573-F0BCFED21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740" y="1430605"/>
              <a:ext cx="2759632" cy="21621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9DCB5B-0979-4DEC-9BEE-A89BA3DA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1740" y="3709201"/>
              <a:ext cx="2786712" cy="216218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009BFD-1E32-9530-0C34-52010EF8F5A4}"/>
                </a:ext>
              </a:extLst>
            </p:cNvPr>
            <p:cNvSpPr txBox="1"/>
            <p:nvPr/>
          </p:nvSpPr>
          <p:spPr>
            <a:xfrm>
              <a:off x="8145026" y="6050228"/>
              <a:ext cx="2320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Method 3: </a:t>
              </a:r>
              <a:r>
                <a:rPr lang="en-US" b="1" dirty="0" err="1"/>
                <a:t>kMeans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2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– results: f1 vs number of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51DE9-82B7-AE73-11E5-5F50575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04" y="1640795"/>
            <a:ext cx="5582846" cy="35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– results: f1 vs parameters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99F6A-01B4-8B78-78CA-36AC37B3ABC4}"/>
              </a:ext>
            </a:extLst>
          </p:cNvPr>
          <p:cNvGrpSpPr/>
          <p:nvPr/>
        </p:nvGrpSpPr>
        <p:grpSpPr>
          <a:xfrm>
            <a:off x="6390305" y="1237059"/>
            <a:ext cx="3750013" cy="5392855"/>
            <a:chOff x="684212" y="1171745"/>
            <a:chExt cx="3750013" cy="53928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84C51B-3607-E1EA-C0AD-FA2E0E25E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171745"/>
              <a:ext cx="3750013" cy="242647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CF1764-46FD-6A0F-63B5-3DEABF5DE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12" y="3782475"/>
              <a:ext cx="3750013" cy="2378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05EA87-EC54-28FE-D669-7D9DF3882BC9}"/>
                </a:ext>
              </a:extLst>
            </p:cNvPr>
            <p:cNvSpPr txBox="1"/>
            <p:nvPr/>
          </p:nvSpPr>
          <p:spPr>
            <a:xfrm>
              <a:off x="1443351" y="6195268"/>
              <a:ext cx="22317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Method 3: </a:t>
              </a:r>
              <a:r>
                <a:rPr lang="en-US" b="1" dirty="0" err="1"/>
                <a:t>kMeans</a:t>
              </a:r>
              <a:endParaRPr lang="en-US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2515F-DE10-FBDC-5F3E-F77D3341AEDD}"/>
              </a:ext>
            </a:extLst>
          </p:cNvPr>
          <p:cNvGrpSpPr/>
          <p:nvPr/>
        </p:nvGrpSpPr>
        <p:grpSpPr>
          <a:xfrm>
            <a:off x="939530" y="2003018"/>
            <a:ext cx="3968253" cy="3088857"/>
            <a:chOff x="6229988" y="2252400"/>
            <a:chExt cx="3968253" cy="30888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743FB8-2D24-8439-EE1E-EBFCAE40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988" y="2252400"/>
              <a:ext cx="3968253" cy="25470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EFCFEE-8983-5D1A-822D-CBDF6409D269}"/>
                </a:ext>
              </a:extLst>
            </p:cNvPr>
            <p:cNvSpPr txBox="1"/>
            <p:nvPr/>
          </p:nvSpPr>
          <p:spPr>
            <a:xfrm>
              <a:off x="7278982" y="4971925"/>
              <a:ext cx="1870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Method 2: </a:t>
              </a:r>
              <a:r>
                <a:rPr lang="en-US" b="1" dirty="0" err="1"/>
                <a:t>kNN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67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/>
              <a:t>Python – results: overall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5BB6-9BD6-99DF-AF1C-DA407400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71" y="1790406"/>
            <a:ext cx="9798857" cy="32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AE4C53-48F4-95CD-313E-FC6B0C44F7AE}"/>
              </a:ext>
            </a:extLst>
          </p:cNvPr>
          <p:cNvSpPr txBox="1"/>
          <p:nvPr/>
        </p:nvSpPr>
        <p:spPr>
          <a:xfrm>
            <a:off x="752948" y="6050228"/>
            <a:ext cx="291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Method 1: Problem Transformation Methods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/>
              <a:t>python – results: Train/prediction time vs number of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3511F-F4ED-0A11-F445-889235808735}"/>
              </a:ext>
            </a:extLst>
          </p:cNvPr>
          <p:cNvSpPr txBox="1"/>
          <p:nvPr/>
        </p:nvSpPr>
        <p:spPr>
          <a:xfrm>
            <a:off x="4859746" y="6050228"/>
            <a:ext cx="205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 2: </a:t>
            </a:r>
            <a:r>
              <a:rPr lang="en-US" b="1" dirty="0" err="1"/>
              <a:t>kNN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09BFD-1E32-9530-0C34-52010EF8F5A4}"/>
              </a:ext>
            </a:extLst>
          </p:cNvPr>
          <p:cNvSpPr txBox="1"/>
          <p:nvPr/>
        </p:nvSpPr>
        <p:spPr>
          <a:xfrm>
            <a:off x="8567817" y="6050228"/>
            <a:ext cx="23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 3: </a:t>
            </a:r>
            <a:r>
              <a:rPr lang="en-US" b="1" dirty="0" err="1"/>
              <a:t>kMeans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FA8E6-7317-1109-BBF0-18CF9DA4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5" y="1431102"/>
            <a:ext cx="2776538" cy="217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8293A-B05E-3308-053C-B0B53B05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5" y="3720532"/>
            <a:ext cx="2776538" cy="2230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0AC56-E86C-524A-CD83-BAC73C2C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19" y="1430582"/>
            <a:ext cx="2783340" cy="2162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53613D-B6EB-E2DF-27A3-3E0B516F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419" y="3763785"/>
            <a:ext cx="2776538" cy="21877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FEB860-728C-EE15-1B8A-15A31AC23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531" y="1430582"/>
            <a:ext cx="2776538" cy="22378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7DAA01-DB6C-2256-7FC0-A47551BE5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4704" y="3763785"/>
            <a:ext cx="2776538" cy="22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/>
              <a:t>python – results: f1 vs number of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C7EC2-320C-3799-9878-3F900206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97" y="1619182"/>
            <a:ext cx="5577259" cy="3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/>
              <a:t>python – results: f1 vs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5EA87-EC54-28FE-D669-7D9DF3882BC9}"/>
              </a:ext>
            </a:extLst>
          </p:cNvPr>
          <p:cNvSpPr txBox="1"/>
          <p:nvPr/>
        </p:nvSpPr>
        <p:spPr>
          <a:xfrm>
            <a:off x="7149444" y="6260582"/>
            <a:ext cx="223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 3: </a:t>
            </a:r>
            <a:r>
              <a:rPr lang="en-US" b="1" dirty="0" err="1"/>
              <a:t>kMeans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FCFEE-8983-5D1A-822D-CBDF6409D269}"/>
              </a:ext>
            </a:extLst>
          </p:cNvPr>
          <p:cNvSpPr txBox="1"/>
          <p:nvPr/>
        </p:nvSpPr>
        <p:spPr>
          <a:xfrm>
            <a:off x="1988524" y="4722543"/>
            <a:ext cx="187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 2: </a:t>
            </a:r>
            <a:r>
              <a:rPr lang="en-US" b="1" dirty="0" err="1"/>
              <a:t>kNN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68A05-C307-BC77-32A4-17D949FA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4" y="2014894"/>
            <a:ext cx="3968253" cy="2566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36BC1-8CF9-FEE6-5CF6-AAB9762F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04" y="1167950"/>
            <a:ext cx="3831499" cy="2483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9D3AC7-154F-525A-E8BB-91EC052C0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305" y="3728078"/>
            <a:ext cx="3831499" cy="24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1507067"/>
          </a:xfrm>
        </p:spPr>
        <p:txBody>
          <a:bodyPr/>
          <a:lstStyle/>
          <a:p>
            <a:r>
              <a:rPr lang="en-US" dirty="0"/>
              <a:t>Main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C575-1734-21CD-77EF-874CAEFC5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3" y="1594724"/>
                <a:ext cx="8465725" cy="48060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en-US" b="1" dirty="0">
                    <a:solidFill>
                      <a:schemeClr val="tx1"/>
                    </a:solidFill>
                  </a:rPr>
                  <a:t>Pyspark: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u="sng" dirty="0" err="1">
                    <a:solidFill>
                      <a:schemeClr val="tx1"/>
                    </a:solidFill>
                  </a:rPr>
                  <a:t>OneVsRest</a:t>
                </a:r>
                <a:r>
                  <a:rPr lang="en-US" u="sng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achieves the best performance.</a:t>
                </a:r>
              </a:p>
              <a:p>
                <a:pPr>
                  <a:buClr>
                    <a:srgbClr val="FFFFFF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b="1" dirty="0">
                    <a:solidFill>
                      <a:schemeClr val="tx1"/>
                    </a:solidFill>
                  </a:rPr>
                  <a:t>Python: </a:t>
                </a:r>
                <a:r>
                  <a:rPr lang="en-US" dirty="0" err="1">
                    <a:solidFill>
                      <a:schemeClr val="tx1"/>
                    </a:solidFill>
                  </a:rPr>
                  <a:t>XGBoost</a:t>
                </a:r>
                <a:r>
                  <a:rPr lang="en-US" dirty="0">
                    <a:solidFill>
                      <a:schemeClr val="tx1"/>
                    </a:solidFill>
                  </a:rPr>
                  <a:t> with Classifier Chains achieves</a:t>
                </a:r>
                <a:r>
                  <a:rPr lang="en-US" dirty="0">
                    <a:solidFill>
                      <a:schemeClr val="tx1"/>
                    </a:solidFill>
                    <a:ea typeface="+mn-lt"/>
                    <a:cs typeface="+mn-lt"/>
                  </a:rPr>
                  <a:t> the best performance.</a:t>
                </a:r>
              </a:p>
              <a:p>
                <a:pPr>
                  <a:buClr>
                    <a:srgbClr val="FFFFFF"/>
                  </a:buClr>
                </a:pPr>
                <a:endParaRPr lang="en-US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b="1" dirty="0">
                    <a:solidFill>
                      <a:schemeClr val="tx1"/>
                    </a:solidFill>
                  </a:rPr>
                  <a:t>More </a:t>
                </a:r>
                <a:r>
                  <a:rPr lang="en-US" dirty="0">
                    <a:solidFill>
                      <a:schemeClr val="tx1"/>
                    </a:solidFill>
                  </a:rPr>
                  <a:t>data points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 </a:t>
                </a:r>
                <a:r>
                  <a:rPr lang="en-US" b="1" dirty="0">
                    <a:solidFill>
                      <a:schemeClr val="tx1"/>
                    </a:solidFill>
                  </a:rPr>
                  <a:t>more training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:r>
                  <a:rPr lang="en-US" b="1" dirty="0">
                    <a:solidFill>
                      <a:schemeClr val="tx1"/>
                    </a:solidFill>
                  </a:rPr>
                  <a:t>prediction time </a:t>
                </a:r>
              </a:p>
              <a:p>
                <a:pPr>
                  <a:buClr>
                    <a:srgbClr val="FFFFFF"/>
                  </a:buClr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In most cases, the smallest frequency threshold (0.3)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𝑘𝑁𝑁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𝑒𝑎𝑛𝑠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algos achieves best performance .</a:t>
                </a:r>
              </a:p>
              <a:p>
                <a:pPr marL="0" indent="0">
                  <a:buClr>
                    <a:srgbClr val="FFFFFF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𝑒𝑎𝑛𝑠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more clusters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higher f1-scores.</a:t>
                </a:r>
              </a:p>
              <a:p>
                <a:pPr>
                  <a:buClr>
                    <a:srgbClr val="FFFFFF"/>
                  </a:buClr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C575-1734-21CD-77EF-874CAEFC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1594724"/>
                <a:ext cx="8465725" cy="4806076"/>
              </a:xfrm>
              <a:blipFill>
                <a:blip r:embed="rId2"/>
                <a:stretch>
                  <a:fillRect l="-28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5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9CB4-4947-FEBF-C6C1-9E16B05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32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61742"/>
            <a:ext cx="10632972" cy="3615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a large dataset of posts from stackoverflow.com, train ML models to predict their tags.</a:t>
            </a:r>
          </a:p>
          <a:p>
            <a:r>
              <a:rPr lang="en-US" dirty="0">
                <a:solidFill>
                  <a:schemeClr val="bg1"/>
                </a:solidFill>
              </a:rPr>
              <a:t>Tags can be one of, or a combination of: ‘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’, ‘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’, ‘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’, ‘html’.</a:t>
            </a:r>
          </a:p>
          <a:p>
            <a:r>
              <a:rPr lang="en-US" dirty="0">
                <a:solidFill>
                  <a:schemeClr val="bg1"/>
                </a:solidFill>
              </a:rPr>
              <a:t>Each post contains 4 fields: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text of question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Labels </a:t>
            </a:r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5DF98D9-ED94-559F-441C-E0724306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4" y="3199383"/>
            <a:ext cx="5074621" cy="2727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650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8916"/>
            <a:ext cx="10644848" cy="6099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text contains html tags as a residue of the scraping process.</a:t>
            </a:r>
          </a:p>
          <a:p>
            <a:r>
              <a:rPr lang="en-US" dirty="0">
                <a:solidFill>
                  <a:schemeClr val="bg1"/>
                </a:solidFill>
              </a:rPr>
              <a:t>Many questions contained code within the &lt;code&gt;, &lt;/code&gt; tags.</a:t>
            </a:r>
          </a:p>
          <a:p>
            <a:r>
              <a:rPr lang="en-US" dirty="0">
                <a:solidFill>
                  <a:schemeClr val="bg1"/>
                </a:solidFill>
              </a:rPr>
              <a:t>We: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any code by removing anything between the &lt;code&gt;, &lt;/code&gt; tags.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all other html tags via </a:t>
            </a:r>
            <a:r>
              <a:rPr lang="en-US" dirty="0" err="1">
                <a:solidFill>
                  <a:schemeClr val="bg1"/>
                </a:solidFill>
              </a:rPr>
              <a:t>BeautifulSoup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Then we applied standard NLP preprocessing: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any non-alphanumeric characters and extra whitespaces.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Applied tokenization.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stop words.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Applied lemmatization.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Applied </a:t>
            </a:r>
            <a:r>
              <a:rPr lang="en-US" dirty="0" err="1">
                <a:solidFill>
                  <a:schemeClr val="bg1"/>
                </a:solidFill>
              </a:rPr>
              <a:t>Tf-Idf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3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562979"/>
            <a:ext cx="11220801" cy="59268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Initially we wanted to develop our solution using 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, so we can take advantage of its efficiency for big data.</a:t>
            </a:r>
          </a:p>
          <a:p>
            <a:r>
              <a:rPr lang="en-US" dirty="0">
                <a:solidFill>
                  <a:schemeClr val="bg1"/>
                </a:solidFill>
              </a:rPr>
              <a:t>We did, but had technical difficulties, so we </a:t>
            </a:r>
            <a:r>
              <a:rPr lang="en-US" b="1" dirty="0">
                <a:solidFill>
                  <a:schemeClr val="bg1"/>
                </a:solidFill>
              </a:rPr>
              <a:t>also</a:t>
            </a:r>
            <a:r>
              <a:rPr lang="en-US" dirty="0">
                <a:solidFill>
                  <a:schemeClr val="bg1"/>
                </a:solidFill>
              </a:rPr>
              <a:t> developed our solutions in ‘pure’ python (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Methods applied: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Method 1:</a:t>
            </a:r>
            <a:r>
              <a:rPr lang="en-US" dirty="0">
                <a:solidFill>
                  <a:schemeClr val="bg1"/>
                </a:solidFill>
              </a:rPr>
              <a:t> Problem transformation methods: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Binary relevance (python)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Label Powersets (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+ python)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Classifier Chains (python)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Method 2:</a:t>
            </a:r>
            <a:r>
              <a:rPr lang="en-US" dirty="0">
                <a:solidFill>
                  <a:schemeClr val="bg1"/>
                </a:solidFill>
              </a:rPr>
              <a:t> Approximate Nearest </a:t>
            </a:r>
            <a:r>
              <a:rPr lang="en-US" dirty="0" err="1">
                <a:solidFill>
                  <a:schemeClr val="bg1"/>
                </a:solidFill>
              </a:rPr>
              <a:t>Neighbour</a:t>
            </a:r>
            <a:r>
              <a:rPr lang="en-US" dirty="0">
                <a:solidFill>
                  <a:schemeClr val="bg1"/>
                </a:solidFill>
              </a:rPr>
              <a:t> Search.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Method 3:</a:t>
            </a:r>
            <a:r>
              <a:rPr lang="en-US" dirty="0">
                <a:solidFill>
                  <a:schemeClr val="bg1"/>
                </a:solidFill>
              </a:rPr>
              <a:t> K-Means Frequency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9722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1507067"/>
          </a:xfrm>
        </p:spPr>
        <p:txBody>
          <a:bodyPr/>
          <a:lstStyle/>
          <a:p>
            <a:r>
              <a:rPr lang="en-US" dirty="0"/>
              <a:t>Method 1: Problem transformation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3311"/>
            <a:ext cx="9626906" cy="5380621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Binary Relevance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Treats each label independently, </a:t>
            </a:r>
            <a:r>
              <a:rPr lang="en-US" dirty="0" err="1">
                <a:solidFill>
                  <a:schemeClr val="bg1"/>
                </a:solidFill>
              </a:rPr>
              <a:t>multilabels</a:t>
            </a:r>
            <a:r>
              <a:rPr lang="en-US" dirty="0">
                <a:solidFill>
                  <a:schemeClr val="bg1"/>
                </a:solidFill>
              </a:rPr>
              <a:t> are separated as single-class classification.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Label correlation may be lost.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Label Powerset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unique combination of labels is treated as a separate label.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 large train set because some label combination may only appear in test set.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Classifier Chains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Train multiple classifiers through a chain.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First classifier is trained on input data and predicts first label.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Second Classifier is trained on input data + first label, predicts second label, etc.</a:t>
            </a:r>
          </a:p>
        </p:txBody>
      </p:sp>
    </p:spTree>
    <p:extLst>
      <p:ext uri="{BB962C8B-B14F-4D97-AF65-F5344CB8AC3E}">
        <p14:creationId xmlns:p14="http://schemas.microsoft.com/office/powerpoint/2010/main" val="27361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1507067"/>
          </a:xfrm>
        </p:spPr>
        <p:txBody>
          <a:bodyPr/>
          <a:lstStyle/>
          <a:p>
            <a:r>
              <a:rPr lang="en-US" dirty="0"/>
              <a:t>Method 2: approximate </a:t>
            </a:r>
            <a:r>
              <a:rPr lang="en-US" dirty="0" err="1"/>
              <a:t>knn</a:t>
            </a:r>
            <a:r>
              <a:rPr lang="en-US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93311"/>
            <a:ext cx="9469191" cy="5564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Parameters: k, </a:t>
            </a:r>
            <a:r>
              <a:rPr lang="en-US" dirty="0" err="1">
                <a:solidFill>
                  <a:schemeClr val="bg1"/>
                </a:solidFill>
              </a:rPr>
              <a:t>frequency_threshold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Apply Locality Sensitive Hashing: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datapoints into buckets so that points that are close to each other, are in the same buckets with high probability.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each instance of the test set find its k nearest </a:t>
            </a:r>
            <a:r>
              <a:rPr lang="en-US" dirty="0" err="1">
                <a:solidFill>
                  <a:schemeClr val="bg1"/>
                </a:solidFill>
              </a:rPr>
              <a:t>neighbours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tag that appears with frequency more than some frequency threshold is assigned to the new example.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1507067"/>
          </a:xfrm>
        </p:spPr>
        <p:txBody>
          <a:bodyPr/>
          <a:lstStyle/>
          <a:p>
            <a:r>
              <a:rPr lang="en-US" dirty="0"/>
              <a:t>Method 3: k-means frequency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C575-1734-21CD-77EF-874CAEF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13" y="895488"/>
            <a:ext cx="9386064" cy="58200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Parameters: k, </a:t>
            </a:r>
            <a:r>
              <a:rPr lang="en-US" dirty="0" err="1">
                <a:solidFill>
                  <a:schemeClr val="bg1"/>
                </a:solidFill>
              </a:rPr>
              <a:t>frequency_threshold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Cluster data into k clusters.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each cluster, find the tags that appear with frequency more than a frequency threshold. Assign these tags to the cluster.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each new instance, find the centroid closest to it and assign it the tags that correspond to the cluster of that centroid.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1507067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C575-1734-21CD-77EF-874CAEFC5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168620"/>
                <a:ext cx="9386064" cy="5820008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Pyspark:</a:t>
                </a:r>
                <a:r>
                  <a:rPr lang="en-US" dirty="0">
                    <a:solidFill>
                      <a:schemeClr val="bg1"/>
                    </a:solidFill>
                  </a:rPr>
                  <a:t> Google collab, but not really.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Turns out in order to enable spark in Collab you need to have installed locally and import it as a regular library.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We couldn’t do that so we just run spark like that which is very slow.</a:t>
                </a:r>
              </a:p>
              <a:p>
                <a:r>
                  <a:rPr lang="en-US" u="sng" dirty="0">
                    <a:solidFill>
                      <a:schemeClr val="bg1"/>
                    </a:solidFill>
                  </a:rPr>
                  <a:t>Python:</a:t>
                </a:r>
                <a:r>
                  <a:rPr lang="en-US" dirty="0">
                    <a:solidFill>
                      <a:schemeClr val="bg1"/>
                    </a:solidFill>
                  </a:rPr>
                  <a:t> 16GB RAM, AMD Ryzen 5 (6 cores)</a:t>
                </a:r>
              </a:p>
              <a:p>
                <a:r>
                  <a:rPr lang="en-US" u="sng" dirty="0">
                    <a:solidFill>
                      <a:schemeClr val="bg1"/>
                    </a:solidFill>
                  </a:rPr>
                  <a:t>Default values: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Frequency threshold: 0.5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k (</a:t>
                </a:r>
                <a:r>
                  <a:rPr lang="en-US" dirty="0" err="1">
                    <a:solidFill>
                      <a:schemeClr val="bg1"/>
                    </a:solidFill>
                  </a:rPr>
                  <a:t>kNN</a:t>
                </a:r>
                <a:r>
                  <a:rPr lang="en-US" dirty="0">
                    <a:solidFill>
                      <a:schemeClr val="bg1"/>
                    </a:solidFill>
                  </a:rPr>
                  <a:t>): 5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k (</a:t>
                </a:r>
                <a:r>
                  <a:rPr lang="en-US" dirty="0" err="1">
                    <a:solidFill>
                      <a:schemeClr val="bg1"/>
                    </a:solidFill>
                  </a:rPr>
                  <a:t>kMeans</a:t>
                </a:r>
                <a:r>
                  <a:rPr lang="en-US" dirty="0">
                    <a:solidFill>
                      <a:schemeClr val="bg1"/>
                    </a:solidFill>
                  </a:rPr>
                  <a:t>): 10</a:t>
                </a:r>
              </a:p>
              <a:p>
                <a:r>
                  <a:rPr lang="en-US" u="sng" dirty="0">
                    <a:solidFill>
                      <a:schemeClr val="bg1"/>
                    </a:solidFill>
                  </a:rPr>
                  <a:t>Evaluation: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C575-1734-21CD-77EF-874CAEFC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168620"/>
                <a:ext cx="9386064" cy="5820008"/>
              </a:xfrm>
              <a:blipFill>
                <a:blip r:embed="rId2"/>
                <a:stretch>
                  <a:fillRect l="-260"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DCFA4-0C2F-E384-B91D-C9F50913868E}"/>
                  </a:ext>
                </a:extLst>
              </p:cNvPr>
              <p:cNvSpPr txBox="1"/>
              <p:nvPr/>
            </p:nvSpPr>
            <p:spPr>
              <a:xfrm>
                <a:off x="6882350" y="5041075"/>
                <a:ext cx="33660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Number of Instances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Set of predicted labels for instance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Set of real labels for instance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8DCFA4-0C2F-E384-B91D-C9F50913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50" y="5041075"/>
                <a:ext cx="3366056" cy="1384995"/>
              </a:xfrm>
              <a:prstGeom prst="rect">
                <a:avLst/>
              </a:prstGeom>
              <a:blipFill>
                <a:blip r:embed="rId3"/>
                <a:stretch>
                  <a:fillRect l="-543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2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92E1-1159-582A-E319-F598E5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437030" cy="1507067"/>
          </a:xfrm>
        </p:spPr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– results: overall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0743F-3029-0EEE-7015-EEF2B32C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86" y="1718676"/>
            <a:ext cx="9036276" cy="30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422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759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Century Gothic</vt:lpstr>
      <vt:lpstr>Wingdings 3</vt:lpstr>
      <vt:lpstr>Slice</vt:lpstr>
      <vt:lpstr>Mining from massive datasets: Automatic post tagging</vt:lpstr>
      <vt:lpstr>task</vt:lpstr>
      <vt:lpstr>preprocessing</vt:lpstr>
      <vt:lpstr>approach</vt:lpstr>
      <vt:lpstr>Method 1: Problem transformation methods</vt:lpstr>
      <vt:lpstr>Method 2: approximate knn search</vt:lpstr>
      <vt:lpstr>Method 3: k-means frequency classification</vt:lpstr>
      <vt:lpstr>setup</vt:lpstr>
      <vt:lpstr>Pyspark – results: overall performance</vt:lpstr>
      <vt:lpstr>Pyspark – results: Train/prediction time vs number of points</vt:lpstr>
      <vt:lpstr>Pyspark – results: f1 vs number of points</vt:lpstr>
      <vt:lpstr>Pyspark – results: f1 vs parameters</vt:lpstr>
      <vt:lpstr>Python – results: overall performance</vt:lpstr>
      <vt:lpstr>python – results: Train/prediction time vs number of points</vt:lpstr>
      <vt:lpstr>python – results: f1 vs number of points</vt:lpstr>
      <vt:lpstr>python – results: f1 vs parameters</vt:lpstr>
      <vt:lpstr>Main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from massive datasets: Automatic post tagging</dc:title>
  <dc:creator>Theodoros Diamantidis</dc:creator>
  <cp:lastModifiedBy>Theodoros Diamantidis</cp:lastModifiedBy>
  <cp:revision>76</cp:revision>
  <dcterms:created xsi:type="dcterms:W3CDTF">2023-06-13T08:10:12Z</dcterms:created>
  <dcterms:modified xsi:type="dcterms:W3CDTF">2023-06-13T12:01:35Z</dcterms:modified>
</cp:coreProperties>
</file>