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Playfair Display Black" panose="00000A00000000000000" pitchFamily="2" charset="0"/>
      <p:bold r:id="rId14"/>
      <p:boldItalic r:id="rId15"/>
    </p:embeddedFont>
    <p:embeddedFont>
      <p:font typeface="Playfair Display SemiBold" panose="020B060402020202020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474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a932f509b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24a932f509b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Notes: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>
                <a:solidFill>
                  <a:schemeClr val="dk1"/>
                </a:solidFill>
              </a:rPr>
              <a:t>Python module was used to get activity data because it was working correctly for this endpoint.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>
                <a:solidFill>
                  <a:schemeClr val="dk1"/>
                </a:solidFill>
              </a:rPr>
              <a:t>Requests module for sleep data because of mentioned issues.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>
                <a:solidFill>
                  <a:schemeClr val="dk1"/>
                </a:solidFill>
              </a:rPr>
              <a:t>Created index on type and data.dateTime keys to avoid data duplication (+ mongo.errors.DuplicateKeyError handling).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>
                <a:solidFill>
                  <a:schemeClr val="dk1"/>
                </a:solidFill>
              </a:rPr>
              <a:t>Analysis of each variable on its own as well as correlations through plots in streamlit with the use of widgets so that the user can select desired dates and/or variables.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>
                <a:solidFill>
                  <a:schemeClr val="dk1"/>
                </a:solidFill>
              </a:rPr>
              <a:t>ML to predict sleepEfficiency and steps.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>
                <a:solidFill>
                  <a:schemeClr val="dk1"/>
                </a:solidFill>
              </a:rPr>
              <a:t>Streaming: endless while loop (giga chad mode).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4b8144c11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Interesting to see patterns on wearer’s lifestyle regarding exercise (e.g., they seem to exercise in bursts of exercise followed by rest periods, as opposed to a steady exercise schedule.</a:t>
            </a:r>
            <a:endParaRPr/>
          </a:p>
        </p:txBody>
      </p:sp>
      <p:sp>
        <p:nvSpPr>
          <p:cNvPr id="243" name="Google Shape;243;g24b8144c11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32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3"/>
          <p:cNvCxnSpPr/>
          <p:nvPr/>
        </p:nvCxnSpPr>
        <p:spPr>
          <a:xfrm rot="-5400000">
            <a:off x="-4059167" y="4327520"/>
            <a:ext cx="13354541" cy="0"/>
          </a:xfrm>
          <a:prstGeom prst="straightConnector1">
            <a:avLst/>
          </a:prstGeom>
          <a:noFill/>
          <a:ln w="38100" cap="flat" cmpd="sng">
            <a:solidFill>
              <a:srgbClr val="4DA1A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85;p13"/>
          <p:cNvCxnSpPr/>
          <p:nvPr/>
        </p:nvCxnSpPr>
        <p:spPr>
          <a:xfrm rot="-5400000">
            <a:off x="-3091580" y="4175120"/>
            <a:ext cx="13354541" cy="0"/>
          </a:xfrm>
          <a:prstGeom prst="straightConnector1">
            <a:avLst/>
          </a:prstGeom>
          <a:noFill/>
          <a:ln w="38100" cap="flat" cmpd="sng">
            <a:solidFill>
              <a:srgbClr val="FF9F1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" name="Google Shape;86;p13"/>
          <p:cNvCxnSpPr/>
          <p:nvPr/>
        </p:nvCxnSpPr>
        <p:spPr>
          <a:xfrm rot="-5400000">
            <a:off x="-2016971" y="4327520"/>
            <a:ext cx="13354541" cy="0"/>
          </a:xfrm>
          <a:prstGeom prst="straightConnector1">
            <a:avLst/>
          </a:prstGeom>
          <a:noFill/>
          <a:ln w="38100" cap="flat" cmpd="sng">
            <a:solidFill>
              <a:srgbClr val="6874E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7" name="Google Shape;87;p13"/>
          <p:cNvGrpSpPr/>
          <p:nvPr/>
        </p:nvGrpSpPr>
        <p:grpSpPr>
          <a:xfrm>
            <a:off x="1028700" y="350638"/>
            <a:ext cx="16230707" cy="8374317"/>
            <a:chOff x="0" y="-38100"/>
            <a:chExt cx="4274726" cy="2205567"/>
          </a:xfrm>
        </p:grpSpPr>
        <p:sp>
          <p:nvSpPr>
            <p:cNvPr id="88" name="Google Shape;88;p1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F3F6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13"/>
          <p:cNvSpPr txBox="1"/>
          <p:nvPr/>
        </p:nvSpPr>
        <p:spPr>
          <a:xfrm>
            <a:off x="1592374" y="2095500"/>
            <a:ext cx="13583400" cy="57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36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Analyzing sleep and activity data from the Fitbit API</a:t>
            </a:r>
            <a:endParaRPr/>
          </a:p>
        </p:txBody>
      </p:sp>
      <p:grpSp>
        <p:nvGrpSpPr>
          <p:cNvPr id="91" name="Google Shape;91;p13"/>
          <p:cNvGrpSpPr/>
          <p:nvPr/>
        </p:nvGrpSpPr>
        <p:grpSpPr>
          <a:xfrm>
            <a:off x="12385106" y="6084623"/>
            <a:ext cx="4476247" cy="5509227"/>
            <a:chOff x="0" y="0"/>
            <a:chExt cx="5968330" cy="7345637"/>
          </a:xfrm>
        </p:grpSpPr>
        <p:grpSp>
          <p:nvGrpSpPr>
            <p:cNvPr id="92" name="Google Shape;92;p13"/>
            <p:cNvGrpSpPr/>
            <p:nvPr/>
          </p:nvGrpSpPr>
          <p:grpSpPr>
            <a:xfrm>
              <a:off x="0" y="0"/>
              <a:ext cx="5968330" cy="7345637"/>
              <a:chOff x="0" y="0"/>
              <a:chExt cx="660400" cy="812800"/>
            </a:xfrm>
          </p:grpSpPr>
          <p:sp>
            <p:nvSpPr>
              <p:cNvPr id="93" name="Google Shape;93;p1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" name="Google Shape;95;p13"/>
            <p:cNvGrpSpPr/>
            <p:nvPr/>
          </p:nvGrpSpPr>
          <p:grpSpPr>
            <a:xfrm>
              <a:off x="348677" y="429141"/>
              <a:ext cx="5270975" cy="6487354"/>
              <a:chOff x="0" y="0"/>
              <a:chExt cx="660400" cy="812800"/>
            </a:xfrm>
          </p:grpSpPr>
          <p:sp>
            <p:nvSpPr>
              <p:cNvPr id="96" name="Google Shape;96;p1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" name="Google Shape;98;p13"/>
            <p:cNvGrpSpPr/>
            <p:nvPr/>
          </p:nvGrpSpPr>
          <p:grpSpPr>
            <a:xfrm>
              <a:off x="692894" y="852793"/>
              <a:ext cx="4582541" cy="5640050"/>
              <a:chOff x="0" y="0"/>
              <a:chExt cx="660400" cy="812800"/>
            </a:xfrm>
          </p:grpSpPr>
          <p:sp>
            <p:nvSpPr>
              <p:cNvPr id="99" name="Google Shape;99;p1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101" name="Google Shape;101;p13"/>
          <p:cNvCxnSpPr/>
          <p:nvPr/>
        </p:nvCxnSpPr>
        <p:spPr>
          <a:xfrm>
            <a:off x="1592374" y="1349923"/>
            <a:ext cx="13354500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2" name="Google Shape;102;p13"/>
          <p:cNvGrpSpPr/>
          <p:nvPr/>
        </p:nvGrpSpPr>
        <p:grpSpPr>
          <a:xfrm>
            <a:off x="15328896" y="1145599"/>
            <a:ext cx="406852" cy="408676"/>
            <a:chOff x="1813" y="0"/>
            <a:chExt cx="809173" cy="812800"/>
          </a:xfrm>
        </p:grpSpPr>
        <p:sp>
          <p:nvSpPr>
            <p:cNvPr id="103" name="Google Shape;103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p13"/>
          <p:cNvGrpSpPr/>
          <p:nvPr/>
        </p:nvGrpSpPr>
        <p:grpSpPr>
          <a:xfrm>
            <a:off x="15892570" y="1145599"/>
            <a:ext cx="406852" cy="408676"/>
            <a:chOff x="1813" y="0"/>
            <a:chExt cx="809173" cy="812800"/>
          </a:xfrm>
        </p:grpSpPr>
        <p:sp>
          <p:nvSpPr>
            <p:cNvPr id="106" name="Google Shape;106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" name="Google Shape;108;p13"/>
          <p:cNvGrpSpPr/>
          <p:nvPr/>
        </p:nvGrpSpPr>
        <p:grpSpPr>
          <a:xfrm>
            <a:off x="16453618" y="1145599"/>
            <a:ext cx="406852" cy="408676"/>
            <a:chOff x="1813" y="0"/>
            <a:chExt cx="809173" cy="812800"/>
          </a:xfrm>
        </p:grpSpPr>
        <p:sp>
          <p:nvSpPr>
            <p:cNvPr id="109" name="Google Shape;109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1" name="Google Shape;11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50" y="8849339"/>
            <a:ext cx="3423751" cy="134063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3"/>
          <p:cNvSpPr txBox="1"/>
          <p:nvPr/>
        </p:nvSpPr>
        <p:spPr>
          <a:xfrm>
            <a:off x="13139714" y="8903913"/>
            <a:ext cx="29670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lt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Pantelis Ypsilantis</a:t>
            </a:r>
            <a:endParaRPr sz="1700">
              <a:solidFill>
                <a:schemeClr val="lt1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Theodoros Diamantidis</a:t>
            </a:r>
            <a:endParaRPr sz="1700">
              <a:solidFill>
                <a:schemeClr val="lt1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Grigoris Barmpas</a:t>
            </a:r>
            <a:endParaRPr sz="1700">
              <a:solidFill>
                <a:schemeClr val="lt1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Costas Tsikkinis</a:t>
            </a:r>
            <a:endParaRPr sz="1700">
              <a:solidFill>
                <a:schemeClr val="lt1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4"/>
          <p:cNvPicPr preferRelativeResize="0"/>
          <p:nvPr/>
        </p:nvPicPr>
        <p:blipFill rotWithShape="1">
          <a:blip r:embed="rId3">
            <a:alphaModFix/>
          </a:blip>
          <a:srcRect t="12500" b="1250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" name="Google Shape;118;p14"/>
          <p:cNvGrpSpPr/>
          <p:nvPr/>
        </p:nvGrpSpPr>
        <p:grpSpPr>
          <a:xfrm>
            <a:off x="407756" y="3900535"/>
            <a:ext cx="5660281" cy="5535041"/>
            <a:chOff x="407756" y="3900535"/>
            <a:chExt cx="5660281" cy="5535041"/>
          </a:xfrm>
        </p:grpSpPr>
        <p:grpSp>
          <p:nvGrpSpPr>
            <p:cNvPr id="119" name="Google Shape;119;p14"/>
            <p:cNvGrpSpPr/>
            <p:nvPr/>
          </p:nvGrpSpPr>
          <p:grpSpPr>
            <a:xfrm>
              <a:off x="407756" y="3900535"/>
              <a:ext cx="5660281" cy="5535041"/>
              <a:chOff x="0" y="-38100"/>
              <a:chExt cx="1490774" cy="1457789"/>
            </a:xfrm>
          </p:grpSpPr>
          <p:sp>
            <p:nvSpPr>
              <p:cNvPr id="120" name="Google Shape;120;p14"/>
              <p:cNvSpPr/>
              <p:nvPr/>
            </p:nvSpPr>
            <p:spPr>
              <a:xfrm>
                <a:off x="0" y="0"/>
                <a:ext cx="1490774" cy="1419689"/>
              </a:xfrm>
              <a:custGeom>
                <a:avLst/>
                <a:gdLst/>
                <a:ahLst/>
                <a:cxnLst/>
                <a:rect l="l" t="t" r="r" b="b"/>
                <a:pathLst>
                  <a:path w="1490774" h="1419689" extrusionOk="0">
                    <a:moveTo>
                      <a:pt x="65653" y="0"/>
                    </a:moveTo>
                    <a:lnTo>
                      <a:pt x="1425121" y="0"/>
                    </a:lnTo>
                    <a:cubicBezTo>
                      <a:pt x="1461380" y="0"/>
                      <a:pt x="1490774" y="29394"/>
                      <a:pt x="1490774" y="65653"/>
                    </a:cubicBezTo>
                    <a:lnTo>
                      <a:pt x="1490774" y="1354036"/>
                    </a:lnTo>
                    <a:cubicBezTo>
                      <a:pt x="1490774" y="1390295"/>
                      <a:pt x="1461380" y="1419689"/>
                      <a:pt x="1425121" y="1419689"/>
                    </a:cubicBezTo>
                    <a:lnTo>
                      <a:pt x="65653" y="1419689"/>
                    </a:lnTo>
                    <a:cubicBezTo>
                      <a:pt x="29394" y="1419689"/>
                      <a:pt x="0" y="1390295"/>
                      <a:pt x="0" y="1354036"/>
                    </a:cubicBezTo>
                    <a:lnTo>
                      <a:pt x="0" y="65653"/>
                    </a:lnTo>
                    <a:cubicBezTo>
                      <a:pt x="0" y="29394"/>
                      <a:pt x="29394" y="0"/>
                      <a:pt x="65653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4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2" name="Google Shape;122;p14"/>
            <p:cNvSpPr txBox="1"/>
            <p:nvPr/>
          </p:nvSpPr>
          <p:spPr>
            <a:xfrm>
              <a:off x="1028691" y="4437947"/>
              <a:ext cx="4418400" cy="19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>
                  <a:solidFill>
                    <a:srgbClr val="0B1320"/>
                  </a:solidFill>
                  <a:latin typeface="Playfair Display Black"/>
                  <a:ea typeface="Playfair Display Black"/>
                  <a:cs typeface="Playfair Display Black"/>
                  <a:sym typeface="Playfair Display Black"/>
                </a:rPr>
                <a:t>Insightful Patterns</a:t>
              </a:r>
              <a:endParaRPr/>
            </a:p>
          </p:txBody>
        </p:sp>
        <p:sp>
          <p:nvSpPr>
            <p:cNvPr id="123" name="Google Shape;123;p14"/>
            <p:cNvSpPr txBox="1"/>
            <p:nvPr/>
          </p:nvSpPr>
          <p:spPr>
            <a:xfrm>
              <a:off x="1028703" y="6916900"/>
              <a:ext cx="4062900" cy="196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2600">
                  <a:solidFill>
                    <a:srgbClr val="0B1320"/>
                  </a:solidFill>
                  <a:latin typeface="Roboto"/>
                  <a:ea typeface="Roboto"/>
                  <a:cs typeface="Roboto"/>
                  <a:sym typeface="Roboto"/>
                </a:rPr>
                <a:t>Gain valuable insights into sleep and activity patterns for improved well-being and productivity.</a:t>
              </a:r>
              <a:endParaRPr sz="1200"/>
            </a:p>
          </p:txBody>
        </p:sp>
      </p:grpSp>
      <p:sp>
        <p:nvSpPr>
          <p:cNvPr id="124" name="Google Shape;124;p14"/>
          <p:cNvSpPr txBox="1"/>
          <p:nvPr/>
        </p:nvSpPr>
        <p:spPr>
          <a:xfrm>
            <a:off x="407756" y="1247948"/>
            <a:ext cx="115665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Why this project?</a:t>
            </a:r>
            <a:endParaRPr/>
          </a:p>
        </p:txBody>
      </p:sp>
      <p:grpSp>
        <p:nvGrpSpPr>
          <p:cNvPr id="125" name="Google Shape;125;p14"/>
          <p:cNvGrpSpPr/>
          <p:nvPr/>
        </p:nvGrpSpPr>
        <p:grpSpPr>
          <a:xfrm>
            <a:off x="6313859" y="3900535"/>
            <a:ext cx="5660281" cy="5535041"/>
            <a:chOff x="6313859" y="3900535"/>
            <a:chExt cx="5660281" cy="5535041"/>
          </a:xfrm>
        </p:grpSpPr>
        <p:grpSp>
          <p:nvGrpSpPr>
            <p:cNvPr id="126" name="Google Shape;126;p14"/>
            <p:cNvGrpSpPr/>
            <p:nvPr/>
          </p:nvGrpSpPr>
          <p:grpSpPr>
            <a:xfrm>
              <a:off x="6313859" y="3900535"/>
              <a:ext cx="5660281" cy="5535041"/>
              <a:chOff x="0" y="-38100"/>
              <a:chExt cx="1490774" cy="1457789"/>
            </a:xfrm>
          </p:grpSpPr>
          <p:sp>
            <p:nvSpPr>
              <p:cNvPr id="127" name="Google Shape;127;p14"/>
              <p:cNvSpPr/>
              <p:nvPr/>
            </p:nvSpPr>
            <p:spPr>
              <a:xfrm>
                <a:off x="0" y="0"/>
                <a:ext cx="1490774" cy="1419689"/>
              </a:xfrm>
              <a:custGeom>
                <a:avLst/>
                <a:gdLst/>
                <a:ahLst/>
                <a:cxnLst/>
                <a:rect l="l" t="t" r="r" b="b"/>
                <a:pathLst>
                  <a:path w="1490774" h="1419689" extrusionOk="0">
                    <a:moveTo>
                      <a:pt x="65653" y="0"/>
                    </a:moveTo>
                    <a:lnTo>
                      <a:pt x="1425121" y="0"/>
                    </a:lnTo>
                    <a:cubicBezTo>
                      <a:pt x="1461380" y="0"/>
                      <a:pt x="1490774" y="29394"/>
                      <a:pt x="1490774" y="65653"/>
                    </a:cubicBezTo>
                    <a:lnTo>
                      <a:pt x="1490774" y="1354036"/>
                    </a:lnTo>
                    <a:cubicBezTo>
                      <a:pt x="1490774" y="1390295"/>
                      <a:pt x="1461380" y="1419689"/>
                      <a:pt x="1425121" y="1419689"/>
                    </a:cubicBezTo>
                    <a:lnTo>
                      <a:pt x="65653" y="1419689"/>
                    </a:lnTo>
                    <a:cubicBezTo>
                      <a:pt x="29394" y="1419689"/>
                      <a:pt x="0" y="1390295"/>
                      <a:pt x="0" y="1354036"/>
                    </a:cubicBezTo>
                    <a:lnTo>
                      <a:pt x="0" y="65653"/>
                    </a:lnTo>
                    <a:cubicBezTo>
                      <a:pt x="0" y="29394"/>
                      <a:pt x="29394" y="0"/>
                      <a:pt x="65653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4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9" name="Google Shape;129;p14"/>
            <p:cNvSpPr txBox="1"/>
            <p:nvPr/>
          </p:nvSpPr>
          <p:spPr>
            <a:xfrm>
              <a:off x="6934803" y="4437947"/>
              <a:ext cx="4418400" cy="19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>
                  <a:solidFill>
                    <a:srgbClr val="0B1320"/>
                  </a:solidFill>
                  <a:latin typeface="Playfair Display Black"/>
                  <a:ea typeface="Playfair Display Black"/>
                  <a:cs typeface="Playfair Display Black"/>
                  <a:sym typeface="Playfair Display Black"/>
                </a:rPr>
                <a:t>Health Importance</a:t>
              </a:r>
              <a:endParaRPr/>
            </a:p>
          </p:txBody>
        </p:sp>
        <p:sp>
          <p:nvSpPr>
            <p:cNvPr id="130" name="Google Shape;130;p14"/>
            <p:cNvSpPr txBox="1"/>
            <p:nvPr/>
          </p:nvSpPr>
          <p:spPr>
            <a:xfrm>
              <a:off x="6934799" y="6561400"/>
              <a:ext cx="4418400" cy="26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B1320"/>
                  </a:solidFill>
                  <a:latin typeface="Roboto"/>
                  <a:ea typeface="Roboto"/>
                  <a:cs typeface="Roboto"/>
                  <a:sym typeface="Roboto"/>
                </a:rPr>
                <a:t>Understand the impact of sleep quality and activity levels on health and provide personalized recommendations.</a:t>
              </a:r>
              <a:endParaRPr/>
            </a:p>
          </p:txBody>
        </p:sp>
      </p:grpSp>
      <p:grpSp>
        <p:nvGrpSpPr>
          <p:cNvPr id="131" name="Google Shape;131;p14"/>
          <p:cNvGrpSpPr/>
          <p:nvPr/>
        </p:nvGrpSpPr>
        <p:grpSpPr>
          <a:xfrm>
            <a:off x="12219962" y="3900535"/>
            <a:ext cx="5660281" cy="5535041"/>
            <a:chOff x="12219962" y="3900535"/>
            <a:chExt cx="5660281" cy="5535041"/>
          </a:xfrm>
        </p:grpSpPr>
        <p:grpSp>
          <p:nvGrpSpPr>
            <p:cNvPr id="132" name="Google Shape;132;p14"/>
            <p:cNvGrpSpPr/>
            <p:nvPr/>
          </p:nvGrpSpPr>
          <p:grpSpPr>
            <a:xfrm>
              <a:off x="12219962" y="3900535"/>
              <a:ext cx="5660281" cy="5535041"/>
              <a:chOff x="0" y="-38100"/>
              <a:chExt cx="1490774" cy="1457789"/>
            </a:xfrm>
          </p:grpSpPr>
          <p:sp>
            <p:nvSpPr>
              <p:cNvPr id="133" name="Google Shape;133;p14"/>
              <p:cNvSpPr/>
              <p:nvPr/>
            </p:nvSpPr>
            <p:spPr>
              <a:xfrm>
                <a:off x="0" y="0"/>
                <a:ext cx="1490774" cy="1419689"/>
              </a:xfrm>
              <a:custGeom>
                <a:avLst/>
                <a:gdLst/>
                <a:ahLst/>
                <a:cxnLst/>
                <a:rect l="l" t="t" r="r" b="b"/>
                <a:pathLst>
                  <a:path w="1490774" h="1419689" extrusionOk="0">
                    <a:moveTo>
                      <a:pt x="65653" y="0"/>
                    </a:moveTo>
                    <a:lnTo>
                      <a:pt x="1425121" y="0"/>
                    </a:lnTo>
                    <a:cubicBezTo>
                      <a:pt x="1461380" y="0"/>
                      <a:pt x="1490774" y="29394"/>
                      <a:pt x="1490774" y="65653"/>
                    </a:cubicBezTo>
                    <a:lnTo>
                      <a:pt x="1490774" y="1354036"/>
                    </a:lnTo>
                    <a:cubicBezTo>
                      <a:pt x="1490774" y="1390295"/>
                      <a:pt x="1461380" y="1419689"/>
                      <a:pt x="1425121" y="1419689"/>
                    </a:cubicBezTo>
                    <a:lnTo>
                      <a:pt x="65653" y="1419689"/>
                    </a:lnTo>
                    <a:cubicBezTo>
                      <a:pt x="29394" y="1419689"/>
                      <a:pt x="0" y="1390295"/>
                      <a:pt x="0" y="1354036"/>
                    </a:cubicBezTo>
                    <a:lnTo>
                      <a:pt x="0" y="65653"/>
                    </a:lnTo>
                    <a:cubicBezTo>
                      <a:pt x="0" y="29394"/>
                      <a:pt x="29394" y="0"/>
                      <a:pt x="65653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4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5" name="Google Shape;135;p14"/>
            <p:cNvSpPr txBox="1"/>
            <p:nvPr/>
          </p:nvSpPr>
          <p:spPr>
            <a:xfrm>
              <a:off x="12840906" y="4437947"/>
              <a:ext cx="4418400" cy="19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>
                  <a:solidFill>
                    <a:srgbClr val="0B1320"/>
                  </a:solidFill>
                  <a:latin typeface="Playfair Display Black"/>
                  <a:ea typeface="Playfair Display Black"/>
                  <a:cs typeface="Playfair Display Black"/>
                  <a:sym typeface="Playfair Display Black"/>
                </a:rPr>
                <a:t>Fitbit API Integration</a:t>
              </a:r>
              <a:endParaRPr/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12840897" y="6841600"/>
              <a:ext cx="4418400" cy="211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B1320"/>
                  </a:solidFill>
                  <a:latin typeface="Roboto"/>
                  <a:ea typeface="Roboto"/>
                  <a:cs typeface="Roboto"/>
                  <a:sym typeface="Roboto"/>
                </a:rPr>
                <a:t>Utilize real-time sleep and activity data from Fitbit devices for comprehensive analysis.</a:t>
              </a:r>
              <a:endParaRPr/>
            </a:p>
          </p:txBody>
        </p:sp>
      </p:grpSp>
      <p:cxnSp>
        <p:nvCxnSpPr>
          <p:cNvPr id="137" name="Google Shape;137;p14"/>
          <p:cNvCxnSpPr/>
          <p:nvPr/>
        </p:nvCxnSpPr>
        <p:spPr>
          <a:xfrm>
            <a:off x="10203150" y="2123200"/>
            <a:ext cx="5549400" cy="1500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38" name="Google Shape;138;p14"/>
          <p:cNvGrpSpPr/>
          <p:nvPr/>
        </p:nvGrpSpPr>
        <p:grpSpPr>
          <a:xfrm>
            <a:off x="16347787" y="1933748"/>
            <a:ext cx="406823" cy="408647"/>
            <a:chOff x="1813" y="0"/>
            <a:chExt cx="809173" cy="812800"/>
          </a:xfrm>
        </p:grpSpPr>
        <p:sp>
          <p:nvSpPr>
            <p:cNvPr id="139" name="Google Shape;139;p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" name="Google Shape;141;p14"/>
          <p:cNvGrpSpPr/>
          <p:nvPr/>
        </p:nvGrpSpPr>
        <p:grpSpPr>
          <a:xfrm>
            <a:off x="16911461" y="1933748"/>
            <a:ext cx="406823" cy="408647"/>
            <a:chOff x="1813" y="0"/>
            <a:chExt cx="809173" cy="812800"/>
          </a:xfrm>
        </p:grpSpPr>
        <p:sp>
          <p:nvSpPr>
            <p:cNvPr id="142" name="Google Shape;142;p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" name="Google Shape;144;p14"/>
          <p:cNvGrpSpPr/>
          <p:nvPr/>
        </p:nvGrpSpPr>
        <p:grpSpPr>
          <a:xfrm>
            <a:off x="17472509" y="1933748"/>
            <a:ext cx="406823" cy="408647"/>
            <a:chOff x="1813" y="0"/>
            <a:chExt cx="809173" cy="812800"/>
          </a:xfrm>
        </p:grpSpPr>
        <p:sp>
          <p:nvSpPr>
            <p:cNvPr id="145" name="Google Shape;145;p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/>
        </p:nvSpPr>
        <p:spPr>
          <a:xfrm>
            <a:off x="1028700" y="457200"/>
            <a:ext cx="162306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Challenges</a:t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2030534" y="2481424"/>
            <a:ext cx="14230117" cy="6778393"/>
          </a:xfrm>
          <a:custGeom>
            <a:avLst/>
            <a:gdLst/>
            <a:ahLst/>
            <a:cxnLst/>
            <a:rect l="l" t="t" r="r" b="b"/>
            <a:pathLst>
              <a:path w="4068654" h="1938068" extrusionOk="0">
                <a:moveTo>
                  <a:pt x="26120" y="0"/>
                </a:moveTo>
                <a:lnTo>
                  <a:pt x="4042533" y="0"/>
                </a:lnTo>
                <a:cubicBezTo>
                  <a:pt x="4056959" y="0"/>
                  <a:pt x="4068654" y="11694"/>
                  <a:pt x="4068654" y="26120"/>
                </a:cubicBezTo>
                <a:lnTo>
                  <a:pt x="4068654" y="1911948"/>
                </a:lnTo>
                <a:cubicBezTo>
                  <a:pt x="4068654" y="1926374"/>
                  <a:pt x="4056959" y="1938068"/>
                  <a:pt x="4042533" y="1938068"/>
                </a:cubicBezTo>
                <a:lnTo>
                  <a:pt x="26120" y="1938068"/>
                </a:lnTo>
                <a:cubicBezTo>
                  <a:pt x="11694" y="1938068"/>
                  <a:pt x="0" y="1926374"/>
                  <a:pt x="0" y="1911948"/>
                </a:cubicBezTo>
                <a:lnTo>
                  <a:pt x="0" y="26120"/>
                </a:lnTo>
                <a:cubicBezTo>
                  <a:pt x="0" y="11694"/>
                  <a:pt x="11694" y="0"/>
                  <a:pt x="26120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Google Shape;153;p15"/>
          <p:cNvGrpSpPr/>
          <p:nvPr/>
        </p:nvGrpSpPr>
        <p:grpSpPr>
          <a:xfrm>
            <a:off x="16743241" y="4185870"/>
            <a:ext cx="6045632" cy="7442151"/>
            <a:chOff x="0" y="0"/>
            <a:chExt cx="8060842" cy="9922868"/>
          </a:xfrm>
        </p:grpSpPr>
        <p:grpSp>
          <p:nvGrpSpPr>
            <p:cNvPr id="154" name="Google Shape;154;p15"/>
            <p:cNvGrpSpPr/>
            <p:nvPr/>
          </p:nvGrpSpPr>
          <p:grpSpPr>
            <a:xfrm>
              <a:off x="0" y="0"/>
              <a:ext cx="8060842" cy="9922868"/>
              <a:chOff x="0" y="0"/>
              <a:chExt cx="660400" cy="812950"/>
            </a:xfrm>
          </p:grpSpPr>
          <p:sp>
            <p:nvSpPr>
              <p:cNvPr id="155" name="Google Shape;155;p1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" name="Google Shape;157;p15"/>
            <p:cNvGrpSpPr/>
            <p:nvPr/>
          </p:nvGrpSpPr>
          <p:grpSpPr>
            <a:xfrm>
              <a:off x="470923" y="579598"/>
              <a:ext cx="7118980" cy="8763438"/>
              <a:chOff x="0" y="0"/>
              <a:chExt cx="660400" cy="812950"/>
            </a:xfrm>
          </p:grpSpPr>
          <p:sp>
            <p:nvSpPr>
              <p:cNvPr id="158" name="Google Shape;158;p1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" name="Google Shape;160;p15"/>
            <p:cNvGrpSpPr/>
            <p:nvPr/>
          </p:nvGrpSpPr>
          <p:grpSpPr>
            <a:xfrm>
              <a:off x="935823" y="1151782"/>
              <a:ext cx="6189203" cy="7618886"/>
              <a:chOff x="0" y="0"/>
              <a:chExt cx="660400" cy="812950"/>
            </a:xfrm>
          </p:grpSpPr>
          <p:sp>
            <p:nvSpPr>
              <p:cNvPr id="161" name="Google Shape;161;p1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3" name="Google Shape;163;p15"/>
          <p:cNvGrpSpPr/>
          <p:nvPr/>
        </p:nvGrpSpPr>
        <p:grpSpPr>
          <a:xfrm rot="10800000">
            <a:off x="-3996932" y="-912226"/>
            <a:ext cx="5734732" cy="7059434"/>
            <a:chOff x="0" y="0"/>
            <a:chExt cx="7646309" cy="9412579"/>
          </a:xfrm>
        </p:grpSpPr>
        <p:grpSp>
          <p:nvGrpSpPr>
            <p:cNvPr id="164" name="Google Shape;164;p15"/>
            <p:cNvGrpSpPr/>
            <p:nvPr/>
          </p:nvGrpSpPr>
          <p:grpSpPr>
            <a:xfrm>
              <a:off x="0" y="0"/>
              <a:ext cx="7646309" cy="9412579"/>
              <a:chOff x="0" y="0"/>
              <a:chExt cx="660400" cy="812950"/>
            </a:xfrm>
          </p:grpSpPr>
          <p:sp>
            <p:nvSpPr>
              <p:cNvPr id="165" name="Google Shape;165;p1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7" name="Google Shape;167;p15"/>
            <p:cNvGrpSpPr/>
            <p:nvPr/>
          </p:nvGrpSpPr>
          <p:grpSpPr>
            <a:xfrm>
              <a:off x="446706" y="549792"/>
              <a:ext cx="6752854" cy="8312739"/>
              <a:chOff x="0" y="0"/>
              <a:chExt cx="660400" cy="812950"/>
            </a:xfrm>
          </p:grpSpPr>
          <p:sp>
            <p:nvSpPr>
              <p:cNvPr id="168" name="Google Shape;168;p1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" name="Google Shape;170;p15"/>
            <p:cNvGrpSpPr/>
            <p:nvPr/>
          </p:nvGrpSpPr>
          <p:grpSpPr>
            <a:xfrm>
              <a:off x="887697" y="1092550"/>
              <a:ext cx="5870890" cy="7227044"/>
              <a:chOff x="0" y="0"/>
              <a:chExt cx="660400" cy="812950"/>
            </a:xfrm>
          </p:grpSpPr>
          <p:sp>
            <p:nvSpPr>
              <p:cNvPr id="171" name="Google Shape;171;p1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3" name="Google Shape;173;p15"/>
          <p:cNvSpPr txBox="1"/>
          <p:nvPr/>
        </p:nvSpPr>
        <p:spPr>
          <a:xfrm>
            <a:off x="1028700" y="425975"/>
            <a:ext cx="162306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Solutions</a:t>
            </a:r>
            <a:endParaRPr/>
          </a:p>
        </p:txBody>
      </p:sp>
      <p:sp>
        <p:nvSpPr>
          <p:cNvPr id="174" name="Google Shape;174;p15"/>
          <p:cNvSpPr txBox="1"/>
          <p:nvPr/>
        </p:nvSpPr>
        <p:spPr>
          <a:xfrm>
            <a:off x="2785447" y="3406172"/>
            <a:ext cx="38373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46">
                <a:solidFill>
                  <a:srgbClr val="0B1320"/>
                </a:solidFill>
              </a:rPr>
              <a:t>API endpoints</a:t>
            </a:r>
            <a:endParaRPr/>
          </a:p>
        </p:txBody>
      </p:sp>
      <p:sp>
        <p:nvSpPr>
          <p:cNvPr id="175" name="Google Shape;175;p15"/>
          <p:cNvSpPr txBox="1"/>
          <p:nvPr/>
        </p:nvSpPr>
        <p:spPr>
          <a:xfrm>
            <a:off x="8701851" y="3129946"/>
            <a:ext cx="6800700" cy="12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We extensively researched Fitbit documentation, Developer forums, and the unofficial Fitbit Python module on GitHub, including related issues. Ultimately, we requested a different endpoint and settled on the Activity endpoint.</a:t>
            </a:r>
            <a:endParaRPr sz="1600"/>
          </a:p>
        </p:txBody>
      </p:sp>
      <p:cxnSp>
        <p:nvCxnSpPr>
          <p:cNvPr id="176" name="Google Shape;176;p15"/>
          <p:cNvCxnSpPr/>
          <p:nvPr/>
        </p:nvCxnSpPr>
        <p:spPr>
          <a:xfrm>
            <a:off x="6622670" y="3637425"/>
            <a:ext cx="1595100" cy="0"/>
          </a:xfrm>
          <a:prstGeom prst="straightConnector1">
            <a:avLst/>
          </a:prstGeom>
          <a:noFill/>
          <a:ln w="38100" cap="flat" cmpd="sng">
            <a:solidFill>
              <a:srgbClr val="4DA1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7" name="Google Shape;177;p15"/>
          <p:cNvSpPr txBox="1"/>
          <p:nvPr/>
        </p:nvSpPr>
        <p:spPr>
          <a:xfrm>
            <a:off x="2785447" y="4542465"/>
            <a:ext cx="3837300" cy="10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46">
                <a:solidFill>
                  <a:srgbClr val="0B1320"/>
                </a:solidFill>
              </a:rPr>
              <a:t>Mismatching </a:t>
            </a:r>
            <a:endParaRPr sz="3046">
              <a:solidFill>
                <a:srgbClr val="0B1320"/>
              </a:solidFill>
            </a:endParaRPr>
          </a:p>
          <a:p>
            <a:pPr marL="0" marR="0" lvl="0" indent="0" algn="l" rtl="0">
              <a:lnSpc>
                <a:spcPct val="12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46">
                <a:solidFill>
                  <a:srgbClr val="0B1320"/>
                </a:solidFill>
              </a:rPr>
              <a:t>versions</a:t>
            </a:r>
            <a:endParaRPr/>
          </a:p>
        </p:txBody>
      </p:sp>
      <p:sp>
        <p:nvSpPr>
          <p:cNvPr id="178" name="Google Shape;178;p15"/>
          <p:cNvSpPr txBox="1"/>
          <p:nvPr/>
        </p:nvSpPr>
        <p:spPr>
          <a:xfrm>
            <a:off x="8701853" y="4723440"/>
            <a:ext cx="68007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We utilized the requests module to retrieve sleep-related data. Specifically, we manually made a request using version 1.2 instead of version 1 to obtain the desired format of the sleep data.</a:t>
            </a:r>
            <a:endParaRPr sz="1600"/>
          </a:p>
        </p:txBody>
      </p:sp>
      <p:cxnSp>
        <p:nvCxnSpPr>
          <p:cNvPr id="179" name="Google Shape;179;p15"/>
          <p:cNvCxnSpPr/>
          <p:nvPr/>
        </p:nvCxnSpPr>
        <p:spPr>
          <a:xfrm>
            <a:off x="6622670" y="4983268"/>
            <a:ext cx="1595100" cy="0"/>
          </a:xfrm>
          <a:prstGeom prst="straightConnector1">
            <a:avLst/>
          </a:prstGeom>
          <a:noFill/>
          <a:ln w="38100" cap="flat" cmpd="sng">
            <a:solidFill>
              <a:srgbClr val="FF9F1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0" name="Google Shape;180;p15"/>
          <p:cNvSpPr txBox="1"/>
          <p:nvPr/>
        </p:nvSpPr>
        <p:spPr>
          <a:xfrm>
            <a:off x="2785447" y="6391785"/>
            <a:ext cx="38373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46">
                <a:solidFill>
                  <a:srgbClr val="0B1320"/>
                </a:solidFill>
              </a:rPr>
              <a:t>Streaming</a:t>
            </a:r>
            <a:endParaRPr/>
          </a:p>
        </p:txBody>
      </p:sp>
      <p:sp>
        <p:nvSpPr>
          <p:cNvPr id="181" name="Google Shape;181;p15"/>
          <p:cNvSpPr txBox="1"/>
          <p:nvPr/>
        </p:nvSpPr>
        <p:spPr>
          <a:xfrm>
            <a:off x="8701853" y="6344160"/>
            <a:ext cx="68007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A continuous while loop was implemented to send requests at 15-minute intervals.</a:t>
            </a:r>
            <a:endParaRPr sz="1600"/>
          </a:p>
        </p:txBody>
      </p:sp>
      <p:cxnSp>
        <p:nvCxnSpPr>
          <p:cNvPr id="182" name="Google Shape;182;p15"/>
          <p:cNvCxnSpPr/>
          <p:nvPr/>
        </p:nvCxnSpPr>
        <p:spPr>
          <a:xfrm>
            <a:off x="6622670" y="6623038"/>
            <a:ext cx="1595100" cy="0"/>
          </a:xfrm>
          <a:prstGeom prst="straightConnector1">
            <a:avLst/>
          </a:prstGeom>
          <a:noFill/>
          <a:ln w="38100" cap="flat" cmpd="sng">
            <a:solidFill>
              <a:srgbClr val="6874E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" name="Google Shape;183;p15"/>
          <p:cNvSpPr txBox="1"/>
          <p:nvPr/>
        </p:nvSpPr>
        <p:spPr>
          <a:xfrm>
            <a:off x="2785447" y="7752779"/>
            <a:ext cx="38373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46">
                <a:solidFill>
                  <a:srgbClr val="0B1320"/>
                </a:solidFill>
              </a:rPr>
              <a:t>ML limitations</a:t>
            </a:r>
            <a:endParaRPr/>
          </a:p>
        </p:txBody>
      </p:sp>
      <p:sp>
        <p:nvSpPr>
          <p:cNvPr id="184" name="Google Shape;184;p15"/>
          <p:cNvSpPr txBox="1"/>
          <p:nvPr/>
        </p:nvSpPr>
        <p:spPr>
          <a:xfrm>
            <a:off x="8701853" y="7476554"/>
            <a:ext cx="6800700" cy="12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We initially attempted using AutoRegression, a simple model, for forecasting, but it did not yield satisfactory results. We then explored a more complex model, but the limited amount of available data posed a challenge.</a:t>
            </a:r>
            <a:endParaRPr sz="1600">
              <a:solidFill>
                <a:srgbClr val="0B132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5" name="Google Shape;185;p15"/>
          <p:cNvCxnSpPr/>
          <p:nvPr/>
        </p:nvCxnSpPr>
        <p:spPr>
          <a:xfrm>
            <a:off x="6622670" y="7984032"/>
            <a:ext cx="1595100" cy="0"/>
          </a:xfrm>
          <a:prstGeom prst="straightConnector1">
            <a:avLst/>
          </a:prstGeom>
          <a:noFill/>
          <a:ln w="38100" cap="flat" cmpd="sng">
            <a:solidFill>
              <a:srgbClr val="4DA1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6" name="Google Shape;186;p15"/>
          <p:cNvSpPr txBox="1"/>
          <p:nvPr/>
        </p:nvSpPr>
        <p:spPr>
          <a:xfrm>
            <a:off x="8758627" y="3235501"/>
            <a:ext cx="6800700" cy="7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85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SpO2 and Breathing Rate endpoints are faulty from the Fitbit side</a:t>
            </a:r>
            <a:endParaRPr/>
          </a:p>
        </p:txBody>
      </p:sp>
      <p:sp>
        <p:nvSpPr>
          <p:cNvPr id="187" name="Google Shape;187;p15"/>
          <p:cNvSpPr txBox="1"/>
          <p:nvPr/>
        </p:nvSpPr>
        <p:spPr>
          <a:xfrm>
            <a:off x="8758627" y="4721395"/>
            <a:ext cx="6800700" cy="7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85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FitBit’s codebase contained hard-coded endpoints from previous versions.</a:t>
            </a:r>
            <a:endParaRPr/>
          </a:p>
        </p:txBody>
      </p:sp>
      <p:sp>
        <p:nvSpPr>
          <p:cNvPr id="188" name="Google Shape;188;p15"/>
          <p:cNvSpPr txBox="1"/>
          <p:nvPr/>
        </p:nvSpPr>
        <p:spPr>
          <a:xfrm>
            <a:off x="8758627" y="5994789"/>
            <a:ext cx="68007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85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To enable the streaming aspect of this assignment, we recognized the requirement for a live data server connected to Fitbit.</a:t>
            </a:r>
            <a:endParaRPr/>
          </a:p>
        </p:txBody>
      </p:sp>
      <p:sp>
        <p:nvSpPr>
          <p:cNvPr id="189" name="Google Shape;189;p15"/>
          <p:cNvSpPr txBox="1"/>
          <p:nvPr/>
        </p:nvSpPr>
        <p:spPr>
          <a:xfrm>
            <a:off x="8758627" y="7541658"/>
            <a:ext cx="6800700" cy="7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285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A one-month duration of time series data proved insufficient for our needs.</a:t>
            </a:r>
            <a:endParaRPr sz="2285">
              <a:solidFill>
                <a:srgbClr val="0B132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7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7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7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7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 txBox="1"/>
          <p:nvPr/>
        </p:nvSpPr>
        <p:spPr>
          <a:xfrm>
            <a:off x="8706199" y="168088"/>
            <a:ext cx="81153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Approach</a:t>
            </a:r>
            <a:endParaRPr/>
          </a:p>
        </p:txBody>
      </p:sp>
      <p:grpSp>
        <p:nvGrpSpPr>
          <p:cNvPr id="195" name="Google Shape;195;p16"/>
          <p:cNvGrpSpPr/>
          <p:nvPr/>
        </p:nvGrpSpPr>
        <p:grpSpPr>
          <a:xfrm>
            <a:off x="1818632" y="1875193"/>
            <a:ext cx="7305057" cy="3558775"/>
            <a:chOff x="1818632" y="1875193"/>
            <a:chExt cx="7305057" cy="3558775"/>
          </a:xfrm>
        </p:grpSpPr>
        <p:grpSp>
          <p:nvGrpSpPr>
            <p:cNvPr id="196" name="Google Shape;196;p16"/>
            <p:cNvGrpSpPr/>
            <p:nvPr/>
          </p:nvGrpSpPr>
          <p:grpSpPr>
            <a:xfrm>
              <a:off x="1818632" y="2671429"/>
              <a:ext cx="2094140" cy="2103526"/>
              <a:chOff x="1813" y="0"/>
              <a:chExt cx="809173" cy="812800"/>
            </a:xfrm>
          </p:grpSpPr>
          <p:sp>
            <p:nvSpPr>
              <p:cNvPr id="197" name="Google Shape;197;p16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B13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6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9" name="Google Shape;199;p16"/>
            <p:cNvGrpSpPr/>
            <p:nvPr/>
          </p:nvGrpSpPr>
          <p:grpSpPr>
            <a:xfrm>
              <a:off x="2865712" y="1875193"/>
              <a:ext cx="6257977" cy="3558775"/>
              <a:chOff x="0" y="-38100"/>
              <a:chExt cx="1737603" cy="988137"/>
            </a:xfrm>
          </p:grpSpPr>
          <p:sp>
            <p:nvSpPr>
              <p:cNvPr id="200" name="Google Shape;200;p16"/>
              <p:cNvSpPr/>
              <p:nvPr/>
            </p:nvSpPr>
            <p:spPr>
              <a:xfrm>
                <a:off x="0" y="0"/>
                <a:ext cx="1737603" cy="950037"/>
              </a:xfrm>
              <a:custGeom>
                <a:avLst/>
                <a:gdLst/>
                <a:ahLst/>
                <a:cxnLst/>
                <a:rect l="l" t="t" r="r" b="b"/>
                <a:pathLst>
                  <a:path w="1737603" h="950037" extrusionOk="0">
                    <a:moveTo>
                      <a:pt x="59382" y="0"/>
                    </a:moveTo>
                    <a:lnTo>
                      <a:pt x="1678222" y="0"/>
                    </a:lnTo>
                    <a:cubicBezTo>
                      <a:pt x="1693971" y="0"/>
                      <a:pt x="1709075" y="6256"/>
                      <a:pt x="1720211" y="17393"/>
                    </a:cubicBezTo>
                    <a:cubicBezTo>
                      <a:pt x="1731347" y="28529"/>
                      <a:pt x="1737603" y="43633"/>
                      <a:pt x="1737603" y="59382"/>
                    </a:cubicBezTo>
                    <a:lnTo>
                      <a:pt x="1737603" y="890656"/>
                    </a:lnTo>
                    <a:cubicBezTo>
                      <a:pt x="1737603" y="906405"/>
                      <a:pt x="1731347" y="921509"/>
                      <a:pt x="1720211" y="932645"/>
                    </a:cubicBezTo>
                    <a:cubicBezTo>
                      <a:pt x="1709075" y="943781"/>
                      <a:pt x="1693971" y="950037"/>
                      <a:pt x="1678222" y="950037"/>
                    </a:cubicBezTo>
                    <a:lnTo>
                      <a:pt x="59382" y="950037"/>
                    </a:lnTo>
                    <a:cubicBezTo>
                      <a:pt x="43633" y="950037"/>
                      <a:pt x="28529" y="943781"/>
                      <a:pt x="17393" y="932645"/>
                    </a:cubicBezTo>
                    <a:cubicBezTo>
                      <a:pt x="6256" y="921509"/>
                      <a:pt x="0" y="906405"/>
                      <a:pt x="0" y="890656"/>
                    </a:cubicBezTo>
                    <a:lnTo>
                      <a:pt x="0" y="59382"/>
                    </a:lnTo>
                    <a:cubicBezTo>
                      <a:pt x="0" y="43633"/>
                      <a:pt x="6256" y="28529"/>
                      <a:pt x="17393" y="17393"/>
                    </a:cubicBezTo>
                    <a:cubicBezTo>
                      <a:pt x="28529" y="6256"/>
                      <a:pt x="43633" y="0"/>
                      <a:pt x="59382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6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2" name="Google Shape;202;p16"/>
            <p:cNvSpPr txBox="1"/>
            <p:nvPr/>
          </p:nvSpPr>
          <p:spPr>
            <a:xfrm>
              <a:off x="1991500" y="2856637"/>
              <a:ext cx="1748400" cy="156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164">
                  <a:solidFill>
                    <a:srgbClr val="F3F6FA"/>
                  </a:solidFill>
                  <a:latin typeface="Playfair Display Black"/>
                  <a:ea typeface="Playfair Display Black"/>
                  <a:cs typeface="Playfair Display Black"/>
                  <a:sym typeface="Playfair Display Black"/>
                </a:rPr>
                <a:t>1</a:t>
              </a:r>
              <a:endParaRPr/>
            </a:p>
          </p:txBody>
        </p:sp>
        <p:sp>
          <p:nvSpPr>
            <p:cNvPr id="203" name="Google Shape;203;p16"/>
            <p:cNvSpPr txBox="1"/>
            <p:nvPr/>
          </p:nvSpPr>
          <p:spPr>
            <a:xfrm>
              <a:off x="4117175" y="3039457"/>
              <a:ext cx="4854900" cy="16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997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32">
                  <a:solidFill>
                    <a:srgbClr val="0B1320"/>
                  </a:solidFill>
                  <a:latin typeface="Roboto"/>
                  <a:ea typeface="Roboto"/>
                  <a:cs typeface="Roboto"/>
                  <a:sym typeface="Roboto"/>
                </a:rPr>
                <a:t>Obtained permissions and consents to access Fitbit data.</a:t>
              </a:r>
              <a:endParaRPr/>
            </a:p>
          </p:txBody>
        </p:sp>
      </p:grpSp>
      <p:grpSp>
        <p:nvGrpSpPr>
          <p:cNvPr id="204" name="Google Shape;204;p16"/>
          <p:cNvGrpSpPr/>
          <p:nvPr/>
        </p:nvGrpSpPr>
        <p:grpSpPr>
          <a:xfrm>
            <a:off x="1818632" y="6259794"/>
            <a:ext cx="7305057" cy="3558775"/>
            <a:chOff x="1818632" y="6259794"/>
            <a:chExt cx="7305057" cy="3558775"/>
          </a:xfrm>
        </p:grpSpPr>
        <p:grpSp>
          <p:nvGrpSpPr>
            <p:cNvPr id="205" name="Google Shape;205;p16"/>
            <p:cNvGrpSpPr/>
            <p:nvPr/>
          </p:nvGrpSpPr>
          <p:grpSpPr>
            <a:xfrm>
              <a:off x="1818632" y="7056030"/>
              <a:ext cx="2094140" cy="2103526"/>
              <a:chOff x="1813" y="0"/>
              <a:chExt cx="809173" cy="812800"/>
            </a:xfrm>
          </p:grpSpPr>
          <p:sp>
            <p:nvSpPr>
              <p:cNvPr id="206" name="Google Shape;206;p16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B13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6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8" name="Google Shape;208;p16"/>
            <p:cNvGrpSpPr/>
            <p:nvPr/>
          </p:nvGrpSpPr>
          <p:grpSpPr>
            <a:xfrm>
              <a:off x="2865712" y="6259794"/>
              <a:ext cx="6257977" cy="3558775"/>
              <a:chOff x="0" y="-38100"/>
              <a:chExt cx="1737603" cy="988137"/>
            </a:xfrm>
          </p:grpSpPr>
          <p:sp>
            <p:nvSpPr>
              <p:cNvPr id="209" name="Google Shape;209;p16"/>
              <p:cNvSpPr/>
              <p:nvPr/>
            </p:nvSpPr>
            <p:spPr>
              <a:xfrm>
                <a:off x="0" y="0"/>
                <a:ext cx="1737603" cy="950037"/>
              </a:xfrm>
              <a:custGeom>
                <a:avLst/>
                <a:gdLst/>
                <a:ahLst/>
                <a:cxnLst/>
                <a:rect l="l" t="t" r="r" b="b"/>
                <a:pathLst>
                  <a:path w="1737603" h="950037" extrusionOk="0">
                    <a:moveTo>
                      <a:pt x="59382" y="0"/>
                    </a:moveTo>
                    <a:lnTo>
                      <a:pt x="1678222" y="0"/>
                    </a:lnTo>
                    <a:cubicBezTo>
                      <a:pt x="1693971" y="0"/>
                      <a:pt x="1709075" y="6256"/>
                      <a:pt x="1720211" y="17393"/>
                    </a:cubicBezTo>
                    <a:cubicBezTo>
                      <a:pt x="1731347" y="28529"/>
                      <a:pt x="1737603" y="43633"/>
                      <a:pt x="1737603" y="59382"/>
                    </a:cubicBezTo>
                    <a:lnTo>
                      <a:pt x="1737603" y="890656"/>
                    </a:lnTo>
                    <a:cubicBezTo>
                      <a:pt x="1737603" y="906405"/>
                      <a:pt x="1731347" y="921509"/>
                      <a:pt x="1720211" y="932645"/>
                    </a:cubicBezTo>
                    <a:cubicBezTo>
                      <a:pt x="1709075" y="943781"/>
                      <a:pt x="1693971" y="950037"/>
                      <a:pt x="1678222" y="950037"/>
                    </a:cubicBezTo>
                    <a:lnTo>
                      <a:pt x="59382" y="950037"/>
                    </a:lnTo>
                    <a:cubicBezTo>
                      <a:pt x="43633" y="950037"/>
                      <a:pt x="28529" y="943781"/>
                      <a:pt x="17393" y="932645"/>
                    </a:cubicBezTo>
                    <a:cubicBezTo>
                      <a:pt x="6256" y="921509"/>
                      <a:pt x="0" y="906405"/>
                      <a:pt x="0" y="890656"/>
                    </a:cubicBezTo>
                    <a:lnTo>
                      <a:pt x="0" y="59382"/>
                    </a:lnTo>
                    <a:cubicBezTo>
                      <a:pt x="0" y="43633"/>
                      <a:pt x="6256" y="28529"/>
                      <a:pt x="17393" y="17393"/>
                    </a:cubicBezTo>
                    <a:cubicBezTo>
                      <a:pt x="28529" y="6256"/>
                      <a:pt x="43633" y="0"/>
                      <a:pt x="59382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6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1" name="Google Shape;211;p16"/>
            <p:cNvSpPr txBox="1"/>
            <p:nvPr/>
          </p:nvSpPr>
          <p:spPr>
            <a:xfrm>
              <a:off x="2213800" y="7256931"/>
              <a:ext cx="1303800" cy="156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164">
                  <a:solidFill>
                    <a:srgbClr val="F3F6FA"/>
                  </a:solidFill>
                  <a:latin typeface="Playfair Display Black"/>
                  <a:ea typeface="Playfair Display Black"/>
                  <a:cs typeface="Playfair Display Black"/>
                  <a:sym typeface="Playfair Display Black"/>
                </a:rPr>
                <a:t>3</a:t>
              </a:r>
              <a:endParaRPr/>
            </a:p>
          </p:txBody>
        </p:sp>
        <p:sp>
          <p:nvSpPr>
            <p:cNvPr id="212" name="Google Shape;212;p16"/>
            <p:cNvSpPr txBox="1"/>
            <p:nvPr/>
          </p:nvSpPr>
          <p:spPr>
            <a:xfrm>
              <a:off x="4117175" y="7311399"/>
              <a:ext cx="4589100" cy="16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997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32">
                  <a:solidFill>
                    <a:srgbClr val="0B1320"/>
                  </a:solidFill>
                  <a:latin typeface="Roboto"/>
                  <a:ea typeface="Roboto"/>
                  <a:cs typeface="Roboto"/>
                  <a:sym typeface="Roboto"/>
                </a:rPr>
                <a:t>Transformed data for entry in Mongo, handled possible duplicate entries.</a:t>
              </a:r>
              <a:endParaRPr/>
            </a:p>
          </p:txBody>
        </p:sp>
      </p:grpSp>
      <p:grpSp>
        <p:nvGrpSpPr>
          <p:cNvPr id="213" name="Google Shape;213;p16"/>
          <p:cNvGrpSpPr/>
          <p:nvPr/>
        </p:nvGrpSpPr>
        <p:grpSpPr>
          <a:xfrm>
            <a:off x="9516397" y="1875193"/>
            <a:ext cx="7305058" cy="3558775"/>
            <a:chOff x="9516397" y="1875193"/>
            <a:chExt cx="7305058" cy="3558775"/>
          </a:xfrm>
        </p:grpSpPr>
        <p:grpSp>
          <p:nvGrpSpPr>
            <p:cNvPr id="214" name="Google Shape;214;p16"/>
            <p:cNvGrpSpPr/>
            <p:nvPr/>
          </p:nvGrpSpPr>
          <p:grpSpPr>
            <a:xfrm>
              <a:off x="9516397" y="2671429"/>
              <a:ext cx="2094140" cy="2103526"/>
              <a:chOff x="1813" y="0"/>
              <a:chExt cx="809173" cy="812800"/>
            </a:xfrm>
          </p:grpSpPr>
          <p:sp>
            <p:nvSpPr>
              <p:cNvPr id="215" name="Google Shape;215;p16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B13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6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7" name="Google Shape;217;p16"/>
            <p:cNvGrpSpPr/>
            <p:nvPr/>
          </p:nvGrpSpPr>
          <p:grpSpPr>
            <a:xfrm>
              <a:off x="10563478" y="1875193"/>
              <a:ext cx="6257977" cy="3558775"/>
              <a:chOff x="0" y="-38100"/>
              <a:chExt cx="1737603" cy="988137"/>
            </a:xfrm>
          </p:grpSpPr>
          <p:sp>
            <p:nvSpPr>
              <p:cNvPr id="218" name="Google Shape;218;p16"/>
              <p:cNvSpPr/>
              <p:nvPr/>
            </p:nvSpPr>
            <p:spPr>
              <a:xfrm>
                <a:off x="0" y="0"/>
                <a:ext cx="1737603" cy="950037"/>
              </a:xfrm>
              <a:custGeom>
                <a:avLst/>
                <a:gdLst/>
                <a:ahLst/>
                <a:cxnLst/>
                <a:rect l="l" t="t" r="r" b="b"/>
                <a:pathLst>
                  <a:path w="1737603" h="950037" extrusionOk="0">
                    <a:moveTo>
                      <a:pt x="59382" y="0"/>
                    </a:moveTo>
                    <a:lnTo>
                      <a:pt x="1678222" y="0"/>
                    </a:lnTo>
                    <a:cubicBezTo>
                      <a:pt x="1693971" y="0"/>
                      <a:pt x="1709075" y="6256"/>
                      <a:pt x="1720211" y="17393"/>
                    </a:cubicBezTo>
                    <a:cubicBezTo>
                      <a:pt x="1731347" y="28529"/>
                      <a:pt x="1737603" y="43633"/>
                      <a:pt x="1737603" y="59382"/>
                    </a:cubicBezTo>
                    <a:lnTo>
                      <a:pt x="1737603" y="890656"/>
                    </a:lnTo>
                    <a:cubicBezTo>
                      <a:pt x="1737603" y="906405"/>
                      <a:pt x="1731347" y="921509"/>
                      <a:pt x="1720211" y="932645"/>
                    </a:cubicBezTo>
                    <a:cubicBezTo>
                      <a:pt x="1709075" y="943781"/>
                      <a:pt x="1693971" y="950037"/>
                      <a:pt x="1678222" y="950037"/>
                    </a:cubicBezTo>
                    <a:lnTo>
                      <a:pt x="59382" y="950037"/>
                    </a:lnTo>
                    <a:cubicBezTo>
                      <a:pt x="43633" y="950037"/>
                      <a:pt x="28529" y="943781"/>
                      <a:pt x="17393" y="932645"/>
                    </a:cubicBezTo>
                    <a:cubicBezTo>
                      <a:pt x="6256" y="921509"/>
                      <a:pt x="0" y="906405"/>
                      <a:pt x="0" y="890656"/>
                    </a:cubicBezTo>
                    <a:lnTo>
                      <a:pt x="0" y="59382"/>
                    </a:lnTo>
                    <a:cubicBezTo>
                      <a:pt x="0" y="43633"/>
                      <a:pt x="6256" y="28529"/>
                      <a:pt x="17393" y="17393"/>
                    </a:cubicBezTo>
                    <a:cubicBezTo>
                      <a:pt x="28529" y="6256"/>
                      <a:pt x="43633" y="0"/>
                      <a:pt x="59382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6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0" name="Google Shape;220;p16"/>
            <p:cNvSpPr txBox="1"/>
            <p:nvPr/>
          </p:nvSpPr>
          <p:spPr>
            <a:xfrm>
              <a:off x="10029625" y="2856637"/>
              <a:ext cx="1067700" cy="156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164">
                  <a:solidFill>
                    <a:srgbClr val="F3F6FA"/>
                  </a:solidFill>
                  <a:latin typeface="Playfair Display Black"/>
                  <a:ea typeface="Playfair Display Black"/>
                  <a:cs typeface="Playfair Display Black"/>
                  <a:sym typeface="Playfair Display Black"/>
                </a:rPr>
                <a:t>2</a:t>
              </a:r>
              <a:endParaRPr/>
            </a:p>
          </p:txBody>
        </p:sp>
        <p:sp>
          <p:nvSpPr>
            <p:cNvPr id="221" name="Google Shape;221;p16"/>
            <p:cNvSpPr txBox="1"/>
            <p:nvPr/>
          </p:nvSpPr>
          <p:spPr>
            <a:xfrm>
              <a:off x="11761954" y="3039457"/>
              <a:ext cx="5029500" cy="16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9979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-US" sz="2932">
                  <a:solidFill>
                    <a:srgbClr val="0B1320"/>
                  </a:solidFill>
                  <a:latin typeface="Roboto"/>
                  <a:ea typeface="Roboto"/>
                  <a:cs typeface="Roboto"/>
                  <a:sym typeface="Roboto"/>
                </a:rPr>
                <a:t>Developed data collection scripts and integrated with Fitbit API.</a:t>
              </a:r>
              <a:endParaRPr sz="2932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2" name="Google Shape;222;p16"/>
          <p:cNvGrpSpPr/>
          <p:nvPr/>
        </p:nvGrpSpPr>
        <p:grpSpPr>
          <a:xfrm>
            <a:off x="9516397" y="6259794"/>
            <a:ext cx="7335357" cy="3558775"/>
            <a:chOff x="9516397" y="6259794"/>
            <a:chExt cx="7335357" cy="3558775"/>
          </a:xfrm>
        </p:grpSpPr>
        <p:grpSp>
          <p:nvGrpSpPr>
            <p:cNvPr id="223" name="Google Shape;223;p16"/>
            <p:cNvGrpSpPr/>
            <p:nvPr/>
          </p:nvGrpSpPr>
          <p:grpSpPr>
            <a:xfrm>
              <a:off x="9516397" y="7056030"/>
              <a:ext cx="2094140" cy="2103526"/>
              <a:chOff x="1813" y="0"/>
              <a:chExt cx="809173" cy="812800"/>
            </a:xfrm>
          </p:grpSpPr>
          <p:sp>
            <p:nvSpPr>
              <p:cNvPr id="224" name="Google Shape;224;p16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B13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6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6" name="Google Shape;226;p16"/>
            <p:cNvGrpSpPr/>
            <p:nvPr/>
          </p:nvGrpSpPr>
          <p:grpSpPr>
            <a:xfrm>
              <a:off x="10563478" y="6259794"/>
              <a:ext cx="6257977" cy="3558775"/>
              <a:chOff x="0" y="-38100"/>
              <a:chExt cx="1737603" cy="988137"/>
            </a:xfrm>
          </p:grpSpPr>
          <p:sp>
            <p:nvSpPr>
              <p:cNvPr id="227" name="Google Shape;227;p16"/>
              <p:cNvSpPr/>
              <p:nvPr/>
            </p:nvSpPr>
            <p:spPr>
              <a:xfrm>
                <a:off x="0" y="0"/>
                <a:ext cx="1737603" cy="950037"/>
              </a:xfrm>
              <a:custGeom>
                <a:avLst/>
                <a:gdLst/>
                <a:ahLst/>
                <a:cxnLst/>
                <a:rect l="l" t="t" r="r" b="b"/>
                <a:pathLst>
                  <a:path w="1737603" h="950037" extrusionOk="0">
                    <a:moveTo>
                      <a:pt x="59382" y="0"/>
                    </a:moveTo>
                    <a:lnTo>
                      <a:pt x="1678222" y="0"/>
                    </a:lnTo>
                    <a:cubicBezTo>
                      <a:pt x="1693971" y="0"/>
                      <a:pt x="1709075" y="6256"/>
                      <a:pt x="1720211" y="17393"/>
                    </a:cubicBezTo>
                    <a:cubicBezTo>
                      <a:pt x="1731347" y="28529"/>
                      <a:pt x="1737603" y="43633"/>
                      <a:pt x="1737603" y="59382"/>
                    </a:cubicBezTo>
                    <a:lnTo>
                      <a:pt x="1737603" y="890656"/>
                    </a:lnTo>
                    <a:cubicBezTo>
                      <a:pt x="1737603" y="906405"/>
                      <a:pt x="1731347" y="921509"/>
                      <a:pt x="1720211" y="932645"/>
                    </a:cubicBezTo>
                    <a:cubicBezTo>
                      <a:pt x="1709075" y="943781"/>
                      <a:pt x="1693971" y="950037"/>
                      <a:pt x="1678222" y="950037"/>
                    </a:cubicBezTo>
                    <a:lnTo>
                      <a:pt x="59382" y="950037"/>
                    </a:lnTo>
                    <a:cubicBezTo>
                      <a:pt x="43633" y="950037"/>
                      <a:pt x="28529" y="943781"/>
                      <a:pt x="17393" y="932645"/>
                    </a:cubicBezTo>
                    <a:cubicBezTo>
                      <a:pt x="6256" y="921509"/>
                      <a:pt x="0" y="906405"/>
                      <a:pt x="0" y="890656"/>
                    </a:cubicBezTo>
                    <a:lnTo>
                      <a:pt x="0" y="59382"/>
                    </a:lnTo>
                    <a:cubicBezTo>
                      <a:pt x="0" y="43633"/>
                      <a:pt x="6256" y="28529"/>
                      <a:pt x="17393" y="17393"/>
                    </a:cubicBezTo>
                    <a:cubicBezTo>
                      <a:pt x="28529" y="6256"/>
                      <a:pt x="43633" y="0"/>
                      <a:pt x="59382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6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9" name="Google Shape;229;p16"/>
            <p:cNvSpPr txBox="1"/>
            <p:nvPr/>
          </p:nvSpPr>
          <p:spPr>
            <a:xfrm>
              <a:off x="10112275" y="7256931"/>
              <a:ext cx="902400" cy="156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164">
                  <a:solidFill>
                    <a:srgbClr val="F3F6FA"/>
                  </a:solidFill>
                  <a:latin typeface="Playfair Display Black"/>
                  <a:ea typeface="Playfair Display Black"/>
                  <a:cs typeface="Playfair Display Black"/>
                  <a:sym typeface="Playfair Display Black"/>
                </a:rPr>
                <a:t>4</a:t>
              </a:r>
              <a:endParaRPr/>
            </a:p>
          </p:txBody>
        </p:sp>
        <p:sp>
          <p:nvSpPr>
            <p:cNvPr id="230" name="Google Shape;230;p16"/>
            <p:cNvSpPr txBox="1"/>
            <p:nvPr/>
          </p:nvSpPr>
          <p:spPr>
            <a:xfrm>
              <a:off x="11761954" y="7018149"/>
              <a:ext cx="5089800" cy="221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997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32">
                  <a:solidFill>
                    <a:srgbClr val="0B1320"/>
                  </a:solidFill>
                  <a:latin typeface="Roboto"/>
                  <a:ea typeface="Roboto"/>
                  <a:cs typeface="Roboto"/>
                  <a:sym typeface="Roboto"/>
                </a:rPr>
                <a:t>Applied statistical and machine learning techniques for analysis and pattern identification.</a:t>
              </a:r>
              <a:endParaRPr/>
            </a:p>
          </p:txBody>
        </p:sp>
      </p:grpSp>
      <p:cxnSp>
        <p:nvCxnSpPr>
          <p:cNvPr id="231" name="Google Shape;231;p16"/>
          <p:cNvCxnSpPr/>
          <p:nvPr/>
        </p:nvCxnSpPr>
        <p:spPr>
          <a:xfrm>
            <a:off x="4718763" y="1028700"/>
            <a:ext cx="4425237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32" name="Google Shape;232;p16"/>
          <p:cNvGrpSpPr/>
          <p:nvPr/>
        </p:nvGrpSpPr>
        <p:grpSpPr>
          <a:xfrm>
            <a:off x="2470913" y="862476"/>
            <a:ext cx="406823" cy="408647"/>
            <a:chOff x="1813" y="0"/>
            <a:chExt cx="809173" cy="812800"/>
          </a:xfrm>
        </p:grpSpPr>
        <p:sp>
          <p:nvSpPr>
            <p:cNvPr id="233" name="Google Shape;233;p1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5" name="Google Shape;235;p16"/>
          <p:cNvGrpSpPr/>
          <p:nvPr/>
        </p:nvGrpSpPr>
        <p:grpSpPr>
          <a:xfrm>
            <a:off x="3034588" y="862476"/>
            <a:ext cx="406823" cy="408647"/>
            <a:chOff x="1813" y="0"/>
            <a:chExt cx="809173" cy="812800"/>
          </a:xfrm>
        </p:grpSpPr>
        <p:sp>
          <p:nvSpPr>
            <p:cNvPr id="236" name="Google Shape;236;p1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16"/>
          <p:cNvGrpSpPr/>
          <p:nvPr/>
        </p:nvGrpSpPr>
        <p:grpSpPr>
          <a:xfrm>
            <a:off x="3595635" y="862476"/>
            <a:ext cx="406823" cy="408647"/>
            <a:chOff x="1813" y="0"/>
            <a:chExt cx="809173" cy="812800"/>
          </a:xfrm>
        </p:grpSpPr>
        <p:sp>
          <p:nvSpPr>
            <p:cNvPr id="239" name="Google Shape;239;p1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"/>
          <p:cNvSpPr txBox="1"/>
          <p:nvPr/>
        </p:nvSpPr>
        <p:spPr>
          <a:xfrm>
            <a:off x="1028700" y="439475"/>
            <a:ext cx="87948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Outcomes</a:t>
            </a:r>
            <a:endParaRPr/>
          </a:p>
        </p:txBody>
      </p:sp>
      <p:cxnSp>
        <p:nvCxnSpPr>
          <p:cNvPr id="246" name="Google Shape;246;p17"/>
          <p:cNvCxnSpPr/>
          <p:nvPr/>
        </p:nvCxnSpPr>
        <p:spPr>
          <a:xfrm>
            <a:off x="8060037" y="1491523"/>
            <a:ext cx="7169100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47" name="Google Shape;247;p17"/>
          <p:cNvGrpSpPr/>
          <p:nvPr/>
        </p:nvGrpSpPr>
        <p:grpSpPr>
          <a:xfrm>
            <a:off x="15726843" y="1287200"/>
            <a:ext cx="406852" cy="408676"/>
            <a:chOff x="1813" y="0"/>
            <a:chExt cx="809173" cy="812800"/>
          </a:xfrm>
        </p:grpSpPr>
        <p:sp>
          <p:nvSpPr>
            <p:cNvPr id="248" name="Google Shape;248;p1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0" name="Google Shape;250;p17"/>
          <p:cNvGrpSpPr/>
          <p:nvPr/>
        </p:nvGrpSpPr>
        <p:grpSpPr>
          <a:xfrm>
            <a:off x="16290517" y="1287200"/>
            <a:ext cx="406852" cy="408676"/>
            <a:chOff x="1813" y="0"/>
            <a:chExt cx="809173" cy="812800"/>
          </a:xfrm>
        </p:grpSpPr>
        <p:sp>
          <p:nvSpPr>
            <p:cNvPr id="251" name="Google Shape;251;p1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3" name="Google Shape;253;p17"/>
          <p:cNvGrpSpPr/>
          <p:nvPr/>
        </p:nvGrpSpPr>
        <p:grpSpPr>
          <a:xfrm>
            <a:off x="16851565" y="1287200"/>
            <a:ext cx="406852" cy="408676"/>
            <a:chOff x="1813" y="0"/>
            <a:chExt cx="809173" cy="812800"/>
          </a:xfrm>
        </p:grpSpPr>
        <p:sp>
          <p:nvSpPr>
            <p:cNvPr id="254" name="Google Shape;254;p1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56" name="Google Shape;2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3950" y="1916125"/>
            <a:ext cx="9118699" cy="7518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7" name="Google Shape;257;p17"/>
          <p:cNvGrpSpPr/>
          <p:nvPr/>
        </p:nvGrpSpPr>
        <p:grpSpPr>
          <a:xfrm>
            <a:off x="1028700" y="2049125"/>
            <a:ext cx="7300200" cy="2294275"/>
            <a:chOff x="1028700" y="2049125"/>
            <a:chExt cx="7300200" cy="2294275"/>
          </a:xfrm>
        </p:grpSpPr>
        <p:grpSp>
          <p:nvGrpSpPr>
            <p:cNvPr id="258" name="Google Shape;258;p17"/>
            <p:cNvGrpSpPr/>
            <p:nvPr/>
          </p:nvGrpSpPr>
          <p:grpSpPr>
            <a:xfrm>
              <a:off x="1028700" y="2570200"/>
              <a:ext cx="7300200" cy="1773200"/>
              <a:chOff x="1028700" y="3332200"/>
              <a:chExt cx="7300200" cy="1773200"/>
            </a:xfrm>
          </p:grpSpPr>
          <p:sp>
            <p:nvSpPr>
              <p:cNvPr id="259" name="Google Shape;259;p17"/>
              <p:cNvSpPr txBox="1"/>
              <p:nvPr/>
            </p:nvSpPr>
            <p:spPr>
              <a:xfrm>
                <a:off x="1028700" y="3332200"/>
                <a:ext cx="7300200" cy="16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457200" marR="0" lvl="0" indent="-330200" algn="l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B1320"/>
                  </a:buClr>
                  <a:buSzPts val="1600"/>
                  <a:buFont typeface="Roboto"/>
                  <a:buChar char="●"/>
                </a:pPr>
                <a:r>
                  <a:rPr lang="en-US" sz="1600">
                    <a:solidFill>
                      <a:srgbClr val="0B1320"/>
                    </a:solidFill>
                    <a:latin typeface="Roboto"/>
                    <a:ea typeface="Roboto"/>
                    <a:cs typeface="Roboto"/>
                    <a:sym typeface="Roboto"/>
                  </a:rPr>
                  <a:t>Active individual consistently achieves 10k steps, with preferred exercise times before 12:00 or around 18:00.</a:t>
                </a:r>
                <a:endParaRPr sz="1600">
                  <a:solidFill>
                    <a:srgbClr val="0B132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marR="0" lvl="0" indent="-330200" algn="l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B1320"/>
                  </a:buClr>
                  <a:buSzPts val="1600"/>
                  <a:buFont typeface="Roboto"/>
                  <a:buChar char="●"/>
                </a:pPr>
                <a:r>
                  <a:rPr lang="en-US" sz="1600">
                    <a:solidFill>
                      <a:srgbClr val="0B1320"/>
                    </a:solidFill>
                    <a:latin typeface="Roboto"/>
                    <a:ea typeface="Roboto"/>
                    <a:cs typeface="Roboto"/>
                    <a:sym typeface="Roboto"/>
                  </a:rPr>
                  <a:t>Peak activity observed on Fridays and Saturdays, while Mondays show lower activity levels.</a:t>
                </a:r>
                <a:endParaRPr sz="1600">
                  <a:solidFill>
                    <a:srgbClr val="0B132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marR="0" lvl="0" indent="-330200" algn="l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B1320"/>
                  </a:buClr>
                  <a:buSzPts val="1600"/>
                  <a:buFont typeface="Roboto"/>
                  <a:buChar char="●"/>
                </a:pPr>
                <a:r>
                  <a:rPr lang="en-US" sz="1600">
                    <a:solidFill>
                      <a:srgbClr val="0B1320"/>
                    </a:solidFill>
                    <a:latin typeface="Roboto"/>
                    <a:ea typeface="Roboto"/>
                    <a:cs typeface="Roboto"/>
                    <a:sym typeface="Roboto"/>
                  </a:rPr>
                  <a:t>Activity profile exhibits alternating days of higher and less active periods.</a:t>
                </a:r>
                <a:endParaRPr sz="1600">
                  <a:solidFill>
                    <a:srgbClr val="0B132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260" name="Google Shape;260;p17"/>
              <p:cNvCxnSpPr/>
              <p:nvPr/>
            </p:nvCxnSpPr>
            <p:spPr>
              <a:xfrm>
                <a:off x="1028700" y="5105400"/>
                <a:ext cx="595350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B132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61" name="Google Shape;261;p17"/>
            <p:cNvSpPr txBox="1"/>
            <p:nvPr/>
          </p:nvSpPr>
          <p:spPr>
            <a:xfrm>
              <a:off x="1028700" y="2049125"/>
              <a:ext cx="73002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500" b="1"/>
                <a:t>Activity Profile Analysis of an Active Individual</a:t>
              </a:r>
              <a:endParaRPr sz="2500" b="1"/>
            </a:p>
          </p:txBody>
        </p:sp>
      </p:grpSp>
      <p:grpSp>
        <p:nvGrpSpPr>
          <p:cNvPr id="262" name="Google Shape;262;p17"/>
          <p:cNvGrpSpPr/>
          <p:nvPr/>
        </p:nvGrpSpPr>
        <p:grpSpPr>
          <a:xfrm>
            <a:off x="1028700" y="4720298"/>
            <a:ext cx="7300200" cy="2599077"/>
            <a:chOff x="1028700" y="2049123"/>
            <a:chExt cx="7300200" cy="2599077"/>
          </a:xfrm>
        </p:grpSpPr>
        <p:grpSp>
          <p:nvGrpSpPr>
            <p:cNvPr id="263" name="Google Shape;263;p17"/>
            <p:cNvGrpSpPr/>
            <p:nvPr/>
          </p:nvGrpSpPr>
          <p:grpSpPr>
            <a:xfrm>
              <a:off x="1028700" y="2570200"/>
              <a:ext cx="7300200" cy="2078000"/>
              <a:chOff x="1028700" y="3332200"/>
              <a:chExt cx="7300200" cy="2078000"/>
            </a:xfrm>
          </p:grpSpPr>
          <p:sp>
            <p:nvSpPr>
              <p:cNvPr id="264" name="Google Shape;264;p17"/>
              <p:cNvSpPr txBox="1"/>
              <p:nvPr/>
            </p:nvSpPr>
            <p:spPr>
              <a:xfrm>
                <a:off x="1028700" y="3332200"/>
                <a:ext cx="7300200" cy="197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457200" marR="0" lvl="0" indent="-330200" algn="l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B1320"/>
                  </a:buClr>
                  <a:buSzPts val="1600"/>
                  <a:buFont typeface="Roboto"/>
                  <a:buChar char="●"/>
                </a:pPr>
                <a:r>
                  <a:rPr lang="en-US" sz="1600">
                    <a:solidFill>
                      <a:srgbClr val="0B1320"/>
                    </a:solidFill>
                    <a:latin typeface="Roboto"/>
                    <a:ea typeface="Roboto"/>
                    <a:cs typeface="Roboto"/>
                    <a:sym typeface="Roboto"/>
                  </a:rPr>
                  <a:t>Adequate sleep observed despite late bedtime habits.</a:t>
                </a:r>
                <a:endParaRPr sz="1600">
                  <a:solidFill>
                    <a:srgbClr val="0B132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marR="0" lvl="0" indent="-330200" algn="l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B1320"/>
                  </a:buClr>
                  <a:buSzPts val="1600"/>
                  <a:buFont typeface="Roboto"/>
                  <a:buChar char="●"/>
                </a:pPr>
                <a:r>
                  <a:rPr lang="en-US" sz="1600">
                    <a:solidFill>
                      <a:srgbClr val="0B1320"/>
                    </a:solidFill>
                    <a:latin typeface="Roboto"/>
                    <a:ea typeface="Roboto"/>
                    <a:cs typeface="Roboto"/>
                    <a:sym typeface="Roboto"/>
                  </a:rPr>
                  <a:t>Approximately 50% of sleep spent in Light sleep stage, with fluctuation between Deep and Light sleep on most days.</a:t>
                </a:r>
                <a:endParaRPr sz="1600">
                  <a:solidFill>
                    <a:srgbClr val="0B132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marR="0" lvl="0" indent="-330200" algn="l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B1320"/>
                  </a:buClr>
                  <a:buSzPts val="1600"/>
                  <a:buFont typeface="Roboto"/>
                  <a:buChar char="●"/>
                </a:pPr>
                <a:r>
                  <a:rPr lang="en-US" sz="1600">
                    <a:solidFill>
                      <a:srgbClr val="0B1320"/>
                    </a:solidFill>
                    <a:latin typeface="Roboto"/>
                    <a:ea typeface="Roboto"/>
                    <a:cs typeface="Roboto"/>
                    <a:sym typeface="Roboto"/>
                  </a:rPr>
                  <a:t>No specific day of the week stands out as the best sleep day.</a:t>
                </a:r>
                <a:endParaRPr sz="1600">
                  <a:solidFill>
                    <a:srgbClr val="0B132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marR="0" lvl="0" indent="-330200" algn="l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B1320"/>
                  </a:buClr>
                  <a:buSzPts val="1600"/>
                  <a:buFont typeface="Roboto"/>
                  <a:buChar char="●"/>
                </a:pPr>
                <a:r>
                  <a:rPr lang="en-US" sz="1600">
                    <a:solidFill>
                      <a:srgbClr val="0B1320"/>
                    </a:solidFill>
                    <a:latin typeface="Roboto"/>
                    <a:ea typeface="Roboto"/>
                    <a:cs typeface="Roboto"/>
                    <a:sym typeface="Roboto"/>
                  </a:rPr>
                  <a:t>It seems that the longest the Light sleep the higher the sleep efficiency.</a:t>
                </a:r>
                <a:endParaRPr sz="1600">
                  <a:solidFill>
                    <a:srgbClr val="0B132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marR="0" lvl="0" indent="0" algn="l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rgbClr val="0B132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265" name="Google Shape;265;p17"/>
              <p:cNvCxnSpPr/>
              <p:nvPr/>
            </p:nvCxnSpPr>
            <p:spPr>
              <a:xfrm>
                <a:off x="1028700" y="5410200"/>
                <a:ext cx="595350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B132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66" name="Google Shape;266;p17"/>
            <p:cNvSpPr txBox="1"/>
            <p:nvPr/>
          </p:nvSpPr>
          <p:spPr>
            <a:xfrm>
              <a:off x="1028700" y="2049123"/>
              <a:ext cx="60603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-US" sz="2500" b="1"/>
                <a:t>Sleep Analysis of a Night Owl</a:t>
              </a:r>
              <a:endParaRPr sz="2500" b="1"/>
            </a:p>
          </p:txBody>
        </p:sp>
      </p:grpSp>
      <p:grpSp>
        <p:nvGrpSpPr>
          <p:cNvPr id="267" name="Google Shape;267;p17"/>
          <p:cNvGrpSpPr/>
          <p:nvPr/>
        </p:nvGrpSpPr>
        <p:grpSpPr>
          <a:xfrm>
            <a:off x="975300" y="7696273"/>
            <a:ext cx="7353600" cy="1787852"/>
            <a:chOff x="975300" y="2707948"/>
            <a:chExt cx="7353600" cy="1787852"/>
          </a:xfrm>
        </p:grpSpPr>
        <p:grpSp>
          <p:nvGrpSpPr>
            <p:cNvPr id="268" name="Google Shape;268;p17"/>
            <p:cNvGrpSpPr/>
            <p:nvPr/>
          </p:nvGrpSpPr>
          <p:grpSpPr>
            <a:xfrm>
              <a:off x="1028700" y="3250125"/>
              <a:ext cx="7300200" cy="1245675"/>
              <a:chOff x="1028700" y="4012125"/>
              <a:chExt cx="7300200" cy="1245675"/>
            </a:xfrm>
          </p:grpSpPr>
          <p:sp>
            <p:nvSpPr>
              <p:cNvPr id="269" name="Google Shape;269;p17"/>
              <p:cNvSpPr txBox="1"/>
              <p:nvPr/>
            </p:nvSpPr>
            <p:spPr>
              <a:xfrm>
                <a:off x="1028700" y="4012125"/>
                <a:ext cx="7300200" cy="9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457200" marR="0" lvl="0" indent="-330200" algn="l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B1320"/>
                  </a:buClr>
                  <a:buSzPts val="1600"/>
                  <a:buFont typeface="Roboto"/>
                  <a:buChar char="●"/>
                </a:pPr>
                <a:r>
                  <a:rPr lang="en-US" sz="1600">
                    <a:solidFill>
                      <a:srgbClr val="0B1320"/>
                    </a:solidFill>
                    <a:latin typeface="Roboto"/>
                    <a:ea typeface="Roboto"/>
                    <a:cs typeface="Roboto"/>
                    <a:sym typeface="Roboto"/>
                  </a:rPr>
                  <a:t>High step counts primarily attributed to intense activity days.</a:t>
                </a:r>
                <a:endParaRPr sz="1600">
                  <a:solidFill>
                    <a:srgbClr val="0B132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marR="0" lvl="0" indent="-330200" algn="l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B1320"/>
                  </a:buClr>
                  <a:buSzPts val="1600"/>
                  <a:buFont typeface="Roboto"/>
                  <a:buChar char="●"/>
                </a:pPr>
                <a:r>
                  <a:rPr lang="en-US" sz="1600">
                    <a:solidFill>
                      <a:srgbClr val="0B1320"/>
                    </a:solidFill>
                    <a:latin typeface="Roboto"/>
                    <a:ea typeface="Roboto"/>
                    <a:cs typeface="Roboto"/>
                    <a:sym typeface="Roboto"/>
                  </a:rPr>
                  <a:t>Exercise shows a positive impact on Light Sleep duration.</a:t>
                </a:r>
                <a:endParaRPr sz="1600">
                  <a:solidFill>
                    <a:srgbClr val="0B132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marR="0" lvl="0" indent="-330200" algn="l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B1320"/>
                  </a:buClr>
                  <a:buSzPts val="1600"/>
                  <a:buFont typeface="Roboto"/>
                  <a:buChar char="●"/>
                </a:pPr>
                <a:r>
                  <a:rPr lang="en-US" sz="1600">
                    <a:solidFill>
                      <a:srgbClr val="0B132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Deep Sleep and Light Activity patterns exhibit a correlation.</a:t>
                </a:r>
                <a:endParaRPr sz="1600">
                  <a:solidFill>
                    <a:srgbClr val="0B132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270" name="Google Shape;270;p17"/>
              <p:cNvCxnSpPr/>
              <p:nvPr/>
            </p:nvCxnSpPr>
            <p:spPr>
              <a:xfrm>
                <a:off x="1028700" y="5257800"/>
                <a:ext cx="595350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B132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71" name="Google Shape;271;p17"/>
            <p:cNvSpPr txBox="1"/>
            <p:nvPr/>
          </p:nvSpPr>
          <p:spPr>
            <a:xfrm>
              <a:off x="975300" y="2707948"/>
              <a:ext cx="60603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-US" sz="2500" b="1"/>
                <a:t>Activity and Sleep Relationship Insights</a:t>
              </a:r>
              <a:endParaRPr sz="2500" b="1"/>
            </a:p>
          </p:txBody>
        </p:sp>
      </p:grpSp>
      <p:pic>
        <p:nvPicPr>
          <p:cNvPr id="272" name="Google Shape;27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9075" y="1916125"/>
            <a:ext cx="8369350" cy="3661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60525" y="5797976"/>
            <a:ext cx="6226449" cy="403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8"/>
          <p:cNvPicPr preferRelativeResize="0"/>
          <p:nvPr/>
        </p:nvPicPr>
        <p:blipFill rotWithShape="1">
          <a:blip r:embed="rId3">
            <a:alphaModFix amt="30000"/>
          </a:blip>
          <a:srcRect l="22066" r="22065"/>
          <a:stretch/>
        </p:blipFill>
        <p:spPr>
          <a:xfrm>
            <a:off x="0" y="0"/>
            <a:ext cx="8617841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18"/>
          <p:cNvGrpSpPr/>
          <p:nvPr/>
        </p:nvGrpSpPr>
        <p:grpSpPr>
          <a:xfrm>
            <a:off x="10751424" y="-307538"/>
            <a:ext cx="6507921" cy="5642810"/>
            <a:chOff x="10751424" y="-307538"/>
            <a:chExt cx="6507921" cy="5642810"/>
          </a:xfrm>
        </p:grpSpPr>
        <p:grpSp>
          <p:nvGrpSpPr>
            <p:cNvPr id="280" name="Google Shape;280;p18"/>
            <p:cNvGrpSpPr/>
            <p:nvPr/>
          </p:nvGrpSpPr>
          <p:grpSpPr>
            <a:xfrm>
              <a:off x="10751424" y="2104490"/>
              <a:ext cx="6507921" cy="3230782"/>
              <a:chOff x="0" y="-38100"/>
              <a:chExt cx="1714009" cy="850900"/>
            </a:xfrm>
          </p:grpSpPr>
          <p:sp>
            <p:nvSpPr>
              <p:cNvPr id="281" name="Google Shape;281;p18"/>
              <p:cNvSpPr/>
              <p:nvPr/>
            </p:nvSpPr>
            <p:spPr>
              <a:xfrm>
                <a:off x="0" y="0"/>
                <a:ext cx="1714009" cy="269897"/>
              </a:xfrm>
              <a:custGeom>
                <a:avLst/>
                <a:gdLst/>
                <a:ahLst/>
                <a:cxnLst/>
                <a:rect l="l" t="t" r="r" b="b"/>
                <a:pathLst>
                  <a:path w="1714009" h="269897" extrusionOk="0">
                    <a:moveTo>
                      <a:pt x="57102" y="0"/>
                    </a:moveTo>
                    <a:lnTo>
                      <a:pt x="1656907" y="0"/>
                    </a:lnTo>
                    <a:cubicBezTo>
                      <a:pt x="1688443" y="0"/>
                      <a:pt x="1714009" y="25565"/>
                      <a:pt x="1714009" y="57102"/>
                    </a:cubicBezTo>
                    <a:lnTo>
                      <a:pt x="1714009" y="212795"/>
                    </a:lnTo>
                    <a:cubicBezTo>
                      <a:pt x="1714009" y="227940"/>
                      <a:pt x="1707992" y="242464"/>
                      <a:pt x="1697284" y="253173"/>
                    </a:cubicBezTo>
                    <a:cubicBezTo>
                      <a:pt x="1686575" y="263881"/>
                      <a:pt x="1672051" y="269897"/>
                      <a:pt x="1656907" y="269897"/>
                    </a:cubicBezTo>
                    <a:lnTo>
                      <a:pt x="57102" y="269897"/>
                    </a:lnTo>
                    <a:cubicBezTo>
                      <a:pt x="25565" y="269897"/>
                      <a:pt x="0" y="244332"/>
                      <a:pt x="0" y="212795"/>
                    </a:cubicBezTo>
                    <a:lnTo>
                      <a:pt x="0" y="57102"/>
                    </a:lnTo>
                    <a:cubicBezTo>
                      <a:pt x="0" y="25565"/>
                      <a:pt x="25565" y="0"/>
                      <a:pt x="57102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8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3" name="Google Shape;283;p18"/>
            <p:cNvSpPr txBox="1"/>
            <p:nvPr/>
          </p:nvSpPr>
          <p:spPr>
            <a:xfrm>
              <a:off x="10862775" y="2383475"/>
              <a:ext cx="6285300" cy="63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-US" sz="1800">
                  <a:solidFill>
                    <a:srgbClr val="0B1320"/>
                  </a:solidFill>
                  <a:latin typeface="Roboto"/>
                  <a:ea typeface="Roboto"/>
                  <a:cs typeface="Roboto"/>
                  <a:sym typeface="Roboto"/>
                </a:rPr>
                <a:t>Include additional variables like heart rate, breathing rate, and more to enhance the analysis.</a:t>
              </a:r>
              <a:endParaRPr sz="18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84" name="Google Shape;284;p18"/>
            <p:cNvGrpSpPr/>
            <p:nvPr/>
          </p:nvGrpSpPr>
          <p:grpSpPr>
            <a:xfrm>
              <a:off x="10751424" y="664790"/>
              <a:ext cx="6507921" cy="3230782"/>
              <a:chOff x="0" y="-38100"/>
              <a:chExt cx="1714009" cy="850900"/>
            </a:xfrm>
          </p:grpSpPr>
          <p:sp>
            <p:nvSpPr>
              <p:cNvPr id="285" name="Google Shape;285;p18"/>
              <p:cNvSpPr/>
              <p:nvPr/>
            </p:nvSpPr>
            <p:spPr>
              <a:xfrm>
                <a:off x="0" y="0"/>
                <a:ext cx="1714009" cy="340474"/>
              </a:xfrm>
              <a:custGeom>
                <a:avLst/>
                <a:gdLst/>
                <a:ahLst/>
                <a:cxnLst/>
                <a:rect l="l" t="t" r="r" b="b"/>
                <a:pathLst>
                  <a:path w="1714009" h="340474" extrusionOk="0">
                    <a:moveTo>
                      <a:pt x="57102" y="0"/>
                    </a:moveTo>
                    <a:lnTo>
                      <a:pt x="1656907" y="0"/>
                    </a:lnTo>
                    <a:cubicBezTo>
                      <a:pt x="1688443" y="0"/>
                      <a:pt x="1714009" y="25565"/>
                      <a:pt x="1714009" y="57102"/>
                    </a:cubicBezTo>
                    <a:lnTo>
                      <a:pt x="1714009" y="283372"/>
                    </a:lnTo>
                    <a:cubicBezTo>
                      <a:pt x="1714009" y="298516"/>
                      <a:pt x="1707992" y="313040"/>
                      <a:pt x="1697284" y="323749"/>
                    </a:cubicBezTo>
                    <a:cubicBezTo>
                      <a:pt x="1686575" y="334458"/>
                      <a:pt x="1672051" y="340474"/>
                      <a:pt x="1656907" y="340474"/>
                    </a:cubicBezTo>
                    <a:lnTo>
                      <a:pt x="57102" y="340474"/>
                    </a:lnTo>
                    <a:cubicBezTo>
                      <a:pt x="25565" y="340474"/>
                      <a:pt x="0" y="314908"/>
                      <a:pt x="0" y="283372"/>
                    </a:cubicBezTo>
                    <a:lnTo>
                      <a:pt x="0" y="57102"/>
                    </a:lnTo>
                    <a:cubicBezTo>
                      <a:pt x="0" y="25565"/>
                      <a:pt x="25565" y="0"/>
                      <a:pt x="57102" y="0"/>
                    </a:cubicBezTo>
                    <a:close/>
                  </a:path>
                </a:pathLst>
              </a:custGeom>
              <a:solidFill>
                <a:srgbClr val="4DA1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8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7" name="Google Shape;287;p18"/>
            <p:cNvGrpSpPr/>
            <p:nvPr/>
          </p:nvGrpSpPr>
          <p:grpSpPr>
            <a:xfrm>
              <a:off x="11431789" y="-307538"/>
              <a:ext cx="5076224" cy="3520106"/>
              <a:chOff x="0" y="-312087"/>
              <a:chExt cx="1336939" cy="927100"/>
            </a:xfrm>
          </p:grpSpPr>
          <p:sp>
            <p:nvSpPr>
              <p:cNvPr id="288" name="Google Shape;288;p18"/>
              <p:cNvSpPr/>
              <p:nvPr/>
            </p:nvSpPr>
            <p:spPr>
              <a:xfrm>
                <a:off x="0" y="0"/>
                <a:ext cx="1296967" cy="321374"/>
              </a:xfrm>
              <a:custGeom>
                <a:avLst/>
                <a:gdLst/>
                <a:ahLst/>
                <a:cxnLst/>
                <a:rect l="l" t="t" r="r" b="b"/>
                <a:pathLst>
                  <a:path w="1296967" h="321374" extrusionOk="0">
                    <a:moveTo>
                      <a:pt x="0" y="0"/>
                    </a:moveTo>
                    <a:lnTo>
                      <a:pt x="1296967" y="0"/>
                    </a:lnTo>
                    <a:lnTo>
                      <a:pt x="1296967" y="321374"/>
                    </a:lnTo>
                    <a:lnTo>
                      <a:pt x="0" y="32137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>
                <a:noFill/>
              </a:ln>
            </p:spPr>
          </p:sp>
          <p:sp>
            <p:nvSpPr>
              <p:cNvPr id="289" name="Google Shape;289;p18"/>
              <p:cNvSpPr txBox="1"/>
              <p:nvPr/>
            </p:nvSpPr>
            <p:spPr>
              <a:xfrm>
                <a:off x="39972" y="-312087"/>
                <a:ext cx="1296967" cy="9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54000" tIns="254000" rIns="254000" bIns="2540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0">
                    <a:solidFill>
                      <a:srgbClr val="F3F6FA"/>
                    </a:solidFill>
                    <a:latin typeface="Playfair Display Black"/>
                    <a:ea typeface="Playfair Display Black"/>
                    <a:cs typeface="Playfair Display Black"/>
                    <a:sym typeface="Playfair Display Black"/>
                  </a:rPr>
                  <a:t>More Data Points</a:t>
                </a:r>
                <a:endParaRPr/>
              </a:p>
            </p:txBody>
          </p:sp>
        </p:grpSp>
      </p:grpSp>
      <p:sp>
        <p:nvSpPr>
          <p:cNvPr id="290" name="Google Shape;290;p18"/>
          <p:cNvSpPr txBox="1"/>
          <p:nvPr/>
        </p:nvSpPr>
        <p:spPr>
          <a:xfrm>
            <a:off x="614573" y="6335950"/>
            <a:ext cx="6615300" cy="30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Future Work</a:t>
            </a:r>
            <a:endParaRPr/>
          </a:p>
        </p:txBody>
      </p:sp>
      <p:grpSp>
        <p:nvGrpSpPr>
          <p:cNvPr id="291" name="Google Shape;291;p18"/>
          <p:cNvGrpSpPr/>
          <p:nvPr/>
        </p:nvGrpSpPr>
        <p:grpSpPr>
          <a:xfrm>
            <a:off x="10751424" y="2608344"/>
            <a:ext cx="6507921" cy="5629544"/>
            <a:chOff x="10751424" y="2608344"/>
            <a:chExt cx="6507921" cy="5629544"/>
          </a:xfrm>
        </p:grpSpPr>
        <p:grpSp>
          <p:nvGrpSpPr>
            <p:cNvPr id="292" name="Google Shape;292;p18"/>
            <p:cNvGrpSpPr/>
            <p:nvPr/>
          </p:nvGrpSpPr>
          <p:grpSpPr>
            <a:xfrm>
              <a:off x="10751424" y="5007106"/>
              <a:ext cx="6507921" cy="3230782"/>
              <a:chOff x="0" y="-38100"/>
              <a:chExt cx="1714009" cy="850900"/>
            </a:xfrm>
          </p:grpSpPr>
          <p:sp>
            <p:nvSpPr>
              <p:cNvPr id="293" name="Google Shape;293;p18"/>
              <p:cNvSpPr/>
              <p:nvPr/>
            </p:nvSpPr>
            <p:spPr>
              <a:xfrm>
                <a:off x="0" y="0"/>
                <a:ext cx="1714009" cy="269897"/>
              </a:xfrm>
              <a:custGeom>
                <a:avLst/>
                <a:gdLst/>
                <a:ahLst/>
                <a:cxnLst/>
                <a:rect l="l" t="t" r="r" b="b"/>
                <a:pathLst>
                  <a:path w="1714009" h="269897" extrusionOk="0">
                    <a:moveTo>
                      <a:pt x="57102" y="0"/>
                    </a:moveTo>
                    <a:lnTo>
                      <a:pt x="1656907" y="0"/>
                    </a:lnTo>
                    <a:cubicBezTo>
                      <a:pt x="1688443" y="0"/>
                      <a:pt x="1714009" y="25565"/>
                      <a:pt x="1714009" y="57102"/>
                    </a:cubicBezTo>
                    <a:lnTo>
                      <a:pt x="1714009" y="212795"/>
                    </a:lnTo>
                    <a:cubicBezTo>
                      <a:pt x="1714009" y="227940"/>
                      <a:pt x="1707992" y="242464"/>
                      <a:pt x="1697284" y="253173"/>
                    </a:cubicBezTo>
                    <a:cubicBezTo>
                      <a:pt x="1686575" y="263881"/>
                      <a:pt x="1672051" y="269897"/>
                      <a:pt x="1656907" y="269897"/>
                    </a:cubicBezTo>
                    <a:lnTo>
                      <a:pt x="57102" y="269897"/>
                    </a:lnTo>
                    <a:cubicBezTo>
                      <a:pt x="25565" y="269897"/>
                      <a:pt x="0" y="244332"/>
                      <a:pt x="0" y="212795"/>
                    </a:cubicBezTo>
                    <a:lnTo>
                      <a:pt x="0" y="57102"/>
                    </a:lnTo>
                    <a:cubicBezTo>
                      <a:pt x="0" y="25565"/>
                      <a:pt x="25565" y="0"/>
                      <a:pt x="57102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8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5" name="Google Shape;295;p18"/>
            <p:cNvSpPr txBox="1"/>
            <p:nvPr/>
          </p:nvSpPr>
          <p:spPr>
            <a:xfrm>
              <a:off x="10862786" y="5396215"/>
              <a:ext cx="6285300" cy="63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B1320"/>
                  </a:solidFill>
                  <a:latin typeface="Roboto"/>
                  <a:ea typeface="Roboto"/>
                  <a:cs typeface="Roboto"/>
                  <a:sym typeface="Roboto"/>
                </a:rPr>
                <a:t>Further, delve into machine learning with a detailed approach involving feature engineering and other techniques.</a:t>
              </a:r>
              <a:endParaRPr sz="1800"/>
            </a:p>
          </p:txBody>
        </p:sp>
        <p:grpSp>
          <p:nvGrpSpPr>
            <p:cNvPr id="296" name="Google Shape;296;p18"/>
            <p:cNvGrpSpPr/>
            <p:nvPr/>
          </p:nvGrpSpPr>
          <p:grpSpPr>
            <a:xfrm>
              <a:off x="10751424" y="3567406"/>
              <a:ext cx="6507921" cy="3230403"/>
              <a:chOff x="0" y="-38100"/>
              <a:chExt cx="1714009" cy="850800"/>
            </a:xfrm>
          </p:grpSpPr>
          <p:sp>
            <p:nvSpPr>
              <p:cNvPr id="297" name="Google Shape;297;p18"/>
              <p:cNvSpPr/>
              <p:nvPr/>
            </p:nvSpPr>
            <p:spPr>
              <a:xfrm>
                <a:off x="0" y="0"/>
                <a:ext cx="1714009" cy="340474"/>
              </a:xfrm>
              <a:custGeom>
                <a:avLst/>
                <a:gdLst/>
                <a:ahLst/>
                <a:cxnLst/>
                <a:rect l="l" t="t" r="r" b="b"/>
                <a:pathLst>
                  <a:path w="1714009" h="340474" extrusionOk="0">
                    <a:moveTo>
                      <a:pt x="57102" y="0"/>
                    </a:moveTo>
                    <a:lnTo>
                      <a:pt x="1656907" y="0"/>
                    </a:lnTo>
                    <a:cubicBezTo>
                      <a:pt x="1688443" y="0"/>
                      <a:pt x="1714009" y="25565"/>
                      <a:pt x="1714009" y="57102"/>
                    </a:cubicBezTo>
                    <a:lnTo>
                      <a:pt x="1714009" y="283372"/>
                    </a:lnTo>
                    <a:cubicBezTo>
                      <a:pt x="1714009" y="298516"/>
                      <a:pt x="1707992" y="313040"/>
                      <a:pt x="1697284" y="323749"/>
                    </a:cubicBezTo>
                    <a:cubicBezTo>
                      <a:pt x="1686575" y="334458"/>
                      <a:pt x="1672051" y="340474"/>
                      <a:pt x="1656907" y="340474"/>
                    </a:cubicBezTo>
                    <a:lnTo>
                      <a:pt x="57102" y="340474"/>
                    </a:lnTo>
                    <a:cubicBezTo>
                      <a:pt x="25565" y="340474"/>
                      <a:pt x="0" y="314908"/>
                      <a:pt x="0" y="283372"/>
                    </a:cubicBezTo>
                    <a:lnTo>
                      <a:pt x="0" y="57102"/>
                    </a:lnTo>
                    <a:cubicBezTo>
                      <a:pt x="0" y="25565"/>
                      <a:pt x="25565" y="0"/>
                      <a:pt x="57102" y="0"/>
                    </a:cubicBezTo>
                    <a:close/>
                  </a:path>
                </a:pathLst>
              </a:custGeom>
              <a:solidFill>
                <a:srgbClr val="FF9F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8"/>
              <p:cNvSpPr txBox="1"/>
              <p:nvPr/>
            </p:nvSpPr>
            <p:spPr>
              <a:xfrm>
                <a:off x="0" y="-38100"/>
                <a:ext cx="812700" cy="85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9" name="Google Shape;299;p18"/>
            <p:cNvGrpSpPr/>
            <p:nvPr/>
          </p:nvGrpSpPr>
          <p:grpSpPr>
            <a:xfrm>
              <a:off x="11431789" y="2608344"/>
              <a:ext cx="5035817" cy="3520106"/>
              <a:chOff x="0" y="-308593"/>
              <a:chExt cx="1326297" cy="927100"/>
            </a:xfrm>
          </p:grpSpPr>
          <p:sp>
            <p:nvSpPr>
              <p:cNvPr id="300" name="Google Shape;300;p18"/>
              <p:cNvSpPr/>
              <p:nvPr/>
            </p:nvSpPr>
            <p:spPr>
              <a:xfrm>
                <a:off x="0" y="0"/>
                <a:ext cx="1296967" cy="321374"/>
              </a:xfrm>
              <a:custGeom>
                <a:avLst/>
                <a:gdLst/>
                <a:ahLst/>
                <a:cxnLst/>
                <a:rect l="l" t="t" r="r" b="b"/>
                <a:pathLst>
                  <a:path w="1296967" h="321374" extrusionOk="0">
                    <a:moveTo>
                      <a:pt x="0" y="0"/>
                    </a:moveTo>
                    <a:lnTo>
                      <a:pt x="1296967" y="0"/>
                    </a:lnTo>
                    <a:lnTo>
                      <a:pt x="1296967" y="321374"/>
                    </a:lnTo>
                    <a:lnTo>
                      <a:pt x="0" y="32137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>
                <a:noFill/>
              </a:ln>
            </p:spPr>
          </p:sp>
          <p:sp>
            <p:nvSpPr>
              <p:cNvPr id="301" name="Google Shape;301;p18"/>
              <p:cNvSpPr txBox="1"/>
              <p:nvPr/>
            </p:nvSpPr>
            <p:spPr>
              <a:xfrm>
                <a:off x="29330" y="-308593"/>
                <a:ext cx="1296967" cy="9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54000" tIns="254000" rIns="254000" bIns="2540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0">
                    <a:solidFill>
                      <a:srgbClr val="F3F6FA"/>
                    </a:solidFill>
                    <a:latin typeface="Playfair Display Black"/>
                    <a:ea typeface="Playfair Display Black"/>
                    <a:cs typeface="Playfair Display Black"/>
                    <a:sym typeface="Playfair Display Black"/>
                  </a:rPr>
                  <a:t>ML Enchantment</a:t>
                </a:r>
                <a:endParaRPr/>
              </a:p>
            </p:txBody>
          </p:sp>
        </p:grpSp>
      </p:grpSp>
      <p:grpSp>
        <p:nvGrpSpPr>
          <p:cNvPr id="302" name="Google Shape;302;p18"/>
          <p:cNvGrpSpPr/>
          <p:nvPr/>
        </p:nvGrpSpPr>
        <p:grpSpPr>
          <a:xfrm>
            <a:off x="10751424" y="5532717"/>
            <a:ext cx="6507921" cy="5607788"/>
            <a:chOff x="10751424" y="5532717"/>
            <a:chExt cx="6507921" cy="5607788"/>
          </a:xfrm>
        </p:grpSpPr>
        <p:grpSp>
          <p:nvGrpSpPr>
            <p:cNvPr id="303" name="Google Shape;303;p18"/>
            <p:cNvGrpSpPr/>
            <p:nvPr/>
          </p:nvGrpSpPr>
          <p:grpSpPr>
            <a:xfrm>
              <a:off x="10751424" y="7909722"/>
              <a:ext cx="6507921" cy="3230782"/>
              <a:chOff x="0" y="-38100"/>
              <a:chExt cx="1714009" cy="850900"/>
            </a:xfrm>
          </p:grpSpPr>
          <p:sp>
            <p:nvSpPr>
              <p:cNvPr id="304" name="Google Shape;304;p18"/>
              <p:cNvSpPr/>
              <p:nvPr/>
            </p:nvSpPr>
            <p:spPr>
              <a:xfrm>
                <a:off x="0" y="0"/>
                <a:ext cx="1714009" cy="269897"/>
              </a:xfrm>
              <a:custGeom>
                <a:avLst/>
                <a:gdLst/>
                <a:ahLst/>
                <a:cxnLst/>
                <a:rect l="l" t="t" r="r" b="b"/>
                <a:pathLst>
                  <a:path w="1714009" h="269897" extrusionOk="0">
                    <a:moveTo>
                      <a:pt x="57102" y="0"/>
                    </a:moveTo>
                    <a:lnTo>
                      <a:pt x="1656907" y="0"/>
                    </a:lnTo>
                    <a:cubicBezTo>
                      <a:pt x="1688443" y="0"/>
                      <a:pt x="1714009" y="25565"/>
                      <a:pt x="1714009" y="57102"/>
                    </a:cubicBezTo>
                    <a:lnTo>
                      <a:pt x="1714009" y="212795"/>
                    </a:lnTo>
                    <a:cubicBezTo>
                      <a:pt x="1714009" y="227940"/>
                      <a:pt x="1707992" y="242464"/>
                      <a:pt x="1697284" y="253173"/>
                    </a:cubicBezTo>
                    <a:cubicBezTo>
                      <a:pt x="1686575" y="263881"/>
                      <a:pt x="1672051" y="269897"/>
                      <a:pt x="1656907" y="269897"/>
                    </a:cubicBezTo>
                    <a:lnTo>
                      <a:pt x="57102" y="269897"/>
                    </a:lnTo>
                    <a:cubicBezTo>
                      <a:pt x="25565" y="269897"/>
                      <a:pt x="0" y="244332"/>
                      <a:pt x="0" y="212795"/>
                    </a:cubicBezTo>
                    <a:lnTo>
                      <a:pt x="0" y="57102"/>
                    </a:lnTo>
                    <a:cubicBezTo>
                      <a:pt x="0" y="25565"/>
                      <a:pt x="25565" y="0"/>
                      <a:pt x="57102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8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6" name="Google Shape;306;p18"/>
            <p:cNvSpPr txBox="1"/>
            <p:nvPr/>
          </p:nvSpPr>
          <p:spPr>
            <a:xfrm>
              <a:off x="10862786" y="8298831"/>
              <a:ext cx="62853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B1320"/>
                  </a:solidFill>
                  <a:latin typeface="Roboto"/>
                  <a:ea typeface="Roboto"/>
                  <a:cs typeface="Roboto"/>
                  <a:sym typeface="Roboto"/>
                </a:rPr>
                <a:t>Configure the server to utilize the built-in streaming capability.</a:t>
              </a:r>
              <a:endParaRPr sz="1800"/>
            </a:p>
          </p:txBody>
        </p:sp>
        <p:grpSp>
          <p:nvGrpSpPr>
            <p:cNvPr id="307" name="Google Shape;307;p18"/>
            <p:cNvGrpSpPr/>
            <p:nvPr/>
          </p:nvGrpSpPr>
          <p:grpSpPr>
            <a:xfrm>
              <a:off x="10751424" y="6470022"/>
              <a:ext cx="6507921" cy="3230782"/>
              <a:chOff x="0" y="-38100"/>
              <a:chExt cx="1714009" cy="850900"/>
            </a:xfrm>
          </p:grpSpPr>
          <p:sp>
            <p:nvSpPr>
              <p:cNvPr id="308" name="Google Shape;308;p18"/>
              <p:cNvSpPr/>
              <p:nvPr/>
            </p:nvSpPr>
            <p:spPr>
              <a:xfrm>
                <a:off x="0" y="0"/>
                <a:ext cx="1714009" cy="340474"/>
              </a:xfrm>
              <a:custGeom>
                <a:avLst/>
                <a:gdLst/>
                <a:ahLst/>
                <a:cxnLst/>
                <a:rect l="l" t="t" r="r" b="b"/>
                <a:pathLst>
                  <a:path w="1714009" h="340474" extrusionOk="0">
                    <a:moveTo>
                      <a:pt x="57102" y="0"/>
                    </a:moveTo>
                    <a:lnTo>
                      <a:pt x="1656907" y="0"/>
                    </a:lnTo>
                    <a:cubicBezTo>
                      <a:pt x="1688443" y="0"/>
                      <a:pt x="1714009" y="25565"/>
                      <a:pt x="1714009" y="57102"/>
                    </a:cubicBezTo>
                    <a:lnTo>
                      <a:pt x="1714009" y="283372"/>
                    </a:lnTo>
                    <a:cubicBezTo>
                      <a:pt x="1714009" y="298516"/>
                      <a:pt x="1707992" y="313040"/>
                      <a:pt x="1697284" y="323749"/>
                    </a:cubicBezTo>
                    <a:cubicBezTo>
                      <a:pt x="1686575" y="334458"/>
                      <a:pt x="1672051" y="340474"/>
                      <a:pt x="1656907" y="340474"/>
                    </a:cubicBezTo>
                    <a:lnTo>
                      <a:pt x="57102" y="340474"/>
                    </a:lnTo>
                    <a:cubicBezTo>
                      <a:pt x="25565" y="340474"/>
                      <a:pt x="0" y="314908"/>
                      <a:pt x="0" y="283372"/>
                    </a:cubicBezTo>
                    <a:lnTo>
                      <a:pt x="0" y="57102"/>
                    </a:lnTo>
                    <a:cubicBezTo>
                      <a:pt x="0" y="25565"/>
                      <a:pt x="25565" y="0"/>
                      <a:pt x="57102" y="0"/>
                    </a:cubicBezTo>
                    <a:close/>
                  </a:path>
                </a:pathLst>
              </a:custGeom>
              <a:solidFill>
                <a:srgbClr val="6874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8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0" name="Google Shape;310;p18"/>
            <p:cNvGrpSpPr/>
            <p:nvPr/>
          </p:nvGrpSpPr>
          <p:grpSpPr>
            <a:xfrm>
              <a:off x="11431789" y="5532717"/>
              <a:ext cx="5147180" cy="3520106"/>
              <a:chOff x="0" y="-302863"/>
              <a:chExt cx="1355627" cy="927100"/>
            </a:xfrm>
          </p:grpSpPr>
          <p:sp>
            <p:nvSpPr>
              <p:cNvPr id="311" name="Google Shape;311;p18"/>
              <p:cNvSpPr/>
              <p:nvPr/>
            </p:nvSpPr>
            <p:spPr>
              <a:xfrm>
                <a:off x="0" y="0"/>
                <a:ext cx="1296967" cy="321374"/>
              </a:xfrm>
              <a:custGeom>
                <a:avLst/>
                <a:gdLst/>
                <a:ahLst/>
                <a:cxnLst/>
                <a:rect l="l" t="t" r="r" b="b"/>
                <a:pathLst>
                  <a:path w="1296967" h="321374" extrusionOk="0">
                    <a:moveTo>
                      <a:pt x="0" y="0"/>
                    </a:moveTo>
                    <a:lnTo>
                      <a:pt x="1296967" y="0"/>
                    </a:lnTo>
                    <a:lnTo>
                      <a:pt x="1296967" y="321374"/>
                    </a:lnTo>
                    <a:lnTo>
                      <a:pt x="0" y="32137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>
                <a:noFill/>
              </a:ln>
            </p:spPr>
          </p:sp>
          <p:sp>
            <p:nvSpPr>
              <p:cNvPr id="312" name="Google Shape;312;p18"/>
              <p:cNvSpPr txBox="1"/>
              <p:nvPr/>
            </p:nvSpPr>
            <p:spPr>
              <a:xfrm>
                <a:off x="58660" y="-302863"/>
                <a:ext cx="1296967" cy="9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54000" tIns="254000" rIns="254000" bIns="2540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0">
                    <a:solidFill>
                      <a:srgbClr val="F3F6FA"/>
                    </a:solidFill>
                    <a:latin typeface="Playfair Display Black"/>
                    <a:ea typeface="Playfair Display Black"/>
                    <a:cs typeface="Playfair Display Black"/>
                    <a:sym typeface="Playfair Display Black"/>
                  </a:rPr>
                  <a:t>Streaming</a:t>
                </a:r>
                <a:endParaRPr/>
              </a:p>
            </p:txBody>
          </p:sp>
        </p:grpSp>
      </p:grpSp>
      <p:grpSp>
        <p:nvGrpSpPr>
          <p:cNvPr id="313" name="Google Shape;313;p18"/>
          <p:cNvGrpSpPr/>
          <p:nvPr/>
        </p:nvGrpSpPr>
        <p:grpSpPr>
          <a:xfrm rot="10800000">
            <a:off x="-1918964" y="-3067444"/>
            <a:ext cx="5563581" cy="6847485"/>
            <a:chOff x="0" y="0"/>
            <a:chExt cx="660400" cy="812800"/>
          </a:xfrm>
        </p:grpSpPr>
        <p:sp>
          <p:nvSpPr>
            <p:cNvPr id="314" name="Google Shape;314;p18"/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8502"/>
                  </a:cubicBezTo>
                  <a:lnTo>
                    <a:pt x="660400" y="812800"/>
                  </a:lnTo>
                  <a:lnTo>
                    <a:pt x="0" y="812800"/>
                  </a:lnTo>
                  <a:lnTo>
                    <a:pt x="0" y="32886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0B1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8"/>
            <p:cNvSpPr txBox="1"/>
            <p:nvPr/>
          </p:nvSpPr>
          <p:spPr>
            <a:xfrm>
              <a:off x="0" y="69850"/>
              <a:ext cx="660400" cy="742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6" name="Google Shape;316;p18"/>
          <p:cNvGrpSpPr/>
          <p:nvPr/>
        </p:nvGrpSpPr>
        <p:grpSpPr>
          <a:xfrm rot="10800000">
            <a:off x="-1593932" y="-2667405"/>
            <a:ext cx="4913519" cy="6047407"/>
            <a:chOff x="0" y="0"/>
            <a:chExt cx="660400" cy="812800"/>
          </a:xfrm>
        </p:grpSpPr>
        <p:sp>
          <p:nvSpPr>
            <p:cNvPr id="317" name="Google Shape;317;p18"/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8502"/>
                  </a:cubicBezTo>
                  <a:lnTo>
                    <a:pt x="660400" y="812800"/>
                  </a:lnTo>
                  <a:lnTo>
                    <a:pt x="0" y="812800"/>
                  </a:lnTo>
                  <a:lnTo>
                    <a:pt x="0" y="32886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0B1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8"/>
            <p:cNvSpPr txBox="1"/>
            <p:nvPr/>
          </p:nvSpPr>
          <p:spPr>
            <a:xfrm>
              <a:off x="0" y="69850"/>
              <a:ext cx="660400" cy="742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9" name="Google Shape;319;p18"/>
          <p:cNvGrpSpPr/>
          <p:nvPr/>
        </p:nvGrpSpPr>
        <p:grpSpPr>
          <a:xfrm rot="10800000">
            <a:off x="-1273059" y="-2272484"/>
            <a:ext cx="4271771" cy="5257564"/>
            <a:chOff x="0" y="0"/>
            <a:chExt cx="660400" cy="812800"/>
          </a:xfrm>
        </p:grpSpPr>
        <p:sp>
          <p:nvSpPr>
            <p:cNvPr id="320" name="Google Shape;320;p18"/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8502"/>
                  </a:cubicBezTo>
                  <a:lnTo>
                    <a:pt x="660400" y="812800"/>
                  </a:lnTo>
                  <a:lnTo>
                    <a:pt x="0" y="812800"/>
                  </a:lnTo>
                  <a:lnTo>
                    <a:pt x="0" y="32886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0B13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8"/>
            <p:cNvSpPr txBox="1"/>
            <p:nvPr/>
          </p:nvSpPr>
          <p:spPr>
            <a:xfrm>
              <a:off x="0" y="69850"/>
              <a:ext cx="660400" cy="742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19"/>
          <p:cNvPicPr preferRelativeResize="0"/>
          <p:nvPr/>
        </p:nvPicPr>
        <p:blipFill rotWithShape="1">
          <a:blip r:embed="rId3">
            <a:alphaModFix/>
          </a:blip>
          <a:srcRect l="1181" r="1181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7" name="Google Shape;327;p19"/>
          <p:cNvGrpSpPr/>
          <p:nvPr/>
        </p:nvGrpSpPr>
        <p:grpSpPr>
          <a:xfrm>
            <a:off x="3729073" y="2503986"/>
            <a:ext cx="10767979" cy="5555793"/>
            <a:chOff x="0" y="-38100"/>
            <a:chExt cx="4274726" cy="2205567"/>
          </a:xfrm>
        </p:grpSpPr>
        <p:sp>
          <p:nvSpPr>
            <p:cNvPr id="328" name="Google Shape;328;p19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34511" y="0"/>
                  </a:moveTo>
                  <a:lnTo>
                    <a:pt x="4240215" y="0"/>
                  </a:lnTo>
                  <a:cubicBezTo>
                    <a:pt x="4249368" y="0"/>
                    <a:pt x="4258146" y="3636"/>
                    <a:pt x="4264618" y="10108"/>
                  </a:cubicBezTo>
                  <a:cubicBezTo>
                    <a:pt x="4271090" y="16580"/>
                    <a:pt x="4274726" y="25358"/>
                    <a:pt x="4274726" y="34511"/>
                  </a:cubicBezTo>
                  <a:lnTo>
                    <a:pt x="4274726" y="2132956"/>
                  </a:lnTo>
                  <a:cubicBezTo>
                    <a:pt x="4274726" y="2142109"/>
                    <a:pt x="4271090" y="2150887"/>
                    <a:pt x="4264618" y="2157359"/>
                  </a:cubicBezTo>
                  <a:cubicBezTo>
                    <a:pt x="4258146" y="2163831"/>
                    <a:pt x="4249368" y="2167467"/>
                    <a:pt x="4240215" y="2167467"/>
                  </a:cubicBezTo>
                  <a:lnTo>
                    <a:pt x="34511" y="2167467"/>
                  </a:lnTo>
                  <a:cubicBezTo>
                    <a:pt x="25358" y="2167467"/>
                    <a:pt x="16580" y="2163831"/>
                    <a:pt x="10108" y="2157359"/>
                  </a:cubicBezTo>
                  <a:cubicBezTo>
                    <a:pt x="3636" y="2150887"/>
                    <a:pt x="0" y="2142109"/>
                    <a:pt x="0" y="2132956"/>
                  </a:cubicBezTo>
                  <a:lnTo>
                    <a:pt x="0" y="34511"/>
                  </a:lnTo>
                  <a:cubicBezTo>
                    <a:pt x="0" y="25358"/>
                    <a:pt x="3636" y="16580"/>
                    <a:pt x="10108" y="10108"/>
                  </a:cubicBezTo>
                  <a:cubicBezTo>
                    <a:pt x="16580" y="3636"/>
                    <a:pt x="25358" y="0"/>
                    <a:pt x="34511" y="0"/>
                  </a:cubicBezTo>
                  <a:close/>
                </a:path>
              </a:pathLst>
            </a:custGeom>
            <a:solidFill>
              <a:srgbClr val="F3F6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0" name="Google Shape;330;p19"/>
          <p:cNvSpPr txBox="1"/>
          <p:nvPr/>
        </p:nvSpPr>
        <p:spPr>
          <a:xfrm>
            <a:off x="4485585" y="2839858"/>
            <a:ext cx="93195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T</a:t>
            </a:r>
            <a:r>
              <a:rPr lang="en-US" sz="9000" b="0" i="0" u="none" strike="noStrike" cap="none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hank you!</a:t>
            </a:r>
            <a:endParaRPr/>
          </a:p>
        </p:txBody>
      </p:sp>
      <p:sp>
        <p:nvSpPr>
          <p:cNvPr id="331" name="Google Shape;331;p19"/>
          <p:cNvSpPr txBox="1"/>
          <p:nvPr/>
        </p:nvSpPr>
        <p:spPr>
          <a:xfrm>
            <a:off x="5825412" y="4683077"/>
            <a:ext cx="66372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In conclusion, we've journeyed through sleep and activity data, conquered challenges, and danced with endless loops. Let's embrace data, wield Python's magic, and march towards a healthier future! Thank you, and here's to bug-free dreams!</a:t>
            </a:r>
            <a:endParaRPr sz="1800"/>
          </a:p>
        </p:txBody>
      </p:sp>
      <p:grpSp>
        <p:nvGrpSpPr>
          <p:cNvPr id="332" name="Google Shape;332;p19"/>
          <p:cNvGrpSpPr/>
          <p:nvPr/>
        </p:nvGrpSpPr>
        <p:grpSpPr>
          <a:xfrm>
            <a:off x="8378227" y="7049528"/>
            <a:ext cx="406823" cy="408647"/>
            <a:chOff x="1813" y="0"/>
            <a:chExt cx="809173" cy="812800"/>
          </a:xfrm>
        </p:grpSpPr>
        <p:sp>
          <p:nvSpPr>
            <p:cNvPr id="333" name="Google Shape;333;p1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5" name="Google Shape;335;p19"/>
          <p:cNvGrpSpPr/>
          <p:nvPr/>
        </p:nvGrpSpPr>
        <p:grpSpPr>
          <a:xfrm>
            <a:off x="8941902" y="7049528"/>
            <a:ext cx="406823" cy="408647"/>
            <a:chOff x="1813" y="0"/>
            <a:chExt cx="809173" cy="812800"/>
          </a:xfrm>
        </p:grpSpPr>
        <p:sp>
          <p:nvSpPr>
            <p:cNvPr id="336" name="Google Shape;336;p1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8" name="Google Shape;338;p19"/>
          <p:cNvGrpSpPr/>
          <p:nvPr/>
        </p:nvGrpSpPr>
        <p:grpSpPr>
          <a:xfrm>
            <a:off x="9502949" y="7049528"/>
            <a:ext cx="406823" cy="408647"/>
            <a:chOff x="1813" y="0"/>
            <a:chExt cx="809173" cy="812800"/>
          </a:xfrm>
        </p:grpSpPr>
        <p:sp>
          <p:nvSpPr>
            <p:cNvPr id="339" name="Google Shape;339;p1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1" name="Google Shape;341;p19"/>
          <p:cNvGrpSpPr/>
          <p:nvPr/>
        </p:nvGrpSpPr>
        <p:grpSpPr>
          <a:xfrm>
            <a:off x="15248741" y="5672661"/>
            <a:ext cx="6078519" cy="7481254"/>
            <a:chOff x="0" y="0"/>
            <a:chExt cx="8104692" cy="9975005"/>
          </a:xfrm>
        </p:grpSpPr>
        <p:grpSp>
          <p:nvGrpSpPr>
            <p:cNvPr id="342" name="Google Shape;342;p19"/>
            <p:cNvGrpSpPr/>
            <p:nvPr/>
          </p:nvGrpSpPr>
          <p:grpSpPr>
            <a:xfrm>
              <a:off x="0" y="0"/>
              <a:ext cx="8104692" cy="9975005"/>
              <a:chOff x="0" y="0"/>
              <a:chExt cx="660400" cy="812800"/>
            </a:xfrm>
          </p:grpSpPr>
          <p:sp>
            <p:nvSpPr>
              <p:cNvPr id="343" name="Google Shape;343;p1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9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5" name="Google Shape;345;p19"/>
            <p:cNvGrpSpPr/>
            <p:nvPr/>
          </p:nvGrpSpPr>
          <p:grpSpPr>
            <a:xfrm>
              <a:off x="473486" y="582752"/>
              <a:ext cx="7157719" cy="8809501"/>
              <a:chOff x="0" y="0"/>
              <a:chExt cx="660400" cy="812800"/>
            </a:xfrm>
          </p:grpSpPr>
          <p:sp>
            <p:nvSpPr>
              <p:cNvPr id="346" name="Google Shape;346;p1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9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8" name="Google Shape;348;p19"/>
            <p:cNvGrpSpPr/>
            <p:nvPr/>
          </p:nvGrpSpPr>
          <p:grpSpPr>
            <a:xfrm>
              <a:off x="940916" y="1158050"/>
              <a:ext cx="6222860" cy="7658905"/>
              <a:chOff x="0" y="0"/>
              <a:chExt cx="660400" cy="812800"/>
            </a:xfrm>
          </p:grpSpPr>
          <p:sp>
            <p:nvSpPr>
              <p:cNvPr id="349" name="Google Shape;349;p1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9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1" name="Google Shape;351;p19"/>
          <p:cNvGrpSpPr/>
          <p:nvPr/>
        </p:nvGrpSpPr>
        <p:grpSpPr>
          <a:xfrm rot="10800000">
            <a:off x="-2349446" y="-3255996"/>
            <a:ext cx="6078519" cy="7481254"/>
            <a:chOff x="0" y="0"/>
            <a:chExt cx="8104692" cy="9975005"/>
          </a:xfrm>
        </p:grpSpPr>
        <p:grpSp>
          <p:nvGrpSpPr>
            <p:cNvPr id="352" name="Google Shape;352;p19"/>
            <p:cNvGrpSpPr/>
            <p:nvPr/>
          </p:nvGrpSpPr>
          <p:grpSpPr>
            <a:xfrm>
              <a:off x="0" y="0"/>
              <a:ext cx="8104692" cy="9975005"/>
              <a:chOff x="0" y="0"/>
              <a:chExt cx="660400" cy="812800"/>
            </a:xfrm>
          </p:grpSpPr>
          <p:sp>
            <p:nvSpPr>
              <p:cNvPr id="353" name="Google Shape;353;p1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9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5" name="Google Shape;355;p19"/>
            <p:cNvGrpSpPr/>
            <p:nvPr/>
          </p:nvGrpSpPr>
          <p:grpSpPr>
            <a:xfrm>
              <a:off x="473486" y="582752"/>
              <a:ext cx="7157719" cy="8809501"/>
              <a:chOff x="0" y="0"/>
              <a:chExt cx="660400" cy="812800"/>
            </a:xfrm>
          </p:grpSpPr>
          <p:sp>
            <p:nvSpPr>
              <p:cNvPr id="356" name="Google Shape;356;p1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9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8" name="Google Shape;358;p19"/>
            <p:cNvGrpSpPr/>
            <p:nvPr/>
          </p:nvGrpSpPr>
          <p:grpSpPr>
            <a:xfrm>
              <a:off x="940916" y="1158050"/>
              <a:ext cx="6222860" cy="7658905"/>
              <a:chOff x="0" y="0"/>
              <a:chExt cx="660400" cy="812800"/>
            </a:xfrm>
          </p:grpSpPr>
          <p:sp>
            <p:nvSpPr>
              <p:cNvPr id="359" name="Google Shape;359;p1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9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691</Words>
  <Application>Microsoft Office PowerPoint</Application>
  <PresentationFormat>Custom</PresentationFormat>
  <Paragraphs>67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Playfair Display Black</vt:lpstr>
      <vt:lpstr>Roboto</vt:lpstr>
      <vt:lpstr>Arial</vt:lpstr>
      <vt:lpstr>Calibri</vt:lpstr>
      <vt:lpstr>Playfair Display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Theodoros Diamantidis</cp:lastModifiedBy>
  <cp:revision>1</cp:revision>
  <dcterms:modified xsi:type="dcterms:W3CDTF">2023-05-28T20:37:52Z</dcterms:modified>
</cp:coreProperties>
</file>