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21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28AC6-0F7E-4269-9CB3-A6084F49F4B1}" type="datetimeFigureOut">
              <a:rPr lang="de-DE" smtClean="0"/>
              <a:t>06.12.2015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6F8E8-4CE7-419B-B9D8-1749700F2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850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</a:t>
            </a:r>
            <a:r>
              <a:rPr lang="de-DE" baseline="0" dirty="0" smtClean="0"/>
              <a:t> wo was warum</a:t>
            </a:r>
          </a:p>
          <a:p>
            <a:endParaRPr lang="de-DE" baseline="0" dirty="0" smtClean="0"/>
          </a:p>
          <a:p>
            <a:r>
              <a:rPr lang="de-DE" baseline="0" dirty="0" smtClean="0"/>
              <a:t>Parameter n  und t</a:t>
            </a:r>
          </a:p>
          <a:p>
            <a:endParaRPr lang="de-DE" baseline="0" dirty="0" smtClean="0"/>
          </a:p>
          <a:p>
            <a:r>
              <a:rPr lang="de-DE" baseline="0" dirty="0" smtClean="0"/>
              <a:t>T 15 </a:t>
            </a:r>
            <a:r>
              <a:rPr lang="de-DE" baseline="0" dirty="0" err="1" smtClean="0"/>
              <a:t>sekunden</a:t>
            </a:r>
            <a:r>
              <a:rPr lang="de-DE" baseline="0" dirty="0" smtClean="0"/>
              <a:t>, weil wir das für das Betrachten einer Seite realistisch fanden </a:t>
            </a:r>
          </a:p>
          <a:p>
            <a:endParaRPr lang="de-DE" baseline="0" dirty="0" smtClean="0"/>
          </a:p>
          <a:p>
            <a:r>
              <a:rPr lang="de-DE" baseline="0" dirty="0" smtClean="0"/>
              <a:t>Durchgeführt für alle 4 Kombinationen, hier nur zwei präsentiert</a:t>
            </a:r>
          </a:p>
          <a:p>
            <a:endParaRPr lang="de-DE" baseline="0" dirty="0" smtClean="0"/>
          </a:p>
          <a:p>
            <a:r>
              <a:rPr lang="de-DE" baseline="0" dirty="0" smtClean="0"/>
              <a:t>Team Performance </a:t>
            </a:r>
            <a:r>
              <a:rPr lang="de-DE" baseline="0" dirty="0" err="1" smtClean="0"/>
              <a:t>Issue</a:t>
            </a:r>
            <a:r>
              <a:rPr lang="de-DE" baseline="0" dirty="0" smtClean="0"/>
              <a:t>: Damit wir nicht </a:t>
            </a:r>
            <a:r>
              <a:rPr lang="de-DE" baseline="0" dirty="0" err="1" smtClean="0"/>
              <a:t>zuu</a:t>
            </a:r>
            <a:r>
              <a:rPr lang="de-DE" baseline="0" dirty="0" smtClean="0"/>
              <a:t> lange warten auf Fehler -&gt; http </a:t>
            </a:r>
            <a:r>
              <a:rPr lang="de-DE" baseline="0" dirty="0" err="1" smtClean="0"/>
              <a:t>timeout</a:t>
            </a:r>
            <a:r>
              <a:rPr lang="de-DE" baseline="0" dirty="0" smtClean="0"/>
              <a:t> so eingestellt, dass die Anfrage abbricht. So wie ein Nutzer abbrechen würde. </a:t>
            </a:r>
            <a:br>
              <a:rPr lang="de-DE" baseline="0" dirty="0" smtClean="0"/>
            </a:br>
            <a:r>
              <a:rPr lang="de-DE" baseline="0" dirty="0" smtClean="0"/>
              <a:t>Bessere Übersichtlichkeit des Testoutputs, -&gt; </a:t>
            </a:r>
            <a:r>
              <a:rPr lang="de-DE" baseline="0" dirty="0" err="1" smtClean="0"/>
              <a:t>abbildung</a:t>
            </a:r>
            <a:r>
              <a:rPr lang="de-DE" baseline="0" dirty="0" smtClean="0"/>
              <a:t> auf Fehler (-&gt; zu lange gedauert). Dann auch egal wie lange im speziellen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F8E8-4CE7-419B-B9D8-1749700F207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762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Oben erklären was </a:t>
            </a:r>
            <a:r>
              <a:rPr lang="de-DE" dirty="0" err="1" smtClean="0"/>
              <a:t>was</a:t>
            </a:r>
            <a:r>
              <a:rPr lang="de-DE" dirty="0" smtClean="0"/>
              <a:t> ist.</a:t>
            </a:r>
          </a:p>
          <a:p>
            <a:r>
              <a:rPr lang="de-DE" dirty="0" smtClean="0"/>
              <a:t>Gut: </a:t>
            </a:r>
            <a:r>
              <a:rPr lang="de-DE" dirty="0" err="1" smtClean="0"/>
              <a:t>durchschnittszeit</a:t>
            </a:r>
            <a:r>
              <a:rPr lang="de-DE" dirty="0" smtClean="0"/>
              <a:t> ist einigermaßen konstant, wenn auch ansteigend am </a:t>
            </a:r>
            <a:r>
              <a:rPr lang="de-DE" dirty="0" err="1" smtClean="0"/>
              <a:t>anfang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Bei unterer Grafik:</a:t>
            </a:r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Fehlerhafte Tests!</a:t>
            </a:r>
          </a:p>
          <a:p>
            <a:r>
              <a:rPr lang="de-DE" baseline="0" dirty="0" smtClean="0"/>
              <a:t>Die erkennen wir auch oben in der lila </a:t>
            </a:r>
            <a:r>
              <a:rPr lang="de-DE" baseline="0" dirty="0" err="1" smtClean="0"/>
              <a:t>linie</a:t>
            </a:r>
            <a:endParaRPr lang="de-DE" baseline="0" dirty="0" smtClean="0"/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Jetzt zeigen wir noch die Ergebnisse von mehr Benutzern und weniger Pause zwischen den Abfragen -&gt; Erwartung von mehr Fehlern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F8E8-4CE7-419B-B9D8-1749700F207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806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Kurze für Average Time sieht noch genauso aus, nur mit</a:t>
            </a:r>
            <a:r>
              <a:rPr lang="de-DE" baseline="0" dirty="0" smtClean="0"/>
              <a:t> höheren werten. </a:t>
            </a:r>
          </a:p>
          <a:p>
            <a:r>
              <a:rPr lang="de-DE" baseline="0" dirty="0" smtClean="0"/>
              <a:t>Fehler gehen auch hoch</a:t>
            </a:r>
          </a:p>
          <a:p>
            <a:endParaRPr lang="de-DE" baseline="0" dirty="0" smtClean="0"/>
          </a:p>
          <a:p>
            <a:r>
              <a:rPr lang="de-DE" baseline="0" dirty="0" smtClean="0"/>
              <a:t>Fehler äußern sich vor allem darin, wie vogelwild und </a:t>
            </a:r>
            <a:r>
              <a:rPr lang="de-DE" baseline="0" dirty="0" err="1" smtClean="0"/>
              <a:t>zerrisen</a:t>
            </a:r>
            <a:r>
              <a:rPr lang="de-DE" baseline="0" dirty="0" smtClean="0"/>
              <a:t> die einzelnen Kurven für die Seiten in der unteren Grafik sind</a:t>
            </a:r>
          </a:p>
          <a:p>
            <a:endParaRPr lang="de-DE" dirty="0" smtClean="0"/>
          </a:p>
          <a:p>
            <a:r>
              <a:rPr lang="de-DE" dirty="0" smtClean="0"/>
              <a:t>Wir</a:t>
            </a:r>
            <a:r>
              <a:rPr lang="de-DE" baseline="0" dirty="0" smtClean="0"/>
              <a:t> schauen uns nochmal kurz eine Statistik dazu an, weil die Grafik doch unübersichtlich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F8E8-4CE7-419B-B9D8-1749700F207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8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Fehler tauchen bei fast allen Seiten auf (weil die Rechenpower</a:t>
            </a:r>
            <a:r>
              <a:rPr lang="de-DE" baseline="0" dirty="0" smtClean="0"/>
              <a:t> nicht ausreicht)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Fehler waren „Timeout-</a:t>
            </a:r>
            <a:r>
              <a:rPr lang="de-DE" baseline="0" dirty="0" err="1" smtClean="0"/>
              <a:t>Expections</a:t>
            </a:r>
            <a:r>
              <a:rPr lang="de-DE" baseline="0" dirty="0" smtClean="0"/>
              <a:t>“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Grund: „die drei </a:t>
            </a:r>
            <a:r>
              <a:rPr lang="de-DE" baseline="0" dirty="0" err="1" smtClean="0"/>
              <a:t>schwiereigen</a:t>
            </a:r>
            <a:r>
              <a:rPr lang="de-DE" baseline="0" dirty="0" smtClean="0"/>
              <a:t>, die nie klappen, brauchen so lange. Darunter leiden auch die anderen</a:t>
            </a:r>
          </a:p>
          <a:p>
            <a:endParaRPr lang="de-DE" baseline="0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 Performance</a:t>
            </a:r>
            <a:r>
              <a:rPr lang="de-DE" baseline="0" dirty="0" smtClean="0">
                <a:sym typeface="Wingdings" panose="05000000000000000000" pitchFamily="2" charset="2"/>
              </a:rPr>
              <a:t> der drei halbwegs performanten Seiten ohne verfälschende „Last“ überprüft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F8E8-4CE7-419B-B9D8-1749700F207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925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Zusammenhängende</a:t>
            </a:r>
            <a:r>
              <a:rPr lang="de-DE" baseline="0" dirty="0" smtClean="0"/>
              <a:t> Kurven, keine Fehler</a:t>
            </a:r>
          </a:p>
          <a:p>
            <a:endParaRPr lang="de-DE" baseline="0" dirty="0" smtClean="0"/>
          </a:p>
          <a:p>
            <a:r>
              <a:rPr lang="de-DE" baseline="0" dirty="0" smtClean="0"/>
              <a:t>Was sagt uns das: </a:t>
            </a:r>
          </a:p>
          <a:p>
            <a:endParaRPr lang="de-DE" baseline="0" dirty="0" smtClean="0"/>
          </a:p>
          <a:p>
            <a:r>
              <a:rPr lang="de-DE" baseline="0" dirty="0" smtClean="0"/>
              <a:t>Wir haben ja in SE </a:t>
            </a:r>
            <a:r>
              <a:rPr lang="de-DE" baseline="0" dirty="0" err="1" smtClean="0"/>
              <a:t>afgepasst</a:t>
            </a:r>
            <a:r>
              <a:rPr lang="de-DE" baseline="0" dirty="0" smtClean="0"/>
              <a:t> und uns über die Fehler in den Tests gefreut, weil wir jetzt wissen was los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F8E8-4CE7-419B-B9D8-1749700F207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28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A2D6-4CAC-40E6-A1F0-F5350D7ADC31}" type="datetimeFigureOut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D848-53DC-4EAE-8CFD-9391D0B72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18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A2D6-4CAC-40E6-A1F0-F5350D7ADC31}" type="datetimeFigureOut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D848-53DC-4EAE-8CFD-9391D0B72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24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A2D6-4CAC-40E6-A1F0-F5350D7ADC31}" type="datetimeFigureOut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D848-53DC-4EAE-8CFD-9391D0B72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33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A2D6-4CAC-40E6-A1F0-F5350D7ADC31}" type="datetimeFigureOut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D848-53DC-4EAE-8CFD-9391D0B72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02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A2D6-4CAC-40E6-A1F0-F5350D7ADC31}" type="datetimeFigureOut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D848-53DC-4EAE-8CFD-9391D0B72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45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A2D6-4CAC-40E6-A1F0-F5350D7ADC31}" type="datetimeFigureOut">
              <a:rPr lang="de-DE" smtClean="0"/>
              <a:t>06.12.2015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D848-53DC-4EAE-8CFD-9391D0B72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3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A2D6-4CAC-40E6-A1F0-F5350D7ADC31}" type="datetimeFigureOut">
              <a:rPr lang="de-DE" smtClean="0"/>
              <a:t>06.12.2015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D848-53DC-4EAE-8CFD-9391D0B72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53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A2D6-4CAC-40E6-A1F0-F5350D7ADC31}" type="datetimeFigureOut">
              <a:rPr lang="de-DE" smtClean="0"/>
              <a:t>06.12.2015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D848-53DC-4EAE-8CFD-9391D0B72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76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A2D6-4CAC-40E6-A1F0-F5350D7ADC31}" type="datetimeFigureOut">
              <a:rPr lang="de-DE" smtClean="0"/>
              <a:t>06.12.2015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D848-53DC-4EAE-8CFD-9391D0B72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48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A2D6-4CAC-40E6-A1F0-F5350D7ADC31}" type="datetimeFigureOut">
              <a:rPr lang="de-DE" smtClean="0"/>
              <a:t>06.12.2015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D848-53DC-4EAE-8CFD-9391D0B72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04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A2D6-4CAC-40E6-A1F0-F5350D7ADC31}" type="datetimeFigureOut">
              <a:rPr lang="de-DE" smtClean="0"/>
              <a:t>06.12.2015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3D848-53DC-4EAE-8CFD-9391D0B72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44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DA2D6-4CAC-40E6-A1F0-F5350D7ADC31}" type="datetimeFigureOut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3D848-53DC-4EAE-8CFD-9391D0B72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62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ute vor 33 Jahren: die Premiere von E.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75885" cy="655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61160" y="15246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Benchmarking</a:t>
            </a:r>
            <a:br>
              <a:rPr lang="de-DE" dirty="0" smtClean="0">
                <a:solidFill>
                  <a:srgbClr val="FF0000"/>
                </a:solidFill>
              </a:rPr>
            </a:br>
            <a:r>
              <a:rPr lang="de-DE" dirty="0" smtClean="0">
                <a:solidFill>
                  <a:srgbClr val="FF0000"/>
                </a:solidFill>
              </a:rPr>
              <a:t/>
            </a:r>
            <a:br>
              <a:rPr lang="de-DE" dirty="0" smtClean="0">
                <a:solidFill>
                  <a:srgbClr val="FF0000"/>
                </a:solidFill>
              </a:rPr>
            </a:b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sz="73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E.T.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sz="2000" dirty="0" smtClean="0">
                <a:solidFill>
                  <a:srgbClr val="FF0000"/>
                </a:solidFill>
              </a:rPr>
              <a:t/>
            </a:r>
            <a:br>
              <a:rPr lang="de-DE" sz="2000" dirty="0" smtClean="0">
                <a:solidFill>
                  <a:srgbClr val="FF0000"/>
                </a:solidFill>
              </a:rPr>
            </a:br>
            <a:r>
              <a:rPr lang="de-DE" sz="2000" dirty="0" smtClean="0">
                <a:solidFill>
                  <a:srgbClr val="FF0000"/>
                </a:solidFill>
              </a:rPr>
              <a:t>		    </a:t>
            </a:r>
            <a:r>
              <a:rPr lang="de-DE" sz="2700" dirty="0" smtClean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de-DE" sz="2700" dirty="0" err="1" smtClean="0">
                <a:solidFill>
                  <a:srgbClr val="92D050"/>
                </a:solidFill>
              </a:rPr>
              <a:t>e</a:t>
            </a:r>
            <a:r>
              <a:rPr lang="de-DE" sz="2700" dirty="0" err="1" smtClean="0">
                <a:solidFill>
                  <a:schemeClr val="bg2">
                    <a:lumMod val="25000"/>
                  </a:schemeClr>
                </a:solidFill>
              </a:rPr>
              <a:t>lection</a:t>
            </a:r>
            <a:r>
              <a:rPr lang="de-DE" sz="27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de-DE" sz="2700" b="1" dirty="0" err="1" smtClean="0">
                <a:solidFill>
                  <a:srgbClr val="92D050"/>
                </a:solidFill>
              </a:rPr>
              <a:t>t</a:t>
            </a:r>
            <a:r>
              <a:rPr lang="de-DE" sz="2700" dirty="0" err="1" smtClean="0">
                <a:solidFill>
                  <a:schemeClr val="bg2">
                    <a:lumMod val="25000"/>
                  </a:schemeClr>
                </a:solidFill>
              </a:rPr>
              <a:t>ool</a:t>
            </a:r>
            <a:r>
              <a:rPr lang="de-DE" sz="27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de-DE" sz="2700" dirty="0" err="1" smtClean="0">
                <a:solidFill>
                  <a:schemeClr val="bg2">
                    <a:lumMod val="25000"/>
                  </a:schemeClr>
                </a:solidFill>
              </a:rPr>
              <a:t>projekt</a:t>
            </a:r>
            <a:endParaRPr lang="de-D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5065078"/>
            <a:ext cx="9144000" cy="1655762"/>
          </a:xfrm>
        </p:spPr>
        <p:txBody>
          <a:bodyPr/>
          <a:lstStyle/>
          <a:p>
            <a:r>
              <a:rPr lang="de-DE" dirty="0" smtClean="0"/>
              <a:t>Thomas Engel, Markus </a:t>
            </a:r>
            <a:r>
              <a:rPr lang="de-DE" dirty="0" err="1" smtClean="0"/>
              <a:t>Schnappinger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Team „Performance </a:t>
            </a:r>
            <a:r>
              <a:rPr lang="de-DE" dirty="0" err="1" smtClean="0"/>
              <a:t>Issues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01752" y="6536174"/>
            <a:ext cx="951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Bildquelle: http://www.srf.ch/sendungen/tageschronik/heute-vor-33-jahren-premiere-von-e-t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0744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 </a:t>
            </a:r>
            <a:r>
              <a:rPr lang="de-DE" dirty="0" err="1" smtClean="0"/>
              <a:t>Up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Framework:	Visual Studio </a:t>
            </a:r>
            <a:r>
              <a:rPr lang="de-DE" dirty="0" err="1" smtClean="0"/>
              <a:t>Loadtest</a:t>
            </a:r>
            <a:r>
              <a:rPr lang="de-DE" dirty="0" smtClean="0"/>
              <a:t> Tool</a:t>
            </a:r>
          </a:p>
          <a:p>
            <a:r>
              <a:rPr lang="de-DE" dirty="0" smtClean="0"/>
              <a:t>Parameter:</a:t>
            </a:r>
            <a:br>
              <a:rPr lang="de-DE" dirty="0" smtClean="0"/>
            </a:br>
            <a:r>
              <a:rPr lang="de-DE" dirty="0" smtClean="0"/>
              <a:t>			n</a:t>
            </a:r>
            <a:r>
              <a:rPr lang="de-DE" baseline="-25000" dirty="0" smtClean="0"/>
              <a:t>1</a:t>
            </a:r>
            <a:r>
              <a:rPr lang="de-DE" dirty="0" smtClean="0"/>
              <a:t> = 50	</a:t>
            </a:r>
            <a:r>
              <a:rPr lang="de-DE" dirty="0" smtClean="0"/>
              <a:t> n</a:t>
            </a:r>
            <a:r>
              <a:rPr lang="de-DE" baseline="-25000" dirty="0"/>
              <a:t>2</a:t>
            </a:r>
            <a:r>
              <a:rPr lang="de-DE" dirty="0" smtClean="0"/>
              <a:t> = 100</a:t>
            </a:r>
            <a:br>
              <a:rPr lang="de-DE" dirty="0" smtClean="0"/>
            </a:br>
            <a:r>
              <a:rPr lang="de-DE" dirty="0" smtClean="0"/>
              <a:t>			t</a:t>
            </a:r>
            <a:r>
              <a:rPr lang="de-DE" baseline="-25000" dirty="0" smtClean="0"/>
              <a:t>1</a:t>
            </a:r>
            <a:r>
              <a:rPr lang="de-DE" dirty="0" smtClean="0"/>
              <a:t> = 5s		 t</a:t>
            </a:r>
            <a:r>
              <a:rPr lang="de-DE" baseline="-25000" dirty="0" smtClean="0"/>
              <a:t>2</a:t>
            </a:r>
            <a:r>
              <a:rPr lang="de-DE" dirty="0" smtClean="0"/>
              <a:t> = </a:t>
            </a:r>
            <a:r>
              <a:rPr lang="de-DE" b="1" dirty="0" smtClean="0"/>
              <a:t>15</a:t>
            </a:r>
            <a:r>
              <a:rPr lang="de-DE" dirty="0" smtClean="0"/>
              <a:t>s</a:t>
            </a:r>
          </a:p>
          <a:p>
            <a:endParaRPr lang="de-DE" dirty="0"/>
          </a:p>
          <a:p>
            <a:r>
              <a:rPr lang="de-DE" dirty="0" smtClean="0"/>
              <a:t>In dieser Präsentation:  </a:t>
            </a:r>
            <a:br>
              <a:rPr lang="de-DE" dirty="0" smtClean="0"/>
            </a:br>
            <a:r>
              <a:rPr lang="de-DE" dirty="0" smtClean="0"/>
              <a:t>			 n</a:t>
            </a:r>
            <a:r>
              <a:rPr lang="de-DE" baseline="-25000" dirty="0" smtClean="0"/>
              <a:t>1</a:t>
            </a:r>
            <a:r>
              <a:rPr lang="de-DE" dirty="0" smtClean="0"/>
              <a:t>  x  </a:t>
            </a:r>
            <a:r>
              <a:rPr lang="de-DE" dirty="0" smtClean="0"/>
              <a:t>t</a:t>
            </a:r>
            <a:r>
              <a:rPr lang="de-DE" baseline="-25000" dirty="0" smtClean="0"/>
              <a:t>2		</a:t>
            </a:r>
            <a:r>
              <a:rPr lang="de-DE" dirty="0" smtClean="0"/>
              <a:t> </a:t>
            </a:r>
            <a:r>
              <a:rPr lang="de-DE" dirty="0" smtClean="0"/>
              <a:t>n</a:t>
            </a:r>
            <a:r>
              <a:rPr lang="de-DE" baseline="-25000" dirty="0" smtClean="0"/>
              <a:t>2</a:t>
            </a:r>
            <a:r>
              <a:rPr lang="de-DE" dirty="0"/>
              <a:t> </a:t>
            </a:r>
            <a:r>
              <a:rPr lang="de-DE" dirty="0" smtClean="0"/>
              <a:t> x  t</a:t>
            </a:r>
            <a:r>
              <a:rPr lang="de-DE" baseline="-25000" dirty="0" smtClean="0"/>
              <a:t>1</a:t>
            </a:r>
            <a:r>
              <a:rPr lang="de-DE" baseline="-25000" dirty="0" smtClean="0"/>
              <a:t> </a:t>
            </a:r>
            <a:r>
              <a:rPr lang="de-DE" baseline="-25000" dirty="0" smtClean="0"/>
              <a:t>	</a:t>
            </a:r>
            <a:br>
              <a:rPr lang="de-DE" baseline="-25000" dirty="0" smtClean="0"/>
            </a:br>
            <a:endParaRPr lang="de-DE" dirty="0" smtClean="0"/>
          </a:p>
          <a:p>
            <a:r>
              <a:rPr lang="de-DE" dirty="0" smtClean="0"/>
              <a:t>„pseudo-</a:t>
            </a:r>
            <a:r>
              <a:rPr lang="de-DE" dirty="0" err="1" smtClean="0"/>
              <a:t>Exception</a:t>
            </a:r>
            <a:r>
              <a:rPr lang="de-DE" dirty="0" smtClean="0"/>
              <a:t>“: http-Timeout Limit wenn Anfrage zu lang dauert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325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50 User, 15 Sekunden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5" t="16044" r="54553" b="62732"/>
          <a:stretch/>
        </p:blipFill>
        <p:spPr>
          <a:xfrm>
            <a:off x="2468880" y="1562672"/>
            <a:ext cx="4946904" cy="1572768"/>
          </a:xfrm>
        </p:spPr>
      </p:pic>
      <p:pic>
        <p:nvPicPr>
          <p:cNvPr id="5" name="Inhaltsplatzhalt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1" t="16044" r="18747" b="62732"/>
          <a:stretch/>
        </p:blipFill>
        <p:spPr>
          <a:xfrm>
            <a:off x="2380488" y="3775203"/>
            <a:ext cx="5035296" cy="157276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9281160" y="1562672"/>
            <a:ext cx="2176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Average Page Time</a:t>
            </a:r>
          </a:p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Pages per Second</a:t>
            </a:r>
          </a:p>
          <a:p>
            <a:r>
              <a:rPr lang="de-DE" dirty="0" err="1" smtClean="0">
                <a:solidFill>
                  <a:srgbClr val="7030A0"/>
                </a:solidFill>
              </a:rPr>
              <a:t>Faults</a:t>
            </a:r>
            <a:endParaRPr lang="de-DE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43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doppelte User,  gedrittelte Pausendauer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9281160" y="1562672"/>
            <a:ext cx="2176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Average Page Time</a:t>
            </a:r>
          </a:p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Pages per Second</a:t>
            </a:r>
          </a:p>
          <a:p>
            <a:r>
              <a:rPr lang="de-DE" dirty="0" err="1" smtClean="0">
                <a:solidFill>
                  <a:srgbClr val="7030A0"/>
                </a:solidFill>
              </a:rPr>
              <a:t>Faults</a:t>
            </a:r>
            <a:endParaRPr lang="de-DE" dirty="0">
              <a:solidFill>
                <a:srgbClr val="7030A0"/>
              </a:solidFill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9" t="15413" r="53377" b="61892"/>
          <a:stretch/>
        </p:blipFill>
        <p:spPr>
          <a:xfrm>
            <a:off x="2745409" y="1603044"/>
            <a:ext cx="4789247" cy="1688796"/>
          </a:xfrm>
        </p:spPr>
      </p:pic>
      <p:pic>
        <p:nvPicPr>
          <p:cNvPr id="8" name="Inhaltsplatzhalt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51" t="15413" r="18636" b="61892"/>
          <a:stretch/>
        </p:blipFill>
        <p:spPr>
          <a:xfrm>
            <a:off x="2736265" y="3972780"/>
            <a:ext cx="4725239" cy="162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doppelte User,  gedrittelte Pausendauer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9281160" y="1562672"/>
            <a:ext cx="2176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Average Page Time</a:t>
            </a:r>
          </a:p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Pages per Second</a:t>
            </a:r>
          </a:p>
          <a:p>
            <a:r>
              <a:rPr lang="de-DE" dirty="0" err="1" smtClean="0">
                <a:solidFill>
                  <a:srgbClr val="7030A0"/>
                </a:solidFill>
              </a:rPr>
              <a:t>Faults</a:t>
            </a:r>
            <a:endParaRPr lang="de-DE" dirty="0">
              <a:solidFill>
                <a:srgbClr val="7030A0"/>
              </a:solidFill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9" t="15413" r="53377" b="61892"/>
          <a:stretch/>
        </p:blipFill>
        <p:spPr>
          <a:xfrm>
            <a:off x="2745409" y="1603044"/>
            <a:ext cx="4789247" cy="1688796"/>
          </a:xfrm>
        </p:spPr>
      </p:pic>
      <p:pic>
        <p:nvPicPr>
          <p:cNvPr id="8" name="Inhaltsplatzhalt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51" t="15413" r="18636" b="61892"/>
          <a:stretch/>
        </p:blipFill>
        <p:spPr>
          <a:xfrm>
            <a:off x="880033" y="3972780"/>
            <a:ext cx="4725239" cy="162849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0" t="18362" r="69400" b="67309"/>
          <a:stretch/>
        </p:blipFill>
        <p:spPr>
          <a:xfrm>
            <a:off x="7379208" y="3972780"/>
            <a:ext cx="3837430" cy="1628491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949440" y="6181344"/>
            <a:ext cx="44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„Timeout-</a:t>
            </a:r>
            <a:r>
              <a:rPr lang="de-DE" dirty="0" err="1" smtClean="0">
                <a:solidFill>
                  <a:srgbClr val="FF0000"/>
                </a:solidFill>
              </a:rPr>
              <a:t>Exceptions</a:t>
            </a:r>
            <a:r>
              <a:rPr lang="de-DE" dirty="0" smtClean="0">
                <a:solidFill>
                  <a:srgbClr val="FF0000"/>
                </a:solidFill>
              </a:rPr>
              <a:t>“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Nach oben gebogener Pfeil 3"/>
          <p:cNvSpPr/>
          <p:nvPr/>
        </p:nvSpPr>
        <p:spPr>
          <a:xfrm>
            <a:off x="9281160" y="5687568"/>
            <a:ext cx="1709928" cy="64922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79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Nur drei </a:t>
            </a:r>
            <a:r>
              <a:rPr lang="de-DE" dirty="0" err="1" smtClean="0"/>
              <a:t>Queries</a:t>
            </a:r>
            <a:r>
              <a:rPr lang="de-DE" dirty="0" smtClean="0"/>
              <a:t> : 100 User, 5 Sekunden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" t="15623" r="55261" b="62312"/>
          <a:stretch/>
        </p:blipFill>
        <p:spPr>
          <a:xfrm>
            <a:off x="648013" y="2157985"/>
            <a:ext cx="4490915" cy="1472184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" t="15951" r="74500" b="73125"/>
          <a:stretch/>
        </p:blipFill>
        <p:spPr>
          <a:xfrm>
            <a:off x="4251959" y="4352543"/>
            <a:ext cx="2912778" cy="1024129"/>
          </a:xfrm>
          <a:prstGeom prst="rect">
            <a:avLst/>
          </a:prstGeom>
        </p:spPr>
      </p:pic>
      <p:pic>
        <p:nvPicPr>
          <p:cNvPr id="6" name="Inhaltsplatzhalt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63" t="15623" r="18746" b="62312"/>
          <a:stretch/>
        </p:blipFill>
        <p:spPr>
          <a:xfrm>
            <a:off x="6099048" y="2145793"/>
            <a:ext cx="4605528" cy="14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learnt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Trotz Optimierung sind wir immer noch zu langsam in solchen </a:t>
            </a:r>
            <a:r>
              <a:rPr lang="de-DE" dirty="0" err="1" smtClean="0"/>
              <a:t>Queries</a:t>
            </a:r>
            <a:r>
              <a:rPr lang="de-DE" dirty="0" smtClean="0"/>
              <a:t>, die auf das Gesamtergebnis der Sitzzuteilung zugreifen. Das zieht auch die Performance der anderen </a:t>
            </a:r>
            <a:r>
              <a:rPr lang="de-DE" dirty="0" err="1" smtClean="0"/>
              <a:t>Queries</a:t>
            </a:r>
            <a:r>
              <a:rPr lang="de-DE" dirty="0" smtClean="0"/>
              <a:t> nach unten.</a:t>
            </a:r>
          </a:p>
          <a:p>
            <a:endParaRPr lang="de-DE" dirty="0"/>
          </a:p>
          <a:p>
            <a:r>
              <a:rPr lang="de-DE" dirty="0" smtClean="0"/>
              <a:t>Nicht in Präsentation enthalten:</a:t>
            </a:r>
            <a:br>
              <a:rPr lang="de-DE" dirty="0" smtClean="0"/>
            </a:br>
            <a:r>
              <a:rPr lang="de-DE" dirty="0" smtClean="0"/>
              <a:t>viele Schwellwertwarnungen des verwendeten </a:t>
            </a:r>
            <a:r>
              <a:rPr lang="de-DE" dirty="0" err="1" smtClean="0"/>
              <a:t>Loadtest</a:t>
            </a:r>
            <a:r>
              <a:rPr lang="de-DE" dirty="0" smtClean="0"/>
              <a:t>-Tools deuten auf eine enorme Hardware Ineffizienz hin.</a:t>
            </a:r>
          </a:p>
          <a:p>
            <a:pPr marL="0" indent="0">
              <a:buNone/>
            </a:pPr>
            <a:endParaRPr lang="de-DE" dirty="0" smtClean="0"/>
          </a:p>
          <a:p>
            <a:pPr lvl="1"/>
            <a:r>
              <a:rPr lang="de-DE" dirty="0" smtClean="0"/>
              <a:t>Wir optimieren weiter</a:t>
            </a:r>
            <a:endParaRPr lang="de-DE" dirty="0"/>
          </a:p>
          <a:p>
            <a:endParaRPr lang="de-DE" dirty="0"/>
          </a:p>
        </p:txBody>
      </p:sp>
      <p:sp>
        <p:nvSpPr>
          <p:cNvPr id="4" name="Eingekerbter Richtungspfeil 3"/>
          <p:cNvSpPr/>
          <p:nvPr/>
        </p:nvSpPr>
        <p:spPr>
          <a:xfrm>
            <a:off x="1280160" y="5358384"/>
            <a:ext cx="256032" cy="38404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2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Breitbild</PresentationFormat>
  <Paragraphs>74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Benchmarking   E.T.        The election tool projekt</vt:lpstr>
      <vt:lpstr>Set Up</vt:lpstr>
      <vt:lpstr>50 User, 15 Sekunden</vt:lpstr>
      <vt:lpstr>doppelte User,  gedrittelte Pausendauer</vt:lpstr>
      <vt:lpstr>doppelte User,  gedrittelte Pausendauer</vt:lpstr>
      <vt:lpstr>Nur drei Queries : 100 User, 5 Sekunden</vt:lpstr>
      <vt:lpstr>Lessons learnt: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 E.T.</dc:title>
  <dc:creator>Markus</dc:creator>
  <cp:lastModifiedBy>Markus</cp:lastModifiedBy>
  <cp:revision>8</cp:revision>
  <dcterms:created xsi:type="dcterms:W3CDTF">2015-12-06T17:02:25Z</dcterms:created>
  <dcterms:modified xsi:type="dcterms:W3CDTF">2015-12-06T18:14:05Z</dcterms:modified>
</cp:coreProperties>
</file>