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Mon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Mon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Mono-italic.fntdata"/><Relationship Id="rId14" Type="http://schemas.openxmlformats.org/officeDocument/2006/relationships/font" Target="fonts/RobotoMono-bold.fntdata"/><Relationship Id="rId16"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b532b9e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b532b9e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b532b9e9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b532b9e9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b532b9e9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1b532b9e9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1b532b9e9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1b532b9e9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b532b9e9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1b532b9e9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b532b9e9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b532b9e9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uk"/>
              <a:t>C# Books CRUD</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uk"/>
              <a:t>Kiril Shiyan 273222008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uk"/>
              <a:t>This application is built to manage database containing books. It allows user to do CRUD operations (create, read, update, delete) on table “Books”. Application uses MySQL for database handling, Entity Framework as ORM, ASP.NET for back-end and React for front-end.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Project Structure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2114550" y="985838"/>
            <a:ext cx="5219700" cy="3476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BookController</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2" marL="1371600" rtl="0" algn="l">
              <a:spcBef>
                <a:spcPts val="1200"/>
              </a:spcBef>
              <a:spcAft>
                <a:spcPts val="0"/>
              </a:spcAft>
              <a:buClr>
                <a:schemeClr val="dk1"/>
              </a:buClr>
              <a:buSzPts val="1400"/>
              <a:buChar char="■"/>
            </a:pPr>
            <a:r>
              <a:rPr b="1" lang="uk">
                <a:solidFill>
                  <a:schemeClr val="dk1"/>
                </a:solidFill>
              </a:rPr>
              <a:t>GET /get-books</a:t>
            </a:r>
            <a:r>
              <a:rPr lang="uk">
                <a:solidFill>
                  <a:schemeClr val="dk1"/>
                </a:solidFill>
              </a:rPr>
              <a:t> – Retrieves a list of all books.</a:t>
            </a:r>
            <a:endParaRPr>
              <a:solidFill>
                <a:schemeClr val="dk1"/>
              </a:solidFill>
            </a:endParaRPr>
          </a:p>
          <a:p>
            <a:pPr indent="-317500" lvl="2" marL="1371600" rtl="0" algn="l">
              <a:spcBef>
                <a:spcPts val="0"/>
              </a:spcBef>
              <a:spcAft>
                <a:spcPts val="0"/>
              </a:spcAft>
              <a:buClr>
                <a:schemeClr val="dk1"/>
              </a:buClr>
              <a:buSzPts val="1400"/>
              <a:buChar char="■"/>
            </a:pPr>
            <a:r>
              <a:rPr b="1" lang="uk">
                <a:solidFill>
                  <a:schemeClr val="dk1"/>
                </a:solidFill>
              </a:rPr>
              <a:t>GET /get-books-genres</a:t>
            </a:r>
            <a:r>
              <a:rPr lang="uk">
                <a:solidFill>
                  <a:schemeClr val="dk1"/>
                </a:solidFill>
              </a:rPr>
              <a:t> – Retrieves a list of all available genres.</a:t>
            </a:r>
            <a:endParaRPr>
              <a:solidFill>
                <a:schemeClr val="dk1"/>
              </a:solidFill>
            </a:endParaRPr>
          </a:p>
          <a:p>
            <a:pPr indent="-317500" lvl="2" marL="1371600" rtl="0" algn="l">
              <a:spcBef>
                <a:spcPts val="0"/>
              </a:spcBef>
              <a:spcAft>
                <a:spcPts val="0"/>
              </a:spcAft>
              <a:buClr>
                <a:schemeClr val="dk1"/>
              </a:buClr>
              <a:buSzPts val="1400"/>
              <a:buChar char="■"/>
            </a:pPr>
            <a:r>
              <a:rPr b="1" lang="uk">
                <a:solidFill>
                  <a:schemeClr val="dk1"/>
                </a:solidFill>
              </a:rPr>
              <a:t>POST /add-book</a:t>
            </a:r>
            <a:r>
              <a:rPr lang="uk">
                <a:solidFill>
                  <a:schemeClr val="dk1"/>
                </a:solidFill>
              </a:rPr>
              <a:t> – Creates a new book in the database.</a:t>
            </a:r>
            <a:endParaRPr>
              <a:solidFill>
                <a:schemeClr val="dk1"/>
              </a:solidFill>
            </a:endParaRPr>
          </a:p>
          <a:p>
            <a:pPr indent="-317500" lvl="2" marL="1371600" rtl="0" algn="l">
              <a:spcBef>
                <a:spcPts val="0"/>
              </a:spcBef>
              <a:spcAft>
                <a:spcPts val="0"/>
              </a:spcAft>
              <a:buClr>
                <a:schemeClr val="dk1"/>
              </a:buClr>
              <a:buSzPts val="1400"/>
              <a:buChar char="■"/>
            </a:pPr>
            <a:r>
              <a:rPr b="1" lang="uk">
                <a:solidFill>
                  <a:schemeClr val="dk1"/>
                </a:solidFill>
              </a:rPr>
              <a:t>POST /update-book </a:t>
            </a:r>
            <a:r>
              <a:rPr lang="uk">
                <a:solidFill>
                  <a:schemeClr val="dk1"/>
                </a:solidFill>
              </a:rPr>
              <a:t>– Updates an existing book record.</a:t>
            </a:r>
            <a:endParaRPr>
              <a:solidFill>
                <a:schemeClr val="dk1"/>
              </a:solidFill>
            </a:endParaRPr>
          </a:p>
          <a:p>
            <a:pPr indent="-317500" lvl="2" marL="1371600" rtl="0" algn="l">
              <a:spcBef>
                <a:spcPts val="0"/>
              </a:spcBef>
              <a:spcAft>
                <a:spcPts val="0"/>
              </a:spcAft>
              <a:buClr>
                <a:schemeClr val="dk1"/>
              </a:buClr>
              <a:buSzPts val="1400"/>
              <a:buChar char="■"/>
            </a:pPr>
            <a:r>
              <a:rPr b="1" lang="uk">
                <a:solidFill>
                  <a:schemeClr val="dk1"/>
                </a:solidFill>
              </a:rPr>
              <a:t>DELETE /delete-book</a:t>
            </a:r>
            <a:r>
              <a:rPr lang="uk">
                <a:solidFill>
                  <a:schemeClr val="dk1"/>
                </a:solidFill>
              </a:rPr>
              <a:t> – Deletes a book record.</a:t>
            </a:r>
            <a:endParaRPr>
              <a:solidFill>
                <a:srgbClr val="188038"/>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BookService</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2" marL="1371600" rtl="0" algn="l">
              <a:spcBef>
                <a:spcPts val="1200"/>
              </a:spcBef>
              <a:spcAft>
                <a:spcPts val="0"/>
              </a:spcAft>
              <a:buClr>
                <a:schemeClr val="dk1"/>
              </a:buClr>
              <a:buSzPts val="1400"/>
              <a:buChar char="■"/>
            </a:pPr>
            <a:r>
              <a:rPr lang="uk">
                <a:solidFill>
                  <a:srgbClr val="188038"/>
                </a:solidFill>
                <a:latin typeface="Roboto Mono"/>
                <a:ea typeface="Roboto Mono"/>
                <a:cs typeface="Roboto Mono"/>
                <a:sym typeface="Roboto Mono"/>
              </a:rPr>
              <a:t>GetBooks()</a:t>
            </a:r>
            <a:r>
              <a:rPr lang="uk">
                <a:solidFill>
                  <a:schemeClr val="dk1"/>
                </a:solidFill>
              </a:rPr>
              <a:t> – Retrieves all books from the database.</a:t>
            </a:r>
            <a:endParaRPr>
              <a:solidFill>
                <a:schemeClr val="dk1"/>
              </a:solidFill>
            </a:endParaRPr>
          </a:p>
          <a:p>
            <a:pPr indent="-317500" lvl="2" marL="1371600" rtl="0" algn="l">
              <a:spcBef>
                <a:spcPts val="0"/>
              </a:spcBef>
              <a:spcAft>
                <a:spcPts val="0"/>
              </a:spcAft>
              <a:buClr>
                <a:schemeClr val="dk1"/>
              </a:buClr>
              <a:buSzPts val="1400"/>
              <a:buChar char="■"/>
            </a:pPr>
            <a:r>
              <a:rPr lang="uk">
                <a:solidFill>
                  <a:srgbClr val="188038"/>
                </a:solidFill>
                <a:latin typeface="Roboto Mono"/>
                <a:ea typeface="Roboto Mono"/>
                <a:cs typeface="Roboto Mono"/>
                <a:sym typeface="Roboto Mono"/>
              </a:rPr>
              <a:t>AddBook(Book book)</a:t>
            </a:r>
            <a:r>
              <a:rPr lang="uk">
                <a:solidFill>
                  <a:schemeClr val="dk1"/>
                </a:solidFill>
              </a:rPr>
              <a:t> – Adds a new book to the database.</a:t>
            </a:r>
            <a:endParaRPr>
              <a:solidFill>
                <a:schemeClr val="dk1"/>
              </a:solidFill>
            </a:endParaRPr>
          </a:p>
          <a:p>
            <a:pPr indent="-317500" lvl="2" marL="1371600" rtl="0" algn="l">
              <a:spcBef>
                <a:spcPts val="0"/>
              </a:spcBef>
              <a:spcAft>
                <a:spcPts val="0"/>
              </a:spcAft>
              <a:buClr>
                <a:schemeClr val="dk1"/>
              </a:buClr>
              <a:buSzPts val="1400"/>
              <a:buChar char="■"/>
            </a:pPr>
            <a:r>
              <a:rPr lang="uk">
                <a:solidFill>
                  <a:srgbClr val="188038"/>
                </a:solidFill>
                <a:latin typeface="Roboto Mono"/>
                <a:ea typeface="Roboto Mono"/>
                <a:cs typeface="Roboto Mono"/>
                <a:sym typeface="Roboto Mono"/>
              </a:rPr>
              <a:t>UpdateBook(Book book)</a:t>
            </a:r>
            <a:r>
              <a:rPr lang="uk">
                <a:solidFill>
                  <a:schemeClr val="dk1"/>
                </a:solidFill>
              </a:rPr>
              <a:t> – Updates an existing book record.</a:t>
            </a:r>
            <a:endParaRPr>
              <a:solidFill>
                <a:schemeClr val="dk1"/>
              </a:solidFill>
            </a:endParaRPr>
          </a:p>
          <a:p>
            <a:pPr indent="-317500" lvl="2" marL="1371600" rtl="0" algn="l">
              <a:spcBef>
                <a:spcPts val="0"/>
              </a:spcBef>
              <a:spcAft>
                <a:spcPts val="0"/>
              </a:spcAft>
              <a:buClr>
                <a:schemeClr val="dk1"/>
              </a:buClr>
              <a:buSzPts val="1400"/>
              <a:buChar char="■"/>
            </a:pPr>
            <a:r>
              <a:rPr lang="uk">
                <a:solidFill>
                  <a:srgbClr val="188038"/>
                </a:solidFill>
                <a:latin typeface="Roboto Mono"/>
                <a:ea typeface="Roboto Mono"/>
                <a:cs typeface="Roboto Mono"/>
                <a:sym typeface="Roboto Mono"/>
              </a:rPr>
              <a:t>DeleteBook(Guid id)</a:t>
            </a:r>
            <a:r>
              <a:rPr lang="uk">
                <a:solidFill>
                  <a:schemeClr val="dk1"/>
                </a:solidFill>
              </a:rPr>
              <a:t> – Deletes a book record by GUID.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DbService</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17500" lvl="2" marL="1371600" rtl="0" algn="l">
              <a:spcBef>
                <a:spcPts val="1200"/>
              </a:spcBef>
              <a:spcAft>
                <a:spcPts val="0"/>
              </a:spcAft>
              <a:buClr>
                <a:schemeClr val="dk1"/>
              </a:buClr>
              <a:buSzPts val="1400"/>
              <a:buChar char="■"/>
            </a:pPr>
            <a:r>
              <a:rPr lang="uk">
                <a:solidFill>
                  <a:srgbClr val="188038"/>
                </a:solidFill>
                <a:latin typeface="Roboto Mono"/>
                <a:ea typeface="Roboto Mono"/>
                <a:cs typeface="Roboto Mono"/>
                <a:sym typeface="Roboto Mono"/>
              </a:rPr>
              <a:t>modelBuilder.Entity&lt;Book&gt;(entity =&gt;</a:t>
            </a:r>
            <a:endParaRPr>
              <a:solidFill>
                <a:srgbClr val="188038"/>
              </a:solidFill>
              <a:latin typeface="Roboto Mono"/>
              <a:ea typeface="Roboto Mono"/>
              <a:cs typeface="Roboto Mono"/>
              <a:sym typeface="Roboto Mono"/>
            </a:endParaRPr>
          </a:p>
          <a:p>
            <a:pPr indent="-317500" lvl="2" marL="1371600" rtl="0" algn="l">
              <a:spcBef>
                <a:spcPts val="0"/>
              </a:spcBef>
              <a:spcAft>
                <a:spcPts val="0"/>
              </a:spcAft>
              <a:buClr>
                <a:schemeClr val="dk1"/>
              </a:buClr>
              <a:buSzPts val="1400"/>
              <a:buChar char="■"/>
            </a:pPr>
            <a:r>
              <a:rPr lang="uk">
                <a:solidFill>
                  <a:srgbClr val="188038"/>
                </a:solidFill>
                <a:latin typeface="Roboto Mono"/>
                <a:ea typeface="Roboto Mono"/>
                <a:cs typeface="Roboto Mono"/>
                <a:sym typeface="Roboto Mono"/>
              </a:rPr>
              <a:t>            {</a:t>
            </a:r>
            <a:endParaRPr>
              <a:solidFill>
                <a:srgbClr val="188038"/>
              </a:solidFill>
              <a:latin typeface="Roboto Mono"/>
              <a:ea typeface="Roboto Mono"/>
              <a:cs typeface="Roboto Mono"/>
              <a:sym typeface="Roboto Mono"/>
            </a:endParaRPr>
          </a:p>
          <a:p>
            <a:pPr indent="-317500" lvl="2" marL="1371600" rtl="0" algn="l">
              <a:spcBef>
                <a:spcPts val="0"/>
              </a:spcBef>
              <a:spcAft>
                <a:spcPts val="0"/>
              </a:spcAft>
              <a:buClr>
                <a:schemeClr val="dk1"/>
              </a:buClr>
              <a:buSzPts val="1400"/>
              <a:buChar char="■"/>
            </a:pPr>
            <a:r>
              <a:rPr lang="uk">
                <a:solidFill>
                  <a:srgbClr val="188038"/>
                </a:solidFill>
                <a:latin typeface="Roboto Mono"/>
                <a:ea typeface="Roboto Mono"/>
                <a:cs typeface="Roboto Mono"/>
                <a:sym typeface="Roboto Mono"/>
              </a:rPr>
              <a:t>                entity.HasKey(x =&gt; x.Id);</a:t>
            </a:r>
            <a:endParaRPr>
              <a:solidFill>
                <a:srgbClr val="188038"/>
              </a:solidFill>
              <a:latin typeface="Roboto Mono"/>
              <a:ea typeface="Roboto Mono"/>
              <a:cs typeface="Roboto Mono"/>
              <a:sym typeface="Roboto Mono"/>
            </a:endParaRPr>
          </a:p>
          <a:p>
            <a:pPr indent="-317500" lvl="2" marL="1371600" rtl="0" algn="l">
              <a:spcBef>
                <a:spcPts val="0"/>
              </a:spcBef>
              <a:spcAft>
                <a:spcPts val="0"/>
              </a:spcAft>
              <a:buClr>
                <a:schemeClr val="dk1"/>
              </a:buClr>
              <a:buSzPts val="1400"/>
              <a:buChar char="■"/>
            </a:pPr>
            <a:r>
              <a:rPr lang="uk">
                <a:solidFill>
                  <a:srgbClr val="188038"/>
                </a:solidFill>
                <a:latin typeface="Roboto Mono"/>
                <a:ea typeface="Roboto Mono"/>
                <a:cs typeface="Roboto Mono"/>
                <a:sym typeface="Roboto Mono"/>
              </a:rPr>
              <a:t>                entity.Property(x =&gt; x.Title).HasMaxLength(255).IsRequired();</a:t>
            </a:r>
            <a:endParaRPr>
              <a:solidFill>
                <a:srgbClr val="188038"/>
              </a:solidFill>
              <a:latin typeface="Roboto Mono"/>
              <a:ea typeface="Roboto Mono"/>
              <a:cs typeface="Roboto Mono"/>
              <a:sym typeface="Roboto Mono"/>
            </a:endParaRPr>
          </a:p>
          <a:p>
            <a:pPr indent="-317500" lvl="2" marL="1371600" rtl="0" algn="l">
              <a:spcBef>
                <a:spcPts val="0"/>
              </a:spcBef>
              <a:spcAft>
                <a:spcPts val="0"/>
              </a:spcAft>
              <a:buClr>
                <a:schemeClr val="dk1"/>
              </a:buClr>
              <a:buSzPts val="1400"/>
              <a:buChar char="■"/>
            </a:pPr>
            <a:r>
              <a:rPr lang="uk">
                <a:solidFill>
                  <a:srgbClr val="188038"/>
                </a:solidFill>
                <a:latin typeface="Roboto Mono"/>
                <a:ea typeface="Roboto Mono"/>
                <a:cs typeface="Roboto Mono"/>
                <a:sym typeface="Roboto Mono"/>
              </a:rPr>
              <a:t>                entity.Property(x =&gt; x.Genre).HasMaxLength(30);</a:t>
            </a:r>
            <a:endParaRPr>
              <a:solidFill>
                <a:srgbClr val="188038"/>
              </a:solidFill>
              <a:latin typeface="Roboto Mono"/>
              <a:ea typeface="Roboto Mono"/>
              <a:cs typeface="Roboto Mono"/>
              <a:sym typeface="Roboto Mono"/>
            </a:endParaRPr>
          </a:p>
          <a:p>
            <a:pPr indent="-317500" lvl="2" marL="1371600" rtl="0" algn="l">
              <a:spcBef>
                <a:spcPts val="0"/>
              </a:spcBef>
              <a:spcAft>
                <a:spcPts val="0"/>
              </a:spcAft>
              <a:buClr>
                <a:schemeClr val="dk1"/>
              </a:buClr>
              <a:buSzPts val="1400"/>
              <a:buChar char="■"/>
            </a:pPr>
            <a:r>
              <a:rPr lang="uk">
                <a:solidFill>
                  <a:srgbClr val="188038"/>
                </a:solidFill>
                <a:latin typeface="Roboto Mono"/>
                <a:ea typeface="Roboto Mono"/>
                <a:cs typeface="Roboto Mono"/>
                <a:sym typeface="Roboto Mono"/>
              </a:rPr>
              <a:t>                entity.Property(x =&gt; x.Author).HasMaxLength(255);</a:t>
            </a:r>
            <a:endParaRPr>
              <a:solidFill>
                <a:srgbClr val="188038"/>
              </a:solidFill>
              <a:latin typeface="Roboto Mono"/>
              <a:ea typeface="Roboto Mono"/>
              <a:cs typeface="Roboto Mono"/>
              <a:sym typeface="Roboto Mono"/>
            </a:endParaRPr>
          </a:p>
          <a:p>
            <a:pPr indent="-317500" lvl="2" marL="1371600" rtl="0" algn="l">
              <a:spcBef>
                <a:spcPts val="0"/>
              </a:spcBef>
              <a:spcAft>
                <a:spcPts val="0"/>
              </a:spcAft>
              <a:buClr>
                <a:schemeClr val="dk1"/>
              </a:buClr>
              <a:buSzPts val="1400"/>
              <a:buChar char="■"/>
            </a:pPr>
            <a:r>
              <a:rPr lang="uk">
                <a:solidFill>
                  <a:srgbClr val="188038"/>
                </a:solidFill>
                <a:latin typeface="Roboto Mono"/>
                <a:ea typeface="Roboto Mono"/>
                <a:cs typeface="Roboto Mono"/>
                <a:sym typeface="Roboto Mono"/>
              </a:rPr>
              <a:t>                entity.Property(x =&gt; x.ISBN).HasMaxLength(13);</a:t>
            </a:r>
            <a:endParaRPr>
              <a:solidFill>
                <a:srgbClr val="188038"/>
              </a:solidFill>
              <a:latin typeface="Roboto Mono"/>
              <a:ea typeface="Roboto Mono"/>
              <a:cs typeface="Roboto Mono"/>
              <a:sym typeface="Roboto Mono"/>
            </a:endParaRPr>
          </a:p>
          <a:p>
            <a:pPr indent="-317500" lvl="2" marL="1371600" rtl="0" algn="l">
              <a:spcBef>
                <a:spcPts val="0"/>
              </a:spcBef>
              <a:spcAft>
                <a:spcPts val="0"/>
              </a:spcAft>
              <a:buClr>
                <a:schemeClr val="dk1"/>
              </a:buClr>
              <a:buSzPts val="1400"/>
              <a:buChar char="■"/>
            </a:pPr>
            <a:r>
              <a:rPr lang="uk">
                <a:solidFill>
                  <a:srgbClr val="188038"/>
                </a:solidFill>
                <a:latin typeface="Roboto Mono"/>
                <a:ea typeface="Roboto Mono"/>
                <a:cs typeface="Roboto Mono"/>
                <a:sym typeface="Roboto Mono"/>
              </a:rPr>
              <a:t>                entity.Property(x =&gt; x.Publisher).HasMaxLength(255);</a:t>
            </a:r>
            <a:endParaRPr>
              <a:solidFill>
                <a:srgbClr val="188038"/>
              </a:solidFill>
              <a:latin typeface="Roboto Mono"/>
              <a:ea typeface="Roboto Mono"/>
              <a:cs typeface="Roboto Mono"/>
              <a:sym typeface="Roboto Mono"/>
            </a:endParaRPr>
          </a:p>
          <a:p>
            <a:pPr indent="-317500" lvl="2" marL="1371600" rtl="0" algn="l">
              <a:spcBef>
                <a:spcPts val="0"/>
              </a:spcBef>
              <a:spcAft>
                <a:spcPts val="0"/>
              </a:spcAft>
              <a:buClr>
                <a:schemeClr val="dk1"/>
              </a:buClr>
              <a:buSzPts val="1400"/>
              <a:buChar char="■"/>
            </a:pPr>
            <a:r>
              <a:rPr lang="uk">
                <a:solidFill>
                  <a:srgbClr val="188038"/>
                </a:solidFill>
                <a:latin typeface="Roboto Mono"/>
                <a:ea typeface="Roboto Mono"/>
                <a:cs typeface="Roboto Mono"/>
                <a:sym typeface="Roboto Mono"/>
              </a:rPr>
              <a:t>                entity.Property(x =&gt; x.PublicationDate);</a:t>
            </a:r>
            <a:endParaRPr>
              <a:solidFill>
                <a:srgbClr val="188038"/>
              </a:solidFill>
              <a:latin typeface="Roboto Mono"/>
              <a:ea typeface="Roboto Mono"/>
              <a:cs typeface="Roboto Mono"/>
              <a:sym typeface="Roboto Mono"/>
            </a:endParaRPr>
          </a:p>
          <a:p>
            <a:pPr indent="-317500" lvl="2" marL="1371600" rtl="0" algn="l">
              <a:spcBef>
                <a:spcPts val="0"/>
              </a:spcBef>
              <a:spcAft>
                <a:spcPts val="0"/>
              </a:spcAft>
              <a:buClr>
                <a:schemeClr val="dk1"/>
              </a:buClr>
              <a:buSzPts val="1400"/>
              <a:buChar char="■"/>
            </a:pPr>
            <a:r>
              <a:rPr lang="uk">
                <a:solidFill>
                  <a:srgbClr val="188038"/>
                </a:solidFill>
                <a:latin typeface="Roboto Mono"/>
                <a:ea typeface="Roboto Mono"/>
                <a:cs typeface="Roboto Mono"/>
                <a:sym typeface="Roboto Mono"/>
              </a:rPr>
              <a:t>                entity.Property(x =&gt; x.Language).HasMaxLength(50);</a:t>
            </a:r>
            <a:endParaRPr>
              <a:solidFill>
                <a:srgbClr val="188038"/>
              </a:solidFill>
              <a:latin typeface="Roboto Mono"/>
              <a:ea typeface="Roboto Mono"/>
              <a:cs typeface="Roboto Mono"/>
              <a:sym typeface="Roboto Mono"/>
            </a:endParaRPr>
          </a:p>
          <a:p>
            <a:pPr indent="-317500" lvl="2" marL="1371600" rtl="0" algn="l">
              <a:spcBef>
                <a:spcPts val="0"/>
              </a:spcBef>
              <a:spcAft>
                <a:spcPts val="0"/>
              </a:spcAft>
              <a:buClr>
                <a:schemeClr val="dk1"/>
              </a:buClr>
              <a:buSzPts val="1400"/>
              <a:buChar char="■"/>
            </a:pPr>
            <a:r>
              <a:rPr lang="uk">
                <a:solidFill>
                  <a:srgbClr val="188038"/>
                </a:solidFill>
                <a:latin typeface="Roboto Mono"/>
                <a:ea typeface="Roboto Mono"/>
                <a:cs typeface="Roboto Mono"/>
                <a:sym typeface="Roboto Mono"/>
              </a:rPr>
              <a:t>            });</a:t>
            </a:r>
            <a:endParaRPr>
              <a:solidFill>
                <a:srgbClr val="188038"/>
              </a:solidFill>
              <a:latin typeface="Roboto Mono"/>
              <a:ea typeface="Roboto Mono"/>
              <a:cs typeface="Roboto Mono"/>
              <a:sym typeface="Roboto Mono"/>
            </a:endParaRPr>
          </a:p>
          <a:p>
            <a:pPr indent="-317500" lvl="2" marL="1371600" rtl="0" algn="l">
              <a:spcBef>
                <a:spcPts val="0"/>
              </a:spcBef>
              <a:spcAft>
                <a:spcPts val="0"/>
              </a:spcAft>
              <a:buClr>
                <a:srgbClr val="188038"/>
              </a:buClr>
              <a:buSzPts val="1400"/>
              <a:buFont typeface="Roboto Mono"/>
              <a:buChar char="■"/>
            </a:pPr>
            <a:r>
              <a:t/>
            </a:r>
            <a:endParaRPr>
              <a:solidFill>
                <a:srgbClr val="188038"/>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Utils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uk"/>
              <a:t>Constants - constants used by application</a:t>
            </a:r>
            <a:endParaRPr/>
          </a:p>
          <a:p>
            <a:pPr indent="457200" lvl="0" marL="0" rtl="0" algn="l">
              <a:spcBef>
                <a:spcPts val="1200"/>
              </a:spcBef>
              <a:spcAft>
                <a:spcPts val="1200"/>
              </a:spcAft>
              <a:buNone/>
            </a:pPr>
            <a:r>
              <a:rPr lang="uk"/>
              <a:t>ErrorCodes - error codes for better error handling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