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2" r:id="rId8"/>
    <p:sldId id="261" r:id="rId9"/>
    <p:sldId id="265" r:id="rId10"/>
    <p:sldId id="260"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1"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14,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3470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14,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38942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14,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83075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14,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27368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14,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43810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14,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93931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14,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36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14,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30797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14,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9614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14,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87818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14,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74075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14,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42176297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D6480E47-AD5F-A7D0-9826-160A7A02DAF2}"/>
              </a:ext>
            </a:extLst>
          </p:cNvPr>
          <p:cNvPicPr>
            <a:picLocks noChangeAspect="1"/>
          </p:cNvPicPr>
          <p:nvPr/>
        </p:nvPicPr>
        <p:blipFill rotWithShape="1">
          <a:blip r:embed="rId2"/>
          <a:srcRect r="26716"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EB597E28-04AE-2492-9090-8431337E8010}"/>
              </a:ext>
            </a:extLst>
          </p:cNvPr>
          <p:cNvSpPr>
            <a:spLocks noGrp="1"/>
          </p:cNvSpPr>
          <p:nvPr>
            <p:ph type="ctrTitle"/>
          </p:nvPr>
        </p:nvSpPr>
        <p:spPr>
          <a:xfrm>
            <a:off x="463825" y="2950387"/>
            <a:ext cx="3077044" cy="3531403"/>
          </a:xfrm>
        </p:spPr>
        <p:txBody>
          <a:bodyPr anchor="t">
            <a:normAutofit/>
          </a:bodyPr>
          <a:lstStyle/>
          <a:p>
            <a:pPr algn="r"/>
            <a:r>
              <a:rPr lang="de-DE" sz="3200" dirty="0">
                <a:solidFill>
                  <a:schemeClr val="bg1"/>
                </a:solidFill>
              </a:rPr>
              <a:t>NLP_2022</a:t>
            </a:r>
          </a:p>
        </p:txBody>
      </p:sp>
      <p:sp>
        <p:nvSpPr>
          <p:cNvPr id="3" name="Untertitel 2">
            <a:extLst>
              <a:ext uri="{FF2B5EF4-FFF2-40B4-BE49-F238E27FC236}">
                <a16:creationId xmlns:a16="http://schemas.microsoft.com/office/drawing/2014/main" id="{140B331B-02B1-2B4A-56C6-F609E9A8745E}"/>
              </a:ext>
            </a:extLst>
          </p:cNvPr>
          <p:cNvSpPr>
            <a:spLocks noGrp="1"/>
          </p:cNvSpPr>
          <p:nvPr>
            <p:ph type="subTitle" idx="1"/>
          </p:nvPr>
        </p:nvSpPr>
        <p:spPr>
          <a:xfrm>
            <a:off x="642026" y="525970"/>
            <a:ext cx="2937753" cy="1600225"/>
          </a:xfrm>
        </p:spPr>
        <p:txBody>
          <a:bodyPr anchor="b">
            <a:normAutofit/>
          </a:bodyPr>
          <a:lstStyle/>
          <a:p>
            <a:pPr algn="r">
              <a:lnSpc>
                <a:spcPct val="140000"/>
              </a:lnSpc>
            </a:pPr>
            <a:r>
              <a:rPr lang="de-DE" sz="1000">
                <a:solidFill>
                  <a:schemeClr val="bg1"/>
                </a:solidFill>
              </a:rPr>
              <a:t>DIS25 bei Herrn Prof. Dr. Schaer und Fabian Haak (M. Sc.)</a:t>
            </a:r>
          </a:p>
          <a:p>
            <a:pPr algn="r">
              <a:lnSpc>
                <a:spcPct val="140000"/>
              </a:lnSpc>
            </a:pPr>
            <a:r>
              <a:rPr lang="de-DE" sz="1000">
                <a:solidFill>
                  <a:schemeClr val="bg1"/>
                </a:solidFill>
              </a:rPr>
              <a:t>Ismail Arda, Luca Miliziano und Burghardt Thomas</a:t>
            </a:r>
          </a:p>
        </p:txBody>
      </p:sp>
    </p:spTree>
    <p:extLst>
      <p:ext uri="{BB962C8B-B14F-4D97-AF65-F5344CB8AC3E}">
        <p14:creationId xmlns:p14="http://schemas.microsoft.com/office/powerpoint/2010/main" val="24550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3780F-0242-92F9-BB3C-C6D9968E84D6}"/>
              </a:ext>
            </a:extLst>
          </p:cNvPr>
          <p:cNvSpPr>
            <a:spLocks noGrp="1"/>
          </p:cNvSpPr>
          <p:nvPr>
            <p:ph type="title"/>
          </p:nvPr>
        </p:nvSpPr>
        <p:spPr/>
        <p:txBody>
          <a:bodyPr/>
          <a:lstStyle/>
          <a:p>
            <a:r>
              <a:rPr lang="de-DE" dirty="0"/>
              <a:t>Fragen</a:t>
            </a:r>
            <a:endParaRPr lang="en-DE" dirty="0"/>
          </a:p>
        </p:txBody>
      </p:sp>
      <p:sp>
        <p:nvSpPr>
          <p:cNvPr id="3" name="Inhaltsplatzhalter 2">
            <a:extLst>
              <a:ext uri="{FF2B5EF4-FFF2-40B4-BE49-F238E27FC236}">
                <a16:creationId xmlns:a16="http://schemas.microsoft.com/office/drawing/2014/main" id="{66DE2651-6CA0-D47E-3AEB-F917BCA4274C}"/>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3286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6366F-745D-BAFB-D191-844208BCD24F}"/>
              </a:ext>
            </a:extLst>
          </p:cNvPr>
          <p:cNvSpPr>
            <a:spLocks noGrp="1"/>
          </p:cNvSpPr>
          <p:nvPr>
            <p:ph type="title"/>
          </p:nvPr>
        </p:nvSpPr>
        <p:spPr/>
        <p:txBody>
          <a:bodyPr/>
          <a:lstStyle/>
          <a:p>
            <a:r>
              <a:rPr lang="de-DE" dirty="0"/>
              <a:t>Inhaltsverzeichnis</a:t>
            </a:r>
          </a:p>
        </p:txBody>
      </p:sp>
      <p:sp>
        <p:nvSpPr>
          <p:cNvPr id="3" name="Inhaltsplatzhalter 2">
            <a:extLst>
              <a:ext uri="{FF2B5EF4-FFF2-40B4-BE49-F238E27FC236}">
                <a16:creationId xmlns:a16="http://schemas.microsoft.com/office/drawing/2014/main" id="{AEB9D10A-1FED-EE78-7317-A3AFB345F728}"/>
              </a:ext>
            </a:extLst>
          </p:cNvPr>
          <p:cNvSpPr>
            <a:spLocks noGrp="1"/>
          </p:cNvSpPr>
          <p:nvPr>
            <p:ph idx="1"/>
          </p:nvPr>
        </p:nvSpPr>
        <p:spPr/>
        <p:txBody>
          <a:bodyPr/>
          <a:lstStyle/>
          <a:p>
            <a:r>
              <a:rPr lang="de-DE" dirty="0"/>
              <a:t>Konzeptvorstellung und Forschungsfrage</a:t>
            </a:r>
          </a:p>
          <a:p>
            <a:r>
              <a:rPr lang="de-DE" dirty="0"/>
              <a:t>Motivation</a:t>
            </a:r>
          </a:p>
          <a:p>
            <a:r>
              <a:rPr lang="de-DE" dirty="0"/>
              <a:t>Datensatz</a:t>
            </a:r>
          </a:p>
          <a:p>
            <a:r>
              <a:rPr lang="de-DE" dirty="0"/>
              <a:t>Methode</a:t>
            </a:r>
          </a:p>
          <a:p>
            <a:r>
              <a:rPr lang="de-DE" dirty="0"/>
              <a:t>NLP-Pipeline </a:t>
            </a:r>
          </a:p>
          <a:p>
            <a:r>
              <a:rPr lang="de-DE" dirty="0"/>
              <a:t>Prototyp </a:t>
            </a:r>
          </a:p>
          <a:p>
            <a:r>
              <a:rPr lang="de-DE" dirty="0"/>
              <a:t>Erste Ergebnisse und Erkenntnisse</a:t>
            </a:r>
          </a:p>
          <a:p>
            <a:r>
              <a:rPr lang="de-DE" dirty="0"/>
              <a:t>Fragen</a:t>
            </a:r>
          </a:p>
        </p:txBody>
      </p:sp>
    </p:spTree>
    <p:extLst>
      <p:ext uri="{BB962C8B-B14F-4D97-AF65-F5344CB8AC3E}">
        <p14:creationId xmlns:p14="http://schemas.microsoft.com/office/powerpoint/2010/main" val="223755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A7CD9A-4696-E296-8FAC-37C0E0860D17}"/>
              </a:ext>
            </a:extLst>
          </p:cNvPr>
          <p:cNvSpPr>
            <a:spLocks noGrp="1"/>
          </p:cNvSpPr>
          <p:nvPr>
            <p:ph type="title"/>
          </p:nvPr>
        </p:nvSpPr>
        <p:spPr/>
        <p:txBody>
          <a:bodyPr/>
          <a:lstStyle/>
          <a:p>
            <a:r>
              <a:rPr lang="de-DE" dirty="0"/>
              <a:t>Konzeptvorstellung und Forschungsfrage</a:t>
            </a:r>
            <a:endParaRPr lang="en-DE" dirty="0"/>
          </a:p>
        </p:txBody>
      </p:sp>
      <p:sp>
        <p:nvSpPr>
          <p:cNvPr id="3" name="Inhaltsplatzhalter 2">
            <a:extLst>
              <a:ext uri="{FF2B5EF4-FFF2-40B4-BE49-F238E27FC236}">
                <a16:creationId xmlns:a16="http://schemas.microsoft.com/office/drawing/2014/main" id="{2CE560E0-4C4D-E084-5CD3-DDDE23142EB4}"/>
              </a:ext>
            </a:extLst>
          </p:cNvPr>
          <p:cNvSpPr>
            <a:spLocks noGrp="1"/>
          </p:cNvSpPr>
          <p:nvPr>
            <p:ph idx="1"/>
          </p:nvPr>
        </p:nvSpPr>
        <p:spPr/>
        <p:txBody>
          <a:bodyPr>
            <a:normAutofit/>
          </a:bodyPr>
          <a:lstStyle/>
          <a:p>
            <a:endParaRPr lang="de-DE" sz="1800" i="0" dirty="0">
              <a:effectLst/>
              <a:latin typeface="Arial" panose="020B0604020202020204" pitchFamily="34" charset="0"/>
            </a:endParaRPr>
          </a:p>
          <a:p>
            <a:r>
              <a:rPr lang="de-DE" sz="1200" dirty="0">
                <a:latin typeface="Arial" panose="020B0604020202020204" pitchFamily="34" charset="0"/>
              </a:rPr>
              <a:t>Nicht-neutrale Sprache besteht aus vielen Aspekten der Sprache, die subjektiv, eigensinnig oder anderweitig eine Bewertung impliziert. Dazu gehört auch die Toxizität, die von Formen der Hassrede wie Rassismus, Unhöflichkeit, profane, beleidigende und aggressive Sprache bis hin zu überpositivem Lob reicht. Nicht-neutrale Sprache ist besonders problematisch, wenn sie in Dokumenten vorkommt, die behaupten, neutral zu sein, wie Wikipedia oder (öffentliche) Nachrichten. Ein verwandtes Konzept ist Framing Bias, definiert als die Verwendung von subjektiven Wörtern oder Phrasen, die mit einer bestimmten Meinung verbunden sind.</a:t>
            </a:r>
          </a:p>
          <a:p>
            <a:r>
              <a:rPr lang="de-DE" sz="1800" i="0" dirty="0">
                <a:effectLst/>
                <a:latin typeface="Arial" panose="020B0604020202020204" pitchFamily="34" charset="0"/>
              </a:rPr>
              <a:t>Wir untersuchen nicht neutrale Sprache im Washington-Post </a:t>
            </a:r>
            <a:r>
              <a:rPr lang="de-DE" sz="1800" i="0" dirty="0" err="1">
                <a:effectLst/>
                <a:latin typeface="Arial" panose="020B0604020202020204" pitchFamily="34" charset="0"/>
              </a:rPr>
              <a:t>Daternsatz</a:t>
            </a:r>
            <a:endParaRPr lang="de-DE" sz="1800" i="0" dirty="0">
              <a:effectLst/>
              <a:latin typeface="Arial" panose="020B0604020202020204" pitchFamily="34" charset="0"/>
            </a:endParaRPr>
          </a:p>
          <a:p>
            <a:r>
              <a:rPr lang="de-DE" sz="1800" i="0" dirty="0">
                <a:effectLst/>
                <a:latin typeface="Arial" panose="020B0604020202020204" pitchFamily="34" charset="0"/>
              </a:rPr>
              <a:t>Die Präsentation ist ausgefeilt, verständlich und man kann der/dem </a:t>
            </a:r>
            <a:r>
              <a:rPr lang="de-DE" sz="1800" i="0" dirty="0" err="1">
                <a:effectLst/>
                <a:latin typeface="Arial" panose="020B0604020202020204" pitchFamily="34" charset="0"/>
              </a:rPr>
              <a:t>SprecherIn</a:t>
            </a:r>
            <a:r>
              <a:rPr lang="de-DE" sz="1800" i="0" dirty="0">
                <a:effectLst/>
                <a:latin typeface="Arial" panose="020B0604020202020204" pitchFamily="34" charset="0"/>
              </a:rPr>
              <a:t> gut folgen.</a:t>
            </a:r>
            <a:endParaRPr lang="en-DE" dirty="0"/>
          </a:p>
        </p:txBody>
      </p:sp>
    </p:spTree>
    <p:extLst>
      <p:ext uri="{BB962C8B-B14F-4D97-AF65-F5344CB8AC3E}">
        <p14:creationId xmlns:p14="http://schemas.microsoft.com/office/powerpoint/2010/main" val="66697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DDD778-25FC-4E50-0861-12EA23ACF419}"/>
              </a:ext>
            </a:extLst>
          </p:cNvPr>
          <p:cNvSpPr>
            <a:spLocks noGrp="1"/>
          </p:cNvSpPr>
          <p:nvPr>
            <p:ph type="title"/>
          </p:nvPr>
        </p:nvSpPr>
        <p:spPr/>
        <p:txBody>
          <a:bodyPr/>
          <a:lstStyle/>
          <a:p>
            <a:r>
              <a:rPr lang="de-DE" dirty="0"/>
              <a:t>Motivation</a:t>
            </a:r>
            <a:br>
              <a:rPr lang="de-DE" dirty="0"/>
            </a:br>
            <a:endParaRPr lang="en-DE" dirty="0"/>
          </a:p>
        </p:txBody>
      </p:sp>
      <p:sp>
        <p:nvSpPr>
          <p:cNvPr id="3" name="Inhaltsplatzhalter 2">
            <a:extLst>
              <a:ext uri="{FF2B5EF4-FFF2-40B4-BE49-F238E27FC236}">
                <a16:creationId xmlns:a16="http://schemas.microsoft.com/office/drawing/2014/main" id="{459E7263-ACE8-B12E-0386-F95984A3B83B}"/>
              </a:ext>
            </a:extLst>
          </p:cNvPr>
          <p:cNvSpPr>
            <a:spLocks noGrp="1"/>
          </p:cNvSpPr>
          <p:nvPr>
            <p:ph idx="1"/>
          </p:nvPr>
        </p:nvSpPr>
        <p:spPr/>
        <p:txBody>
          <a:bodyPr/>
          <a:lstStyle/>
          <a:p>
            <a:endParaRPr lang="de-DE" sz="1800" i="0" dirty="0">
              <a:effectLst/>
              <a:latin typeface="Arial" panose="020B0604020202020204" pitchFamily="34" charset="0"/>
            </a:endParaRPr>
          </a:p>
          <a:p>
            <a:r>
              <a:rPr lang="de-DE" sz="1800" dirty="0">
                <a:latin typeface="Arial" panose="020B0604020202020204" pitchFamily="34" charset="0"/>
              </a:rPr>
              <a:t>Warum non-neutral Speech? Warum Washington Post? Relevanz des Themas beschreiben!</a:t>
            </a:r>
          </a:p>
          <a:p>
            <a:endParaRPr lang="de-DE" sz="1800" dirty="0">
              <a:latin typeface="Arial" panose="020B0604020202020204" pitchFamily="34" charset="0"/>
            </a:endParaRPr>
          </a:p>
          <a:p>
            <a:r>
              <a:rPr lang="de-DE" sz="1800" i="0" dirty="0">
                <a:effectLst/>
                <a:latin typeface="Arial" panose="020B0604020202020204" pitchFamily="34" charset="0"/>
              </a:rPr>
              <a:t>Sie stellen anhand sinnvoller Vorarbeiten die Relevanz des Themas dar und formulieren klare Forschungsfragen.</a:t>
            </a:r>
            <a:endParaRPr lang="en-DE" dirty="0"/>
          </a:p>
        </p:txBody>
      </p:sp>
    </p:spTree>
    <p:extLst>
      <p:ext uri="{BB962C8B-B14F-4D97-AF65-F5344CB8AC3E}">
        <p14:creationId xmlns:p14="http://schemas.microsoft.com/office/powerpoint/2010/main" val="85087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5D7B-F3FF-B3DE-2E49-8E7CD8F5D541}"/>
              </a:ext>
            </a:extLst>
          </p:cNvPr>
          <p:cNvSpPr>
            <a:spLocks noGrp="1"/>
          </p:cNvSpPr>
          <p:nvPr>
            <p:ph type="title"/>
          </p:nvPr>
        </p:nvSpPr>
        <p:spPr/>
        <p:txBody>
          <a:bodyPr/>
          <a:lstStyle/>
          <a:p>
            <a:r>
              <a:rPr lang="de-DE" dirty="0"/>
              <a:t>Datensatz</a:t>
            </a:r>
            <a:endParaRPr lang="en-DE" dirty="0"/>
          </a:p>
        </p:txBody>
      </p:sp>
      <p:sp>
        <p:nvSpPr>
          <p:cNvPr id="3" name="Inhaltsplatzhalter 2">
            <a:extLst>
              <a:ext uri="{FF2B5EF4-FFF2-40B4-BE49-F238E27FC236}">
                <a16:creationId xmlns:a16="http://schemas.microsoft.com/office/drawing/2014/main" id="{D0F2B0C7-BCB6-66A7-2283-DC6033F43914}"/>
              </a:ext>
            </a:extLst>
          </p:cNvPr>
          <p:cNvSpPr>
            <a:spLocks noGrp="1"/>
          </p:cNvSpPr>
          <p:nvPr>
            <p:ph idx="1"/>
          </p:nvPr>
        </p:nvSpPr>
        <p:spPr/>
        <p:txBody>
          <a:bodyPr/>
          <a:lstStyle/>
          <a:p>
            <a:r>
              <a:rPr lang="de-DE" dirty="0"/>
              <a:t>Washington-Post</a:t>
            </a:r>
          </a:p>
          <a:p>
            <a:r>
              <a:rPr lang="de-DE" sz="1800" i="0" dirty="0">
                <a:effectLst/>
                <a:latin typeface="Arial" panose="020B0604020202020204" pitchFamily="34" charset="0"/>
              </a:rPr>
              <a:t>Sie haben den Datensatz </a:t>
            </a:r>
            <a:r>
              <a:rPr lang="de-DE" sz="1800" i="0" dirty="0" err="1">
                <a:effectLst/>
                <a:latin typeface="Arial" panose="020B0604020202020204" pitchFamily="34" charset="0"/>
              </a:rPr>
              <a:t>analysisert</a:t>
            </a:r>
            <a:r>
              <a:rPr lang="de-DE" sz="1800" i="0" dirty="0">
                <a:effectLst/>
                <a:latin typeface="Arial" panose="020B0604020202020204" pitchFamily="34" charset="0"/>
              </a:rPr>
              <a:t> und zur späteren Benutzung aufbereitet. Sie kennen die Hintergründe zum Datensatz und zeigen Querbezüge zu den Forschungsfragen und später verwendeten Methoden auf.</a:t>
            </a:r>
            <a:endParaRPr lang="en-DE" dirty="0"/>
          </a:p>
        </p:txBody>
      </p:sp>
    </p:spTree>
    <p:extLst>
      <p:ext uri="{BB962C8B-B14F-4D97-AF65-F5344CB8AC3E}">
        <p14:creationId xmlns:p14="http://schemas.microsoft.com/office/powerpoint/2010/main" val="210540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A9CB73-80D4-DF7C-E3FB-45909801510F}"/>
              </a:ext>
            </a:extLst>
          </p:cNvPr>
          <p:cNvSpPr>
            <a:spLocks noGrp="1"/>
          </p:cNvSpPr>
          <p:nvPr>
            <p:ph type="title"/>
          </p:nvPr>
        </p:nvSpPr>
        <p:spPr/>
        <p:txBody>
          <a:bodyPr/>
          <a:lstStyle/>
          <a:p>
            <a:r>
              <a:rPr lang="de-DE" dirty="0"/>
              <a:t>Methode(n)</a:t>
            </a:r>
            <a:endParaRPr lang="en-DE" dirty="0"/>
          </a:p>
        </p:txBody>
      </p:sp>
      <p:sp>
        <p:nvSpPr>
          <p:cNvPr id="3" name="Inhaltsplatzhalter 2">
            <a:extLst>
              <a:ext uri="{FF2B5EF4-FFF2-40B4-BE49-F238E27FC236}">
                <a16:creationId xmlns:a16="http://schemas.microsoft.com/office/drawing/2014/main" id="{29A8E8B3-0D67-4208-4BBF-C538BCF06CD8}"/>
              </a:ext>
            </a:extLst>
          </p:cNvPr>
          <p:cNvSpPr>
            <a:spLocks noGrp="1"/>
          </p:cNvSpPr>
          <p:nvPr>
            <p:ph idx="1"/>
          </p:nvPr>
        </p:nvSpPr>
        <p:spPr/>
        <p:txBody>
          <a:bodyPr/>
          <a:lstStyle/>
          <a:p>
            <a:endParaRPr lang="de-DE" sz="1800" i="0" dirty="0">
              <a:effectLst/>
              <a:latin typeface="Arial" panose="020B0604020202020204" pitchFamily="34" charset="0"/>
            </a:endParaRPr>
          </a:p>
          <a:p>
            <a:r>
              <a:rPr lang="de-DE" sz="1800" i="0" dirty="0">
                <a:effectLst/>
                <a:latin typeface="Arial" panose="020B0604020202020204" pitchFamily="34" charset="0"/>
              </a:rPr>
              <a:t>Was nutzen wir? Ansätze aus Paper anschauen!</a:t>
            </a:r>
          </a:p>
          <a:p>
            <a:r>
              <a:rPr lang="de-DE" sz="1800" i="0" dirty="0">
                <a:effectLst/>
                <a:latin typeface="Arial" panose="020B0604020202020204" pitchFamily="34" charset="0"/>
              </a:rPr>
              <a:t>Die gewählte(n) Methode(n) ergeben sich schlüssig aus der Problemstellung, den Forschungsfrage(n) sowie dem gewählten Datensatzes. Es wird sinnvoll und gewissenhaft mit Referenzen und Verweisen auf bestehende Arbeiten gearbeitet und das geplante methodische Vorgehen ist so voll nachvollziehbar. </a:t>
            </a:r>
            <a:endParaRPr lang="en-DE" dirty="0"/>
          </a:p>
        </p:txBody>
      </p:sp>
    </p:spTree>
    <p:extLst>
      <p:ext uri="{BB962C8B-B14F-4D97-AF65-F5344CB8AC3E}">
        <p14:creationId xmlns:p14="http://schemas.microsoft.com/office/powerpoint/2010/main" val="188729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AB903F-EB14-4DB1-622A-50144A42B681}"/>
              </a:ext>
            </a:extLst>
          </p:cNvPr>
          <p:cNvSpPr>
            <a:spLocks noGrp="1"/>
          </p:cNvSpPr>
          <p:nvPr>
            <p:ph type="title"/>
          </p:nvPr>
        </p:nvSpPr>
        <p:spPr/>
        <p:txBody>
          <a:bodyPr>
            <a:normAutofit fontScale="90000"/>
          </a:bodyPr>
          <a:lstStyle/>
          <a:p>
            <a:br>
              <a:rPr lang="de-DE" dirty="0"/>
            </a:br>
            <a:br>
              <a:rPr lang="de-DE" dirty="0"/>
            </a:br>
            <a:br>
              <a:rPr lang="de-DE" dirty="0"/>
            </a:br>
            <a:br>
              <a:rPr lang="de-DE" dirty="0"/>
            </a:br>
            <a:br>
              <a:rPr lang="de-DE" dirty="0"/>
            </a:br>
            <a:r>
              <a:rPr lang="de-DE" dirty="0"/>
              <a:t>NLP-Pipeline </a:t>
            </a:r>
            <a:br>
              <a:rPr lang="de-DE" dirty="0"/>
            </a:br>
            <a:endParaRPr lang="en-DE" dirty="0"/>
          </a:p>
        </p:txBody>
      </p:sp>
      <p:sp>
        <p:nvSpPr>
          <p:cNvPr id="3" name="Inhaltsplatzhalter 2">
            <a:extLst>
              <a:ext uri="{FF2B5EF4-FFF2-40B4-BE49-F238E27FC236}">
                <a16:creationId xmlns:a16="http://schemas.microsoft.com/office/drawing/2014/main" id="{2CD96E35-F825-4A31-8B26-1558CDDF5247}"/>
              </a:ext>
            </a:extLst>
          </p:cNvPr>
          <p:cNvSpPr>
            <a:spLocks noGrp="1"/>
          </p:cNvSpPr>
          <p:nvPr>
            <p:ph idx="1"/>
          </p:nvPr>
        </p:nvSpPr>
        <p:spPr/>
        <p:txBody>
          <a:bodyPr/>
          <a:lstStyle/>
          <a:p>
            <a:r>
              <a:rPr lang="de-DE" sz="1800" i="0" dirty="0">
                <a:effectLst/>
                <a:latin typeface="Arial" panose="020B0604020202020204" pitchFamily="34" charset="0"/>
              </a:rPr>
              <a:t>Beispiel siehe </a:t>
            </a:r>
            <a:r>
              <a:rPr lang="de-DE" sz="1800" i="0" dirty="0" err="1">
                <a:effectLst/>
                <a:latin typeface="Arial" panose="020B0604020202020204" pitchFamily="34" charset="0"/>
              </a:rPr>
              <a:t>Whatsapp</a:t>
            </a:r>
            <a:r>
              <a:rPr lang="de-DE" sz="1800" i="0" dirty="0">
                <a:effectLst/>
                <a:latin typeface="Arial" panose="020B0604020202020204" pitchFamily="34" charset="0"/>
              </a:rPr>
              <a:t> Gruppe</a:t>
            </a:r>
          </a:p>
          <a:p>
            <a:r>
              <a:rPr lang="de-DE" sz="1800" i="0" dirty="0">
                <a:effectLst/>
                <a:latin typeface="Arial" panose="020B0604020202020204" pitchFamily="34" charset="0"/>
              </a:rPr>
              <a:t>Die Bestandteile der NLP Pipeline sind sinnvoll und nachvollziehbar gewählt und ergeben sich schlüssig aus den Anforderungen aus der Wahl des Datensatzes und dem Methodensatz.</a:t>
            </a:r>
            <a:endParaRPr lang="en-DE" dirty="0"/>
          </a:p>
        </p:txBody>
      </p:sp>
    </p:spTree>
    <p:extLst>
      <p:ext uri="{BB962C8B-B14F-4D97-AF65-F5344CB8AC3E}">
        <p14:creationId xmlns:p14="http://schemas.microsoft.com/office/powerpoint/2010/main" val="30654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1F79A-0118-A3A0-CA9E-4C50ECB0315C}"/>
              </a:ext>
            </a:extLst>
          </p:cNvPr>
          <p:cNvSpPr>
            <a:spLocks noGrp="1"/>
          </p:cNvSpPr>
          <p:nvPr>
            <p:ph type="title"/>
          </p:nvPr>
        </p:nvSpPr>
        <p:spPr/>
        <p:txBody>
          <a:bodyPr/>
          <a:lstStyle/>
          <a:p>
            <a:r>
              <a:rPr lang="de-DE" dirty="0"/>
              <a:t>Prototyp</a:t>
            </a:r>
            <a:endParaRPr lang="en-DE" dirty="0"/>
          </a:p>
        </p:txBody>
      </p:sp>
      <p:sp>
        <p:nvSpPr>
          <p:cNvPr id="3" name="Inhaltsplatzhalter 2">
            <a:extLst>
              <a:ext uri="{FF2B5EF4-FFF2-40B4-BE49-F238E27FC236}">
                <a16:creationId xmlns:a16="http://schemas.microsoft.com/office/drawing/2014/main" id="{F3912F20-7427-DD2E-6BB2-BBB361335D39}"/>
              </a:ext>
            </a:extLst>
          </p:cNvPr>
          <p:cNvSpPr>
            <a:spLocks noGrp="1"/>
          </p:cNvSpPr>
          <p:nvPr>
            <p:ph idx="1"/>
          </p:nvPr>
        </p:nvSpPr>
        <p:spPr/>
        <p:txBody>
          <a:bodyPr/>
          <a:lstStyle/>
          <a:p>
            <a:r>
              <a:rPr lang="de-DE" dirty="0"/>
              <a:t>Link zu </a:t>
            </a:r>
            <a:r>
              <a:rPr lang="de-DE" dirty="0" err="1"/>
              <a:t>Github</a:t>
            </a:r>
            <a:endParaRPr lang="de-DE" dirty="0"/>
          </a:p>
          <a:p>
            <a:r>
              <a:rPr lang="de-DE" dirty="0"/>
              <a:t>Wir brauchen einen funktionierenden Prototypen</a:t>
            </a:r>
          </a:p>
          <a:p>
            <a:r>
              <a:rPr lang="de-DE" sz="1800" i="0" dirty="0">
                <a:effectLst/>
                <a:latin typeface="Arial" panose="020B0604020202020204" pitchFamily="34" charset="0"/>
              </a:rPr>
              <a:t>Der vorgestellte Prototyp lässt bereits gut erkennen, wie die methodische Ausarbeitung in der finalen Arbeit erfolgen wird. Die gezeigten Ergebnisse demonstrieren, dass die gewählte Methodik in der Lage ist, sinnvolle Ergebnisse zu Produzieren. </a:t>
            </a:r>
            <a:endParaRPr lang="de-DE" dirty="0"/>
          </a:p>
          <a:p>
            <a:endParaRPr lang="en-DE" dirty="0"/>
          </a:p>
        </p:txBody>
      </p:sp>
    </p:spTree>
    <p:extLst>
      <p:ext uri="{BB962C8B-B14F-4D97-AF65-F5344CB8AC3E}">
        <p14:creationId xmlns:p14="http://schemas.microsoft.com/office/powerpoint/2010/main" val="340304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01AAB6-B5F6-40D0-0EC4-6A5F64D186E7}"/>
              </a:ext>
            </a:extLst>
          </p:cNvPr>
          <p:cNvSpPr>
            <a:spLocks noGrp="1"/>
          </p:cNvSpPr>
          <p:nvPr>
            <p:ph type="title"/>
          </p:nvPr>
        </p:nvSpPr>
        <p:spPr/>
        <p:txBody>
          <a:bodyPr>
            <a:normAutofit/>
          </a:bodyPr>
          <a:lstStyle/>
          <a:p>
            <a:r>
              <a:rPr lang="de-DE" dirty="0"/>
              <a:t>Erste Ergebnisse und Erkenntnisse</a:t>
            </a:r>
            <a:endParaRPr lang="en-DE" dirty="0"/>
          </a:p>
        </p:txBody>
      </p:sp>
      <p:sp>
        <p:nvSpPr>
          <p:cNvPr id="3" name="Inhaltsplatzhalter 2">
            <a:extLst>
              <a:ext uri="{FF2B5EF4-FFF2-40B4-BE49-F238E27FC236}">
                <a16:creationId xmlns:a16="http://schemas.microsoft.com/office/drawing/2014/main" id="{1D980776-6EE6-FB64-BBBD-79DDBB010D9D}"/>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2855293899"/>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0"/>
      </a:accent5>
      <a:accent6>
        <a:srgbClr val="77AF88"/>
      </a:accent6>
      <a:hlink>
        <a:srgbClr val="758A53"/>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Breitbild</PresentationFormat>
  <Paragraphs>38</Paragraphs>
  <Slides>10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Gill Sans Nova</vt:lpstr>
      <vt:lpstr>GradientRiseVTI</vt:lpstr>
      <vt:lpstr>NLP_2022</vt:lpstr>
      <vt:lpstr>Inhaltsverzeichnis</vt:lpstr>
      <vt:lpstr>Konzeptvorstellung und Forschungsfrage</vt:lpstr>
      <vt:lpstr>Motivation </vt:lpstr>
      <vt:lpstr>Datensatz</vt:lpstr>
      <vt:lpstr>Methode(n)</vt:lpstr>
      <vt:lpstr>     NLP-Pipeline  </vt:lpstr>
      <vt:lpstr>Prototyp</vt:lpstr>
      <vt:lpstr>Erste Ergebnisse und Erkenntnisse</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NLP_2022</dc:title>
  <dc:creator>Burghardt Eduardo Thomas (bthomas)</dc:creator>
  <cp:lastModifiedBy>Luca Miliziano (lmilizia)</cp:lastModifiedBy>
  <cp:revision>9</cp:revision>
  <dcterms:created xsi:type="dcterms:W3CDTF">2022-06-13T13:33:18Z</dcterms:created>
  <dcterms:modified xsi:type="dcterms:W3CDTF">2022-06-14T13:56:20Z</dcterms:modified>
</cp:coreProperties>
</file>