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0"/>
  </p:notesMasterIdLst>
  <p:handoutMasterIdLst>
    <p:handoutMasterId r:id="rId61"/>
  </p:handoutMasterIdLst>
  <p:sldIdLst>
    <p:sldId id="256" r:id="rId2"/>
    <p:sldId id="267" r:id="rId3"/>
    <p:sldId id="305" r:id="rId4"/>
    <p:sldId id="345" r:id="rId5"/>
    <p:sldId id="310" r:id="rId6"/>
    <p:sldId id="311" r:id="rId7"/>
    <p:sldId id="313" r:id="rId8"/>
    <p:sldId id="314" r:id="rId9"/>
    <p:sldId id="316" r:id="rId10"/>
    <p:sldId id="346" r:id="rId11"/>
    <p:sldId id="317" r:id="rId12"/>
    <p:sldId id="319" r:id="rId13"/>
    <p:sldId id="306" r:id="rId14"/>
    <p:sldId id="308" r:id="rId15"/>
    <p:sldId id="269" r:id="rId16"/>
    <p:sldId id="270" r:id="rId17"/>
    <p:sldId id="271" r:id="rId18"/>
    <p:sldId id="272" r:id="rId19"/>
    <p:sldId id="338" r:id="rId20"/>
    <p:sldId id="273" r:id="rId21"/>
    <p:sldId id="274" r:id="rId22"/>
    <p:sldId id="280" r:id="rId23"/>
    <p:sldId id="281" r:id="rId24"/>
    <p:sldId id="284" r:id="rId25"/>
    <p:sldId id="283"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300" r:id="rId41"/>
    <p:sldId id="299" r:id="rId42"/>
    <p:sldId id="339" r:id="rId43"/>
    <p:sldId id="301" r:id="rId44"/>
    <p:sldId id="322" r:id="rId45"/>
    <p:sldId id="324" r:id="rId46"/>
    <p:sldId id="325" r:id="rId47"/>
    <p:sldId id="326" r:id="rId48"/>
    <p:sldId id="327" r:id="rId49"/>
    <p:sldId id="328" r:id="rId50"/>
    <p:sldId id="336" r:id="rId51"/>
    <p:sldId id="343" r:id="rId52"/>
    <p:sldId id="344" r:id="rId53"/>
    <p:sldId id="332" r:id="rId54"/>
    <p:sldId id="333" r:id="rId55"/>
    <p:sldId id="334" r:id="rId56"/>
    <p:sldId id="335" r:id="rId57"/>
    <p:sldId id="341" r:id="rId58"/>
    <p:sldId id="342" r:id="rId59"/>
  </p:sldIdLst>
  <p:sldSz cx="9144000" cy="6858000" type="screen4x3"/>
  <p:notesSz cx="9929813" cy="679926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142" userDrawn="1">
          <p15:clr>
            <a:srgbClr val="A4A3A4"/>
          </p15:clr>
        </p15:guide>
        <p15:guide id="2" pos="3129"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Gitternetz">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6" autoAdjust="0"/>
    <p:restoredTop sz="91287" autoAdjust="0"/>
  </p:normalViewPr>
  <p:slideViewPr>
    <p:cSldViewPr>
      <p:cViewPr>
        <p:scale>
          <a:sx n="100" d="100"/>
          <a:sy n="100" d="100"/>
        </p:scale>
        <p:origin x="-1860" y="-180"/>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15888"/>
    </p:cViewPr>
  </p:sorterViewPr>
  <p:notesViewPr>
    <p:cSldViewPr>
      <p:cViewPr varScale="1">
        <p:scale>
          <a:sx n="77" d="100"/>
          <a:sy n="77" d="100"/>
        </p:scale>
        <p:origin x="-2094" y="-108"/>
      </p:cViewPr>
      <p:guideLst>
        <p:guide orient="horz" pos="2142"/>
        <p:guide pos="3129"/>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4" y="2"/>
            <a:ext cx="4303215" cy="339594"/>
          </a:xfrm>
          <a:prstGeom prst="rect">
            <a:avLst/>
          </a:prstGeom>
        </p:spPr>
        <p:txBody>
          <a:bodyPr vert="horz" lIns="88237" tIns="44117" rIns="88237" bIns="44117" rtlCol="0"/>
          <a:lstStyle>
            <a:lvl1pPr algn="l">
              <a:defRPr sz="1100"/>
            </a:lvl1pPr>
          </a:lstStyle>
          <a:p>
            <a:endParaRPr lang="en-US"/>
          </a:p>
        </p:txBody>
      </p:sp>
      <p:sp>
        <p:nvSpPr>
          <p:cNvPr id="3" name="Datumsplatzhalter 2"/>
          <p:cNvSpPr>
            <a:spLocks noGrp="1"/>
          </p:cNvSpPr>
          <p:nvPr>
            <p:ph type="dt" sz="quarter" idx="1"/>
          </p:nvPr>
        </p:nvSpPr>
        <p:spPr>
          <a:xfrm>
            <a:off x="5624380" y="2"/>
            <a:ext cx="4303215" cy="339594"/>
          </a:xfrm>
          <a:prstGeom prst="rect">
            <a:avLst/>
          </a:prstGeom>
        </p:spPr>
        <p:txBody>
          <a:bodyPr vert="horz" lIns="88237" tIns="44117" rIns="88237" bIns="44117" rtlCol="0"/>
          <a:lstStyle>
            <a:lvl1pPr algn="r">
              <a:defRPr sz="1100"/>
            </a:lvl1pPr>
          </a:lstStyle>
          <a:p>
            <a:fld id="{4F431A4A-2644-4D03-A01A-8F4BE65D721A}" type="datetimeFigureOut">
              <a:rPr lang="en-US" smtClean="0"/>
              <a:pPr/>
              <a:t>4/10/2017</a:t>
            </a:fld>
            <a:endParaRPr lang="en-US"/>
          </a:p>
        </p:txBody>
      </p:sp>
      <p:sp>
        <p:nvSpPr>
          <p:cNvPr id="4" name="Fußzeilenplatzhalter 3"/>
          <p:cNvSpPr>
            <a:spLocks noGrp="1"/>
          </p:cNvSpPr>
          <p:nvPr>
            <p:ph type="ftr" sz="quarter" idx="2"/>
          </p:nvPr>
        </p:nvSpPr>
        <p:spPr>
          <a:xfrm>
            <a:off x="4" y="6458616"/>
            <a:ext cx="4303215" cy="339594"/>
          </a:xfrm>
          <a:prstGeom prst="rect">
            <a:avLst/>
          </a:prstGeom>
        </p:spPr>
        <p:txBody>
          <a:bodyPr vert="horz" lIns="88237" tIns="44117" rIns="88237" bIns="44117" rtlCol="0" anchor="b"/>
          <a:lstStyle>
            <a:lvl1pPr algn="l">
              <a:defRPr sz="1100"/>
            </a:lvl1pPr>
          </a:lstStyle>
          <a:p>
            <a:endParaRPr lang="en-US"/>
          </a:p>
        </p:txBody>
      </p:sp>
      <p:sp>
        <p:nvSpPr>
          <p:cNvPr id="5" name="Foliennummernplatzhalter 4"/>
          <p:cNvSpPr>
            <a:spLocks noGrp="1"/>
          </p:cNvSpPr>
          <p:nvPr>
            <p:ph type="sldNum" sz="quarter" idx="3"/>
          </p:nvPr>
        </p:nvSpPr>
        <p:spPr>
          <a:xfrm>
            <a:off x="5624380" y="6458616"/>
            <a:ext cx="4303215" cy="339594"/>
          </a:xfrm>
          <a:prstGeom prst="rect">
            <a:avLst/>
          </a:prstGeom>
        </p:spPr>
        <p:txBody>
          <a:bodyPr vert="horz" lIns="88237" tIns="44117" rIns="88237" bIns="44117" rtlCol="0" anchor="b"/>
          <a:lstStyle>
            <a:lvl1pPr algn="r">
              <a:defRPr sz="1100"/>
            </a:lvl1pPr>
          </a:lstStyle>
          <a:p>
            <a:fld id="{808E0B00-3EAF-429C-9D1B-FBE5A87231D6}" type="slidenum">
              <a:rPr lang="en-US" smtClean="0"/>
              <a:pPr/>
              <a:t>‹Nr.›</a:t>
            </a:fld>
            <a:endParaRPr lang="en-US"/>
          </a:p>
        </p:txBody>
      </p:sp>
    </p:spTree>
    <p:extLst>
      <p:ext uri="{BB962C8B-B14F-4D97-AF65-F5344CB8AC3E}">
        <p14:creationId xmlns:p14="http://schemas.microsoft.com/office/powerpoint/2010/main" val="6100977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3"/>
            <a:ext cx="4302918" cy="339963"/>
          </a:xfrm>
          <a:prstGeom prst="rect">
            <a:avLst/>
          </a:prstGeom>
        </p:spPr>
        <p:txBody>
          <a:bodyPr vert="horz" lIns="95577" tIns="47788" rIns="95577" bIns="47788" rtlCol="0"/>
          <a:lstStyle>
            <a:lvl1pPr algn="l">
              <a:defRPr sz="1100"/>
            </a:lvl1pPr>
          </a:lstStyle>
          <a:p>
            <a:endParaRPr lang="de-DE" dirty="0"/>
          </a:p>
        </p:txBody>
      </p:sp>
      <p:sp>
        <p:nvSpPr>
          <p:cNvPr id="3" name="Datumsplatzhalter 2"/>
          <p:cNvSpPr>
            <a:spLocks noGrp="1"/>
          </p:cNvSpPr>
          <p:nvPr>
            <p:ph type="dt" idx="1"/>
          </p:nvPr>
        </p:nvSpPr>
        <p:spPr>
          <a:xfrm>
            <a:off x="5624598" y="3"/>
            <a:ext cx="4302918" cy="339963"/>
          </a:xfrm>
          <a:prstGeom prst="rect">
            <a:avLst/>
          </a:prstGeom>
        </p:spPr>
        <p:txBody>
          <a:bodyPr vert="horz" lIns="95577" tIns="47788" rIns="95577" bIns="47788" rtlCol="0"/>
          <a:lstStyle>
            <a:lvl1pPr algn="r">
              <a:defRPr sz="1100"/>
            </a:lvl1pPr>
          </a:lstStyle>
          <a:p>
            <a:fld id="{F09310C7-C625-4678-879D-F2DCB74ACF0C}" type="datetimeFigureOut">
              <a:rPr lang="de-DE" smtClean="0"/>
              <a:pPr/>
              <a:t>10.04.2017</a:t>
            </a:fld>
            <a:endParaRPr lang="de-DE" dirty="0"/>
          </a:p>
        </p:txBody>
      </p:sp>
      <p:sp>
        <p:nvSpPr>
          <p:cNvPr id="4" name="Folienbildplatzhalter 3"/>
          <p:cNvSpPr>
            <a:spLocks noGrp="1" noRot="1" noChangeAspect="1"/>
          </p:cNvSpPr>
          <p:nvPr>
            <p:ph type="sldImg" idx="2"/>
          </p:nvPr>
        </p:nvSpPr>
        <p:spPr>
          <a:xfrm>
            <a:off x="3265488" y="512763"/>
            <a:ext cx="3398837" cy="2547937"/>
          </a:xfrm>
          <a:prstGeom prst="rect">
            <a:avLst/>
          </a:prstGeom>
          <a:noFill/>
          <a:ln w="12700">
            <a:solidFill>
              <a:prstClr val="black"/>
            </a:solidFill>
          </a:ln>
        </p:spPr>
        <p:txBody>
          <a:bodyPr vert="horz" lIns="95577" tIns="47788" rIns="95577" bIns="47788" rtlCol="0" anchor="ctr"/>
          <a:lstStyle/>
          <a:p>
            <a:endParaRPr lang="de-DE" dirty="0"/>
          </a:p>
        </p:txBody>
      </p:sp>
      <p:sp>
        <p:nvSpPr>
          <p:cNvPr id="5" name="Notizenplatzhalter 4"/>
          <p:cNvSpPr>
            <a:spLocks noGrp="1"/>
          </p:cNvSpPr>
          <p:nvPr>
            <p:ph type="body" sz="quarter" idx="3"/>
          </p:nvPr>
        </p:nvSpPr>
        <p:spPr>
          <a:xfrm>
            <a:off x="992982" y="3229651"/>
            <a:ext cx="7943850" cy="3059668"/>
          </a:xfrm>
          <a:prstGeom prst="rect">
            <a:avLst/>
          </a:prstGeom>
        </p:spPr>
        <p:txBody>
          <a:bodyPr vert="horz" lIns="95577" tIns="47788" rIns="95577" bIns="47788"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1" y="6458122"/>
            <a:ext cx="4302918" cy="339963"/>
          </a:xfrm>
          <a:prstGeom prst="rect">
            <a:avLst/>
          </a:prstGeom>
        </p:spPr>
        <p:txBody>
          <a:bodyPr vert="horz" lIns="95577" tIns="47788" rIns="95577" bIns="47788" rtlCol="0" anchor="b"/>
          <a:lstStyle>
            <a:lvl1pPr algn="l">
              <a:defRPr sz="1100"/>
            </a:lvl1pPr>
          </a:lstStyle>
          <a:p>
            <a:endParaRPr lang="de-DE" dirty="0"/>
          </a:p>
        </p:txBody>
      </p:sp>
      <p:sp>
        <p:nvSpPr>
          <p:cNvPr id="7" name="Foliennummernplatzhalter 6"/>
          <p:cNvSpPr>
            <a:spLocks noGrp="1"/>
          </p:cNvSpPr>
          <p:nvPr>
            <p:ph type="sldNum" sz="quarter" idx="5"/>
          </p:nvPr>
        </p:nvSpPr>
        <p:spPr>
          <a:xfrm>
            <a:off x="5624598" y="6458122"/>
            <a:ext cx="4302918" cy="339963"/>
          </a:xfrm>
          <a:prstGeom prst="rect">
            <a:avLst/>
          </a:prstGeom>
        </p:spPr>
        <p:txBody>
          <a:bodyPr vert="horz" lIns="95577" tIns="47788" rIns="95577" bIns="47788" rtlCol="0" anchor="b"/>
          <a:lstStyle>
            <a:lvl1pPr algn="r">
              <a:defRPr sz="1100"/>
            </a:lvl1pPr>
          </a:lstStyle>
          <a:p>
            <a:fld id="{AD670051-3072-4B47-B23E-DFAB5D94DA80}" type="slidenum">
              <a:rPr lang="de-DE" smtClean="0"/>
              <a:pPr/>
              <a:t>‹Nr.›</a:t>
            </a:fld>
            <a:endParaRPr lang="de-DE" dirty="0"/>
          </a:p>
        </p:txBody>
      </p:sp>
    </p:spTree>
    <p:extLst>
      <p:ext uri="{BB962C8B-B14F-4D97-AF65-F5344CB8AC3E}">
        <p14:creationId xmlns:p14="http://schemas.microsoft.com/office/powerpoint/2010/main" val="3383360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AD670051-3072-4B47-B23E-DFAB5D94DA80}" type="slidenum">
              <a:rPr lang="de-DE" smtClean="0"/>
              <a:pPr/>
              <a:t>1</a:t>
            </a:fld>
            <a:endParaRPr lang="de-DE"/>
          </a:p>
        </p:txBody>
      </p:sp>
    </p:spTree>
    <p:extLst>
      <p:ext uri="{BB962C8B-B14F-4D97-AF65-F5344CB8AC3E}">
        <p14:creationId xmlns:p14="http://schemas.microsoft.com/office/powerpoint/2010/main" val="1065879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AD670051-3072-4B47-B23E-DFAB5D94DA80}" type="slidenum">
              <a:rPr lang="de-DE" smtClean="0"/>
              <a:pPr/>
              <a:t>3</a:t>
            </a:fld>
            <a:endParaRPr lang="de-DE" dirty="0"/>
          </a:p>
        </p:txBody>
      </p:sp>
    </p:spTree>
    <p:extLst>
      <p:ext uri="{BB962C8B-B14F-4D97-AF65-F5344CB8AC3E}">
        <p14:creationId xmlns:p14="http://schemas.microsoft.com/office/powerpoint/2010/main" val="4051464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D670051-3072-4B47-B23E-DFAB5D94DA80}" type="slidenum">
              <a:rPr lang="de-DE" smtClean="0"/>
              <a:pPr/>
              <a:t>21</a:t>
            </a:fld>
            <a:endParaRPr lang="de-DE" dirty="0"/>
          </a:p>
        </p:txBody>
      </p:sp>
    </p:spTree>
    <p:extLst>
      <p:ext uri="{BB962C8B-B14F-4D97-AF65-F5344CB8AC3E}">
        <p14:creationId xmlns:p14="http://schemas.microsoft.com/office/powerpoint/2010/main" val="4170953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defTabSz="882337">
              <a:defRPr/>
            </a:pPr>
            <a:r>
              <a:rPr lang="de-DE" smtClean="0"/>
              <a:t>Sauberer ist es, beim Setzen der LEDs das FIOPIN Register zu belassen. Hierfür besser verwenden:</a:t>
            </a:r>
            <a:br>
              <a:rPr lang="de-DE" smtClean="0"/>
            </a:br>
            <a:r>
              <a:rPr lang="de-DE" smtClean="0"/>
              <a:t>LPC_GPIO2-&gt;FIOSET |= 1&lt;&lt;me-&gt;bitNr;</a:t>
            </a:r>
            <a:br>
              <a:rPr lang="de-DE" smtClean="0"/>
            </a:br>
            <a:r>
              <a:rPr lang="de-DE" smtClean="0"/>
              <a:t>LPC_GPIO2-&gt;FIOCLR |= 1&lt;&lt;me-&gt;bitNr;</a:t>
            </a:r>
            <a:br>
              <a:rPr lang="de-DE" smtClean="0"/>
            </a:br>
            <a:endParaRPr lang="de-DE" smtClean="0"/>
          </a:p>
          <a:p>
            <a:endParaRPr lang="de-DE"/>
          </a:p>
        </p:txBody>
      </p:sp>
      <p:sp>
        <p:nvSpPr>
          <p:cNvPr id="4" name="Foliennummernplatzhalter 3"/>
          <p:cNvSpPr>
            <a:spLocks noGrp="1"/>
          </p:cNvSpPr>
          <p:nvPr>
            <p:ph type="sldNum" sz="quarter" idx="10"/>
          </p:nvPr>
        </p:nvSpPr>
        <p:spPr/>
        <p:txBody>
          <a:bodyPr/>
          <a:lstStyle/>
          <a:p>
            <a:fld id="{AD670051-3072-4B47-B23E-DFAB5D94DA80}" type="slidenum">
              <a:rPr lang="de-DE" smtClean="0"/>
              <a:pPr/>
              <a:t>26</a:t>
            </a:fld>
            <a:endParaRPr lang="de-DE" dirty="0"/>
          </a:p>
        </p:txBody>
      </p:sp>
    </p:spTree>
    <p:extLst>
      <p:ext uri="{BB962C8B-B14F-4D97-AF65-F5344CB8AC3E}">
        <p14:creationId xmlns:p14="http://schemas.microsoft.com/office/powerpoint/2010/main" val="4183137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D670051-3072-4B47-B23E-DFAB5D94DA80}" type="slidenum">
              <a:rPr lang="de-DE" smtClean="0"/>
              <a:pPr/>
              <a:t>39</a:t>
            </a:fld>
            <a:endParaRPr lang="de-DE" dirty="0"/>
          </a:p>
        </p:txBody>
      </p:sp>
    </p:spTree>
    <p:extLst>
      <p:ext uri="{BB962C8B-B14F-4D97-AF65-F5344CB8AC3E}">
        <p14:creationId xmlns:p14="http://schemas.microsoft.com/office/powerpoint/2010/main" val="226129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smtClean="0"/>
              <a:t>Anmerkungen:</a:t>
            </a:r>
          </a:p>
          <a:p>
            <a:r>
              <a:rPr lang="de-DE" smtClean="0"/>
              <a:t>Komposition mir Multiplizität 1 funktioniert nur, wenn Init() der Komponente keine Parameter hat (Standardkonstruktor wird automatisch</a:t>
            </a:r>
            <a:r>
              <a:rPr lang="de-DE" baseline="0" smtClean="0"/>
              <a:t> verwendet)</a:t>
            </a:r>
          </a:p>
          <a:p>
            <a:r>
              <a:rPr lang="de-DE" baseline="0" smtClean="0"/>
              <a:t>Kaskadierung funktioniert nur zur direkt benachbarten Klasse hin:</a:t>
            </a:r>
          </a:p>
          <a:p>
            <a:endParaRPr lang="de-DE" baseline="0" smtClean="0"/>
          </a:p>
          <a:p>
            <a:r>
              <a:rPr lang="de-DE" baseline="0" smtClean="0"/>
              <a:t>itsBoard-&gt;itsLED.on()   wird muss in C-Code so geschrieben werden:</a:t>
            </a:r>
          </a:p>
          <a:p>
            <a:r>
              <a:rPr lang="de-DE" baseline="0" smtClean="0"/>
              <a:t>LED_on(me-&gt;itsLED)</a:t>
            </a:r>
            <a:endParaRPr lang="de-DE" dirty="0"/>
          </a:p>
        </p:txBody>
      </p:sp>
      <p:sp>
        <p:nvSpPr>
          <p:cNvPr id="4" name="Foliennummernplatzhalter 3"/>
          <p:cNvSpPr>
            <a:spLocks noGrp="1"/>
          </p:cNvSpPr>
          <p:nvPr>
            <p:ph type="sldNum" sz="quarter" idx="10"/>
          </p:nvPr>
        </p:nvSpPr>
        <p:spPr/>
        <p:txBody>
          <a:bodyPr/>
          <a:lstStyle/>
          <a:p>
            <a:fld id="{AD670051-3072-4B47-B23E-DFAB5D94DA80}" type="slidenum">
              <a:rPr lang="de-DE" smtClean="0"/>
              <a:pPr/>
              <a:t>44</a:t>
            </a:fld>
            <a:endParaRPr lang="de-DE" dirty="0"/>
          </a:p>
        </p:txBody>
      </p:sp>
    </p:spTree>
    <p:extLst>
      <p:ext uri="{BB962C8B-B14F-4D97-AF65-F5344CB8AC3E}">
        <p14:creationId xmlns:p14="http://schemas.microsoft.com/office/powerpoint/2010/main" val="13306277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AD670051-3072-4B47-B23E-DFAB5D94DA80}" type="slidenum">
              <a:rPr lang="de-DE" smtClean="0"/>
              <a:pPr/>
              <a:t>55</a:t>
            </a:fld>
            <a:endParaRPr lang="de-DE" dirty="0"/>
          </a:p>
        </p:txBody>
      </p:sp>
    </p:spTree>
    <p:extLst>
      <p:ext uri="{BB962C8B-B14F-4D97-AF65-F5344CB8AC3E}">
        <p14:creationId xmlns:p14="http://schemas.microsoft.com/office/powerpoint/2010/main" val="41225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endParaRPr lang="de-DE" dirty="0"/>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BE5162C-0251-43B5-8D75-6AC9459E373D}" type="slidenum">
              <a:rPr lang="de-DE" smtClean="0"/>
              <a:pPr/>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5BE5162C-0251-43B5-8D75-6AC9459E373D}" type="slidenum">
              <a:rPr lang="de-DE" smtClean="0"/>
              <a:pPr/>
              <a:t>‹Nr.›</a:t>
            </a:fld>
            <a:endParaRPr lang="de-D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5BE5162C-0251-43B5-8D75-6AC9459E373D}" type="slidenum">
              <a:rPr lang="de-DE" smtClean="0"/>
              <a:pPr/>
              <a:t>‹Nr.›</a:t>
            </a:fld>
            <a:endParaRPr lang="de-D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457200" y="469572"/>
            <a:ext cx="5770984" cy="511156"/>
          </a:xfrm>
        </p:spPr>
        <p:txBody>
          <a:bodyPr>
            <a:noAutofit/>
          </a:bodyPr>
          <a:lstStyle>
            <a:lvl1pPr>
              <a:defRPr sz="2400"/>
            </a:lvl1pPr>
          </a:lstStyle>
          <a:p>
            <a:r>
              <a:rPr lang="de-DE" dirty="0" smtClean="0"/>
              <a:t>Titelmasterformat durch Klicken bearbeiten</a:t>
            </a:r>
            <a:endParaRPr lang="de-DE" dirty="0"/>
          </a:p>
        </p:txBody>
      </p:sp>
      <p:sp>
        <p:nvSpPr>
          <p:cNvPr id="3" name="Inhaltsplatzhalter 2"/>
          <p:cNvSpPr>
            <a:spLocks noGrp="1"/>
          </p:cNvSpPr>
          <p:nvPr>
            <p:ph idx="1"/>
          </p:nvPr>
        </p:nvSpPr>
        <p:spPr/>
        <p:txBody>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10"/>
          </p:nvPr>
        </p:nvSpPr>
        <p:spPr/>
        <p:txBody>
          <a:bodyPr/>
          <a:lstStyle/>
          <a:p>
            <a:endParaRPr lang="de-DE" dirty="0"/>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BE5162C-0251-43B5-8D75-6AC9459E373D}" type="slidenum">
              <a:rPr lang="de-DE" smtClean="0"/>
              <a:pPr/>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p>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5BE5162C-0251-43B5-8D75-6AC9459E373D}" type="slidenum">
              <a:rPr lang="de-DE" smtClean="0"/>
              <a:pPr/>
              <a:t>‹Nr.›</a:t>
            </a:fld>
            <a:endParaRPr lang="de-D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5BE5162C-0251-43B5-8D75-6AC9459E373D}" type="slidenum">
              <a:rPr lang="de-DE" smtClean="0"/>
              <a:pPr/>
              <a:t>‹Nr.›</a:t>
            </a:fld>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endParaRPr lang="de-DE" dirty="0"/>
          </a:p>
        </p:txBody>
      </p:sp>
      <p:sp>
        <p:nvSpPr>
          <p:cNvPr id="8" name="Fußzeilenplatzhalter 7"/>
          <p:cNvSpPr>
            <a:spLocks noGrp="1"/>
          </p:cNvSpPr>
          <p:nvPr>
            <p:ph type="ftr" sz="quarter" idx="11"/>
          </p:nvPr>
        </p:nvSpPr>
        <p:spPr/>
        <p:txBody>
          <a:bodyPr/>
          <a:lstStyle/>
          <a:p>
            <a:endParaRPr lang="de-DE" dirty="0"/>
          </a:p>
        </p:txBody>
      </p:sp>
      <p:sp>
        <p:nvSpPr>
          <p:cNvPr id="9" name="Foliennummernplatzhalter 8"/>
          <p:cNvSpPr>
            <a:spLocks noGrp="1"/>
          </p:cNvSpPr>
          <p:nvPr>
            <p:ph type="sldNum" sz="quarter" idx="12"/>
          </p:nvPr>
        </p:nvSpPr>
        <p:spPr/>
        <p:txBody>
          <a:bodyPr/>
          <a:lstStyle/>
          <a:p>
            <a:fld id="{5BE5162C-0251-43B5-8D75-6AC9459E373D}" type="slidenum">
              <a:rPr lang="de-DE" smtClean="0"/>
              <a:pPr/>
              <a:t>‹Nr.›</a:t>
            </a:fld>
            <a:endParaRPr lang="de-D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endParaRPr lang="de-DE" dirty="0"/>
          </a:p>
        </p:txBody>
      </p:sp>
      <p:sp>
        <p:nvSpPr>
          <p:cNvPr id="4" name="Fußzeilenplatzhalter 3"/>
          <p:cNvSpPr>
            <a:spLocks noGrp="1"/>
          </p:cNvSpPr>
          <p:nvPr>
            <p:ph type="ftr" sz="quarter" idx="11"/>
          </p:nvPr>
        </p:nvSpPr>
        <p:spPr/>
        <p:txBody>
          <a:bodyPr/>
          <a:lstStyle/>
          <a:p>
            <a:endParaRPr lang="de-DE" dirty="0"/>
          </a:p>
        </p:txBody>
      </p:sp>
      <p:sp>
        <p:nvSpPr>
          <p:cNvPr id="5" name="Foliennummernplatzhalter 4"/>
          <p:cNvSpPr>
            <a:spLocks noGrp="1"/>
          </p:cNvSpPr>
          <p:nvPr>
            <p:ph type="sldNum" sz="quarter" idx="12"/>
          </p:nvPr>
        </p:nvSpPr>
        <p:spPr/>
        <p:txBody>
          <a:bodyPr/>
          <a:lstStyle/>
          <a:p>
            <a:fld id="{5BE5162C-0251-43B5-8D75-6AC9459E373D}" type="slidenum">
              <a:rPr lang="de-DE" smtClean="0"/>
              <a:pPr/>
              <a:t>‹Nr.›</a:t>
            </a:fld>
            <a:endParaRPr lang="de-D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endParaRPr lang="de-DE" dirty="0"/>
          </a:p>
        </p:txBody>
      </p:sp>
      <p:sp>
        <p:nvSpPr>
          <p:cNvPr id="3" name="Fußzeilenplatzhalter 2"/>
          <p:cNvSpPr>
            <a:spLocks noGrp="1"/>
          </p:cNvSpPr>
          <p:nvPr>
            <p:ph type="ftr" sz="quarter" idx="11"/>
          </p:nvPr>
        </p:nvSpPr>
        <p:spPr/>
        <p:txBody>
          <a:bodyPr/>
          <a:lstStyle/>
          <a:p>
            <a:endParaRPr lang="de-DE" dirty="0"/>
          </a:p>
        </p:txBody>
      </p:sp>
      <p:sp>
        <p:nvSpPr>
          <p:cNvPr id="4" name="Foliennummernplatzhalter 3"/>
          <p:cNvSpPr>
            <a:spLocks noGrp="1"/>
          </p:cNvSpPr>
          <p:nvPr>
            <p:ph type="sldNum" sz="quarter" idx="12"/>
          </p:nvPr>
        </p:nvSpPr>
        <p:spPr/>
        <p:txBody>
          <a:bodyPr/>
          <a:lstStyle/>
          <a:p>
            <a:fld id="{5BE5162C-0251-43B5-8D75-6AC9459E373D}" type="slidenum">
              <a:rPr lang="de-DE" smtClean="0"/>
              <a:pPr/>
              <a:t>‹Nr.›</a:t>
            </a:fld>
            <a:endParaRPr lang="de-D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5BE5162C-0251-43B5-8D75-6AC9459E373D}" type="slidenum">
              <a:rPr lang="de-DE" smtClean="0"/>
              <a:pPr/>
              <a:t>‹Nr.›</a:t>
            </a:fld>
            <a:endParaRPr lang="de-D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dirty="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5BE5162C-0251-43B5-8D75-6AC9459E373D}" type="slidenum">
              <a:rPr lang="de-DE" smtClean="0"/>
              <a:pPr/>
              <a:t>‹Nr.›</a:t>
            </a:fld>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541580"/>
            <a:ext cx="4834880" cy="511156"/>
          </a:xfrm>
          <a:prstGeom prst="rect">
            <a:avLst/>
          </a:prstGeom>
        </p:spPr>
        <p:txBody>
          <a:bodyPr vert="horz" lIns="91440" tIns="45720" rIns="91440" bIns="45720" rtlCol="0" anchor="ctr">
            <a:noAutofit/>
          </a:bodyPr>
          <a:lstStyle/>
          <a:p>
            <a:r>
              <a:rPr lang="de-DE" dirty="0" smtClean="0"/>
              <a:t>Titelmasterformat durch Klicken bearbeiten</a:t>
            </a:r>
            <a:endParaRPr lang="de-DE" dirty="0"/>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de-DE" dirty="0"/>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dirty="0"/>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E5162C-0251-43B5-8D75-6AC9459E373D}" type="slidenum">
              <a:rPr lang="de-DE" smtClean="0"/>
              <a:pPr/>
              <a:t>‹Nr.›</a:t>
            </a:fld>
            <a:endParaRPr lang="de-DE" dirty="0"/>
          </a:p>
        </p:txBody>
      </p:sp>
      <p:sp>
        <p:nvSpPr>
          <p:cNvPr id="8" name="Rechteck 7"/>
          <p:cNvSpPr/>
          <p:nvPr userDrawn="1"/>
        </p:nvSpPr>
        <p:spPr>
          <a:xfrm>
            <a:off x="0" y="0"/>
            <a:ext cx="9144000" cy="6858000"/>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spcBef>
          <a:spcPct val="0"/>
        </a:spcBef>
        <a:buNone/>
        <a:defRPr sz="20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jpe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1.jpe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4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8.jpg"/><Relationship Id="rId2" Type="http://schemas.openxmlformats.org/officeDocument/2006/relationships/image" Target="../media/image67.jpg"/><Relationship Id="rId1" Type="http://schemas.openxmlformats.org/officeDocument/2006/relationships/slideLayout" Target="../slideLayouts/slideLayout2.xml"/><Relationship Id="rId5" Type="http://schemas.openxmlformats.org/officeDocument/2006/relationships/image" Target="../media/image70.png"/><Relationship Id="rId4" Type="http://schemas.openxmlformats.org/officeDocument/2006/relationships/image" Target="../media/image69.jpg"/></Relationships>
</file>

<file path=ppt/slides/_rels/slide51.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9552" y="1700808"/>
            <a:ext cx="7772400" cy="1785950"/>
          </a:xfrm>
        </p:spPr>
        <p:txBody>
          <a:bodyPr>
            <a:noAutofit/>
          </a:bodyPr>
          <a:lstStyle/>
          <a:p>
            <a:r>
              <a:rPr lang="en-US" smtClean="0"/>
              <a:t>Tutorial </a:t>
            </a:r>
            <a:br>
              <a:rPr lang="en-US" smtClean="0"/>
            </a:br>
            <a:r>
              <a:rPr lang="en-US" smtClean="0"/>
              <a:t>Embedded Systems </a:t>
            </a:r>
            <a:br>
              <a:rPr lang="en-US" smtClean="0"/>
            </a:br>
            <a:r>
              <a:rPr lang="en-US" smtClean="0"/>
              <a:t>UML CODE GENERATION</a:t>
            </a:r>
            <a:br>
              <a:rPr lang="en-US" smtClean="0"/>
            </a:br>
            <a:endParaRPr lang="en-US"/>
          </a:p>
        </p:txBody>
      </p:sp>
      <p:sp>
        <p:nvSpPr>
          <p:cNvPr id="9" name="Textplatzhalter 8"/>
          <p:cNvSpPr>
            <a:spLocks noGrp="1"/>
          </p:cNvSpPr>
          <p:nvPr>
            <p:ph type="body" idx="1"/>
          </p:nvPr>
        </p:nvSpPr>
        <p:spPr>
          <a:xfrm>
            <a:off x="467544" y="1196752"/>
            <a:ext cx="7772400" cy="569224"/>
          </a:xfrm>
        </p:spPr>
        <p:txBody>
          <a:bodyPr/>
          <a:lstStyle/>
          <a:p>
            <a:r>
              <a:rPr lang="en-US" dirty="0" smtClean="0"/>
              <a:t>Department of </a:t>
            </a:r>
            <a:r>
              <a:rPr lang="en-US" dirty="0" err="1" smtClean="0"/>
              <a:t>ElectricalEengineering</a:t>
            </a:r>
            <a:r>
              <a:rPr lang="en-US" dirty="0" smtClean="0"/>
              <a:t> </a:t>
            </a:r>
            <a:r>
              <a:rPr lang="en-US" dirty="0" smtClean="0"/>
              <a:t>and Information Technology</a:t>
            </a:r>
            <a:endParaRPr lang="en-US" dirty="0"/>
          </a:p>
        </p:txBody>
      </p:sp>
      <p:sp>
        <p:nvSpPr>
          <p:cNvPr id="6" name="Foliennummernplatzhalter 5"/>
          <p:cNvSpPr>
            <a:spLocks noGrp="1"/>
          </p:cNvSpPr>
          <p:nvPr>
            <p:ph type="sldNum" sz="quarter" idx="12"/>
          </p:nvPr>
        </p:nvSpPr>
        <p:spPr/>
        <p:txBody>
          <a:bodyPr/>
          <a:lstStyle/>
          <a:p>
            <a:fld id="{5BE5162C-0251-43B5-8D75-6AC9459E373D}" type="slidenum">
              <a:rPr lang="de-DE" smtClean="0"/>
              <a:pPr/>
              <a:t>1</a:t>
            </a:fld>
            <a:endParaRPr lang="de-DE" dirty="0"/>
          </a:p>
        </p:txBody>
      </p:sp>
      <p:sp>
        <p:nvSpPr>
          <p:cNvPr id="7" name="Rechteck 6"/>
          <p:cNvSpPr/>
          <p:nvPr/>
        </p:nvSpPr>
        <p:spPr>
          <a:xfrm>
            <a:off x="755576" y="4149080"/>
            <a:ext cx="4572000" cy="2308324"/>
          </a:xfrm>
          <a:prstGeom prst="rect">
            <a:avLst/>
          </a:prstGeom>
        </p:spPr>
        <p:txBody>
          <a:bodyPr>
            <a:spAutoFit/>
          </a:bodyPr>
          <a:lstStyle/>
          <a:p>
            <a:pPr>
              <a:buNone/>
            </a:pPr>
            <a:r>
              <a:rPr lang="en-US" dirty="0" smtClean="0"/>
              <a:t>Welcome to the UML code generation tutorial!</a:t>
            </a:r>
          </a:p>
          <a:p>
            <a:pPr>
              <a:buNone/>
            </a:pPr>
            <a:endParaRPr lang="en-US" dirty="0" smtClean="0"/>
          </a:p>
          <a:p>
            <a:r>
              <a:rPr lang="en-US" dirty="0" smtClean="0"/>
              <a:t>In the next few hours you will learn how to generate </a:t>
            </a:r>
            <a:r>
              <a:rPr lang="en-US" dirty="0" smtClean="0"/>
              <a:t>C++ </a:t>
            </a:r>
            <a:r>
              <a:rPr lang="en-US" dirty="0" smtClean="0"/>
              <a:t>Code out of UML diagrams. This Tutorial is based on the “UML Getting Started” tutorial of the </a:t>
            </a:r>
            <a:r>
              <a:rPr lang="en-US" dirty="0" err="1" smtClean="0"/>
              <a:t>Willert</a:t>
            </a:r>
            <a:r>
              <a:rPr lang="en-US" dirty="0" smtClean="0"/>
              <a:t> company.</a:t>
            </a:r>
          </a:p>
          <a:p>
            <a:endParaRPr lang="en-US" dirty="0" smtClean="0"/>
          </a:p>
          <a:p>
            <a:r>
              <a:rPr lang="en-US" dirty="0" smtClean="0"/>
              <a:t>So, let’s start!</a:t>
            </a:r>
            <a:endParaRPr lang="de-DE" dirty="0"/>
          </a:p>
        </p:txBody>
      </p:sp>
      <p:pic>
        <p:nvPicPr>
          <p:cNvPr id="8" name="Picture 2"/>
          <p:cNvPicPr>
            <a:picLocks noChangeAspect="1" noChangeArrowheads="1"/>
          </p:cNvPicPr>
          <p:nvPr/>
        </p:nvPicPr>
        <p:blipFill>
          <a:blip r:embed="rId3" cstate="print"/>
          <a:srcRect/>
          <a:stretch>
            <a:fillRect/>
          </a:stretch>
        </p:blipFill>
        <p:spPr bwMode="auto">
          <a:xfrm>
            <a:off x="6929454" y="5357826"/>
            <a:ext cx="957250" cy="957250"/>
          </a:xfrm>
          <a:prstGeom prst="rect">
            <a:avLst/>
          </a:prstGeom>
          <a:noFill/>
          <a:ln w="9525">
            <a:noFill/>
            <a:miter lim="800000"/>
            <a:headEnd/>
            <a:tailEnd/>
          </a:ln>
          <a:effectLst/>
        </p:spPr>
      </p:pic>
      <p:sp>
        <p:nvSpPr>
          <p:cNvPr id="10" name="Textfeld 9"/>
          <p:cNvSpPr txBox="1"/>
          <p:nvPr/>
        </p:nvSpPr>
        <p:spPr>
          <a:xfrm>
            <a:off x="5429256" y="6000768"/>
            <a:ext cx="2071702" cy="369332"/>
          </a:xfrm>
          <a:prstGeom prst="rect">
            <a:avLst/>
          </a:prstGeom>
          <a:noFill/>
        </p:spPr>
        <p:txBody>
          <a:bodyPr wrap="square" rtlCol="0">
            <a:spAutoFit/>
          </a:bodyPr>
          <a:lstStyle/>
          <a:p>
            <a:r>
              <a:rPr lang="en-US" smtClean="0"/>
              <a:t>supported by</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Objects</a:t>
            </a:r>
            <a:endParaRPr lang="de-DE"/>
          </a:p>
        </p:txBody>
      </p:sp>
      <p:sp>
        <p:nvSpPr>
          <p:cNvPr id="3" name="Inhaltsplatzhalter 2"/>
          <p:cNvSpPr>
            <a:spLocks noGrp="1"/>
          </p:cNvSpPr>
          <p:nvPr>
            <p:ph idx="1"/>
          </p:nvPr>
        </p:nvSpPr>
        <p:spPr/>
        <p:txBody>
          <a:bodyPr>
            <a:normAutofit/>
          </a:bodyPr>
          <a:lstStyle/>
          <a:p>
            <a:r>
              <a:rPr lang="de-DE" smtClean="0"/>
              <a:t>Funtcionality of classes is only usable by instances / objects</a:t>
            </a:r>
          </a:p>
          <a:p>
            <a:r>
              <a:rPr lang="de-DE" smtClean="0"/>
              <a:t>Creation of objects is done directly im Object Model Diagram or Model</a:t>
            </a:r>
          </a:p>
          <a:p>
            <a:r>
              <a:rPr lang="de-DE" smtClean="0"/>
              <a:t>Automatically generated Objects at program start are possible:</a:t>
            </a:r>
          </a:p>
          <a:p>
            <a:endParaRPr lang="de-DE" smtClean="0"/>
          </a:p>
          <a:p>
            <a:endParaRPr lang="de-DE" smtClean="0"/>
          </a:p>
          <a:p>
            <a:endParaRPr lang="de-DE" smtClean="0"/>
          </a:p>
          <a:p>
            <a:endParaRPr lang="de-DE" smtClean="0"/>
          </a:p>
          <a:p>
            <a:endParaRPr lang="de-DE" smtClean="0"/>
          </a:p>
          <a:p>
            <a:endParaRPr lang="de-DE" smtClean="0"/>
          </a:p>
          <a:p>
            <a:r>
              <a:rPr lang="de-DE" b="1" smtClean="0"/>
              <a:t>Attention:</a:t>
            </a:r>
            <a:r>
              <a:rPr lang="de-DE" smtClean="0"/>
              <a:t> Always decide for reasonable objects, e.g. for a LED bar with 50 LEDs you should not create 50 single objects</a:t>
            </a:r>
          </a:p>
          <a:p>
            <a:pPr>
              <a:buNone/>
            </a:pPr>
            <a:endParaRPr lang="de-DE"/>
          </a:p>
        </p:txBody>
      </p:sp>
      <p:sp>
        <p:nvSpPr>
          <p:cNvPr id="4" name="Foliennummernplatzhalter 3"/>
          <p:cNvSpPr>
            <a:spLocks noGrp="1"/>
          </p:cNvSpPr>
          <p:nvPr>
            <p:ph type="sldNum" sz="quarter" idx="12"/>
          </p:nvPr>
        </p:nvSpPr>
        <p:spPr/>
        <p:txBody>
          <a:bodyPr/>
          <a:lstStyle/>
          <a:p>
            <a:fld id="{5BE5162C-0251-43B5-8D75-6AC9459E373D}" type="slidenum">
              <a:rPr lang="de-DE" smtClean="0"/>
              <a:pPr/>
              <a:t>10</a:t>
            </a:fld>
            <a:endParaRPr lang="de-DE"/>
          </a:p>
        </p:txBody>
      </p:sp>
      <p:pic>
        <p:nvPicPr>
          <p:cNvPr id="5" name="Grafik 4"/>
          <p:cNvPicPr/>
          <p:nvPr/>
        </p:nvPicPr>
        <p:blipFill>
          <a:blip r:embed="rId2" cstate="print"/>
          <a:srcRect/>
          <a:stretch>
            <a:fillRect/>
          </a:stretch>
        </p:blipFill>
        <p:spPr bwMode="auto">
          <a:xfrm>
            <a:off x="1763688" y="2996952"/>
            <a:ext cx="2447925" cy="1895475"/>
          </a:xfrm>
          <a:prstGeom prst="rect">
            <a:avLst/>
          </a:prstGeom>
          <a:noFill/>
          <a:ln w="9525">
            <a:noFill/>
            <a:miter lim="800000"/>
            <a:headEnd/>
            <a:tailEnd/>
          </a:ln>
        </p:spPr>
      </p:pic>
    </p:spTree>
    <p:extLst>
      <p:ext uri="{BB962C8B-B14F-4D97-AF65-F5344CB8AC3E}">
        <p14:creationId xmlns:p14="http://schemas.microsoft.com/office/powerpoint/2010/main" val="25692647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de-DE" sz="3200" smtClean="0"/>
              <a:t>Events</a:t>
            </a:r>
          </a:p>
        </p:txBody>
      </p:sp>
      <p:sp>
        <p:nvSpPr>
          <p:cNvPr id="18435" name="Rectangle 3"/>
          <p:cNvSpPr>
            <a:spLocks noGrp="1" noChangeArrowheads="1"/>
          </p:cNvSpPr>
          <p:nvPr>
            <p:ph type="body" idx="1"/>
          </p:nvPr>
        </p:nvSpPr>
        <p:spPr>
          <a:xfrm>
            <a:off x="323528" y="1196752"/>
            <a:ext cx="8362950" cy="5256584"/>
          </a:xfrm>
        </p:spPr>
        <p:txBody>
          <a:bodyPr>
            <a:normAutofit/>
          </a:bodyPr>
          <a:lstStyle/>
          <a:p>
            <a:pPr eaLnBrk="1" hangingPunct="1">
              <a:lnSpc>
                <a:spcPct val="80000"/>
              </a:lnSpc>
              <a:buFontTx/>
              <a:buNone/>
            </a:pPr>
            <a:r>
              <a:rPr lang="de-DE" sz="2400" smtClean="0">
                <a:solidFill>
                  <a:srgbClr val="3333CC"/>
                </a:solidFill>
              </a:rPr>
              <a:t>Events:</a:t>
            </a:r>
            <a:r>
              <a:rPr lang="de-DE" sz="2400" smtClean="0"/>
              <a:t> </a:t>
            </a:r>
          </a:p>
          <a:p>
            <a:pPr eaLnBrk="1" hangingPunct="1">
              <a:lnSpc>
                <a:spcPct val="80000"/>
              </a:lnSpc>
            </a:pPr>
            <a:r>
              <a:rPr lang="en-US" smtClean="0"/>
              <a:t>enable asynchronous communication between objects and via statecharts</a:t>
            </a:r>
          </a:p>
          <a:p>
            <a:pPr eaLnBrk="1" hangingPunct="1">
              <a:lnSpc>
                <a:spcPct val="80000"/>
              </a:lnSpc>
            </a:pPr>
            <a:r>
              <a:rPr lang="en-US" smtClean="0"/>
              <a:t>created inside the class which receives the event or alternatively defined as global operation</a:t>
            </a:r>
          </a:p>
          <a:p>
            <a:pPr eaLnBrk="1" hangingPunct="1">
              <a:lnSpc>
                <a:spcPct val="80000"/>
              </a:lnSpc>
            </a:pPr>
            <a:r>
              <a:rPr lang="en-US" smtClean="0"/>
              <a:t>defined by using the Makro CGEN which is available in Rhapsody: </a:t>
            </a:r>
            <a:br>
              <a:rPr lang="en-US" smtClean="0"/>
            </a:br>
            <a:r>
              <a:rPr lang="en-US"/>
              <a:t> </a:t>
            </a:r>
            <a:r>
              <a:rPr lang="en-US" smtClean="0"/>
              <a:t>                        	</a:t>
            </a:r>
            <a:r>
              <a:rPr lang="en-US" sz="2000" smtClean="0">
                <a:latin typeface="Courier New" pitchFamily="49" charset="0"/>
              </a:rPr>
              <a:t>CGEN( &amp;Receiver, eventToBeSent());</a:t>
            </a:r>
            <a:br>
              <a:rPr lang="en-US" sz="2000" smtClean="0">
                <a:latin typeface="Courier New" pitchFamily="49" charset="0"/>
              </a:rPr>
            </a:br>
            <a:r>
              <a:rPr lang="en-GB" sz="2000" smtClean="0">
                <a:latin typeface="Courier New" pitchFamily="49" charset="0"/>
              </a:rPr>
              <a:t>e.g. 	CGEN( &amp;myLED, evLEDChange());</a:t>
            </a:r>
            <a:endParaRPr lang="de-DE" sz="2000" smtClean="0">
              <a:latin typeface="Courier New" pitchFamily="49" charset="0"/>
            </a:endParaRPr>
          </a:p>
          <a:p>
            <a:r>
              <a:rPr lang="en-US" smtClean="0"/>
              <a:t>The receiver of an event may be a global object, a local </a:t>
            </a:r>
            <a:br>
              <a:rPr lang="en-US" smtClean="0"/>
            </a:br>
            <a:r>
              <a:rPr lang="en-US" smtClean="0"/>
              <a:t>object or a subobject. </a:t>
            </a:r>
          </a:p>
          <a:p>
            <a:r>
              <a:rPr lang="en-US" smtClean="0"/>
              <a:t>Events can transport information by using </a:t>
            </a:r>
            <a:r>
              <a:rPr lang="en-US" b="1" smtClean="0"/>
              <a:t>parameters.</a:t>
            </a:r>
            <a:r>
              <a:rPr lang="en-US" smtClean="0"/>
              <a:t/>
            </a:r>
            <a:br>
              <a:rPr lang="en-US" smtClean="0"/>
            </a:br>
            <a:r>
              <a:rPr lang="en-US" smtClean="0"/>
              <a:t>The receiver of an event can get the parameter values via </a:t>
            </a:r>
            <a:endParaRPr lang="de-DE" smtClean="0"/>
          </a:p>
          <a:p>
            <a:pPr>
              <a:buFontTx/>
              <a:buNone/>
            </a:pPr>
            <a:r>
              <a:rPr lang="de-DE" smtClean="0"/>
              <a:t>			</a:t>
            </a:r>
            <a:r>
              <a:rPr lang="de-DE" smtClean="0">
                <a:latin typeface="Courier New" pitchFamily="49" charset="0"/>
              </a:rPr>
              <a:t>params-&gt;parametername </a:t>
            </a:r>
            <a:br>
              <a:rPr lang="de-DE" smtClean="0">
                <a:latin typeface="Courier New" pitchFamily="49" charset="0"/>
              </a:rPr>
            </a:br>
            <a:endParaRPr lang="de-DE" smtClean="0">
              <a:latin typeface="Courier New" pitchFamily="49" charset="0"/>
            </a:endParaRPr>
          </a:p>
          <a:p>
            <a:pPr>
              <a:buFontTx/>
              <a:buNone/>
            </a:pPr>
            <a:r>
              <a:rPr lang="de-DE" u="sng" smtClean="0"/>
              <a:t>Note:</a:t>
            </a:r>
            <a:r>
              <a:rPr lang="de-DE" smtClean="0"/>
              <a:t> </a:t>
            </a:r>
          </a:p>
          <a:p>
            <a:pPr>
              <a:buFontTx/>
              <a:buNone/>
            </a:pPr>
            <a:r>
              <a:rPr lang="en-US" smtClean="0"/>
              <a:t>	Creation of an event with parameters in Rhapsody: Create an operation, insert parameters, change operation type to type reception. </a:t>
            </a:r>
            <a:endParaRPr lang="de-DE" smtClean="0"/>
          </a:p>
          <a:p>
            <a:endParaRPr lang="de-DE" smtClean="0"/>
          </a:p>
          <a:p>
            <a:endParaRPr lang="de-DE" smtClean="0"/>
          </a:p>
        </p:txBody>
      </p:sp>
      <p:sp>
        <p:nvSpPr>
          <p:cNvPr id="4" name="Foliennummernplatzhalter 3"/>
          <p:cNvSpPr>
            <a:spLocks noGrp="1"/>
          </p:cNvSpPr>
          <p:nvPr>
            <p:ph type="sldNum" sz="quarter" idx="12"/>
          </p:nvPr>
        </p:nvSpPr>
        <p:spPr/>
        <p:txBody>
          <a:bodyPr/>
          <a:lstStyle/>
          <a:p>
            <a:fld id="{5BE5162C-0251-43B5-8D75-6AC9459E373D}" type="slidenum">
              <a:rPr lang="de-DE" smtClean="0"/>
              <a:pPr/>
              <a:t>11</a:t>
            </a:fld>
            <a:endParaRPr lang="de-DE"/>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de-DE" sz="3200" smtClean="0"/>
              <a:t>Other useful functions</a:t>
            </a:r>
          </a:p>
        </p:txBody>
      </p:sp>
      <p:sp>
        <p:nvSpPr>
          <p:cNvPr id="20483" name="Rectangle 3"/>
          <p:cNvSpPr>
            <a:spLocks noGrp="1" noChangeArrowheads="1"/>
          </p:cNvSpPr>
          <p:nvPr>
            <p:ph type="body" idx="1"/>
          </p:nvPr>
        </p:nvSpPr>
        <p:spPr>
          <a:xfrm>
            <a:off x="467544" y="1124744"/>
            <a:ext cx="8229600" cy="5472608"/>
          </a:xfrm>
        </p:spPr>
        <p:txBody>
          <a:bodyPr>
            <a:normAutofit fontScale="77500" lnSpcReduction="20000"/>
          </a:bodyPr>
          <a:lstStyle/>
          <a:p>
            <a:pPr eaLnBrk="1" hangingPunct="1">
              <a:buFontTx/>
              <a:buNone/>
            </a:pPr>
            <a:r>
              <a:rPr lang="de-DE" sz="2800" smtClean="0">
                <a:solidFill>
                  <a:srgbClr val="000000"/>
                </a:solidFill>
                <a:cs typeface="Times New Roman" pitchFamily="18" charset="0"/>
              </a:rPr>
              <a:t>Using the </a:t>
            </a:r>
            <a:r>
              <a:rPr lang="de-DE" sz="2800" b="1" smtClean="0">
                <a:solidFill>
                  <a:srgbClr val="000000"/>
                </a:solidFill>
                <a:cs typeface="Times New Roman" pitchFamily="18" charset="0"/>
              </a:rPr>
              <a:t>IS_IN</a:t>
            </a:r>
            <a:r>
              <a:rPr lang="de-DE" sz="2800" smtClean="0">
                <a:solidFill>
                  <a:srgbClr val="000000"/>
                </a:solidFill>
                <a:cs typeface="Times New Roman" pitchFamily="18" charset="0"/>
              </a:rPr>
              <a:t> function you can decide whether an object is in a special state.</a:t>
            </a:r>
          </a:p>
          <a:p>
            <a:pPr eaLnBrk="1" hangingPunct="1">
              <a:buFontTx/>
              <a:buNone/>
            </a:pPr>
            <a:r>
              <a:rPr lang="en-GB" sz="2800" u="sng" smtClean="0">
                <a:solidFill>
                  <a:srgbClr val="000000"/>
                </a:solidFill>
                <a:cs typeface="Times New Roman" pitchFamily="18" charset="0"/>
              </a:rPr>
              <a:t>Notation:</a:t>
            </a:r>
            <a:r>
              <a:rPr lang="en-GB" sz="2800" smtClean="0">
                <a:solidFill>
                  <a:srgbClr val="000000"/>
                </a:solidFill>
                <a:cs typeface="Times New Roman" pitchFamily="18" charset="0"/>
              </a:rPr>
              <a:t> </a:t>
            </a:r>
            <a:br>
              <a:rPr lang="en-GB" sz="2800" smtClean="0">
                <a:solidFill>
                  <a:srgbClr val="000000"/>
                </a:solidFill>
                <a:cs typeface="Times New Roman" pitchFamily="18" charset="0"/>
              </a:rPr>
            </a:br>
            <a:r>
              <a:rPr lang="en-GB" sz="2400" smtClean="0">
                <a:solidFill>
                  <a:srgbClr val="000000"/>
                </a:solidFill>
                <a:latin typeface="Courier New" pitchFamily="49" charset="0"/>
                <a:cs typeface="Times New Roman" pitchFamily="18" charset="0"/>
              </a:rPr>
              <a:t>IS_IN( &amp;object, &amp;object_specificState)</a:t>
            </a:r>
          </a:p>
          <a:p>
            <a:pPr eaLnBrk="1" hangingPunct="1">
              <a:buFontTx/>
              <a:buNone/>
            </a:pPr>
            <a:r>
              <a:rPr lang="en-GB" sz="2800" smtClean="0">
                <a:solidFill>
                  <a:srgbClr val="000000"/>
                </a:solidFill>
                <a:cs typeface="Times New Roman" pitchFamily="18" charset="0"/>
              </a:rPr>
              <a:t> e.g.</a:t>
            </a:r>
            <a:endParaRPr lang="en-GB" sz="2800" smtClean="0">
              <a:solidFill>
                <a:srgbClr val="000000"/>
              </a:solidFill>
              <a:latin typeface="Courier New" pitchFamily="49" charset="0"/>
              <a:ea typeface="Times New Roman" pitchFamily="18" charset="0"/>
              <a:cs typeface="Courier New" pitchFamily="49" charset="0"/>
            </a:endParaRPr>
          </a:p>
          <a:p>
            <a:pPr eaLnBrk="1" hangingPunct="1">
              <a:buFontTx/>
              <a:buNone/>
            </a:pPr>
            <a:r>
              <a:rPr lang="en-GB" sz="2800" smtClean="0">
                <a:solidFill>
                  <a:srgbClr val="000000"/>
                </a:solidFill>
                <a:latin typeface="Courier New" pitchFamily="49" charset="0"/>
                <a:ea typeface="Times New Roman" pitchFamily="18" charset="0"/>
                <a:cs typeface="Courier New" pitchFamily="49" charset="0"/>
              </a:rPr>
              <a:t>    </a:t>
            </a:r>
            <a:r>
              <a:rPr lang="en-GB" sz="2400" smtClean="0">
                <a:solidFill>
                  <a:srgbClr val="000000"/>
                </a:solidFill>
                <a:latin typeface="Courier New" pitchFamily="49" charset="0"/>
                <a:ea typeface="Times New Roman" pitchFamily="18" charset="0"/>
                <a:cs typeface="Courier New" pitchFamily="49" charset="0"/>
              </a:rPr>
              <a:t>if(IS_IN(me, me_LEDon)) …</a:t>
            </a:r>
            <a:endParaRPr lang="de-DE" sz="2400" smtClean="0">
              <a:solidFill>
                <a:srgbClr val="000000"/>
              </a:solidFill>
              <a:cs typeface="Times New Roman" pitchFamily="18" charset="0"/>
            </a:endParaRPr>
          </a:p>
          <a:p>
            <a:pPr eaLnBrk="1" hangingPunct="1">
              <a:buFontTx/>
              <a:buNone/>
            </a:pPr>
            <a:r>
              <a:rPr lang="de-DE" sz="2800" smtClean="0">
                <a:solidFill>
                  <a:srgbClr val="000000"/>
                </a:solidFill>
                <a:cs typeface="Times New Roman" pitchFamily="18" charset="0"/>
              </a:rPr>
              <a:t>   return value is 0 or 1 (boolean value)</a:t>
            </a:r>
          </a:p>
          <a:p>
            <a:pPr eaLnBrk="1" hangingPunct="1">
              <a:buFontTx/>
              <a:buNone/>
            </a:pPr>
            <a:endParaRPr lang="de-DE" sz="2800" smtClean="0">
              <a:solidFill>
                <a:srgbClr val="000000"/>
              </a:solidFill>
              <a:cs typeface="Times New Roman" pitchFamily="18" charset="0"/>
            </a:endParaRPr>
          </a:p>
          <a:p>
            <a:pPr eaLnBrk="1" hangingPunct="1">
              <a:buFontTx/>
              <a:buNone/>
            </a:pPr>
            <a:r>
              <a:rPr lang="de-DE" sz="4100" b="1" smtClean="0">
                <a:latin typeface="+mj-lt"/>
                <a:ea typeface="+mj-ea"/>
                <a:cs typeface="+mj-cs"/>
              </a:rPr>
              <a:t>Further Informations </a:t>
            </a:r>
          </a:p>
          <a:p>
            <a:r>
              <a:rPr lang="de-DE" sz="2800" b="1" smtClean="0"/>
              <a:t>Roundtrip</a:t>
            </a:r>
            <a:r>
              <a:rPr lang="de-DE" sz="2800" smtClean="0"/>
              <a:t> means to generate a UML model out of existing code. You don‘t want to use this feature in the lab project. </a:t>
            </a:r>
          </a:p>
          <a:p>
            <a:pPr>
              <a:buFontTx/>
              <a:buNone/>
            </a:pPr>
            <a:r>
              <a:rPr lang="de-DE" sz="2800" smtClean="0"/>
              <a:t>			</a:t>
            </a:r>
            <a:r>
              <a:rPr lang="de-DE" sz="2800" b="1" smtClean="0"/>
              <a:t>   Always choose „No to all“</a:t>
            </a:r>
          </a:p>
          <a:p>
            <a:pPr>
              <a:buFontTx/>
              <a:buNone/>
            </a:pPr>
            <a:r>
              <a:rPr lang="de-DE" sz="2800" smtClean="0"/>
              <a:t>   	If you are asked for roundtrip multiple times you propably have „old“ or „wrong“ elements in your model.</a:t>
            </a:r>
            <a:br>
              <a:rPr lang="de-DE" sz="2800" smtClean="0"/>
            </a:br>
            <a:r>
              <a:rPr lang="de-DE" sz="2800" smtClean="0"/>
              <a:t> </a:t>
            </a:r>
          </a:p>
          <a:p>
            <a:r>
              <a:rPr lang="de-DE" sz="2800" smtClean="0"/>
              <a:t>The path to the keil-Project is a configuration in Rhapsody. It can be changed but it is more convenient to keep it as defined. </a:t>
            </a:r>
          </a:p>
          <a:p>
            <a:pPr eaLnBrk="1" hangingPunct="1">
              <a:buFontTx/>
              <a:buNone/>
            </a:pPr>
            <a:endParaRPr lang="de-DE" sz="2800" smtClean="0">
              <a:solidFill>
                <a:srgbClr val="000000"/>
              </a:solidFill>
              <a:cs typeface="Times New Roman" pitchFamily="18" charset="0"/>
            </a:endParaRPr>
          </a:p>
        </p:txBody>
      </p:sp>
      <p:sp>
        <p:nvSpPr>
          <p:cNvPr id="4" name="Foliennummernplatzhalter 3"/>
          <p:cNvSpPr>
            <a:spLocks noGrp="1"/>
          </p:cNvSpPr>
          <p:nvPr>
            <p:ph type="sldNum" sz="quarter" idx="12"/>
          </p:nvPr>
        </p:nvSpPr>
        <p:spPr/>
        <p:txBody>
          <a:bodyPr/>
          <a:lstStyle/>
          <a:p>
            <a:fld id="{5BE5162C-0251-43B5-8D75-6AC9459E373D}" type="slidenum">
              <a:rPr lang="de-DE" smtClean="0"/>
              <a:pPr/>
              <a:t>12</a:t>
            </a:fld>
            <a:endParaRPr lang="de-DE"/>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el 1"/>
          <p:cNvSpPr>
            <a:spLocks noGrp="1"/>
          </p:cNvSpPr>
          <p:nvPr>
            <p:ph type="title"/>
          </p:nvPr>
        </p:nvSpPr>
        <p:spPr/>
        <p:txBody>
          <a:bodyPr/>
          <a:lstStyle/>
          <a:p>
            <a:r>
              <a:rPr lang="en-US" smtClean="0"/>
              <a:t>MCB1700 Board</a:t>
            </a:r>
          </a:p>
        </p:txBody>
      </p:sp>
      <p:sp>
        <p:nvSpPr>
          <p:cNvPr id="3" name="Inhaltsplatzhalter 2"/>
          <p:cNvSpPr>
            <a:spLocks noGrp="1"/>
          </p:cNvSpPr>
          <p:nvPr>
            <p:ph idx="1"/>
          </p:nvPr>
        </p:nvSpPr>
        <p:spPr>
          <a:xfrm>
            <a:off x="468313" y="1341438"/>
            <a:ext cx="8229600" cy="2620962"/>
          </a:xfrm>
        </p:spPr>
        <p:txBody>
          <a:bodyPr>
            <a:noAutofit/>
          </a:bodyPr>
          <a:lstStyle/>
          <a:p>
            <a:pPr marL="0">
              <a:buFontTx/>
              <a:buNone/>
              <a:defRPr/>
            </a:pPr>
            <a:r>
              <a:rPr lang="en-US" sz="2000" dirty="0" smtClean="0"/>
              <a:t>We use a </a:t>
            </a:r>
            <a:r>
              <a:rPr lang="en-US" sz="2000" dirty="0" err="1" smtClean="0"/>
              <a:t>Keil</a:t>
            </a:r>
            <a:r>
              <a:rPr lang="en-US" sz="2000" dirty="0" smtClean="0"/>
              <a:t> MCB1700 evaluation board with a LP1768 Cortex M3 processor</a:t>
            </a:r>
          </a:p>
          <a:p>
            <a:pPr marL="0" indent="0">
              <a:buFontTx/>
              <a:buNone/>
              <a:defRPr/>
            </a:pPr>
            <a:r>
              <a:rPr lang="en-US" sz="2000" dirty="0" smtClean="0"/>
              <a:t>To debug our Software we use the </a:t>
            </a:r>
            <a:r>
              <a:rPr lang="en-US" sz="2000" dirty="0" err="1" smtClean="0"/>
              <a:t>Keil</a:t>
            </a:r>
            <a:r>
              <a:rPr lang="en-US" sz="2000" dirty="0" smtClean="0"/>
              <a:t> Ulink2 Debugger, which allows us to debug our embedded programs on our target.</a:t>
            </a:r>
          </a:p>
          <a:p>
            <a:pPr>
              <a:buFont typeface="Wingdings" pitchFamily="2" charset="2"/>
              <a:buChar char="§"/>
              <a:defRPr/>
            </a:pPr>
            <a:r>
              <a:rPr lang="en-US" sz="2000" dirty="0" smtClean="0"/>
              <a:t>Connect the JTAG plug of the ULINK2 to the connection jack of the MCB1700</a:t>
            </a:r>
          </a:p>
          <a:p>
            <a:pPr>
              <a:buFont typeface="Wingdings" pitchFamily="2" charset="2"/>
              <a:buChar char="§"/>
              <a:defRPr/>
            </a:pPr>
            <a:r>
              <a:rPr lang="en-US" sz="2000" dirty="0" smtClean="0"/>
              <a:t>Now connect the  two USB cables to ULINK2 and the 1700</a:t>
            </a:r>
          </a:p>
          <a:p>
            <a:pPr>
              <a:buFont typeface="Wingdings" pitchFamily="2" charset="2"/>
              <a:buChar char="§"/>
              <a:defRPr/>
            </a:pPr>
            <a:r>
              <a:rPr lang="en-US" sz="2000" dirty="0" smtClean="0"/>
              <a:t>Make sure that the POWER LED (red) is on </a:t>
            </a:r>
          </a:p>
        </p:txBody>
      </p:sp>
      <p:sp>
        <p:nvSpPr>
          <p:cNvPr id="6150" name="Foliennummernplatzhalter 5"/>
          <p:cNvSpPr>
            <a:spLocks noGrp="1"/>
          </p:cNvSpPr>
          <p:nvPr>
            <p:ph type="sldNum" sz="quarter" idx="12"/>
          </p:nvPr>
        </p:nvSpPr>
        <p:spPr>
          <a:noFill/>
        </p:spPr>
        <p:txBody>
          <a:bodyPr/>
          <a:lstStyle/>
          <a:p>
            <a:fld id="{47ACE6CF-8AD9-450D-AA1F-54DCA0710D24}" type="slidenum">
              <a:rPr lang="de-DE" smtClean="0"/>
              <a:pPr/>
              <a:t>13</a:t>
            </a:fld>
            <a:endParaRPr lang="de-DE" smtClean="0"/>
          </a:p>
        </p:txBody>
      </p:sp>
      <p:pic>
        <p:nvPicPr>
          <p:cNvPr id="6151" name="Picture 5"/>
          <p:cNvPicPr>
            <a:picLocks noChangeAspect="1" noChangeArrowheads="1"/>
          </p:cNvPicPr>
          <p:nvPr/>
        </p:nvPicPr>
        <p:blipFill>
          <a:blip r:embed="rId2" cstate="print"/>
          <a:srcRect/>
          <a:stretch>
            <a:fillRect/>
          </a:stretch>
        </p:blipFill>
        <p:spPr bwMode="auto">
          <a:xfrm>
            <a:off x="3643313" y="5000625"/>
            <a:ext cx="1533525" cy="1003300"/>
          </a:xfrm>
          <a:prstGeom prst="rect">
            <a:avLst/>
          </a:prstGeom>
          <a:noFill/>
          <a:ln w="9525">
            <a:noFill/>
            <a:miter lim="800000"/>
            <a:headEnd/>
            <a:tailEnd/>
          </a:ln>
        </p:spPr>
      </p:pic>
      <p:pic>
        <p:nvPicPr>
          <p:cNvPr id="6152" name="Picture 6"/>
          <p:cNvPicPr>
            <a:picLocks noChangeAspect="1" noChangeArrowheads="1"/>
          </p:cNvPicPr>
          <p:nvPr/>
        </p:nvPicPr>
        <p:blipFill>
          <a:blip r:embed="rId3" cstate="print"/>
          <a:srcRect/>
          <a:stretch>
            <a:fillRect/>
          </a:stretch>
        </p:blipFill>
        <p:spPr bwMode="auto">
          <a:xfrm>
            <a:off x="6429375" y="4429125"/>
            <a:ext cx="1524000" cy="1524000"/>
          </a:xfrm>
          <a:prstGeom prst="rect">
            <a:avLst/>
          </a:prstGeom>
          <a:noFill/>
          <a:ln w="9525">
            <a:noFill/>
            <a:miter lim="800000"/>
            <a:headEnd/>
            <a:tailEnd/>
          </a:ln>
        </p:spPr>
      </p:pic>
      <p:sp>
        <p:nvSpPr>
          <p:cNvPr id="10" name="Bogen 9"/>
          <p:cNvSpPr/>
          <p:nvPr/>
        </p:nvSpPr>
        <p:spPr>
          <a:xfrm>
            <a:off x="2500313" y="4429125"/>
            <a:ext cx="4429125" cy="928688"/>
          </a:xfrm>
          <a:prstGeom prst="arc">
            <a:avLst>
              <a:gd name="adj1" fmla="val 10979373"/>
              <a:gd name="adj2" fmla="val 21107146"/>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de-DE"/>
          </a:p>
        </p:txBody>
      </p:sp>
      <p:sp>
        <p:nvSpPr>
          <p:cNvPr id="11" name="Bogen 10"/>
          <p:cNvSpPr/>
          <p:nvPr/>
        </p:nvSpPr>
        <p:spPr>
          <a:xfrm flipV="1">
            <a:off x="5276850" y="5072063"/>
            <a:ext cx="1366838" cy="285750"/>
          </a:xfrm>
          <a:prstGeom prst="arc">
            <a:avLst>
              <a:gd name="adj1" fmla="val 11160543"/>
              <a:gd name="adj2" fmla="val 21107146"/>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de-DE"/>
          </a:p>
        </p:txBody>
      </p:sp>
      <p:sp>
        <p:nvSpPr>
          <p:cNvPr id="6155" name="Textfeld 11"/>
          <p:cNvSpPr txBox="1">
            <a:spLocks noChangeArrowheads="1"/>
          </p:cNvSpPr>
          <p:nvPr/>
        </p:nvSpPr>
        <p:spPr bwMode="auto">
          <a:xfrm>
            <a:off x="4429125" y="4143375"/>
            <a:ext cx="857250" cy="307975"/>
          </a:xfrm>
          <a:prstGeom prst="rect">
            <a:avLst/>
          </a:prstGeom>
          <a:noFill/>
          <a:ln w="9525">
            <a:noFill/>
            <a:miter lim="800000"/>
            <a:headEnd/>
            <a:tailEnd/>
          </a:ln>
        </p:spPr>
        <p:txBody>
          <a:bodyPr>
            <a:spAutoFit/>
          </a:bodyPr>
          <a:lstStyle/>
          <a:p>
            <a:r>
              <a:rPr lang="de-DE" sz="1400"/>
              <a:t>USB</a:t>
            </a:r>
          </a:p>
        </p:txBody>
      </p:sp>
      <p:sp>
        <p:nvSpPr>
          <p:cNvPr id="6156" name="Textfeld 12"/>
          <p:cNvSpPr txBox="1">
            <a:spLocks noChangeArrowheads="1"/>
          </p:cNvSpPr>
          <p:nvPr/>
        </p:nvSpPr>
        <p:spPr bwMode="auto">
          <a:xfrm>
            <a:off x="5715000" y="5357813"/>
            <a:ext cx="857250" cy="307975"/>
          </a:xfrm>
          <a:prstGeom prst="rect">
            <a:avLst/>
          </a:prstGeom>
          <a:noFill/>
          <a:ln w="9525">
            <a:noFill/>
            <a:miter lim="800000"/>
            <a:headEnd/>
            <a:tailEnd/>
          </a:ln>
        </p:spPr>
        <p:txBody>
          <a:bodyPr>
            <a:spAutoFit/>
          </a:bodyPr>
          <a:lstStyle/>
          <a:p>
            <a:r>
              <a:rPr lang="de-DE" sz="1400"/>
              <a:t>USB</a:t>
            </a:r>
          </a:p>
        </p:txBody>
      </p:sp>
      <p:sp>
        <p:nvSpPr>
          <p:cNvPr id="6157" name="Textfeld 14"/>
          <p:cNvSpPr txBox="1">
            <a:spLocks noChangeArrowheads="1"/>
          </p:cNvSpPr>
          <p:nvPr/>
        </p:nvSpPr>
        <p:spPr bwMode="auto">
          <a:xfrm>
            <a:off x="6858000" y="4143375"/>
            <a:ext cx="928688" cy="307975"/>
          </a:xfrm>
          <a:prstGeom prst="rect">
            <a:avLst/>
          </a:prstGeom>
          <a:noFill/>
          <a:ln w="9525">
            <a:noFill/>
            <a:miter lim="800000"/>
            <a:headEnd/>
            <a:tailEnd/>
          </a:ln>
        </p:spPr>
        <p:txBody>
          <a:bodyPr>
            <a:spAutoFit/>
          </a:bodyPr>
          <a:lstStyle/>
          <a:p>
            <a:r>
              <a:rPr lang="de-DE" sz="1400"/>
              <a:t>PC </a:t>
            </a:r>
          </a:p>
        </p:txBody>
      </p:sp>
      <p:sp>
        <p:nvSpPr>
          <p:cNvPr id="6158" name="Textfeld 15"/>
          <p:cNvSpPr txBox="1">
            <a:spLocks noChangeArrowheads="1"/>
          </p:cNvSpPr>
          <p:nvPr/>
        </p:nvSpPr>
        <p:spPr bwMode="auto">
          <a:xfrm>
            <a:off x="4429125" y="5572125"/>
            <a:ext cx="1079500" cy="307975"/>
          </a:xfrm>
          <a:prstGeom prst="rect">
            <a:avLst/>
          </a:prstGeom>
          <a:noFill/>
          <a:ln w="9525">
            <a:noFill/>
            <a:miter lim="800000"/>
            <a:headEnd/>
            <a:tailEnd/>
          </a:ln>
        </p:spPr>
        <p:txBody>
          <a:bodyPr>
            <a:spAutoFit/>
          </a:bodyPr>
          <a:lstStyle/>
          <a:p>
            <a:r>
              <a:rPr lang="de-DE" sz="1400"/>
              <a:t>Debugger</a:t>
            </a:r>
          </a:p>
        </p:txBody>
      </p:sp>
      <p:sp>
        <p:nvSpPr>
          <p:cNvPr id="6159" name="Textfeld 16"/>
          <p:cNvSpPr txBox="1">
            <a:spLocks noChangeArrowheads="1"/>
          </p:cNvSpPr>
          <p:nvPr/>
        </p:nvSpPr>
        <p:spPr bwMode="auto">
          <a:xfrm>
            <a:off x="1258888" y="4221163"/>
            <a:ext cx="1285875" cy="307975"/>
          </a:xfrm>
          <a:prstGeom prst="rect">
            <a:avLst/>
          </a:prstGeom>
          <a:noFill/>
          <a:ln w="9525">
            <a:noFill/>
            <a:miter lim="800000"/>
            <a:headEnd/>
            <a:tailEnd/>
          </a:ln>
        </p:spPr>
        <p:txBody>
          <a:bodyPr>
            <a:spAutoFit/>
          </a:bodyPr>
          <a:lstStyle/>
          <a:p>
            <a:r>
              <a:rPr lang="de-DE" sz="1400"/>
              <a:t>MCB1700</a:t>
            </a:r>
          </a:p>
        </p:txBody>
      </p:sp>
      <p:pic>
        <p:nvPicPr>
          <p:cNvPr id="6160" name="Picture 2"/>
          <p:cNvPicPr>
            <a:picLocks noChangeAspect="1" noChangeArrowheads="1"/>
          </p:cNvPicPr>
          <p:nvPr/>
        </p:nvPicPr>
        <p:blipFill>
          <a:blip r:embed="rId4" cstate="print"/>
          <a:srcRect/>
          <a:stretch>
            <a:fillRect/>
          </a:stretch>
        </p:blipFill>
        <p:spPr bwMode="auto">
          <a:xfrm>
            <a:off x="1042988" y="4508500"/>
            <a:ext cx="1458912" cy="1565275"/>
          </a:xfrm>
          <a:prstGeom prst="rect">
            <a:avLst/>
          </a:prstGeom>
          <a:noFill/>
          <a:ln w="9525">
            <a:noFill/>
            <a:miter lim="800000"/>
            <a:headEnd/>
            <a:tailEnd/>
          </a:ln>
        </p:spPr>
      </p:pic>
      <p:sp>
        <p:nvSpPr>
          <p:cNvPr id="14" name="Freihandform 13"/>
          <p:cNvSpPr/>
          <p:nvPr/>
        </p:nvSpPr>
        <p:spPr>
          <a:xfrm>
            <a:off x="2478088" y="5440363"/>
            <a:ext cx="1039812" cy="315912"/>
          </a:xfrm>
          <a:custGeom>
            <a:avLst/>
            <a:gdLst>
              <a:gd name="connsiteX0" fmla="*/ 1038808 w 1038808"/>
              <a:gd name="connsiteY0" fmla="*/ 0 h 317241"/>
              <a:gd name="connsiteX1" fmla="*/ 143069 w 1038808"/>
              <a:gd name="connsiteY1" fmla="*/ 186612 h 317241"/>
              <a:gd name="connsiteX2" fmla="*/ 180391 w 1038808"/>
              <a:gd name="connsiteY2" fmla="*/ 261257 h 317241"/>
              <a:gd name="connsiteX3" fmla="*/ 68424 w 1038808"/>
              <a:gd name="connsiteY3" fmla="*/ 317241 h 317241"/>
            </a:gdLst>
            <a:ahLst/>
            <a:cxnLst>
              <a:cxn ang="0">
                <a:pos x="connsiteX0" y="connsiteY0"/>
              </a:cxn>
              <a:cxn ang="0">
                <a:pos x="connsiteX1" y="connsiteY1"/>
              </a:cxn>
              <a:cxn ang="0">
                <a:pos x="connsiteX2" y="connsiteY2"/>
              </a:cxn>
              <a:cxn ang="0">
                <a:pos x="connsiteX3" y="connsiteY3"/>
              </a:cxn>
            </a:cxnLst>
            <a:rect l="l" t="t" r="r" b="b"/>
            <a:pathLst>
              <a:path w="1038808" h="317241">
                <a:moveTo>
                  <a:pt x="1038808" y="0"/>
                </a:moveTo>
                <a:cubicBezTo>
                  <a:pt x="662473" y="71534"/>
                  <a:pt x="286139" y="143069"/>
                  <a:pt x="143069" y="186612"/>
                </a:cubicBezTo>
                <a:cubicBezTo>
                  <a:pt x="0" y="230155"/>
                  <a:pt x="192832" y="239486"/>
                  <a:pt x="180391" y="261257"/>
                </a:cubicBezTo>
                <a:cubicBezTo>
                  <a:pt x="167950" y="283029"/>
                  <a:pt x="118187" y="300135"/>
                  <a:pt x="68424" y="317241"/>
                </a:cubicBezTo>
              </a:path>
            </a:pathLst>
          </a:cu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de-DE"/>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el 1"/>
          <p:cNvSpPr>
            <a:spLocks noGrp="1"/>
          </p:cNvSpPr>
          <p:nvPr>
            <p:ph type="title"/>
          </p:nvPr>
        </p:nvSpPr>
        <p:spPr/>
        <p:txBody>
          <a:bodyPr/>
          <a:lstStyle/>
          <a:p>
            <a:r>
              <a:rPr lang="en-US" smtClean="0"/>
              <a:t>MCB1700 Board</a:t>
            </a:r>
          </a:p>
        </p:txBody>
      </p:sp>
      <p:sp>
        <p:nvSpPr>
          <p:cNvPr id="8195" name="Inhaltsplatzhalter 2"/>
          <p:cNvSpPr>
            <a:spLocks noGrp="1"/>
          </p:cNvSpPr>
          <p:nvPr>
            <p:ph idx="1"/>
          </p:nvPr>
        </p:nvSpPr>
        <p:spPr>
          <a:xfrm>
            <a:off x="251520" y="1772816"/>
            <a:ext cx="8892480" cy="4104456"/>
          </a:xfrm>
        </p:spPr>
        <p:txBody>
          <a:bodyPr/>
          <a:lstStyle/>
          <a:p>
            <a:pPr marL="0" indent="0">
              <a:buFontTx/>
              <a:buNone/>
            </a:pPr>
            <a:r>
              <a:rPr lang="en-US" sz="2000" smtClean="0"/>
              <a:t>In case that Keil has problems to find the debugger after you connected it </a:t>
            </a:r>
            <a:br>
              <a:rPr lang="en-US" sz="2000" smtClean="0"/>
            </a:br>
            <a:r>
              <a:rPr lang="en-US" sz="2000" smtClean="0"/>
              <a:t>to the PC</a:t>
            </a:r>
            <a:r>
              <a:rPr lang="en-US" smtClean="0"/>
              <a:t>:   </a:t>
            </a:r>
            <a:r>
              <a:rPr lang="en-US" sz="1800" smtClean="0"/>
              <a:t>Connect Keil with the VM (as seen in the picture below)</a:t>
            </a:r>
          </a:p>
          <a:p>
            <a:pPr marL="0" indent="0">
              <a:buFontTx/>
              <a:buNone/>
            </a:pPr>
            <a:endParaRPr lang="en-US" smtClean="0"/>
          </a:p>
          <a:p>
            <a:pPr marL="0" indent="0">
              <a:buFontTx/>
              <a:buNone/>
            </a:pPr>
            <a:endParaRPr lang="en-US"/>
          </a:p>
          <a:p>
            <a:pPr marL="0" indent="0">
              <a:buFontTx/>
              <a:buNone/>
            </a:pPr>
            <a:endParaRPr lang="en-US" smtClean="0"/>
          </a:p>
          <a:p>
            <a:pPr marL="0" indent="0">
              <a:buFontTx/>
              <a:buNone/>
            </a:pPr>
            <a:endParaRPr lang="en-US"/>
          </a:p>
          <a:p>
            <a:pPr marL="0" indent="0">
              <a:buFontTx/>
              <a:buNone/>
            </a:pPr>
            <a:endParaRPr lang="en-US" smtClean="0"/>
          </a:p>
          <a:p>
            <a:pPr marL="0" indent="0">
              <a:buFontTx/>
              <a:buNone/>
            </a:pPr>
            <a:endParaRPr lang="en-US"/>
          </a:p>
          <a:p>
            <a:pPr marL="0" indent="0">
              <a:buFontTx/>
              <a:buNone/>
            </a:pPr>
            <a:endParaRPr lang="en-US" smtClean="0"/>
          </a:p>
          <a:p>
            <a:pPr marL="0" indent="0">
              <a:buFontTx/>
              <a:buNone/>
            </a:pPr>
            <a:endParaRPr lang="en-US"/>
          </a:p>
          <a:p>
            <a:pPr marL="0" indent="0">
              <a:buFontTx/>
              <a:buNone/>
            </a:pPr>
            <a:r>
              <a:rPr lang="en-US" smtClean="0"/>
              <a:t>Usually the USB Devices are detected and connected automatically.</a:t>
            </a:r>
          </a:p>
        </p:txBody>
      </p:sp>
      <p:sp>
        <p:nvSpPr>
          <p:cNvPr id="8198" name="Foliennummernplatzhalter 5"/>
          <p:cNvSpPr>
            <a:spLocks noGrp="1"/>
          </p:cNvSpPr>
          <p:nvPr>
            <p:ph type="sldNum" sz="quarter" idx="12"/>
          </p:nvPr>
        </p:nvSpPr>
        <p:spPr>
          <a:noFill/>
        </p:spPr>
        <p:txBody>
          <a:bodyPr/>
          <a:lstStyle/>
          <a:p>
            <a:fld id="{3C7E4D77-A145-4D90-8134-6DCE6A50DEE9}" type="slidenum">
              <a:rPr lang="de-DE" smtClean="0"/>
              <a:pPr/>
              <a:t>14</a:t>
            </a:fld>
            <a:endParaRPr lang="de-DE" smtClean="0"/>
          </a:p>
        </p:txBody>
      </p:sp>
      <p:sp>
        <p:nvSpPr>
          <p:cNvPr id="8" name="Rechteck 7"/>
          <p:cNvSpPr/>
          <p:nvPr/>
        </p:nvSpPr>
        <p:spPr>
          <a:xfrm>
            <a:off x="395536" y="908720"/>
            <a:ext cx="7632848" cy="738664"/>
          </a:xfrm>
          <a:prstGeom prst="rect">
            <a:avLst/>
          </a:prstGeom>
        </p:spPr>
        <p:txBody>
          <a:bodyPr wrap="square">
            <a:spAutoFit/>
          </a:bodyPr>
          <a:lstStyle/>
          <a:p>
            <a:r>
              <a:rPr lang="en-US" dirty="0" smtClean="0">
                <a:sym typeface="Wingdings" pitchFamily="2" charset="2"/>
              </a:rPr>
              <a:t>Use the Virtual Machine    </a:t>
            </a:r>
            <a:r>
              <a:rPr lang="en-US" sz="2400" b="1" dirty="0" smtClean="0">
                <a:sym typeface="Wingdings" pitchFamily="2" charset="2"/>
              </a:rPr>
              <a:t>VM_SS2016_EMSYS</a:t>
            </a:r>
            <a:br>
              <a:rPr lang="en-US" sz="2400" b="1" dirty="0" smtClean="0">
                <a:sym typeface="Wingdings" pitchFamily="2" charset="2"/>
              </a:rPr>
            </a:br>
            <a:r>
              <a:rPr lang="en-US" dirty="0" smtClean="0">
                <a:sym typeface="Wingdings" pitchFamily="2" charset="2"/>
              </a:rPr>
              <a:t>		            User: Embedded Systems</a:t>
            </a:r>
          </a:p>
        </p:txBody>
      </p:sp>
      <p:pic>
        <p:nvPicPr>
          <p:cNvPr id="5123" name="Picture 3" descr="E:\2013-05-04_215532.png"/>
          <p:cNvPicPr>
            <a:picLocks noChangeAspect="1" noChangeArrowheads="1"/>
          </p:cNvPicPr>
          <p:nvPr/>
        </p:nvPicPr>
        <p:blipFill>
          <a:blip r:embed="rId2" cstate="print"/>
          <a:srcRect/>
          <a:stretch>
            <a:fillRect/>
          </a:stretch>
        </p:blipFill>
        <p:spPr bwMode="auto">
          <a:xfrm>
            <a:off x="457200" y="2619479"/>
            <a:ext cx="5910237" cy="2411130"/>
          </a:xfrm>
          <a:prstGeom prst="rect">
            <a:avLst/>
          </a:prstGeom>
          <a:noFill/>
        </p:spPr>
      </p:pic>
      <p:cxnSp>
        <p:nvCxnSpPr>
          <p:cNvPr id="11" name="Gerade Verbindung mit Pfeil 10"/>
          <p:cNvCxnSpPr/>
          <p:nvPr/>
        </p:nvCxnSpPr>
        <p:spPr>
          <a:xfrm>
            <a:off x="4499992" y="2420888"/>
            <a:ext cx="504056" cy="191829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3200" err="1" smtClean="0"/>
              <a:t>Blinky</a:t>
            </a:r>
            <a:r>
              <a:rPr lang="en-US" sz="3200" smtClean="0"/>
              <a:t> project </a:t>
            </a:r>
            <a:r>
              <a:rPr lang="en-US" sz="3200" i="1" smtClean="0"/>
              <a:t>GettingStarted</a:t>
            </a:r>
            <a:endParaRPr lang="en-US" sz="3200" i="1" dirty="0"/>
          </a:p>
        </p:txBody>
      </p:sp>
      <p:sp>
        <p:nvSpPr>
          <p:cNvPr id="3" name="Inhaltsplatzhalter 2"/>
          <p:cNvSpPr>
            <a:spLocks noGrp="1"/>
          </p:cNvSpPr>
          <p:nvPr>
            <p:ph idx="1"/>
          </p:nvPr>
        </p:nvSpPr>
        <p:spPr>
          <a:xfrm>
            <a:off x="457200" y="1600201"/>
            <a:ext cx="8229600" cy="4688046"/>
          </a:xfrm>
        </p:spPr>
        <p:txBody>
          <a:bodyPr>
            <a:normAutofit/>
          </a:bodyPr>
          <a:lstStyle/>
          <a:p>
            <a:pPr algn="just">
              <a:spcBef>
                <a:spcPts val="0"/>
              </a:spcBef>
              <a:buNone/>
            </a:pPr>
            <a:r>
              <a:rPr lang="en-US" dirty="0" smtClean="0"/>
              <a:t>Let’s start </a:t>
            </a:r>
            <a:r>
              <a:rPr lang="en-US" i="1" dirty="0" smtClean="0"/>
              <a:t>IBM </a:t>
            </a:r>
            <a:r>
              <a:rPr lang="en-US" i="1" dirty="0" smtClean="0"/>
              <a:t>Rational </a:t>
            </a:r>
            <a:r>
              <a:rPr lang="en-US" i="1" dirty="0" smtClean="0"/>
              <a:t>Rhapsody Developer </a:t>
            </a:r>
            <a:r>
              <a:rPr lang="en-US" i="1" dirty="0" smtClean="0"/>
              <a:t>for </a:t>
            </a:r>
            <a:r>
              <a:rPr lang="en-US" i="1" dirty="0" smtClean="0"/>
              <a:t>C++ </a:t>
            </a:r>
            <a:r>
              <a:rPr lang="en-US" dirty="0" smtClean="0"/>
              <a:t>in the startup </a:t>
            </a:r>
            <a:r>
              <a:rPr lang="en-US" dirty="0" smtClean="0"/>
              <a:t>menu.</a:t>
            </a:r>
          </a:p>
          <a:p>
            <a:pPr marL="0" indent="0" algn="just">
              <a:spcBef>
                <a:spcPts val="0"/>
              </a:spcBef>
              <a:buNone/>
            </a:pPr>
            <a:r>
              <a:rPr lang="en-US" dirty="0" smtClean="0"/>
              <a:t>Off-course we could save a few pages, by omitting classes and objects in this simple </a:t>
            </a:r>
            <a:r>
              <a:rPr lang="en-US" dirty="0" err="1" smtClean="0"/>
              <a:t>Blinky</a:t>
            </a:r>
            <a:r>
              <a:rPr lang="en-US" dirty="0" smtClean="0"/>
              <a:t>. However since we will later mostly work with classes, we'd rather just put a solid foundation.</a:t>
            </a:r>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smtClean="0"/>
          </a:p>
          <a:p>
            <a:pPr marL="0" indent="0">
              <a:buNone/>
              <a:tabLst>
                <a:tab pos="539750" algn="l"/>
              </a:tabLst>
            </a:pPr>
            <a:r>
              <a:rPr lang="de-DE" dirty="0" smtClean="0"/>
              <a:t>	</a:t>
            </a:r>
            <a:r>
              <a:rPr lang="de-DE" dirty="0" err="1" smtClean="0"/>
              <a:t>If</a:t>
            </a:r>
            <a:r>
              <a:rPr lang="de-DE" dirty="0" smtClean="0"/>
              <a:t> </a:t>
            </a:r>
            <a:r>
              <a:rPr lang="de-DE" dirty="0" err="1" smtClean="0"/>
              <a:t>you</a:t>
            </a:r>
            <a:r>
              <a:rPr lang="de-DE" dirty="0" smtClean="0"/>
              <a:t> </a:t>
            </a:r>
            <a:r>
              <a:rPr lang="de-DE" dirty="0" err="1" smtClean="0"/>
              <a:t>started</a:t>
            </a:r>
            <a:r>
              <a:rPr lang="de-DE" dirty="0" smtClean="0"/>
              <a:t> </a:t>
            </a:r>
            <a:r>
              <a:rPr lang="de-DE" i="1" dirty="0" smtClean="0"/>
              <a:t>IBM Rational </a:t>
            </a:r>
            <a:r>
              <a:rPr lang="de-DE" i="1" dirty="0" err="1" smtClean="0"/>
              <a:t>Rhapsody</a:t>
            </a:r>
            <a:r>
              <a:rPr lang="de-DE" i="1" dirty="0" smtClean="0"/>
              <a:t> </a:t>
            </a:r>
          </a:p>
          <a:p>
            <a:pPr marL="0" indent="0">
              <a:buNone/>
              <a:tabLst>
                <a:tab pos="539750" algn="l"/>
              </a:tabLst>
            </a:pPr>
            <a:r>
              <a:rPr lang="de-DE" i="1" dirty="0" smtClean="0"/>
              <a:t>	</a:t>
            </a:r>
            <a:r>
              <a:rPr lang="de-DE" i="1" dirty="0" err="1" smtClean="0"/>
              <a:t>Architect</a:t>
            </a:r>
            <a:r>
              <a:rPr lang="de-DE" i="1" dirty="0" smtClean="0"/>
              <a:t> </a:t>
            </a:r>
            <a:r>
              <a:rPr lang="de-DE" i="1" dirty="0" err="1" smtClean="0"/>
              <a:t>for</a:t>
            </a:r>
            <a:r>
              <a:rPr lang="de-DE" i="1" dirty="0" smtClean="0"/>
              <a:t> Software </a:t>
            </a:r>
            <a:r>
              <a:rPr lang="de-DE" b="1" dirty="0" smtClean="0"/>
              <a:t>c</a:t>
            </a:r>
            <a:r>
              <a:rPr lang="en-US" b="1" dirty="0" err="1" smtClean="0"/>
              <a:t>hoose</a:t>
            </a:r>
            <a:r>
              <a:rPr lang="en-US" b="1" dirty="0" smtClean="0"/>
              <a:t> C++</a:t>
            </a:r>
            <a:r>
              <a:rPr lang="en-US" dirty="0" smtClean="0"/>
              <a:t> </a:t>
            </a:r>
            <a:r>
              <a:rPr lang="en-US" dirty="0" smtClean="0"/>
              <a:t>as your </a:t>
            </a:r>
            <a:endParaRPr lang="en-US" dirty="0" smtClean="0"/>
          </a:p>
          <a:p>
            <a:pPr marL="0" indent="0">
              <a:buNone/>
              <a:tabLst>
                <a:tab pos="539750" algn="l"/>
              </a:tabLst>
            </a:pPr>
            <a:r>
              <a:rPr lang="en-US" dirty="0" smtClean="0"/>
              <a:t>	primary </a:t>
            </a:r>
            <a:r>
              <a:rPr lang="en-US" dirty="0" smtClean="0"/>
              <a:t>implementation </a:t>
            </a:r>
            <a:r>
              <a:rPr lang="en-US" dirty="0" smtClean="0"/>
              <a:t>language.</a:t>
            </a:r>
            <a:endParaRPr lang="en-US" dirty="0" smtClean="0"/>
          </a:p>
          <a:p>
            <a:pPr marL="0" indent="0">
              <a:buNone/>
            </a:pPr>
            <a:endParaRPr lang="en-US" dirty="0"/>
          </a:p>
        </p:txBody>
      </p:sp>
      <p:sp>
        <p:nvSpPr>
          <p:cNvPr id="6" name="Foliennummernplatzhalter 5"/>
          <p:cNvSpPr>
            <a:spLocks noGrp="1"/>
          </p:cNvSpPr>
          <p:nvPr>
            <p:ph type="sldNum" sz="quarter" idx="12"/>
          </p:nvPr>
        </p:nvSpPr>
        <p:spPr/>
        <p:txBody>
          <a:bodyPr/>
          <a:lstStyle/>
          <a:p>
            <a:fld id="{5BE5162C-0251-43B5-8D75-6AC9459E373D}" type="slidenum">
              <a:rPr lang="de-DE" smtClean="0"/>
              <a:pPr/>
              <a:t>15</a:t>
            </a:fld>
            <a:endParaRPr lang="de-DE"/>
          </a:p>
        </p:txBody>
      </p:sp>
      <p:pic>
        <p:nvPicPr>
          <p:cNvPr id="9218" name="Picture 2" descr="G:\Bilder Master\File Neu.PNG"/>
          <p:cNvPicPr>
            <a:picLocks noChangeAspect="1" noChangeArrowheads="1"/>
          </p:cNvPicPr>
          <p:nvPr/>
        </p:nvPicPr>
        <p:blipFill>
          <a:blip r:embed="rId2" cstate="print"/>
          <a:srcRect/>
          <a:stretch>
            <a:fillRect/>
          </a:stretch>
        </p:blipFill>
        <p:spPr bwMode="auto">
          <a:xfrm>
            <a:off x="4788024" y="2780928"/>
            <a:ext cx="2327427" cy="1652017"/>
          </a:xfrm>
          <a:prstGeom prst="rect">
            <a:avLst/>
          </a:prstGeom>
          <a:ln>
            <a:noFill/>
          </a:ln>
          <a:effectLst>
            <a:outerShdw blurRad="292100" dist="139700" dir="2700000" algn="tl" rotWithShape="0">
              <a:srgbClr val="333333">
                <a:alpha val="65000"/>
              </a:srgbClr>
            </a:outerShdw>
          </a:effectLst>
        </p:spPr>
      </p:pic>
      <p:sp>
        <p:nvSpPr>
          <p:cNvPr id="9" name="Textfeld 8"/>
          <p:cNvSpPr txBox="1"/>
          <p:nvPr/>
        </p:nvSpPr>
        <p:spPr>
          <a:xfrm>
            <a:off x="467544" y="3113673"/>
            <a:ext cx="4176464" cy="1015663"/>
          </a:xfrm>
          <a:prstGeom prst="rect">
            <a:avLst/>
          </a:prstGeom>
          <a:noFill/>
        </p:spPr>
        <p:txBody>
          <a:bodyPr wrap="square" rtlCol="0">
            <a:spAutoFit/>
          </a:bodyPr>
          <a:lstStyle/>
          <a:p>
            <a:r>
              <a:rPr lang="en-US" sz="2000" dirty="0"/>
              <a:t>O</a:t>
            </a:r>
            <a:r>
              <a:rPr lang="en-US" sz="2000" dirty="0" smtClean="0"/>
              <a:t>n the Rhapsody welcome screen of we click on the </a:t>
            </a:r>
            <a:r>
              <a:rPr lang="en-US" sz="2000" b="1" dirty="0" smtClean="0"/>
              <a:t>Next</a:t>
            </a:r>
            <a:r>
              <a:rPr lang="en-US" sz="2000" dirty="0" smtClean="0"/>
              <a:t> symbol, or choose </a:t>
            </a:r>
            <a:r>
              <a:rPr lang="en-US" sz="2000" b="1" dirty="0" smtClean="0"/>
              <a:t>File/New</a:t>
            </a:r>
            <a:r>
              <a:rPr lang="en-US" sz="2000" dirty="0" smtClean="0"/>
              <a:t> from the menu.</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0670" y="4869160"/>
            <a:ext cx="2435746" cy="119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hteck 3"/>
          <p:cNvSpPr/>
          <p:nvPr/>
        </p:nvSpPr>
        <p:spPr>
          <a:xfrm>
            <a:off x="467544" y="4725145"/>
            <a:ext cx="7932475" cy="1512168"/>
          </a:xfrm>
          <a:prstGeom prst="rect">
            <a:avLst/>
          </a:prstGeom>
          <a:no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5" name="Picture 3" descr="C:\Users\sauter\Pictures\Icons\fatcow-hosting-icons-3.9.2-all\fatcow-hosting-icons-3.9.2\FatCow_Icons32x32\warnin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704" y="4852376"/>
            <a:ext cx="304800" cy="304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Getting Started </a:t>
            </a:r>
            <a:r>
              <a:rPr lang="en-US" dirty="0" smtClean="0"/>
              <a:t>project</a:t>
            </a:r>
            <a:endParaRPr lang="en-US" dirty="0"/>
          </a:p>
        </p:txBody>
      </p:sp>
      <p:sp>
        <p:nvSpPr>
          <p:cNvPr id="3" name="Inhaltsplatzhalter 2"/>
          <p:cNvSpPr>
            <a:spLocks noGrp="1"/>
          </p:cNvSpPr>
          <p:nvPr>
            <p:ph idx="1"/>
          </p:nvPr>
        </p:nvSpPr>
        <p:spPr>
          <a:xfrm>
            <a:off x="457200" y="1600201"/>
            <a:ext cx="3898776" cy="2692896"/>
          </a:xfrm>
        </p:spPr>
        <p:txBody>
          <a:bodyPr/>
          <a:lstStyle/>
          <a:p>
            <a:pPr marL="0" indent="0">
              <a:buNone/>
            </a:pPr>
            <a:r>
              <a:rPr lang="en-US" dirty="0" smtClean="0"/>
              <a:t>We determine an appropriate name for </a:t>
            </a:r>
            <a:r>
              <a:rPr lang="en-US" smtClean="0"/>
              <a:t>our project, e.g. GettingStarted in a folder in our working directory.  </a:t>
            </a:r>
            <a:endParaRPr lang="en-US" dirty="0" smtClean="0"/>
          </a:p>
          <a:p>
            <a:pPr marL="0" indent="0">
              <a:buNone/>
            </a:pPr>
            <a:endParaRPr lang="en-US" dirty="0" smtClean="0"/>
          </a:p>
          <a:p>
            <a:pPr marL="0" indent="0">
              <a:buNone/>
            </a:pPr>
            <a:endParaRPr lang="en-US" dirty="0"/>
          </a:p>
        </p:txBody>
      </p:sp>
      <p:sp>
        <p:nvSpPr>
          <p:cNvPr id="6" name="Foliennummernplatzhalter 5"/>
          <p:cNvSpPr>
            <a:spLocks noGrp="1"/>
          </p:cNvSpPr>
          <p:nvPr>
            <p:ph type="sldNum" sz="quarter" idx="12"/>
          </p:nvPr>
        </p:nvSpPr>
        <p:spPr/>
        <p:txBody>
          <a:bodyPr/>
          <a:lstStyle/>
          <a:p>
            <a:fld id="{5BE5162C-0251-43B5-8D75-6AC9459E373D}" type="slidenum">
              <a:rPr lang="de-DE" smtClean="0"/>
              <a:pPr/>
              <a:t>16</a:t>
            </a:fld>
            <a:endParaRPr lang="de-DE"/>
          </a:p>
        </p:txBody>
      </p:sp>
      <p:sp>
        <p:nvSpPr>
          <p:cNvPr id="13" name="Inhaltsplatzhalter 2"/>
          <p:cNvSpPr txBox="1">
            <a:spLocks/>
          </p:cNvSpPr>
          <p:nvPr/>
        </p:nvSpPr>
        <p:spPr>
          <a:xfrm>
            <a:off x="541668" y="3933056"/>
            <a:ext cx="3898776" cy="432048"/>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000" dirty="0" smtClean="0"/>
              <a:t>Yes you want to…</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7" name="Grafik 6"/>
          <p:cNvPicPr>
            <a:picLocks noChangeAspect="1"/>
          </p:cNvPicPr>
          <p:nvPr/>
        </p:nvPicPr>
        <p:blipFill>
          <a:blip r:embed="rId2"/>
          <a:stretch>
            <a:fillRect/>
          </a:stretch>
        </p:blipFill>
        <p:spPr>
          <a:xfrm>
            <a:off x="4543900" y="980728"/>
            <a:ext cx="4352925" cy="2609850"/>
          </a:xfrm>
          <a:prstGeom prst="rect">
            <a:avLst/>
          </a:prstGeom>
        </p:spPr>
      </p:pic>
      <p:pic>
        <p:nvPicPr>
          <p:cNvPr id="9" name="Grafik 8"/>
          <p:cNvPicPr>
            <a:picLocks noChangeAspect="1"/>
          </p:cNvPicPr>
          <p:nvPr/>
        </p:nvPicPr>
        <p:blipFill>
          <a:blip r:embed="rId3"/>
          <a:stretch>
            <a:fillRect/>
          </a:stretch>
        </p:blipFill>
        <p:spPr>
          <a:xfrm>
            <a:off x="4524911" y="3808065"/>
            <a:ext cx="3648075" cy="1571625"/>
          </a:xfrm>
          <a:prstGeom prst="rect">
            <a:avLst/>
          </a:prstGeom>
        </p:spPr>
      </p:pic>
      <p:sp>
        <p:nvSpPr>
          <p:cNvPr id="8" name="Ellipse 7"/>
          <p:cNvSpPr/>
          <p:nvPr/>
        </p:nvSpPr>
        <p:spPr>
          <a:xfrm>
            <a:off x="5292080" y="1171921"/>
            <a:ext cx="1944216" cy="6399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580" y="1791126"/>
            <a:ext cx="7560840" cy="4542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el 1"/>
          <p:cNvSpPr>
            <a:spLocks noGrp="1"/>
          </p:cNvSpPr>
          <p:nvPr>
            <p:ph type="title"/>
          </p:nvPr>
        </p:nvSpPr>
        <p:spPr/>
        <p:txBody>
          <a:bodyPr/>
          <a:lstStyle/>
          <a:p>
            <a:r>
              <a:rPr lang="en-US" smtClean="0"/>
              <a:t>Getting Started </a:t>
            </a:r>
            <a:r>
              <a:rPr lang="en-US" dirty="0" smtClean="0"/>
              <a:t>project	</a:t>
            </a:r>
            <a:endParaRPr lang="en-US" dirty="0"/>
          </a:p>
        </p:txBody>
      </p:sp>
      <p:sp>
        <p:nvSpPr>
          <p:cNvPr id="3" name="Inhaltsplatzhalter 2"/>
          <p:cNvSpPr>
            <a:spLocks noGrp="1"/>
          </p:cNvSpPr>
          <p:nvPr>
            <p:ph idx="1"/>
          </p:nvPr>
        </p:nvSpPr>
        <p:spPr>
          <a:xfrm>
            <a:off x="301761" y="1097547"/>
            <a:ext cx="8229600" cy="4525963"/>
          </a:xfrm>
        </p:spPr>
        <p:txBody>
          <a:bodyPr/>
          <a:lstStyle/>
          <a:p>
            <a:pPr marL="0" indent="0">
              <a:buNone/>
            </a:pPr>
            <a:r>
              <a:rPr lang="en-US" dirty="0" smtClean="0"/>
              <a:t>This is the user interface of Rhapsody. Please make yourself familiar with it, because this is the program we work with most of the time.</a:t>
            </a:r>
            <a:endParaRPr lang="en-US" dirty="0"/>
          </a:p>
        </p:txBody>
      </p:sp>
      <p:sp>
        <p:nvSpPr>
          <p:cNvPr id="6" name="Foliennummernplatzhalter 5"/>
          <p:cNvSpPr>
            <a:spLocks noGrp="1"/>
          </p:cNvSpPr>
          <p:nvPr>
            <p:ph type="sldNum" sz="quarter" idx="12"/>
          </p:nvPr>
        </p:nvSpPr>
        <p:spPr/>
        <p:txBody>
          <a:bodyPr/>
          <a:lstStyle/>
          <a:p>
            <a:fld id="{5BE5162C-0251-43B5-8D75-6AC9459E373D}" type="slidenum">
              <a:rPr lang="de-DE" smtClean="0"/>
              <a:pPr/>
              <a:t>17</a:t>
            </a:fld>
            <a:endParaRPr lang="de-DE"/>
          </a:p>
        </p:txBody>
      </p:sp>
      <p:sp>
        <p:nvSpPr>
          <p:cNvPr id="12" name="Textfeld 11"/>
          <p:cNvSpPr txBox="1"/>
          <p:nvPr/>
        </p:nvSpPr>
        <p:spPr>
          <a:xfrm>
            <a:off x="971600" y="3796904"/>
            <a:ext cx="1800200" cy="369332"/>
          </a:xfrm>
          <a:prstGeom prst="rect">
            <a:avLst/>
          </a:prstGeom>
          <a:solidFill>
            <a:schemeClr val="bg1"/>
          </a:solidFill>
          <a:ln w="28575">
            <a:solidFill>
              <a:schemeClr val="bg1">
                <a:lumMod val="50000"/>
              </a:schemeClr>
            </a:solidFill>
          </a:ln>
          <a:effectLst/>
        </p:spPr>
        <p:txBody>
          <a:bodyPr wrap="square" rtlCol="0">
            <a:spAutoFit/>
          </a:bodyPr>
          <a:lstStyle>
            <a:defPPr>
              <a:defRPr lang="de-DE"/>
            </a:defPPr>
            <a:lvl1pPr algn="ctr"/>
          </a:lstStyle>
          <a:p>
            <a:r>
              <a:rPr lang="en-US" dirty="0"/>
              <a:t>Model Browser</a:t>
            </a:r>
            <a:endParaRPr lang="en-US" dirty="0"/>
          </a:p>
        </p:txBody>
      </p:sp>
      <p:sp>
        <p:nvSpPr>
          <p:cNvPr id="13" name="Textfeld 12"/>
          <p:cNvSpPr txBox="1"/>
          <p:nvPr/>
        </p:nvSpPr>
        <p:spPr>
          <a:xfrm>
            <a:off x="4427984" y="3796904"/>
            <a:ext cx="1584176" cy="369332"/>
          </a:xfrm>
          <a:prstGeom prst="rect">
            <a:avLst/>
          </a:prstGeom>
          <a:solidFill>
            <a:schemeClr val="bg1"/>
          </a:solidFill>
          <a:ln w="28575">
            <a:solidFill>
              <a:schemeClr val="bg1">
                <a:lumMod val="50000"/>
              </a:schemeClr>
            </a:solidFill>
          </a:ln>
          <a:effectLst/>
        </p:spPr>
        <p:txBody>
          <a:bodyPr wrap="square" rtlCol="0">
            <a:spAutoFit/>
          </a:bodyPr>
          <a:lstStyle>
            <a:defPPr>
              <a:defRPr lang="de-DE"/>
            </a:defPPr>
            <a:lvl1pPr algn="ctr"/>
          </a:lstStyle>
          <a:p>
            <a:r>
              <a:rPr lang="en-US" dirty="0"/>
              <a:t>Diagram Area</a:t>
            </a:r>
            <a:endParaRPr lang="en-US" dirty="0"/>
          </a:p>
        </p:txBody>
      </p:sp>
      <p:sp>
        <p:nvSpPr>
          <p:cNvPr id="14" name="Textfeld 13"/>
          <p:cNvSpPr txBox="1"/>
          <p:nvPr/>
        </p:nvSpPr>
        <p:spPr>
          <a:xfrm>
            <a:off x="7245392" y="3658405"/>
            <a:ext cx="1431064" cy="646331"/>
          </a:xfrm>
          <a:prstGeom prst="rect">
            <a:avLst/>
          </a:prstGeom>
          <a:solidFill>
            <a:schemeClr val="bg1"/>
          </a:solidFill>
          <a:ln w="28575">
            <a:solidFill>
              <a:schemeClr val="bg1">
                <a:lumMod val="50000"/>
              </a:schemeClr>
            </a:solidFill>
          </a:ln>
          <a:effectLst/>
        </p:spPr>
        <p:txBody>
          <a:bodyPr wrap="square" rtlCol="0">
            <a:spAutoFit/>
          </a:bodyPr>
          <a:lstStyle>
            <a:defPPr>
              <a:defRPr lang="de-DE"/>
            </a:defPPr>
            <a:lvl1pPr algn="ctr"/>
          </a:lstStyle>
          <a:p>
            <a:r>
              <a:rPr lang="en-US" dirty="0" err="1" smtClean="0"/>
              <a:t>Elementpool</a:t>
            </a:r>
            <a:endParaRPr lang="en-US" dirty="0" smtClean="0"/>
          </a:p>
          <a:p>
            <a:r>
              <a:rPr lang="de-DE" dirty="0" err="1" smtClean="0"/>
              <a:t>for</a:t>
            </a:r>
            <a:r>
              <a:rPr lang="de-DE" dirty="0" smtClean="0"/>
              <a:t> </a:t>
            </a:r>
            <a:r>
              <a:rPr lang="de-DE" dirty="0" err="1" smtClean="0"/>
              <a:t>Diagrams</a:t>
            </a:r>
            <a:endParaRPr lang="en-US" dirty="0"/>
          </a:p>
        </p:txBody>
      </p:sp>
      <p:sp>
        <p:nvSpPr>
          <p:cNvPr id="15" name="Textfeld 14"/>
          <p:cNvSpPr txBox="1"/>
          <p:nvPr/>
        </p:nvSpPr>
        <p:spPr>
          <a:xfrm>
            <a:off x="5004048" y="5373216"/>
            <a:ext cx="2592288" cy="369332"/>
          </a:xfrm>
          <a:prstGeom prst="rect">
            <a:avLst/>
          </a:prstGeom>
          <a:solidFill>
            <a:schemeClr val="bg1"/>
          </a:solidFill>
          <a:ln w="28575">
            <a:solidFill>
              <a:schemeClr val="bg1">
                <a:lumMod val="50000"/>
              </a:schemeClr>
            </a:solidFill>
          </a:ln>
          <a:effectLst/>
        </p:spPr>
        <p:txBody>
          <a:bodyPr wrap="square" rtlCol="0">
            <a:spAutoFit/>
          </a:bodyPr>
          <a:lstStyle>
            <a:defPPr>
              <a:defRPr lang="de-DE"/>
            </a:defPPr>
            <a:lvl1pPr algn="ctr"/>
          </a:lstStyle>
          <a:p>
            <a:r>
              <a:rPr lang="en-US" dirty="0"/>
              <a:t>Debug/Output</a:t>
            </a:r>
            <a:endParaRPr lang="en-US" dirty="0"/>
          </a:p>
        </p:txBody>
      </p:sp>
      <p:sp>
        <p:nvSpPr>
          <p:cNvPr id="11" name="Textfeld 10"/>
          <p:cNvSpPr txBox="1"/>
          <p:nvPr/>
        </p:nvSpPr>
        <p:spPr>
          <a:xfrm>
            <a:off x="1187624" y="5373216"/>
            <a:ext cx="2592288" cy="369332"/>
          </a:xfrm>
          <a:prstGeom prst="rect">
            <a:avLst/>
          </a:prstGeom>
          <a:solidFill>
            <a:schemeClr val="bg1"/>
          </a:solidFill>
          <a:ln w="28575">
            <a:solidFill>
              <a:schemeClr val="bg1">
                <a:lumMod val="50000"/>
              </a:schemeClr>
            </a:solidFill>
          </a:ln>
          <a:effectLst/>
        </p:spPr>
        <p:txBody>
          <a:bodyPr wrap="square" rtlCol="0">
            <a:spAutoFit/>
          </a:bodyPr>
          <a:lstStyle>
            <a:defPPr>
              <a:defRPr lang="de-DE"/>
            </a:defPPr>
            <a:lvl1pPr algn="ctr"/>
          </a:lstStyle>
          <a:p>
            <a:r>
              <a:rPr lang="en-US" dirty="0" smtClean="0"/>
              <a:t>Active Code View</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Getting Started project</a:t>
            </a:r>
            <a:endParaRPr lang="en-US" dirty="0"/>
          </a:p>
        </p:txBody>
      </p:sp>
      <p:sp>
        <p:nvSpPr>
          <p:cNvPr id="3" name="Inhaltsplatzhalter 2"/>
          <p:cNvSpPr>
            <a:spLocks noGrp="1"/>
          </p:cNvSpPr>
          <p:nvPr>
            <p:ph idx="1"/>
          </p:nvPr>
        </p:nvSpPr>
        <p:spPr>
          <a:xfrm>
            <a:off x="457200" y="1600201"/>
            <a:ext cx="8229600" cy="1828800"/>
          </a:xfrm>
        </p:spPr>
        <p:txBody>
          <a:bodyPr/>
          <a:lstStyle/>
          <a:p>
            <a:pPr marL="0" indent="0">
              <a:buNone/>
            </a:pPr>
            <a:r>
              <a:rPr lang="en-US" dirty="0" smtClean="0"/>
              <a:t>We take a look at the model browser. Similar to the Windows Explorer, you can navigate using the (+/-) symbols through the model. </a:t>
            </a:r>
          </a:p>
          <a:p>
            <a:pPr marL="0" indent="0">
              <a:buNone/>
            </a:pPr>
            <a:r>
              <a:rPr lang="en-US" dirty="0" smtClean="0"/>
              <a:t>All elements of our UML model are accessible through the browser. We first start with renaming a couple of items in the model browser. The easiest way to do that is a slow double-click on the element to be renamed.</a:t>
            </a:r>
            <a:endParaRPr lang="en-US" dirty="0"/>
          </a:p>
        </p:txBody>
      </p:sp>
      <p:sp>
        <p:nvSpPr>
          <p:cNvPr id="6" name="Foliennummernplatzhalter 5"/>
          <p:cNvSpPr>
            <a:spLocks noGrp="1"/>
          </p:cNvSpPr>
          <p:nvPr>
            <p:ph type="sldNum" sz="quarter" idx="12"/>
          </p:nvPr>
        </p:nvSpPr>
        <p:spPr/>
        <p:txBody>
          <a:bodyPr/>
          <a:lstStyle/>
          <a:p>
            <a:fld id="{5BE5162C-0251-43B5-8D75-6AC9459E373D}" type="slidenum">
              <a:rPr lang="de-DE" smtClean="0"/>
              <a:pPr/>
              <a:t>18</a:t>
            </a:fld>
            <a:endParaRPr lang="de-DE"/>
          </a:p>
        </p:txBody>
      </p:sp>
      <p:pic>
        <p:nvPicPr>
          <p:cNvPr id="5123" name="Picture 3" descr="C:\90__Studium\Master\Semester_III\PROJ\repo\Documentation\Exercise_0_BlinkyLed\Folie18_2.png"/>
          <p:cNvPicPr>
            <a:picLocks noChangeAspect="1" noChangeArrowheads="1"/>
          </p:cNvPicPr>
          <p:nvPr/>
        </p:nvPicPr>
        <p:blipFill rotWithShape="1">
          <a:blip r:embed="rId2">
            <a:extLst>
              <a:ext uri="{28A0092B-C50C-407E-A947-70E740481C1C}">
                <a14:useLocalDpi xmlns:a14="http://schemas.microsoft.com/office/drawing/2010/main" val="0"/>
              </a:ext>
            </a:extLst>
          </a:blip>
          <a:srcRect r="33513" b="71434"/>
          <a:stretch/>
        </p:blipFill>
        <p:spPr bwMode="auto">
          <a:xfrm>
            <a:off x="5848236" y="3862240"/>
            <a:ext cx="2324164" cy="1877886"/>
          </a:xfrm>
          <a:prstGeom prst="rect">
            <a:avLst/>
          </a:prstGeom>
          <a:noFill/>
          <a:extLst>
            <a:ext uri="{909E8E84-426E-40DD-AFC4-6F175D3DCCD1}">
              <a14:hiddenFill xmlns:a14="http://schemas.microsoft.com/office/drawing/2010/main">
                <a:solidFill>
                  <a:srgbClr val="FFFFFF"/>
                </a:solidFill>
              </a14:hiddenFill>
            </a:ext>
          </a:extLst>
        </p:spPr>
      </p:pic>
      <p:cxnSp>
        <p:nvCxnSpPr>
          <p:cNvPr id="5" name="Gerade Verbindung mit Pfeil 4"/>
          <p:cNvCxnSpPr/>
          <p:nvPr/>
        </p:nvCxnSpPr>
        <p:spPr>
          <a:xfrm>
            <a:off x="3707904" y="4812486"/>
            <a:ext cx="1656184" cy="0"/>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8" name="Textfeld 7"/>
          <p:cNvSpPr txBox="1"/>
          <p:nvPr/>
        </p:nvSpPr>
        <p:spPr>
          <a:xfrm>
            <a:off x="4059359" y="4412551"/>
            <a:ext cx="953274" cy="369332"/>
          </a:xfrm>
          <a:prstGeom prst="rect">
            <a:avLst/>
          </a:prstGeom>
          <a:noFill/>
        </p:spPr>
        <p:txBody>
          <a:bodyPr wrap="none" rtlCol="0">
            <a:spAutoFit/>
          </a:bodyPr>
          <a:lstStyle/>
          <a:p>
            <a:r>
              <a:rPr lang="de-DE" dirty="0" err="1" smtClean="0"/>
              <a:t>Rename</a:t>
            </a:r>
            <a:endParaRPr lang="en-US" dirty="0"/>
          </a:p>
        </p:txBody>
      </p:sp>
      <p:grpSp>
        <p:nvGrpSpPr>
          <p:cNvPr id="11" name="Gruppieren 10"/>
          <p:cNvGrpSpPr/>
          <p:nvPr/>
        </p:nvGrpSpPr>
        <p:grpSpPr>
          <a:xfrm>
            <a:off x="971600" y="3862240"/>
            <a:ext cx="2329384" cy="1905635"/>
            <a:chOff x="971600" y="3862240"/>
            <a:chExt cx="2329384" cy="1905635"/>
          </a:xfrm>
        </p:grpSpPr>
        <p:pic>
          <p:nvPicPr>
            <p:cNvPr id="5124" name="Picture 4" descr="C:\90__Studium\Master\Semester_III\PROJ\repo\Documentation\Exercise_0_BlinkyLed\Folie18_1.png"/>
            <p:cNvPicPr>
              <a:picLocks noChangeAspect="1" noChangeArrowheads="1"/>
            </p:cNvPicPr>
            <p:nvPr/>
          </p:nvPicPr>
          <p:blipFill rotWithShape="1">
            <a:blip r:embed="rId3">
              <a:extLst>
                <a:ext uri="{28A0092B-C50C-407E-A947-70E740481C1C}">
                  <a14:useLocalDpi xmlns:a14="http://schemas.microsoft.com/office/drawing/2010/main" val="0"/>
                </a:ext>
              </a:extLst>
            </a:blip>
            <a:srcRect r="33363" b="71012"/>
            <a:stretch/>
          </p:blipFill>
          <p:spPr bwMode="auto">
            <a:xfrm>
              <a:off x="971600" y="3862240"/>
              <a:ext cx="2329384" cy="1905635"/>
            </a:xfrm>
            <a:prstGeom prst="rect">
              <a:avLst/>
            </a:prstGeom>
            <a:noFill/>
            <a:extLst>
              <a:ext uri="{909E8E84-426E-40DD-AFC4-6F175D3DCCD1}">
                <a14:hiddenFill xmlns:a14="http://schemas.microsoft.com/office/drawing/2010/main">
                  <a:solidFill>
                    <a:srgbClr val="FFFFFF"/>
                  </a:solidFill>
                </a14:hiddenFill>
              </a:ext>
            </a:extLst>
          </p:spPr>
        </p:pic>
        <p:sp>
          <p:nvSpPr>
            <p:cNvPr id="10" name="Abgerundetes Rechteck 9"/>
            <p:cNvSpPr/>
            <p:nvPr/>
          </p:nvSpPr>
          <p:spPr>
            <a:xfrm>
              <a:off x="1391743" y="4642457"/>
              <a:ext cx="1440160" cy="1800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bgerundetes Rechteck 14"/>
            <p:cNvSpPr/>
            <p:nvPr/>
          </p:nvSpPr>
          <p:spPr>
            <a:xfrm>
              <a:off x="1751783" y="4950692"/>
              <a:ext cx="1152000" cy="1800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bgerundetes Rechteck 15"/>
            <p:cNvSpPr/>
            <p:nvPr/>
          </p:nvSpPr>
          <p:spPr>
            <a:xfrm>
              <a:off x="1416002" y="5248248"/>
              <a:ext cx="792000" cy="1800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57003" y="316993"/>
            <a:ext cx="5770984" cy="511156"/>
          </a:xfrm>
        </p:spPr>
        <p:txBody>
          <a:bodyPr/>
          <a:lstStyle/>
          <a:p>
            <a:r>
              <a:rPr lang="de-DE" smtClean="0"/>
              <a:t>Select Profiles </a:t>
            </a:r>
            <a:endParaRPr lang="de-DE"/>
          </a:p>
        </p:txBody>
      </p:sp>
      <p:sp>
        <p:nvSpPr>
          <p:cNvPr id="3" name="Inhaltsplatzhalter 2"/>
          <p:cNvSpPr>
            <a:spLocks noGrp="1"/>
          </p:cNvSpPr>
          <p:nvPr>
            <p:ph idx="1"/>
          </p:nvPr>
        </p:nvSpPr>
        <p:spPr>
          <a:xfrm>
            <a:off x="357003" y="1075839"/>
            <a:ext cx="3611477" cy="5089465"/>
          </a:xfrm>
        </p:spPr>
        <p:txBody>
          <a:bodyPr>
            <a:normAutofit/>
          </a:bodyPr>
          <a:lstStyle/>
          <a:p>
            <a:pPr marL="0" indent="0">
              <a:buNone/>
            </a:pPr>
            <a:r>
              <a:rPr lang="de-DE" dirty="0"/>
              <a:t>Chose </a:t>
            </a:r>
            <a:r>
              <a:rPr lang="de-DE" dirty="0" err="1"/>
              <a:t>the</a:t>
            </a:r>
            <a:r>
              <a:rPr lang="de-DE" dirty="0"/>
              <a:t> WST-Profile </a:t>
            </a:r>
            <a:r>
              <a:rPr lang="de-DE" dirty="0" err="1"/>
              <a:t>for</a:t>
            </a:r>
            <a:r>
              <a:rPr lang="de-DE" dirty="0"/>
              <a:t> </a:t>
            </a:r>
            <a:r>
              <a:rPr lang="de-DE" dirty="0" err="1"/>
              <a:t>the</a:t>
            </a:r>
            <a:r>
              <a:rPr lang="de-DE" dirty="0"/>
              <a:t> </a:t>
            </a:r>
            <a:r>
              <a:rPr lang="de-DE" dirty="0" err="1"/>
              <a:t>Willert</a:t>
            </a:r>
            <a:r>
              <a:rPr lang="de-DE" dirty="0"/>
              <a:t> </a:t>
            </a:r>
            <a:r>
              <a:rPr lang="de-DE" dirty="0" smtClean="0"/>
              <a:t>RT-OS </a:t>
            </a:r>
            <a:r>
              <a:rPr lang="de-DE" dirty="0" err="1" smtClean="0"/>
              <a:t>select</a:t>
            </a:r>
            <a:r>
              <a:rPr lang="de-DE" dirty="0" smtClean="0"/>
              <a:t> </a:t>
            </a:r>
            <a:r>
              <a:rPr lang="de-DE" i="1" dirty="0" smtClean="0"/>
              <a:t>File</a:t>
            </a:r>
            <a:r>
              <a:rPr lang="de-DE" dirty="0" smtClean="0"/>
              <a:t> </a:t>
            </a:r>
            <a:r>
              <a:rPr lang="de-DE" dirty="0" smtClean="0">
                <a:sym typeface="Wingdings" panose="05000000000000000000" pitchFamily="2" charset="2"/>
              </a:rPr>
              <a:t></a:t>
            </a:r>
            <a:r>
              <a:rPr lang="de-DE" dirty="0" smtClean="0"/>
              <a:t> </a:t>
            </a:r>
            <a:r>
              <a:rPr lang="de-DE" i="1" dirty="0" smtClean="0"/>
              <a:t>Add Profile </a:t>
            </a:r>
            <a:r>
              <a:rPr lang="de-DE" i="1" dirty="0" err="1"/>
              <a:t>t</a:t>
            </a:r>
            <a:r>
              <a:rPr lang="de-DE" i="1" dirty="0" err="1" smtClean="0"/>
              <a:t>o</a:t>
            </a:r>
            <a:r>
              <a:rPr lang="de-DE" i="1" dirty="0" smtClean="0"/>
              <a:t> Model </a:t>
            </a:r>
            <a:r>
              <a:rPr lang="de-DE" dirty="0" err="1" smtClean="0"/>
              <a:t>and</a:t>
            </a:r>
            <a:r>
              <a:rPr lang="de-DE" dirty="0" smtClean="0"/>
              <a:t> </a:t>
            </a:r>
            <a:r>
              <a:rPr lang="de-DE" dirty="0" err="1" smtClean="0"/>
              <a:t>select</a:t>
            </a:r>
            <a:r>
              <a:rPr lang="de-DE" dirty="0" smtClean="0"/>
              <a:t> </a:t>
            </a:r>
            <a:r>
              <a:rPr lang="de-DE" dirty="0" err="1" smtClean="0"/>
              <a:t>the</a:t>
            </a:r>
            <a:r>
              <a:rPr lang="de-DE" dirty="0" smtClean="0"/>
              <a:t> </a:t>
            </a:r>
            <a:r>
              <a:rPr lang="de-DE" dirty="0" err="1" smtClean="0"/>
              <a:t>folder</a:t>
            </a:r>
            <a:r>
              <a:rPr lang="de-DE" dirty="0" smtClean="0"/>
              <a:t> </a:t>
            </a:r>
            <a:r>
              <a:rPr lang="de-DE" i="1" dirty="0" smtClean="0"/>
              <a:t>WST_RXF_V6</a:t>
            </a:r>
            <a:r>
              <a:rPr lang="de-DE" dirty="0" smtClean="0"/>
              <a:t>.</a:t>
            </a:r>
            <a:endParaRPr lang="de-DE" dirty="0"/>
          </a:p>
          <a:p>
            <a:pPr marL="0" indent="0">
              <a:buNone/>
            </a:pPr>
            <a:endParaRPr lang="de-DE" dirty="0" smtClean="0"/>
          </a:p>
          <a:p>
            <a:pPr marL="0" indent="0">
              <a:buNone/>
            </a:pPr>
            <a:endParaRPr lang="de-DE" dirty="0"/>
          </a:p>
          <a:p>
            <a:pPr marL="0" indent="0">
              <a:buNone/>
            </a:pPr>
            <a:endParaRPr lang="de-DE" dirty="0" smtClean="0"/>
          </a:p>
          <a:p>
            <a:pPr marL="0" indent="0">
              <a:buNone/>
            </a:pPr>
            <a:r>
              <a:rPr lang="de-DE" dirty="0" smtClean="0"/>
              <a:t>Add </a:t>
            </a:r>
            <a:r>
              <a:rPr lang="de-DE" dirty="0" err="1" smtClean="0"/>
              <a:t>both</a:t>
            </a:r>
            <a:r>
              <a:rPr lang="de-DE" dirty="0" smtClean="0"/>
              <a:t> </a:t>
            </a:r>
            <a:r>
              <a:rPr lang="de-DE" dirty="0" err="1" smtClean="0"/>
              <a:t>profiles</a:t>
            </a:r>
            <a:r>
              <a:rPr lang="de-DE" dirty="0" smtClean="0"/>
              <a:t>.</a:t>
            </a:r>
            <a:endParaRPr lang="de-DE" dirty="0" smtClean="0"/>
          </a:p>
          <a:p>
            <a:pPr marL="0" indent="0">
              <a:buNone/>
            </a:pPr>
            <a:endParaRPr lang="de-DE" dirty="0" smtClean="0"/>
          </a:p>
          <a:p>
            <a:pPr marL="0" indent="0">
              <a:buNone/>
            </a:pPr>
            <a:endParaRPr lang="de-DE" dirty="0"/>
          </a:p>
          <a:p>
            <a:pPr marL="0" indent="0">
              <a:buNone/>
            </a:pPr>
            <a:endParaRPr lang="de-DE" dirty="0" smtClean="0"/>
          </a:p>
          <a:p>
            <a:pPr marL="0" indent="0">
              <a:buNone/>
            </a:pPr>
            <a:r>
              <a:rPr lang="de-DE" dirty="0" smtClean="0"/>
              <a:t>The </a:t>
            </a:r>
            <a:r>
              <a:rPr lang="de-DE" dirty="0" err="1" smtClean="0"/>
              <a:t>Profiles</a:t>
            </a:r>
            <a:r>
              <a:rPr lang="de-DE" dirty="0" smtClean="0"/>
              <a:t> </a:t>
            </a:r>
            <a:r>
              <a:rPr lang="de-DE" dirty="0" err="1" smtClean="0"/>
              <a:t>folder</a:t>
            </a:r>
            <a:r>
              <a:rPr lang="de-DE" dirty="0" smtClean="0"/>
              <a:t> </a:t>
            </a:r>
            <a:r>
              <a:rPr lang="de-DE" dirty="0" err="1" smtClean="0"/>
              <a:t>of</a:t>
            </a:r>
            <a:r>
              <a:rPr lang="de-DE" dirty="0" smtClean="0"/>
              <a:t> </a:t>
            </a:r>
            <a:r>
              <a:rPr lang="de-DE" dirty="0" err="1" smtClean="0"/>
              <a:t>your</a:t>
            </a:r>
            <a:r>
              <a:rPr lang="de-DE" dirty="0" smtClean="0"/>
              <a:t> Project </a:t>
            </a:r>
            <a:r>
              <a:rPr lang="de-DE" dirty="0" err="1" smtClean="0"/>
              <a:t>should</a:t>
            </a:r>
            <a:r>
              <a:rPr lang="de-DE" dirty="0" smtClean="0"/>
              <a:t> </a:t>
            </a:r>
            <a:r>
              <a:rPr lang="de-DE" dirty="0" err="1" smtClean="0"/>
              <a:t>look</a:t>
            </a:r>
            <a:r>
              <a:rPr lang="de-DE" dirty="0" smtClean="0"/>
              <a:t> like </a:t>
            </a:r>
            <a:r>
              <a:rPr lang="de-DE" dirty="0" err="1" smtClean="0"/>
              <a:t>this</a:t>
            </a:r>
            <a:r>
              <a:rPr lang="de-DE" dirty="0" smtClean="0"/>
              <a:t>.</a:t>
            </a:r>
            <a:endParaRPr lang="de-DE" dirty="0"/>
          </a:p>
        </p:txBody>
      </p:sp>
      <p:sp>
        <p:nvSpPr>
          <p:cNvPr id="4" name="Foliennummernplatzhalter 3"/>
          <p:cNvSpPr>
            <a:spLocks noGrp="1"/>
          </p:cNvSpPr>
          <p:nvPr>
            <p:ph type="sldNum" sz="quarter" idx="12"/>
          </p:nvPr>
        </p:nvSpPr>
        <p:spPr/>
        <p:txBody>
          <a:bodyPr/>
          <a:lstStyle/>
          <a:p>
            <a:fld id="{5BE5162C-0251-43B5-8D75-6AC9459E373D}" type="slidenum">
              <a:rPr lang="de-DE" smtClean="0"/>
              <a:pPr/>
              <a:t>19</a:t>
            </a:fld>
            <a:endParaRPr lang="de-DE"/>
          </a:p>
        </p:txBody>
      </p:sp>
      <p:pic>
        <p:nvPicPr>
          <p:cNvPr id="7" name="Grafik 6"/>
          <p:cNvPicPr>
            <a:picLocks noChangeAspect="1"/>
          </p:cNvPicPr>
          <p:nvPr/>
        </p:nvPicPr>
        <p:blipFill>
          <a:blip r:embed="rId2"/>
          <a:stretch>
            <a:fillRect/>
          </a:stretch>
        </p:blipFill>
        <p:spPr>
          <a:xfrm>
            <a:off x="4283968" y="316976"/>
            <a:ext cx="4106590" cy="2906752"/>
          </a:xfrm>
          <a:prstGeom prst="rect">
            <a:avLst/>
          </a:prstGeom>
        </p:spPr>
      </p:pic>
      <p:pic>
        <p:nvPicPr>
          <p:cNvPr id="4098" name="Picture 2" descr="C:\90__Studium\Master\Semester_III\PROJ\repo\Documentation\Exercise_0_BlinkyLed\Folie19.png"/>
          <p:cNvPicPr>
            <a:picLocks noChangeAspect="1" noChangeArrowheads="1"/>
          </p:cNvPicPr>
          <p:nvPr/>
        </p:nvPicPr>
        <p:blipFill rotWithShape="1">
          <a:blip r:embed="rId3">
            <a:extLst>
              <a:ext uri="{28A0092B-C50C-407E-A947-70E740481C1C}">
                <a14:useLocalDpi xmlns:a14="http://schemas.microsoft.com/office/drawing/2010/main" val="0"/>
              </a:ext>
            </a:extLst>
          </a:blip>
          <a:srcRect r="55401" b="60448"/>
          <a:stretch/>
        </p:blipFill>
        <p:spPr bwMode="auto">
          <a:xfrm>
            <a:off x="4283968" y="3361272"/>
            <a:ext cx="3547866" cy="1318578"/>
          </a:xfrm>
          <a:prstGeom prst="rect">
            <a:avLst/>
          </a:prstGeom>
          <a:noFill/>
          <a:extLst>
            <a:ext uri="{909E8E84-426E-40DD-AFC4-6F175D3DCCD1}">
              <a14:hiddenFill xmlns:a14="http://schemas.microsoft.com/office/drawing/2010/main">
                <a:solidFill>
                  <a:srgbClr val="FFFFFF"/>
                </a:solidFill>
              </a14:hiddenFill>
            </a:ext>
          </a:extLst>
        </p:spPr>
      </p:pic>
      <p:pic>
        <p:nvPicPr>
          <p:cNvPr id="15" name="Grafik 14"/>
          <p:cNvPicPr>
            <a:picLocks noChangeAspect="1"/>
          </p:cNvPicPr>
          <p:nvPr/>
        </p:nvPicPr>
        <p:blipFill>
          <a:blip r:embed="rId2"/>
          <a:stretch>
            <a:fillRect/>
          </a:stretch>
        </p:blipFill>
        <p:spPr>
          <a:xfrm>
            <a:off x="4283968" y="298704"/>
            <a:ext cx="4106590" cy="2906752"/>
          </a:xfrm>
          <a:prstGeom prst="rect">
            <a:avLst/>
          </a:prstGeom>
        </p:spPr>
      </p:pic>
      <p:pic>
        <p:nvPicPr>
          <p:cNvPr id="17" name="Picture 2" descr="C:\90__Studium\Master\Semester_III\PROJ\repo\Documentation\Exercise_0_BlinkyLed\Folie19.png"/>
          <p:cNvPicPr>
            <a:picLocks noChangeAspect="1" noChangeArrowheads="1"/>
          </p:cNvPicPr>
          <p:nvPr/>
        </p:nvPicPr>
        <p:blipFill rotWithShape="1">
          <a:blip r:embed="rId3">
            <a:extLst>
              <a:ext uri="{28A0092B-C50C-407E-A947-70E740481C1C}">
                <a14:useLocalDpi xmlns:a14="http://schemas.microsoft.com/office/drawing/2010/main" val="0"/>
              </a:ext>
            </a:extLst>
          </a:blip>
          <a:srcRect r="55401" b="60448"/>
          <a:stretch/>
        </p:blipFill>
        <p:spPr bwMode="auto">
          <a:xfrm>
            <a:off x="4283968" y="3343000"/>
            <a:ext cx="3547866" cy="131857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90__Studium\Master\Semester_III\PROJ\repo\Documentation\Exercise_0_BlinkyLed\Folie19_2.png"/>
          <p:cNvPicPr>
            <a:picLocks noChangeAspect="1" noChangeArrowheads="1"/>
          </p:cNvPicPr>
          <p:nvPr/>
        </p:nvPicPr>
        <p:blipFill rotWithShape="1">
          <a:blip r:embed="rId4">
            <a:extLst>
              <a:ext uri="{28A0092B-C50C-407E-A947-70E740481C1C}">
                <a14:useLocalDpi xmlns:a14="http://schemas.microsoft.com/office/drawing/2010/main" val="0"/>
              </a:ext>
            </a:extLst>
          </a:blip>
          <a:srcRect b="75332"/>
          <a:stretch/>
        </p:blipFill>
        <p:spPr bwMode="auto">
          <a:xfrm>
            <a:off x="4283968" y="4869160"/>
            <a:ext cx="3505200" cy="1624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1692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Software</a:t>
            </a:r>
            <a:endParaRPr lang="en-US" dirty="0"/>
          </a:p>
        </p:txBody>
      </p:sp>
      <p:sp>
        <p:nvSpPr>
          <p:cNvPr id="3" name="Inhaltsplatzhalter 2"/>
          <p:cNvSpPr>
            <a:spLocks noGrp="1"/>
          </p:cNvSpPr>
          <p:nvPr>
            <p:ph idx="1"/>
          </p:nvPr>
        </p:nvSpPr>
        <p:spPr>
          <a:xfrm>
            <a:off x="1259632" y="1600200"/>
            <a:ext cx="7427168" cy="4525963"/>
          </a:xfrm>
        </p:spPr>
        <p:txBody>
          <a:bodyPr/>
          <a:lstStyle/>
          <a:p>
            <a:pPr>
              <a:buNone/>
            </a:pPr>
            <a:r>
              <a:rPr lang="en-US" b="1" dirty="0" smtClean="0"/>
              <a:t>IBM® Rational® Rhapsody</a:t>
            </a:r>
            <a:r>
              <a:rPr lang="en-US" b="1" dirty="0" smtClean="0"/>
              <a:t>® for C++</a:t>
            </a:r>
            <a:endParaRPr lang="en-US" b="1" dirty="0" smtClean="0"/>
          </a:p>
          <a:p>
            <a:pPr marL="0" indent="0">
              <a:buNone/>
            </a:pPr>
            <a:r>
              <a:rPr lang="en-US" dirty="0" smtClean="0"/>
              <a:t>With Rhapsody, we create </a:t>
            </a:r>
            <a:r>
              <a:rPr lang="en-US" dirty="0" err="1" smtClean="0"/>
              <a:t>UMLDiagrams</a:t>
            </a:r>
            <a:r>
              <a:rPr lang="en-US" dirty="0" smtClean="0"/>
              <a:t> and generate </a:t>
            </a:r>
            <a:r>
              <a:rPr lang="en-US" dirty="0" smtClean="0"/>
              <a:t>C++-code </a:t>
            </a:r>
            <a:r>
              <a:rPr lang="en-US" dirty="0" smtClean="0"/>
              <a:t>from them. The “</a:t>
            </a:r>
            <a:r>
              <a:rPr lang="en-US" dirty="0" err="1" smtClean="0"/>
              <a:t>Blinky</a:t>
            </a:r>
            <a:r>
              <a:rPr lang="en-US" dirty="0" smtClean="0"/>
              <a:t>” example will be modeled completely with the help of this environment.</a:t>
            </a:r>
          </a:p>
          <a:p>
            <a:pPr marL="0" indent="0">
              <a:buNone/>
            </a:pPr>
            <a:endParaRPr lang="en-US" sz="900" dirty="0" smtClean="0"/>
          </a:p>
          <a:p>
            <a:pPr marL="0" indent="0">
              <a:buNone/>
            </a:pPr>
            <a:r>
              <a:rPr lang="en-US" b="1" dirty="0" smtClean="0"/>
              <a:t>KEIL MDK ARM</a:t>
            </a:r>
          </a:p>
          <a:p>
            <a:pPr marL="0" indent="0">
              <a:buNone/>
            </a:pPr>
            <a:r>
              <a:rPr lang="en-US" dirty="0" smtClean="0"/>
              <a:t>We need the </a:t>
            </a:r>
            <a:r>
              <a:rPr lang="en-US" dirty="0" err="1" smtClean="0"/>
              <a:t>Keil</a:t>
            </a:r>
            <a:r>
              <a:rPr lang="en-US" dirty="0" smtClean="0"/>
              <a:t> µVision IDE to flash our executable model to the target or to let it run in the built-in simulator. On top of that the IDE offers additional debugging possibilities for our model.</a:t>
            </a:r>
          </a:p>
          <a:p>
            <a:pPr marL="0" indent="0">
              <a:buNone/>
            </a:pPr>
            <a:endParaRPr lang="en-US" sz="800" dirty="0" smtClean="0"/>
          </a:p>
          <a:p>
            <a:pPr marL="0" indent="0">
              <a:buNone/>
            </a:pPr>
            <a:r>
              <a:rPr lang="en-US" b="1" dirty="0" err="1" smtClean="0"/>
              <a:t>Realtime</a:t>
            </a:r>
            <a:r>
              <a:rPr lang="en-US" b="1" dirty="0" smtClean="0"/>
              <a:t> </a:t>
            </a:r>
            <a:r>
              <a:rPr lang="en-US" b="1" dirty="0" err="1" smtClean="0"/>
              <a:t>eXecution</a:t>
            </a:r>
            <a:r>
              <a:rPr lang="en-US" b="1" dirty="0" smtClean="0"/>
              <a:t> Framework</a:t>
            </a:r>
          </a:p>
          <a:p>
            <a:pPr marL="0" indent="0">
              <a:buNone/>
            </a:pPr>
            <a:r>
              <a:rPr lang="en-US" dirty="0" smtClean="0"/>
              <a:t>The </a:t>
            </a:r>
            <a:r>
              <a:rPr lang="en-US" dirty="0" err="1" smtClean="0"/>
              <a:t>Willert</a:t>
            </a:r>
            <a:r>
              <a:rPr lang="en-US" dirty="0" smtClean="0"/>
              <a:t> Embedded UML RXF™ combines Rhapsody with the </a:t>
            </a:r>
            <a:r>
              <a:rPr lang="en-US" dirty="0" err="1" smtClean="0"/>
              <a:t>Keil</a:t>
            </a:r>
            <a:r>
              <a:rPr lang="en-US" dirty="0" smtClean="0"/>
              <a:t> µVision IDE. It </a:t>
            </a:r>
            <a:r>
              <a:rPr lang="en-US" dirty="0" err="1" smtClean="0"/>
              <a:t>opzimizes</a:t>
            </a:r>
            <a:r>
              <a:rPr lang="en-US" dirty="0" smtClean="0"/>
              <a:t> the code generation for a resource friendly use in an embedded real-time </a:t>
            </a:r>
            <a:r>
              <a:rPr lang="en-US" dirty="0" err="1" smtClean="0"/>
              <a:t>enviroment</a:t>
            </a:r>
            <a:r>
              <a:rPr lang="en-US" dirty="0" smtClean="0"/>
              <a:t>.</a:t>
            </a:r>
          </a:p>
          <a:p>
            <a:pPr marL="0" indent="0">
              <a:buNone/>
            </a:pPr>
            <a:endParaRPr lang="en-US" dirty="0" smtClean="0"/>
          </a:p>
        </p:txBody>
      </p:sp>
      <p:sp>
        <p:nvSpPr>
          <p:cNvPr id="6" name="Foliennummernplatzhalter 5"/>
          <p:cNvSpPr>
            <a:spLocks noGrp="1"/>
          </p:cNvSpPr>
          <p:nvPr>
            <p:ph type="sldNum" sz="quarter" idx="12"/>
          </p:nvPr>
        </p:nvSpPr>
        <p:spPr/>
        <p:txBody>
          <a:bodyPr/>
          <a:lstStyle/>
          <a:p>
            <a:fld id="{5BE5162C-0251-43B5-8D75-6AC9459E373D}" type="slidenum">
              <a:rPr lang="de-DE" smtClean="0"/>
              <a:pPr/>
              <a:t>2</a:t>
            </a:fld>
            <a:endParaRPr lang="de-DE"/>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971" y="3245940"/>
            <a:ext cx="600819" cy="600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261" y="1700808"/>
            <a:ext cx="518239" cy="518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005" y="4725144"/>
            <a:ext cx="66675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530352" y="1082831"/>
            <a:ext cx="8147249" cy="5125921"/>
          </a:xfrm>
        </p:spPr>
        <p:txBody>
          <a:bodyPr/>
          <a:lstStyle/>
          <a:p>
            <a:pPr marL="0" indent="0">
              <a:buNone/>
            </a:pPr>
            <a:r>
              <a:rPr lang="en-US" dirty="0" smtClean="0"/>
              <a:t>Double-click on the MCB1700 component and select the following stereotype in the pop-up window:  </a:t>
            </a:r>
            <a:r>
              <a:rPr lang="en-US" b="1" i="1" dirty="0" err="1" smtClean="0">
                <a:cs typeface="Consolas" pitchFamily="49" charset="0"/>
              </a:rPr>
              <a:t>RXFComponent</a:t>
            </a:r>
            <a:r>
              <a:rPr lang="en-US" b="1" i="1" dirty="0" smtClean="0">
                <a:cs typeface="Consolas" pitchFamily="49" charset="0"/>
              </a:rPr>
              <a:t>…</a:t>
            </a:r>
          </a:p>
          <a:p>
            <a:pPr marL="0" indent="0">
              <a:buNone/>
            </a:pPr>
            <a:endParaRPr lang="en-US" i="1" dirty="0">
              <a:cs typeface="Consolas" pitchFamily="49" charset="0"/>
            </a:endParaRPr>
          </a:p>
          <a:p>
            <a:pPr marL="0" indent="0">
              <a:buNone/>
            </a:pPr>
            <a:endParaRPr lang="en-US" i="1" dirty="0" smtClean="0">
              <a:cs typeface="Consolas" pitchFamily="49" charset="0"/>
            </a:endParaRPr>
          </a:p>
          <a:p>
            <a:pPr marL="0" indent="0">
              <a:buNone/>
            </a:pPr>
            <a:endParaRPr lang="en-US" i="1" dirty="0">
              <a:cs typeface="Consolas" pitchFamily="49" charset="0"/>
            </a:endParaRPr>
          </a:p>
          <a:p>
            <a:pPr marL="0" indent="0">
              <a:buNone/>
            </a:pPr>
            <a:endParaRPr lang="en-US" i="1" dirty="0" smtClean="0">
              <a:cs typeface="Consolas" pitchFamily="49" charset="0"/>
            </a:endParaRPr>
          </a:p>
          <a:p>
            <a:pPr marL="0" indent="0">
              <a:buNone/>
            </a:pPr>
            <a:endParaRPr lang="en-US" i="1" dirty="0">
              <a:cs typeface="Consolas" pitchFamily="49" charset="0"/>
            </a:endParaRPr>
          </a:p>
          <a:p>
            <a:pPr marL="0" indent="0">
              <a:buNone/>
            </a:pPr>
            <a:endParaRPr lang="en-US" i="1" dirty="0" smtClean="0">
              <a:cs typeface="Consolas" pitchFamily="49" charset="0"/>
            </a:endParaRPr>
          </a:p>
          <a:p>
            <a:pPr marL="0" indent="0">
              <a:buNone/>
            </a:pPr>
            <a:endParaRPr lang="en-US" i="1" dirty="0">
              <a:cs typeface="Consolas" pitchFamily="49" charset="0"/>
            </a:endParaRPr>
          </a:p>
          <a:p>
            <a:pPr marL="0" indent="0">
              <a:buNone/>
            </a:pPr>
            <a:r>
              <a:rPr lang="en-US" dirty="0"/>
              <a:t>For the hardware specific </a:t>
            </a:r>
            <a:r>
              <a:rPr lang="en-US" dirty="0" smtClean="0"/>
              <a:t>components </a:t>
            </a:r>
            <a:r>
              <a:rPr lang="en-US" dirty="0" smtClean="0"/>
              <a:t>add </a:t>
            </a:r>
            <a:r>
              <a:rPr lang="en-US" dirty="0" smtClean="0"/>
              <a:t>the file </a:t>
            </a:r>
            <a:r>
              <a:rPr lang="en-US" b="1" i="1" dirty="0" smtClean="0"/>
              <a:t>lpc17xx.h</a:t>
            </a:r>
            <a:r>
              <a:rPr lang="en-US" dirty="0" smtClean="0"/>
              <a:t>: </a:t>
            </a:r>
            <a:endParaRPr lang="en-US" dirty="0"/>
          </a:p>
          <a:p>
            <a:pPr marL="0" indent="0">
              <a:buNone/>
            </a:pPr>
            <a:endParaRPr lang="en-US" i="1" dirty="0" smtClean="0">
              <a:cs typeface="Consolas" pitchFamily="49" charset="0"/>
            </a:endParaRPr>
          </a:p>
          <a:p>
            <a:pPr marL="0" indent="0">
              <a:buNone/>
            </a:pPr>
            <a:endParaRPr lang="en-US" dirty="0" smtClean="0"/>
          </a:p>
          <a:p>
            <a:pPr marL="0" indent="0">
              <a:buNone/>
            </a:pPr>
            <a:endParaRPr lang="en-US" dirty="0"/>
          </a:p>
        </p:txBody>
      </p:sp>
      <p:sp>
        <p:nvSpPr>
          <p:cNvPr id="2" name="Titel 1"/>
          <p:cNvSpPr>
            <a:spLocks noGrp="1"/>
          </p:cNvSpPr>
          <p:nvPr>
            <p:ph type="title"/>
          </p:nvPr>
        </p:nvSpPr>
        <p:spPr/>
        <p:txBody>
          <a:bodyPr/>
          <a:lstStyle/>
          <a:p>
            <a:r>
              <a:rPr lang="en-US" smtClean="0"/>
              <a:t>GettingStarted </a:t>
            </a:r>
            <a:r>
              <a:rPr lang="en-US" dirty="0" smtClean="0"/>
              <a:t>project	</a:t>
            </a:r>
            <a:endParaRPr lang="en-US" dirty="0"/>
          </a:p>
        </p:txBody>
      </p:sp>
      <p:sp>
        <p:nvSpPr>
          <p:cNvPr id="6" name="Foliennummernplatzhalter 5"/>
          <p:cNvSpPr>
            <a:spLocks noGrp="1"/>
          </p:cNvSpPr>
          <p:nvPr>
            <p:ph type="sldNum" sz="quarter" idx="12"/>
          </p:nvPr>
        </p:nvSpPr>
        <p:spPr/>
        <p:txBody>
          <a:bodyPr/>
          <a:lstStyle/>
          <a:p>
            <a:fld id="{5BE5162C-0251-43B5-8D75-6AC9459E373D}" type="slidenum">
              <a:rPr lang="de-DE" smtClean="0"/>
              <a:pPr/>
              <a:t>20</a:t>
            </a:fld>
            <a:endParaRPr lang="de-DE"/>
          </a:p>
        </p:txBody>
      </p:sp>
      <p:grpSp>
        <p:nvGrpSpPr>
          <p:cNvPr id="7" name="Gruppieren 6"/>
          <p:cNvGrpSpPr/>
          <p:nvPr/>
        </p:nvGrpSpPr>
        <p:grpSpPr>
          <a:xfrm>
            <a:off x="539552" y="1800747"/>
            <a:ext cx="7200000" cy="2492349"/>
            <a:chOff x="539552" y="1700808"/>
            <a:chExt cx="7200000" cy="2492349"/>
          </a:xfrm>
        </p:grpSpPr>
        <p:pic>
          <p:nvPicPr>
            <p:cNvPr id="7170" name="Picture 2" descr="C:\90__Studium\Master\Semester_III\PROJ\repo\Documentation\Exercise_0_BlinkyLed\Folie20.png"/>
            <p:cNvPicPr>
              <a:picLocks noChangeAspect="1" noChangeArrowheads="1"/>
            </p:cNvPicPr>
            <p:nvPr/>
          </p:nvPicPr>
          <p:blipFill rotWithShape="1">
            <a:blip r:embed="rId2">
              <a:extLst>
                <a:ext uri="{28A0092B-C50C-407E-A947-70E740481C1C}">
                  <a14:useLocalDpi xmlns:a14="http://schemas.microsoft.com/office/drawing/2010/main" val="0"/>
                </a:ext>
              </a:extLst>
            </a:blip>
            <a:srcRect b="32049"/>
            <a:stretch/>
          </p:blipFill>
          <p:spPr bwMode="auto">
            <a:xfrm>
              <a:off x="539552" y="1700808"/>
              <a:ext cx="7200000" cy="2492349"/>
            </a:xfrm>
            <a:prstGeom prst="rect">
              <a:avLst/>
            </a:prstGeom>
            <a:noFill/>
            <a:extLst>
              <a:ext uri="{909E8E84-426E-40DD-AFC4-6F175D3DCCD1}">
                <a14:hiddenFill xmlns:a14="http://schemas.microsoft.com/office/drawing/2010/main">
                  <a:solidFill>
                    <a:srgbClr val="FFFFFF"/>
                  </a:solidFill>
                </a14:hiddenFill>
              </a:ext>
            </a:extLst>
          </p:spPr>
        </p:pic>
        <p:sp>
          <p:nvSpPr>
            <p:cNvPr id="12" name="Abgerundetes Rechteck 11"/>
            <p:cNvSpPr/>
            <p:nvPr/>
          </p:nvSpPr>
          <p:spPr>
            <a:xfrm>
              <a:off x="1710152" y="3222120"/>
              <a:ext cx="2340000" cy="1800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uppieren 3"/>
          <p:cNvGrpSpPr/>
          <p:nvPr/>
        </p:nvGrpSpPr>
        <p:grpSpPr>
          <a:xfrm>
            <a:off x="539552" y="4673664"/>
            <a:ext cx="7200800" cy="2067704"/>
            <a:chOff x="539552" y="4581128"/>
            <a:chExt cx="7200800" cy="2067704"/>
          </a:xfrm>
        </p:grpSpPr>
        <p:pic>
          <p:nvPicPr>
            <p:cNvPr id="7171" name="Picture 3" descr="C:\90__Studium\Master\Semester_III\PROJ\repo\Documentation\Exercise_0_BlinkyLed\Folie20_2.png"/>
            <p:cNvPicPr>
              <a:picLocks noChangeAspect="1" noChangeArrowheads="1"/>
            </p:cNvPicPr>
            <p:nvPr/>
          </p:nvPicPr>
          <p:blipFill rotWithShape="1">
            <a:blip r:embed="rId3">
              <a:extLst>
                <a:ext uri="{28A0092B-C50C-407E-A947-70E740481C1C}">
                  <a14:useLocalDpi xmlns:a14="http://schemas.microsoft.com/office/drawing/2010/main" val="0"/>
                </a:ext>
              </a:extLst>
            </a:blip>
            <a:srcRect b="43632"/>
            <a:stretch/>
          </p:blipFill>
          <p:spPr bwMode="auto">
            <a:xfrm>
              <a:off x="539552" y="4581128"/>
              <a:ext cx="7200800" cy="2067704"/>
            </a:xfrm>
            <a:prstGeom prst="rect">
              <a:avLst/>
            </a:prstGeom>
            <a:noFill/>
            <a:extLst>
              <a:ext uri="{909E8E84-426E-40DD-AFC4-6F175D3DCCD1}">
                <a14:hiddenFill xmlns:a14="http://schemas.microsoft.com/office/drawing/2010/main">
                  <a:solidFill>
                    <a:srgbClr val="FFFFFF"/>
                  </a:solidFill>
                </a14:hiddenFill>
              </a:ext>
            </a:extLst>
          </p:spPr>
        </p:pic>
        <p:sp>
          <p:nvSpPr>
            <p:cNvPr id="13" name="Abgerundetes Rechteck 12"/>
            <p:cNvSpPr/>
            <p:nvPr/>
          </p:nvSpPr>
          <p:spPr>
            <a:xfrm>
              <a:off x="870451" y="6219024"/>
              <a:ext cx="1368000" cy="1800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GettingStarted project</a:t>
            </a:r>
            <a:endParaRPr lang="en-US" dirty="0"/>
          </a:p>
        </p:txBody>
      </p:sp>
      <p:sp>
        <p:nvSpPr>
          <p:cNvPr id="3" name="Inhaltsplatzhalter 2"/>
          <p:cNvSpPr>
            <a:spLocks noGrp="1"/>
          </p:cNvSpPr>
          <p:nvPr>
            <p:ph idx="1"/>
          </p:nvPr>
        </p:nvSpPr>
        <p:spPr>
          <a:xfrm>
            <a:off x="457200" y="1268760"/>
            <a:ext cx="8229600" cy="4857403"/>
          </a:xfrm>
        </p:spPr>
        <p:txBody>
          <a:bodyPr/>
          <a:lstStyle/>
          <a:p>
            <a:pPr marL="0" indent="0">
              <a:buNone/>
            </a:pPr>
            <a:r>
              <a:rPr lang="en-US" dirty="0" smtClean="0"/>
              <a:t>We open the freshly renamed OMD (Object Model Diagram) </a:t>
            </a:r>
            <a:r>
              <a:rPr lang="en-US" i="1" dirty="0" smtClean="0"/>
              <a:t>Overview</a:t>
            </a:r>
            <a:r>
              <a:rPr lang="en-US" dirty="0" smtClean="0"/>
              <a:t> by a double-click. This will open the Overview OMD in our diagram area. We draw a class in our diagram with selecting the class symbol from our element pool and name the class </a:t>
            </a:r>
            <a:r>
              <a:rPr lang="en-US" sz="1800" dirty="0">
                <a:latin typeface="Courier New" panose="02070309020205020404" pitchFamily="49" charset="0"/>
                <a:cs typeface="Courier New" panose="02070309020205020404" pitchFamily="49" charset="0"/>
              </a:rPr>
              <a:t>Led</a:t>
            </a:r>
            <a:r>
              <a:rPr lang="en-US" i="1" dirty="0" smtClean="0"/>
              <a:t>.</a:t>
            </a:r>
            <a:r>
              <a:rPr lang="en-US" dirty="0" smtClean="0"/>
              <a:t> </a:t>
            </a:r>
            <a:endParaRPr lang="en-US" dirty="0" smtClean="0"/>
          </a:p>
          <a:p>
            <a:pPr>
              <a:buNone/>
            </a:pPr>
            <a:r>
              <a:rPr lang="en-US" dirty="0" smtClean="0"/>
              <a:t>This class can also be found in the model browser under:</a:t>
            </a:r>
          </a:p>
          <a:p>
            <a:pPr>
              <a:buNone/>
            </a:pPr>
            <a:r>
              <a:rPr lang="en-US" sz="1800" dirty="0">
                <a:latin typeface="Courier New" panose="02070309020205020404" pitchFamily="49" charset="0"/>
                <a:cs typeface="Courier New" panose="02070309020205020404" pitchFamily="49" charset="0"/>
              </a:rPr>
              <a:t>Packages / Default / Classes / Led</a:t>
            </a:r>
          </a:p>
        </p:txBody>
      </p:sp>
      <p:sp>
        <p:nvSpPr>
          <p:cNvPr id="6" name="Foliennummernplatzhalter 5"/>
          <p:cNvSpPr>
            <a:spLocks noGrp="1"/>
          </p:cNvSpPr>
          <p:nvPr>
            <p:ph type="sldNum" sz="quarter" idx="12"/>
          </p:nvPr>
        </p:nvSpPr>
        <p:spPr/>
        <p:txBody>
          <a:bodyPr/>
          <a:lstStyle/>
          <a:p>
            <a:fld id="{5BE5162C-0251-43B5-8D75-6AC9459E373D}" type="slidenum">
              <a:rPr lang="de-DE" smtClean="0"/>
              <a:pPr/>
              <a:t>21</a:t>
            </a:fld>
            <a:endParaRPr lang="de-DE"/>
          </a:p>
        </p:txBody>
      </p:sp>
      <p:pic>
        <p:nvPicPr>
          <p:cNvPr id="8194" name="Picture 2" descr="C:\90__Studium\Master\Semester_III\PROJ\repo\Documentation\Exercise_0_BlinkyLed\Folie2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8358" y="3609280"/>
            <a:ext cx="6527284" cy="24120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Blinky</a:t>
            </a:r>
            <a:r>
              <a:rPr lang="en-US" dirty="0" smtClean="0"/>
              <a:t> project – Methods </a:t>
            </a:r>
            <a:endParaRPr lang="en-US" dirty="0"/>
          </a:p>
        </p:txBody>
      </p:sp>
      <p:sp>
        <p:nvSpPr>
          <p:cNvPr id="3" name="Inhaltsplatzhalter 2"/>
          <p:cNvSpPr>
            <a:spLocks noGrp="1"/>
          </p:cNvSpPr>
          <p:nvPr>
            <p:ph idx="1"/>
          </p:nvPr>
        </p:nvSpPr>
        <p:spPr>
          <a:xfrm>
            <a:off x="457200" y="1268760"/>
            <a:ext cx="3682752" cy="4857403"/>
          </a:xfrm>
        </p:spPr>
        <p:txBody>
          <a:bodyPr>
            <a:normAutofit/>
          </a:bodyPr>
          <a:lstStyle/>
          <a:p>
            <a:pPr marL="0" indent="0">
              <a:buNone/>
            </a:pPr>
            <a:r>
              <a:rPr lang="en-US" dirty="0" smtClean="0"/>
              <a:t>Switch to the </a:t>
            </a:r>
            <a:r>
              <a:rPr lang="en-US" i="1" dirty="0" smtClean="0"/>
              <a:t>Operations</a:t>
            </a:r>
            <a:r>
              <a:rPr lang="en-US" dirty="0" smtClean="0"/>
              <a:t>-Tab and click on the </a:t>
            </a:r>
            <a:r>
              <a:rPr lang="en-US" i="1" dirty="0" smtClean="0"/>
              <a:t>New</a:t>
            </a:r>
            <a:r>
              <a:rPr lang="en-US" dirty="0" smtClean="0"/>
              <a:t> </a:t>
            </a:r>
            <a:r>
              <a:rPr lang="en-US" dirty="0" smtClean="0"/>
              <a:t>symbol       </a:t>
            </a:r>
            <a:r>
              <a:rPr lang="en-US" dirty="0" smtClean="0"/>
              <a:t>a</a:t>
            </a:r>
            <a:r>
              <a:rPr lang="en-US" dirty="0" smtClean="0"/>
              <a:t>nd a </a:t>
            </a:r>
            <a:r>
              <a:rPr lang="en-US" i="1" dirty="0" smtClean="0"/>
              <a:t>Constructor</a:t>
            </a:r>
            <a:r>
              <a:rPr lang="en-US" dirty="0" smtClean="0"/>
              <a:t>.</a:t>
            </a:r>
          </a:p>
          <a:p>
            <a:pPr marL="0" indent="0">
              <a:buNone/>
            </a:pPr>
            <a:r>
              <a:rPr lang="en-US" dirty="0" smtClean="0"/>
              <a:t>Rhapsody </a:t>
            </a:r>
            <a:r>
              <a:rPr lang="en-US" dirty="0" smtClean="0"/>
              <a:t>will ask you which arguments the constructor should get. We will do that later.</a:t>
            </a:r>
          </a:p>
          <a:p>
            <a:pPr marL="0" indent="0">
              <a:buNone/>
            </a:pPr>
            <a:r>
              <a:rPr lang="en-US" dirty="0" smtClean="0"/>
              <a:t>Just click </a:t>
            </a:r>
            <a:r>
              <a:rPr lang="en-US" i="1" dirty="0" smtClean="0"/>
              <a:t>OK</a:t>
            </a:r>
            <a:r>
              <a:rPr lang="en-US" dirty="0" smtClean="0"/>
              <a:t>.</a:t>
            </a:r>
          </a:p>
          <a:p>
            <a:pPr marL="0" indent="0">
              <a:buNone/>
            </a:pPr>
            <a:endParaRPr lang="en-US" dirty="0" smtClean="0"/>
          </a:p>
          <a:p>
            <a:pPr marL="0" indent="0">
              <a:buNone/>
            </a:pPr>
            <a:endParaRPr lang="en-US" dirty="0" smtClean="0"/>
          </a:p>
          <a:p>
            <a:pPr marL="0" indent="0">
              <a:buNone/>
            </a:pPr>
            <a:r>
              <a:rPr lang="en-US" dirty="0" smtClean="0"/>
              <a:t>Add </a:t>
            </a:r>
            <a:r>
              <a:rPr lang="en-US" dirty="0" smtClean="0"/>
              <a:t>the </a:t>
            </a:r>
            <a:r>
              <a:rPr lang="en-US" i="1" dirty="0" smtClean="0"/>
              <a:t>Operations </a:t>
            </a:r>
            <a:r>
              <a:rPr lang="en-US" sz="1800" dirty="0">
                <a:latin typeface="Courier New" panose="02070309020205020404" pitchFamily="49" charset="0"/>
                <a:cs typeface="Courier New" panose="02070309020205020404" pitchFamily="49" charset="0"/>
              </a:rPr>
              <a:t>on() </a:t>
            </a:r>
            <a:r>
              <a:rPr lang="en-US" dirty="0" smtClean="0"/>
              <a:t>and </a:t>
            </a:r>
            <a:r>
              <a:rPr lang="en-US" sz="1800" dirty="0">
                <a:latin typeface="Courier New" panose="02070309020205020404" pitchFamily="49" charset="0"/>
                <a:cs typeface="Courier New" panose="02070309020205020404" pitchFamily="49" charset="0"/>
              </a:rPr>
              <a:t>off() </a:t>
            </a:r>
            <a:r>
              <a:rPr lang="en-US" dirty="0" smtClean="0"/>
              <a:t>in the same way</a:t>
            </a:r>
            <a:r>
              <a:rPr lang="en-US" dirty="0" smtClean="0"/>
              <a:t>.</a:t>
            </a:r>
          </a:p>
          <a:p>
            <a:pPr marL="0" indent="0">
              <a:buNone/>
            </a:pPr>
            <a:endParaRPr lang="de-DE" dirty="0"/>
          </a:p>
          <a:p>
            <a:pPr marL="0" indent="0">
              <a:buNone/>
            </a:pPr>
            <a:r>
              <a:rPr lang="en-US" dirty="0"/>
              <a:t>Your </a:t>
            </a:r>
            <a:r>
              <a:rPr lang="en-US" dirty="0" smtClean="0"/>
              <a:t>class </a:t>
            </a:r>
            <a:r>
              <a:rPr lang="en-US" sz="1800" dirty="0">
                <a:latin typeface="Courier New" panose="02070309020205020404" pitchFamily="49" charset="0"/>
                <a:cs typeface="Courier New" panose="02070309020205020404" pitchFamily="49" charset="0"/>
              </a:rPr>
              <a:t>Led</a:t>
            </a:r>
            <a:r>
              <a:rPr lang="en-US" dirty="0" smtClean="0"/>
              <a:t> </a:t>
            </a:r>
            <a:r>
              <a:rPr lang="en-US" dirty="0"/>
              <a:t>should have three operations now and look like this:</a:t>
            </a:r>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a:p>
        </p:txBody>
      </p:sp>
      <p:sp>
        <p:nvSpPr>
          <p:cNvPr id="6" name="Foliennummernplatzhalter 5"/>
          <p:cNvSpPr>
            <a:spLocks noGrp="1"/>
          </p:cNvSpPr>
          <p:nvPr>
            <p:ph type="sldNum" sz="quarter" idx="12"/>
          </p:nvPr>
        </p:nvSpPr>
        <p:spPr/>
        <p:txBody>
          <a:bodyPr/>
          <a:lstStyle/>
          <a:p>
            <a:fld id="{5BE5162C-0251-43B5-8D75-6AC9459E373D}" type="slidenum">
              <a:rPr lang="de-DE" smtClean="0"/>
              <a:pPr/>
              <a:t>22</a:t>
            </a:fld>
            <a:endParaRPr lang="de-DE"/>
          </a:p>
        </p:txBody>
      </p:sp>
      <p:pic>
        <p:nvPicPr>
          <p:cNvPr id="2050" name="Picture 2" descr="C:\90__Studium\Master\Semester_III\PROJ\repo\Documentation\Exercise_0_BlinkyLed\Slide2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9953" y="836712"/>
            <a:ext cx="4752528" cy="2682897"/>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1840" y="1628800"/>
            <a:ext cx="288032" cy="303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descr="C:\90__Studium\Master\Semester_III\PROJ\repo\Documentation\Exercise_0_BlinkyLed\Slide23_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9953" y="3789040"/>
            <a:ext cx="2505075" cy="2638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Blinky</a:t>
            </a:r>
            <a:r>
              <a:rPr lang="en-US" dirty="0" smtClean="0"/>
              <a:t> project </a:t>
            </a:r>
            <a:r>
              <a:rPr lang="en-US" smtClean="0"/>
              <a:t>– Methods and Attributes  </a:t>
            </a:r>
            <a:endParaRPr lang="en-US" dirty="0"/>
          </a:p>
        </p:txBody>
      </p:sp>
      <p:sp>
        <p:nvSpPr>
          <p:cNvPr id="3" name="Inhaltsplatzhalter 2"/>
          <p:cNvSpPr>
            <a:spLocks noGrp="1"/>
          </p:cNvSpPr>
          <p:nvPr>
            <p:ph idx="1"/>
          </p:nvPr>
        </p:nvSpPr>
        <p:spPr>
          <a:xfrm>
            <a:off x="457200" y="1124744"/>
            <a:ext cx="8435280" cy="5328592"/>
          </a:xfrm>
        </p:spPr>
        <p:txBody>
          <a:bodyPr>
            <a:normAutofit/>
          </a:bodyPr>
          <a:lstStyle/>
          <a:p>
            <a:pPr marL="0" indent="0">
              <a:buNone/>
            </a:pPr>
            <a:r>
              <a:rPr lang="en-US" dirty="0" smtClean="0"/>
              <a:t>Next, </a:t>
            </a:r>
            <a:r>
              <a:rPr lang="en-US" dirty="0" smtClean="0"/>
              <a:t>we add two attributes to our class. The first one is </a:t>
            </a:r>
            <a:r>
              <a:rPr lang="en-US" sz="1800" dirty="0" err="1">
                <a:latin typeface="Courier New" panose="02070309020205020404" pitchFamily="49" charset="0"/>
                <a:cs typeface="Courier New" panose="02070309020205020404" pitchFamily="49" charset="0"/>
              </a:rPr>
              <a:t>bitNr</a:t>
            </a:r>
            <a:r>
              <a:rPr lang="en-US" dirty="0" smtClean="0"/>
              <a:t>, where the information which port is connected to which </a:t>
            </a:r>
            <a:r>
              <a:rPr lang="en-US" dirty="0" smtClean="0"/>
              <a:t>Led </a:t>
            </a:r>
            <a:r>
              <a:rPr lang="en-US" dirty="0" smtClean="0"/>
              <a:t>is located. The second one is</a:t>
            </a:r>
            <a:r>
              <a:rPr lang="en-US" i="1" dirty="0" smtClean="0"/>
              <a:t> </a:t>
            </a:r>
            <a:r>
              <a:rPr lang="en-US" sz="1800" dirty="0">
                <a:latin typeface="Courier New" panose="02070309020205020404" pitchFamily="49" charset="0"/>
                <a:cs typeface="Courier New" panose="02070309020205020404" pitchFamily="49" charset="0"/>
              </a:rPr>
              <a:t>delay</a:t>
            </a:r>
            <a:r>
              <a:rPr lang="en-US" i="1" dirty="0" smtClean="0"/>
              <a:t>. </a:t>
            </a:r>
            <a:r>
              <a:rPr lang="en-US" dirty="0" smtClean="0"/>
              <a:t>It’s the delay time between on and off. </a:t>
            </a:r>
          </a:p>
          <a:p>
            <a:pPr marL="0" indent="0">
              <a:buNone/>
            </a:pPr>
            <a:endParaRPr lang="en-US" dirty="0" smtClean="0">
              <a:sym typeface="Wingdings" pitchFamily="2" charset="2"/>
            </a:endParaRPr>
          </a:p>
          <a:p>
            <a:pPr marL="0" indent="0">
              <a:buNone/>
            </a:pPr>
            <a:r>
              <a:rPr lang="en-US" dirty="0" smtClean="0">
                <a:sym typeface="Wingdings" pitchFamily="2" charset="2"/>
              </a:rPr>
              <a:t>Open the features of our </a:t>
            </a:r>
            <a:r>
              <a:rPr lang="en-US" dirty="0" smtClean="0">
                <a:sym typeface="Wingdings" pitchFamily="2" charset="2"/>
              </a:rPr>
              <a:t>class </a:t>
            </a:r>
            <a:r>
              <a:rPr lang="en-US" sz="1800" dirty="0" smtClean="0">
                <a:latin typeface="Courier New" panose="02070309020205020404" pitchFamily="49" charset="0"/>
                <a:cs typeface="Courier New" panose="02070309020205020404" pitchFamily="49" charset="0"/>
                <a:sym typeface="Wingdings" pitchFamily="2" charset="2"/>
              </a:rPr>
              <a:t>Led</a:t>
            </a:r>
            <a:r>
              <a:rPr lang="en-US" dirty="0" smtClean="0">
                <a:sym typeface="Wingdings" pitchFamily="2" charset="2"/>
              </a:rPr>
              <a:t> </a:t>
            </a:r>
            <a:r>
              <a:rPr lang="en-US" dirty="0" smtClean="0">
                <a:sym typeface="Wingdings" pitchFamily="2" charset="2"/>
              </a:rPr>
              <a:t>(double-click or </a:t>
            </a:r>
            <a:r>
              <a:rPr lang="en-US" dirty="0" smtClean="0">
                <a:sym typeface="Wingdings" pitchFamily="2" charset="2"/>
              </a:rPr>
              <a:t>right-click </a:t>
            </a:r>
            <a:r>
              <a:rPr lang="en-US" dirty="0" smtClean="0">
                <a:sym typeface="Wingdings" pitchFamily="2" charset="2"/>
              </a:rPr>
              <a:t> Features) and create the two attributes at the </a:t>
            </a:r>
            <a:r>
              <a:rPr lang="en-US" i="1" dirty="0" smtClean="0">
                <a:sym typeface="Wingdings" pitchFamily="2" charset="2"/>
              </a:rPr>
              <a:t>Attributes</a:t>
            </a:r>
            <a:r>
              <a:rPr lang="en-US" dirty="0" smtClean="0">
                <a:sym typeface="Wingdings" pitchFamily="2" charset="2"/>
              </a:rPr>
              <a:t>-Tab.</a:t>
            </a:r>
            <a:endParaRPr lang="en-US" dirty="0" smtClean="0">
              <a:sym typeface="Wingdings" pitchFamily="2" charset="2"/>
            </a:endParaRPr>
          </a:p>
          <a:p>
            <a:pPr marL="0" indent="0">
              <a:buNone/>
            </a:pPr>
            <a:endParaRPr lang="en-US" dirty="0" smtClean="0"/>
          </a:p>
          <a:p>
            <a:endParaRPr lang="en-US" dirty="0"/>
          </a:p>
        </p:txBody>
      </p:sp>
      <p:sp>
        <p:nvSpPr>
          <p:cNvPr id="6" name="Foliennummernplatzhalter 5"/>
          <p:cNvSpPr>
            <a:spLocks noGrp="1"/>
          </p:cNvSpPr>
          <p:nvPr>
            <p:ph type="sldNum" sz="quarter" idx="12"/>
          </p:nvPr>
        </p:nvSpPr>
        <p:spPr/>
        <p:txBody>
          <a:bodyPr/>
          <a:lstStyle/>
          <a:p>
            <a:fld id="{5BE5162C-0251-43B5-8D75-6AC9459E373D}" type="slidenum">
              <a:rPr lang="de-DE" smtClean="0"/>
              <a:pPr/>
              <a:t>23</a:t>
            </a:fld>
            <a:endParaRPr lang="de-DE"/>
          </a:p>
        </p:txBody>
      </p:sp>
      <p:pic>
        <p:nvPicPr>
          <p:cNvPr id="9220" name="Picture 4" descr="C:\90__Studium\Master\Semester_III\PROJ\repo\Documentation\Exercise_0_BlinkyLed\Slide23_2pu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4144" y="3501008"/>
            <a:ext cx="6335713" cy="24288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Blinky</a:t>
            </a:r>
            <a:r>
              <a:rPr lang="en-US" dirty="0" smtClean="0"/>
              <a:t> project </a:t>
            </a:r>
            <a:r>
              <a:rPr lang="en-US" smtClean="0"/>
              <a:t>– Methods and Attributes</a:t>
            </a:r>
            <a:r>
              <a:rPr lang="en-US" dirty="0" smtClean="0"/>
              <a:t>	</a:t>
            </a:r>
            <a:endParaRPr lang="en-US" dirty="0"/>
          </a:p>
        </p:txBody>
      </p:sp>
      <p:sp>
        <p:nvSpPr>
          <p:cNvPr id="3" name="Inhaltsplatzhalter 2"/>
          <p:cNvSpPr>
            <a:spLocks noGrp="1"/>
          </p:cNvSpPr>
          <p:nvPr>
            <p:ph idx="1"/>
          </p:nvPr>
        </p:nvSpPr>
        <p:spPr/>
        <p:txBody>
          <a:bodyPr/>
          <a:lstStyle/>
          <a:p>
            <a:pPr marL="0" indent="0">
              <a:buNone/>
            </a:pPr>
            <a:r>
              <a:rPr lang="en-US" dirty="0" smtClean="0"/>
              <a:t>So open the </a:t>
            </a:r>
            <a:r>
              <a:rPr lang="en-US" i="1" dirty="0" smtClean="0"/>
              <a:t>Features</a:t>
            </a:r>
            <a:r>
              <a:rPr lang="en-US" dirty="0" smtClean="0"/>
              <a:t> of the </a:t>
            </a:r>
            <a:r>
              <a:rPr lang="en-US" dirty="0"/>
              <a:t>c</a:t>
            </a:r>
            <a:r>
              <a:rPr lang="en-US" dirty="0" smtClean="0"/>
              <a:t>onstructor </a:t>
            </a:r>
            <a:r>
              <a:rPr lang="en-US" sz="1800" dirty="0">
                <a:latin typeface="Courier New" panose="02070309020205020404" pitchFamily="49" charset="0"/>
                <a:cs typeface="Courier New" panose="02070309020205020404" pitchFamily="49" charset="0"/>
              </a:rPr>
              <a:t>Led</a:t>
            </a:r>
            <a:r>
              <a:rPr lang="en-US" sz="1800" dirty="0" smtClean="0">
                <a:latin typeface="Courier New" panose="02070309020205020404" pitchFamily="49" charset="0"/>
                <a:cs typeface="Courier New" panose="02070309020205020404" pitchFamily="49" charset="0"/>
              </a:rPr>
              <a:t>()</a:t>
            </a:r>
            <a:r>
              <a:rPr lang="en-US" dirty="0"/>
              <a:t> </a:t>
            </a:r>
            <a:r>
              <a:rPr lang="en-US" dirty="0" smtClean="0"/>
              <a:t>again </a:t>
            </a:r>
            <a:r>
              <a:rPr lang="en-US" dirty="0" smtClean="0"/>
              <a:t>and embark in the</a:t>
            </a:r>
            <a:r>
              <a:rPr lang="en-US" i="1" dirty="0" smtClean="0"/>
              <a:t> Argument</a:t>
            </a:r>
            <a:r>
              <a:rPr lang="en-US" dirty="0" smtClean="0"/>
              <a:t> tab. We create the arguments </a:t>
            </a:r>
            <a:r>
              <a:rPr lang="en-US" sz="1800" dirty="0" err="1">
                <a:latin typeface="Courier New" panose="02070309020205020404" pitchFamily="49" charset="0"/>
                <a:cs typeface="Courier New" panose="02070309020205020404" pitchFamily="49" charset="0"/>
              </a:rPr>
              <a:t>aBitNr</a:t>
            </a:r>
            <a:r>
              <a:rPr lang="en-US" i="1" dirty="0" smtClean="0"/>
              <a:t> </a:t>
            </a:r>
            <a:r>
              <a:rPr lang="en-US" dirty="0" smtClean="0"/>
              <a:t>and </a:t>
            </a:r>
            <a:r>
              <a:rPr lang="en-US" sz="1800" dirty="0" err="1">
                <a:latin typeface="Courier New" panose="02070309020205020404" pitchFamily="49" charset="0"/>
                <a:cs typeface="Courier New" panose="02070309020205020404" pitchFamily="49" charset="0"/>
              </a:rPr>
              <a:t>aDelay</a:t>
            </a:r>
            <a:r>
              <a:rPr lang="en-US" dirty="0" smtClean="0"/>
              <a:t> there, using the </a:t>
            </a:r>
            <a:r>
              <a:rPr lang="en-US" i="1" dirty="0" smtClean="0"/>
              <a:t>New</a:t>
            </a:r>
            <a:r>
              <a:rPr lang="en-US" dirty="0" smtClean="0"/>
              <a:t> </a:t>
            </a:r>
            <a:r>
              <a:rPr lang="en-US" dirty="0" smtClean="0"/>
              <a:t>symbol       .</a:t>
            </a:r>
            <a:endParaRPr lang="en-US" dirty="0" smtClean="0"/>
          </a:p>
          <a:p>
            <a:pPr marL="0" indent="0">
              <a:buNone/>
            </a:pPr>
            <a:endParaRPr lang="en-US" dirty="0" smtClean="0"/>
          </a:p>
          <a:p>
            <a:pPr marL="0" indent="0">
              <a:buNone/>
            </a:pPr>
            <a:endParaRPr lang="en-US" dirty="0" smtClean="0"/>
          </a:p>
        </p:txBody>
      </p:sp>
      <p:sp>
        <p:nvSpPr>
          <p:cNvPr id="6" name="Foliennummernplatzhalter 5"/>
          <p:cNvSpPr>
            <a:spLocks noGrp="1"/>
          </p:cNvSpPr>
          <p:nvPr>
            <p:ph type="sldNum" sz="quarter" idx="12"/>
          </p:nvPr>
        </p:nvSpPr>
        <p:spPr/>
        <p:txBody>
          <a:bodyPr/>
          <a:lstStyle/>
          <a:p>
            <a:fld id="{5BE5162C-0251-43B5-8D75-6AC9459E373D}" type="slidenum">
              <a:rPr lang="de-DE" smtClean="0"/>
              <a:pPr/>
              <a:t>24</a:t>
            </a:fld>
            <a:endParaRPr lang="de-DE"/>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2276872"/>
            <a:ext cx="288032" cy="303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2" name="Picture 2" descr="C:\90__Studium\Master\Semester_III\PROJ\repo\Documentation\Exercise_0_BlinkyLed\Slide2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5950" y="2924944"/>
            <a:ext cx="5372100" cy="2933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Blinky</a:t>
            </a:r>
            <a:r>
              <a:rPr lang="en-US" dirty="0" smtClean="0"/>
              <a:t> project – Attributes	</a:t>
            </a:r>
            <a:endParaRPr lang="en-US" dirty="0"/>
          </a:p>
        </p:txBody>
      </p:sp>
      <p:sp>
        <p:nvSpPr>
          <p:cNvPr id="3" name="Inhaltsplatzhalter 2"/>
          <p:cNvSpPr>
            <a:spLocks noGrp="1"/>
          </p:cNvSpPr>
          <p:nvPr>
            <p:ph idx="1"/>
          </p:nvPr>
        </p:nvSpPr>
        <p:spPr/>
        <p:txBody>
          <a:bodyPr>
            <a:noAutofit/>
          </a:bodyPr>
          <a:lstStyle/>
          <a:p>
            <a:pPr marL="0" indent="0">
              <a:buNone/>
            </a:pPr>
            <a:r>
              <a:rPr lang="en-US" dirty="0" smtClean="0"/>
              <a:t>We have three empty methods in our class </a:t>
            </a:r>
            <a:r>
              <a:rPr lang="en-US" dirty="0" smtClean="0"/>
              <a:t>(</a:t>
            </a:r>
            <a:r>
              <a:rPr lang="en-US" sz="1800" dirty="0">
                <a:latin typeface="Courier New" panose="02070309020205020404" pitchFamily="49" charset="0"/>
                <a:cs typeface="Courier New" panose="02070309020205020404" pitchFamily="49" charset="0"/>
              </a:rPr>
              <a:t>Led()</a:t>
            </a:r>
            <a:r>
              <a:rPr lang="en-US" dirty="0" smtClean="0"/>
              <a:t> / </a:t>
            </a:r>
            <a:r>
              <a:rPr lang="en-US" sz="1800" dirty="0">
                <a:latin typeface="Courier New" panose="02070309020205020404" pitchFamily="49" charset="0"/>
                <a:cs typeface="Courier New" panose="02070309020205020404" pitchFamily="49" charset="0"/>
              </a:rPr>
              <a:t>off() </a:t>
            </a:r>
            <a:r>
              <a:rPr lang="en-US" dirty="0" smtClean="0"/>
              <a:t>/ </a:t>
            </a:r>
            <a:r>
              <a:rPr lang="en-US" sz="1800" dirty="0">
                <a:latin typeface="Courier New" panose="02070309020205020404" pitchFamily="49" charset="0"/>
                <a:cs typeface="Courier New" panose="02070309020205020404" pitchFamily="49" charset="0"/>
              </a:rPr>
              <a:t>on</a:t>
            </a:r>
            <a:r>
              <a:rPr lang="en-US" sz="1800" dirty="0" smtClean="0">
                <a:latin typeface="Courier New" panose="02070309020205020404" pitchFamily="49" charset="0"/>
                <a:cs typeface="Courier New" panose="02070309020205020404" pitchFamily="49" charset="0"/>
              </a:rPr>
              <a:t>()</a:t>
            </a:r>
            <a:r>
              <a:rPr lang="en-US" dirty="0" smtClean="0"/>
              <a:t>) </a:t>
            </a:r>
            <a:r>
              <a:rPr lang="en-US" dirty="0" smtClean="0"/>
              <a:t>and two attributes </a:t>
            </a:r>
            <a:r>
              <a:rPr lang="en-US" dirty="0" smtClean="0"/>
              <a:t>(</a:t>
            </a:r>
            <a:r>
              <a:rPr lang="en-US" sz="1800" dirty="0" err="1">
                <a:latin typeface="Courier New" panose="02070309020205020404" pitchFamily="49" charset="0"/>
                <a:cs typeface="Courier New" panose="02070309020205020404" pitchFamily="49" charset="0"/>
              </a:rPr>
              <a:t>bitNr</a:t>
            </a:r>
            <a:r>
              <a:rPr lang="en-US" dirty="0" smtClean="0"/>
              <a:t> </a:t>
            </a:r>
            <a:r>
              <a:rPr lang="en-US" dirty="0" smtClean="0"/>
              <a:t>/ </a:t>
            </a:r>
            <a:r>
              <a:rPr lang="en-US" sz="1800" dirty="0">
                <a:latin typeface="Courier New" panose="02070309020205020404" pitchFamily="49" charset="0"/>
                <a:cs typeface="Courier New" panose="02070309020205020404" pitchFamily="49" charset="0"/>
              </a:rPr>
              <a:t>delay</a:t>
            </a:r>
            <a:r>
              <a:rPr lang="en-US" dirty="0" smtClean="0"/>
              <a:t>)</a:t>
            </a:r>
          </a:p>
          <a:p>
            <a:pPr marL="0" indent="0">
              <a:buNone/>
            </a:pPr>
            <a:r>
              <a:rPr lang="en-US" dirty="0" smtClean="0"/>
              <a:t>In order to get both variables initialized at create time we will add the following </a:t>
            </a:r>
            <a:r>
              <a:rPr lang="en-US" dirty="0" smtClean="0"/>
              <a:t>C++-code </a:t>
            </a:r>
            <a:r>
              <a:rPr lang="en-US" dirty="0" smtClean="0"/>
              <a:t>to the Implementation-Tab of the</a:t>
            </a:r>
            <a:r>
              <a:rPr lang="en-US" b="1" dirty="0" smtClean="0"/>
              <a:t> </a:t>
            </a:r>
            <a:r>
              <a:rPr lang="en-US" dirty="0"/>
              <a:t>constructor </a:t>
            </a:r>
            <a:r>
              <a:rPr lang="en-US" sz="1800" dirty="0">
                <a:latin typeface="Courier New" panose="02070309020205020404" pitchFamily="49" charset="0"/>
                <a:cs typeface="Courier New" panose="02070309020205020404" pitchFamily="49" charset="0"/>
              </a:rPr>
              <a:t>Led</a:t>
            </a:r>
            <a:r>
              <a:rPr lang="en-US" sz="1800" dirty="0" smtClean="0">
                <a:latin typeface="Courier New" panose="02070309020205020404" pitchFamily="49" charset="0"/>
                <a:cs typeface="Courier New" panose="02070309020205020404" pitchFamily="49" charset="0"/>
              </a:rPr>
              <a:t>()</a:t>
            </a:r>
            <a:r>
              <a:rPr lang="en-US" dirty="0"/>
              <a:t>.</a:t>
            </a:r>
            <a:r>
              <a:rPr lang="en-US" dirty="0" smtClean="0"/>
              <a:t> </a:t>
            </a:r>
            <a:endParaRPr lang="en-US" b="1" dirty="0" smtClean="0"/>
          </a:p>
          <a:p>
            <a:pPr marL="0" indent="0">
              <a:buNone/>
            </a:pPr>
            <a:endParaRPr lang="en-US" dirty="0" smtClean="0"/>
          </a:p>
          <a:p>
            <a:pPr marL="0" indent="0">
              <a:buNone/>
            </a:pPr>
            <a:endParaRPr lang="de-DE" sz="1600" dirty="0" smtClean="0">
              <a:latin typeface="Consolas" pitchFamily="49" charset="0"/>
              <a:cs typeface="Consolas" pitchFamily="49" charset="0"/>
            </a:endParaRPr>
          </a:p>
          <a:p>
            <a:pPr marL="0" indent="0">
              <a:buNone/>
            </a:pPr>
            <a:endParaRPr lang="de-DE" sz="1600" dirty="0">
              <a:latin typeface="Consolas" pitchFamily="49" charset="0"/>
              <a:cs typeface="Consolas" pitchFamily="49" charset="0"/>
            </a:endParaRPr>
          </a:p>
          <a:p>
            <a:pPr marL="0" indent="0">
              <a:buNone/>
            </a:pPr>
            <a:endParaRPr lang="en-US" sz="1600" dirty="0" smtClean="0">
              <a:latin typeface="Consolas" pitchFamily="49" charset="0"/>
              <a:cs typeface="Consolas" pitchFamily="49" charset="0"/>
            </a:endParaRPr>
          </a:p>
          <a:p>
            <a:pPr marL="0" indent="0">
              <a:buNone/>
            </a:pPr>
            <a:endParaRPr lang="en-US" sz="1600" dirty="0" smtClean="0">
              <a:latin typeface="Consolas" pitchFamily="49" charset="0"/>
              <a:cs typeface="Consolas" pitchFamily="49" charset="0"/>
            </a:endParaRPr>
          </a:p>
          <a:p>
            <a:pPr>
              <a:buNone/>
            </a:pPr>
            <a:endParaRPr lang="en-US" dirty="0"/>
          </a:p>
          <a:p>
            <a:pPr>
              <a:buNone/>
            </a:pPr>
            <a:r>
              <a:rPr lang="en-US" dirty="0" smtClean="0"/>
              <a:t>What </a:t>
            </a:r>
            <a:r>
              <a:rPr lang="en-US" dirty="0" smtClean="0"/>
              <a:t>happened here?</a:t>
            </a:r>
          </a:p>
          <a:p>
            <a:pPr marL="0" indent="0">
              <a:buNone/>
            </a:pPr>
            <a:r>
              <a:rPr lang="en-US" dirty="0" smtClean="0"/>
              <a:t>If we later create an object of the </a:t>
            </a:r>
            <a:r>
              <a:rPr lang="en-US" dirty="0" smtClean="0"/>
              <a:t>class </a:t>
            </a:r>
            <a:r>
              <a:rPr lang="en-US" sz="1800" dirty="0" smtClean="0">
                <a:latin typeface="Courier New" panose="02070309020205020404" pitchFamily="49" charset="0"/>
                <a:cs typeface="Courier New" panose="02070309020205020404" pitchFamily="49" charset="0"/>
              </a:rPr>
              <a:t>Led</a:t>
            </a:r>
            <a:r>
              <a:rPr lang="en-US" dirty="0" smtClean="0"/>
              <a:t> , </a:t>
            </a:r>
            <a:r>
              <a:rPr lang="en-US" dirty="0" smtClean="0"/>
              <a:t>the </a:t>
            </a:r>
            <a:r>
              <a:rPr lang="en-US" dirty="0"/>
              <a:t>constructor </a:t>
            </a:r>
            <a:r>
              <a:rPr lang="en-US" sz="1800" dirty="0">
                <a:latin typeface="Courier New" panose="02070309020205020404" pitchFamily="49" charset="0"/>
                <a:cs typeface="Courier New" panose="02070309020205020404" pitchFamily="49" charset="0"/>
              </a:rPr>
              <a:t>Led</a:t>
            </a:r>
            <a:r>
              <a:rPr lang="en-US" sz="1800" dirty="0" smtClean="0">
                <a:latin typeface="Courier New" panose="02070309020205020404" pitchFamily="49" charset="0"/>
                <a:cs typeface="Courier New" panose="02070309020205020404" pitchFamily="49" charset="0"/>
              </a:rPr>
              <a:t>()</a:t>
            </a:r>
            <a:r>
              <a:rPr lang="en-US" dirty="0"/>
              <a:t> </a:t>
            </a:r>
            <a:r>
              <a:rPr lang="en-US" dirty="0" smtClean="0"/>
              <a:t>assigns </a:t>
            </a:r>
            <a:r>
              <a:rPr lang="en-US" dirty="0" smtClean="0"/>
              <a:t>a number and a delay time passed to the </a:t>
            </a:r>
            <a:r>
              <a:rPr lang="en-US" dirty="0"/>
              <a:t>constructor </a:t>
            </a:r>
            <a:r>
              <a:rPr lang="en-US" sz="1800" dirty="0">
                <a:latin typeface="Courier New" panose="02070309020205020404" pitchFamily="49" charset="0"/>
                <a:cs typeface="Courier New" panose="02070309020205020404" pitchFamily="49" charset="0"/>
              </a:rPr>
              <a:t>Led()</a:t>
            </a:r>
            <a:r>
              <a:rPr lang="en-US" dirty="0"/>
              <a:t> </a:t>
            </a:r>
            <a:r>
              <a:rPr lang="en-US" dirty="0" smtClean="0"/>
              <a:t>as </a:t>
            </a:r>
            <a:r>
              <a:rPr lang="en-US" dirty="0" smtClean="0"/>
              <a:t>parameters to this object.</a:t>
            </a:r>
            <a:endParaRPr lang="en-US" dirty="0">
              <a:cs typeface="Consolas" pitchFamily="49" charset="0"/>
            </a:endParaRPr>
          </a:p>
        </p:txBody>
      </p:sp>
      <p:sp>
        <p:nvSpPr>
          <p:cNvPr id="6" name="Foliennummernplatzhalter 5"/>
          <p:cNvSpPr>
            <a:spLocks noGrp="1"/>
          </p:cNvSpPr>
          <p:nvPr>
            <p:ph type="sldNum" sz="quarter" idx="12"/>
          </p:nvPr>
        </p:nvSpPr>
        <p:spPr/>
        <p:txBody>
          <a:bodyPr/>
          <a:lstStyle/>
          <a:p>
            <a:fld id="{5BE5162C-0251-43B5-8D75-6AC9459E373D}" type="slidenum">
              <a:rPr lang="de-DE" smtClean="0"/>
              <a:pPr/>
              <a:t>25</a:t>
            </a:fld>
            <a:endParaRPr lang="de-DE"/>
          </a:p>
        </p:txBody>
      </p:sp>
      <p:pic>
        <p:nvPicPr>
          <p:cNvPr id="11267" name="Picture 3" descr="C:\90__Studium\Master\Semester_III\PROJ\repo\Documentation\Exercise_0_BlinkyLed\Slide25.png"/>
          <p:cNvPicPr>
            <a:picLocks noChangeAspect="1" noChangeArrowheads="1"/>
          </p:cNvPicPr>
          <p:nvPr/>
        </p:nvPicPr>
        <p:blipFill rotWithShape="1">
          <a:blip r:embed="rId2">
            <a:extLst>
              <a:ext uri="{28A0092B-C50C-407E-A947-70E740481C1C}">
                <a14:useLocalDpi xmlns:a14="http://schemas.microsoft.com/office/drawing/2010/main" val="0"/>
              </a:ext>
            </a:extLst>
          </a:blip>
          <a:srcRect b="37726"/>
          <a:stretch/>
        </p:blipFill>
        <p:spPr bwMode="auto">
          <a:xfrm>
            <a:off x="1404144" y="3068960"/>
            <a:ext cx="6335713" cy="15125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Blinky</a:t>
            </a:r>
            <a:r>
              <a:rPr lang="en-US" dirty="0" smtClean="0"/>
              <a:t> project – Attributes	</a:t>
            </a:r>
            <a:endParaRPr lang="en-US" dirty="0"/>
          </a:p>
        </p:txBody>
      </p:sp>
      <p:sp>
        <p:nvSpPr>
          <p:cNvPr id="3" name="Inhaltsplatzhalter 2"/>
          <p:cNvSpPr>
            <a:spLocks noGrp="1"/>
          </p:cNvSpPr>
          <p:nvPr>
            <p:ph idx="1"/>
          </p:nvPr>
        </p:nvSpPr>
        <p:spPr>
          <a:xfrm>
            <a:off x="323528" y="1268760"/>
            <a:ext cx="8651304" cy="5040560"/>
          </a:xfrm>
        </p:spPr>
        <p:txBody>
          <a:bodyPr/>
          <a:lstStyle/>
          <a:p>
            <a:pPr marL="0" indent="0">
              <a:spcBef>
                <a:spcPts val="0"/>
              </a:spcBef>
              <a:buNone/>
            </a:pPr>
            <a:r>
              <a:rPr lang="en-US" dirty="0" smtClean="0"/>
              <a:t>In order to define one of the eight LEDs on the MCB1700 as output, we need to set the appropriate bit in the FIODIR register of the CortexM3. We do this with two code lines in the </a:t>
            </a:r>
            <a:r>
              <a:rPr lang="en-US" i="1" dirty="0" smtClean="0"/>
              <a:t>Implementation</a:t>
            </a:r>
            <a:r>
              <a:rPr lang="en-US" dirty="0" smtClean="0"/>
              <a:t>-Tab</a:t>
            </a:r>
            <a:r>
              <a:rPr lang="en-US" b="1" dirty="0" smtClean="0"/>
              <a:t> </a:t>
            </a:r>
            <a:r>
              <a:rPr lang="en-US" dirty="0"/>
              <a:t>of </a:t>
            </a:r>
            <a:r>
              <a:rPr lang="en-US" dirty="0" smtClean="0"/>
              <a:t>the </a:t>
            </a:r>
            <a:r>
              <a:rPr lang="en-US" dirty="0"/>
              <a:t>constructor </a:t>
            </a:r>
            <a:r>
              <a:rPr lang="en-US" sz="1800" dirty="0">
                <a:latin typeface="Courier New" panose="02070309020205020404" pitchFamily="49" charset="0"/>
                <a:cs typeface="Courier New" panose="02070309020205020404" pitchFamily="49" charset="0"/>
              </a:rPr>
              <a:t>Led(</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aBitNr,int</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aDelay</a:t>
            </a:r>
            <a:r>
              <a:rPr lang="en-US" sz="1800" dirty="0">
                <a:latin typeface="Courier New" panose="02070309020205020404" pitchFamily="49" charset="0"/>
                <a:cs typeface="Courier New" panose="02070309020205020404" pitchFamily="49" charset="0"/>
              </a:rPr>
              <a:t>)</a:t>
            </a:r>
            <a:r>
              <a:rPr lang="en-US" dirty="0" smtClean="0"/>
              <a:t>. </a:t>
            </a:r>
            <a:endParaRPr lang="en-US" sz="1400" dirty="0" smtClean="0">
              <a:latin typeface="Courier New" pitchFamily="49" charset="0"/>
              <a:cs typeface="Courier New" pitchFamily="49" charset="0"/>
            </a:endParaRPr>
          </a:p>
          <a:p>
            <a:pPr marL="0" indent="0">
              <a:lnSpc>
                <a:spcPct val="150000"/>
              </a:lnSpc>
              <a:buNone/>
              <a:tabLst>
                <a:tab pos="447675" algn="l"/>
              </a:tabLst>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bitNr</a:t>
            </a:r>
            <a:r>
              <a:rPr lang="en-US" sz="1400" dirty="0" smtClean="0">
                <a:latin typeface="Courier New" pitchFamily="49" charset="0"/>
                <a:cs typeface="Courier New" pitchFamily="49" charset="0"/>
              </a:rPr>
              <a:t> </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aBitNr</a:t>
            </a:r>
            <a:r>
              <a:rPr lang="en-US" sz="1400" dirty="0" smtClean="0">
                <a:latin typeface="Courier New" pitchFamily="49" charset="0"/>
                <a:cs typeface="Courier New" pitchFamily="49" charset="0"/>
              </a:rPr>
              <a:t>;</a:t>
            </a:r>
          </a:p>
          <a:p>
            <a:pPr marL="0" indent="0">
              <a:buNone/>
              <a:tabLst>
                <a:tab pos="447675" algn="l"/>
              </a:tabLst>
            </a:pPr>
            <a:r>
              <a:rPr lang="en-US" sz="1400" dirty="0" smtClean="0">
                <a:latin typeface="Courier New" pitchFamily="49" charset="0"/>
                <a:cs typeface="Courier New" pitchFamily="49" charset="0"/>
              </a:rPr>
              <a:t>	delay </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aDelay</a:t>
            </a:r>
            <a:r>
              <a:rPr lang="en-US" sz="1400" dirty="0" smtClean="0">
                <a:latin typeface="Courier New" pitchFamily="49" charset="0"/>
                <a:cs typeface="Courier New" pitchFamily="49" charset="0"/>
              </a:rPr>
              <a:t>; </a:t>
            </a:r>
          </a:p>
          <a:p>
            <a:pPr marL="0" indent="0">
              <a:buNone/>
              <a:tabLst>
                <a:tab pos="447675" algn="l"/>
              </a:tabLst>
            </a:pPr>
            <a:r>
              <a:rPr lang="en-US" sz="1400" dirty="0" smtClean="0">
                <a:latin typeface="Courier New" pitchFamily="49" charset="0"/>
                <a:cs typeface="Courier New" pitchFamily="49" charset="0"/>
              </a:rPr>
              <a:t>	LPC_GPIO1 </a:t>
            </a:r>
            <a:r>
              <a:rPr lang="en-US" sz="1400" dirty="0" smtClean="0">
                <a:latin typeface="Courier New" pitchFamily="49" charset="0"/>
                <a:cs typeface="Courier New" pitchFamily="49" charset="0"/>
              </a:rPr>
              <a:t>-&gt; FIODIR |= 0xB0000000; </a:t>
            </a:r>
          </a:p>
          <a:p>
            <a:pPr marL="0" indent="0">
              <a:buNone/>
              <a:tabLst>
                <a:tab pos="447675" algn="l"/>
              </a:tabLst>
            </a:pPr>
            <a:r>
              <a:rPr lang="en-US" sz="1600" dirty="0" smtClean="0">
                <a:solidFill>
                  <a:srgbClr val="00B050"/>
                </a:solidFill>
                <a:latin typeface="Courier New" pitchFamily="49" charset="0"/>
                <a:cs typeface="Courier New" pitchFamily="49" charset="0"/>
              </a:rPr>
              <a:t>	// </a:t>
            </a:r>
            <a:r>
              <a:rPr lang="en-US" sz="1600" dirty="0">
                <a:solidFill>
                  <a:srgbClr val="00B050"/>
                </a:solidFill>
                <a:latin typeface="Courier New" pitchFamily="49" charset="0"/>
                <a:cs typeface="Courier New" pitchFamily="49" charset="0"/>
              </a:rPr>
              <a:t>B=1011 e.g. Pin 28 and 29 with LEDs are set to output pin </a:t>
            </a:r>
            <a:endParaRPr lang="en-US" sz="1600" dirty="0" smtClean="0">
              <a:solidFill>
                <a:srgbClr val="00B050"/>
              </a:solidFill>
              <a:latin typeface="Courier New" pitchFamily="49" charset="0"/>
              <a:cs typeface="Courier New" pitchFamily="49" charset="0"/>
            </a:endParaRPr>
          </a:p>
          <a:p>
            <a:pPr marL="0" indent="0">
              <a:buNone/>
              <a:tabLst>
                <a:tab pos="447675" algn="l"/>
              </a:tabLst>
            </a:pPr>
            <a:r>
              <a:rPr lang="en-US" sz="1600" dirty="0" smtClean="0">
                <a:solidFill>
                  <a:srgbClr val="00B050"/>
                </a:solidFill>
                <a:latin typeface="Courier New" pitchFamily="49" charset="0"/>
                <a:cs typeface="Courier New" pitchFamily="49" charset="0"/>
              </a:rPr>
              <a:t>	// </a:t>
            </a:r>
            <a:r>
              <a:rPr lang="en-US" sz="1600" dirty="0">
                <a:solidFill>
                  <a:srgbClr val="00B050"/>
                </a:solidFill>
                <a:latin typeface="Courier New" pitchFamily="49" charset="0"/>
                <a:cs typeface="Courier New" pitchFamily="49" charset="0"/>
              </a:rPr>
              <a:t>– we will </a:t>
            </a:r>
            <a:r>
              <a:rPr lang="en-US" sz="1600" dirty="0" smtClean="0">
                <a:solidFill>
                  <a:srgbClr val="00B050"/>
                </a:solidFill>
                <a:latin typeface="Courier New" pitchFamily="49" charset="0"/>
                <a:cs typeface="Courier New" pitchFamily="49" charset="0"/>
              </a:rPr>
              <a:t>not use </a:t>
            </a:r>
            <a:r>
              <a:rPr lang="en-US" sz="1600" dirty="0">
                <a:solidFill>
                  <a:srgbClr val="00B050"/>
                </a:solidFill>
                <a:latin typeface="Courier New" pitchFamily="49" charset="0"/>
                <a:cs typeface="Courier New" pitchFamily="49" charset="0"/>
              </a:rPr>
              <a:t>these</a:t>
            </a:r>
          </a:p>
          <a:p>
            <a:pPr marL="0" indent="0">
              <a:buNone/>
              <a:tabLst>
                <a:tab pos="447675" algn="l"/>
              </a:tabLst>
            </a:pPr>
            <a:r>
              <a:rPr lang="en-US" sz="1400" dirty="0" smtClean="0">
                <a:latin typeface="Courier New" pitchFamily="49" charset="0"/>
                <a:cs typeface="Courier New" pitchFamily="49" charset="0"/>
              </a:rPr>
              <a:t>	LPC_GPIO2 </a:t>
            </a:r>
            <a:r>
              <a:rPr lang="en-US" sz="1400" dirty="0" smtClean="0">
                <a:latin typeface="Courier New" pitchFamily="49" charset="0"/>
                <a:cs typeface="Courier New" pitchFamily="49" charset="0"/>
              </a:rPr>
              <a:t>-&gt; FIODIR |= 0x0000007C;</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r>
              <a:rPr lang="en-US" sz="1600" dirty="0" smtClean="0">
                <a:solidFill>
                  <a:srgbClr val="00B050"/>
                </a:solidFill>
                <a:latin typeface="Courier New" pitchFamily="49" charset="0"/>
                <a:cs typeface="Courier New" pitchFamily="49" charset="0"/>
              </a:rPr>
              <a:t>// </a:t>
            </a:r>
            <a:r>
              <a:rPr lang="en-US" sz="1600" dirty="0">
                <a:solidFill>
                  <a:srgbClr val="00B050"/>
                </a:solidFill>
                <a:latin typeface="Courier New" pitchFamily="49" charset="0"/>
                <a:cs typeface="Courier New" pitchFamily="49" charset="0"/>
              </a:rPr>
              <a:t>LED 1,2,…5 are addressed by GPIO2, </a:t>
            </a:r>
          </a:p>
          <a:p>
            <a:pPr marL="0" indent="0">
              <a:buNone/>
              <a:tabLst>
                <a:tab pos="447675" algn="l"/>
              </a:tabLst>
            </a:pPr>
            <a:r>
              <a:rPr lang="en-US" sz="1600" dirty="0" smtClean="0">
                <a:solidFill>
                  <a:srgbClr val="00B050"/>
                </a:solidFill>
                <a:latin typeface="Courier New" pitchFamily="49" charset="0"/>
                <a:cs typeface="Courier New" pitchFamily="49" charset="0"/>
              </a:rPr>
              <a:t>	// </a:t>
            </a:r>
            <a:r>
              <a:rPr lang="en-US" sz="1600" dirty="0">
                <a:solidFill>
                  <a:srgbClr val="00B050"/>
                </a:solidFill>
                <a:latin typeface="Courier New" pitchFamily="49" charset="0"/>
                <a:cs typeface="Courier New" pitchFamily="49" charset="0"/>
              </a:rPr>
              <a:t>here all LED Pins </a:t>
            </a:r>
            <a:r>
              <a:rPr lang="en-US" sz="1600" dirty="0" smtClean="0">
                <a:solidFill>
                  <a:srgbClr val="00B050"/>
                </a:solidFill>
                <a:latin typeface="Courier New" pitchFamily="49" charset="0"/>
                <a:cs typeface="Courier New" pitchFamily="49" charset="0"/>
              </a:rPr>
              <a:t>are set </a:t>
            </a:r>
            <a:r>
              <a:rPr lang="en-US" sz="1600" dirty="0">
                <a:solidFill>
                  <a:srgbClr val="00B050"/>
                </a:solidFill>
                <a:latin typeface="Courier New" pitchFamily="49" charset="0"/>
                <a:cs typeface="Courier New" pitchFamily="49" charset="0"/>
              </a:rPr>
              <a:t>to </a:t>
            </a:r>
            <a:r>
              <a:rPr lang="en-US" sz="1600" dirty="0" smtClean="0">
                <a:solidFill>
                  <a:srgbClr val="00B050"/>
                </a:solidFill>
                <a:latin typeface="Courier New" pitchFamily="49" charset="0"/>
                <a:cs typeface="Courier New" pitchFamily="49" charset="0"/>
              </a:rPr>
              <a:t>output</a:t>
            </a:r>
            <a:endParaRPr lang="en-US" sz="1600" dirty="0">
              <a:solidFill>
                <a:srgbClr val="00B050"/>
              </a:solidFill>
              <a:latin typeface="Courier New" pitchFamily="49" charset="0"/>
              <a:cs typeface="Courier New" pitchFamily="49" charset="0"/>
            </a:endParaRPr>
          </a:p>
          <a:p>
            <a:pPr marL="0" indent="0">
              <a:buNone/>
            </a:pPr>
            <a:r>
              <a:rPr lang="en-US" dirty="0" smtClean="0"/>
              <a:t>We </a:t>
            </a:r>
            <a:r>
              <a:rPr lang="en-US" dirty="0" smtClean="0"/>
              <a:t>have to add content to the </a:t>
            </a:r>
            <a:r>
              <a:rPr lang="en-US" sz="1800" dirty="0">
                <a:latin typeface="Courier New" panose="02070309020205020404" pitchFamily="49" charset="0"/>
                <a:cs typeface="Courier New" panose="02070309020205020404" pitchFamily="49" charset="0"/>
              </a:rPr>
              <a:t>on() </a:t>
            </a:r>
            <a:r>
              <a:rPr lang="en-US" dirty="0" smtClean="0"/>
              <a:t>and </a:t>
            </a:r>
            <a:r>
              <a:rPr lang="en-US" sz="1800" dirty="0">
                <a:latin typeface="Courier New" panose="02070309020205020404" pitchFamily="49" charset="0"/>
                <a:cs typeface="Courier New" panose="02070309020205020404" pitchFamily="49" charset="0"/>
              </a:rPr>
              <a:t>off() </a:t>
            </a:r>
            <a:r>
              <a:rPr lang="en-US" dirty="0" smtClean="0"/>
              <a:t>operation. Just fill in the </a:t>
            </a:r>
            <a:r>
              <a:rPr lang="en-US" dirty="0" smtClean="0"/>
              <a:t>lines: </a:t>
            </a:r>
            <a:r>
              <a:rPr lang="en-US" dirty="0" smtClean="0"/>
              <a:t>below.</a:t>
            </a:r>
          </a:p>
        </p:txBody>
      </p:sp>
      <p:sp>
        <p:nvSpPr>
          <p:cNvPr id="6" name="Foliennummernplatzhalter 5"/>
          <p:cNvSpPr>
            <a:spLocks noGrp="1"/>
          </p:cNvSpPr>
          <p:nvPr>
            <p:ph type="sldNum" sz="quarter" idx="12"/>
          </p:nvPr>
        </p:nvSpPr>
        <p:spPr/>
        <p:txBody>
          <a:bodyPr/>
          <a:lstStyle/>
          <a:p>
            <a:fld id="{5BE5162C-0251-43B5-8D75-6AC9459E373D}" type="slidenum">
              <a:rPr lang="de-DE" smtClean="0"/>
              <a:pPr/>
              <a:t>26</a:t>
            </a:fld>
            <a:endParaRPr lang="de-DE"/>
          </a:p>
        </p:txBody>
      </p:sp>
      <p:sp>
        <p:nvSpPr>
          <p:cNvPr id="8" name="Textfeld 7"/>
          <p:cNvSpPr txBox="1"/>
          <p:nvPr/>
        </p:nvSpPr>
        <p:spPr>
          <a:xfrm>
            <a:off x="6588224" y="3140968"/>
            <a:ext cx="184731" cy="646331"/>
          </a:xfrm>
          <a:prstGeom prst="rect">
            <a:avLst/>
          </a:prstGeom>
          <a:noFill/>
        </p:spPr>
        <p:txBody>
          <a:bodyPr wrap="none" rtlCol="0">
            <a:spAutoFit/>
          </a:bodyPr>
          <a:lstStyle/>
          <a:p>
            <a:r>
              <a:rPr lang="de-DE" b="1" smtClean="0">
                <a:solidFill>
                  <a:srgbClr val="FF0000"/>
                </a:solidFill>
              </a:rPr>
              <a:t/>
            </a:r>
            <a:br>
              <a:rPr lang="de-DE" b="1" smtClean="0">
                <a:solidFill>
                  <a:srgbClr val="FF0000"/>
                </a:solidFill>
              </a:rPr>
            </a:br>
            <a:endParaRPr lang="de-DE" b="1">
              <a:solidFill>
                <a:srgbClr val="FF0000"/>
              </a:solidFill>
            </a:endParaRPr>
          </a:p>
        </p:txBody>
      </p:sp>
      <p:sp>
        <p:nvSpPr>
          <p:cNvPr id="10" name="Flussdiagramm: Prozess 9"/>
          <p:cNvSpPr/>
          <p:nvPr/>
        </p:nvSpPr>
        <p:spPr>
          <a:xfrm>
            <a:off x="395536" y="2603004"/>
            <a:ext cx="8208912" cy="2194148"/>
          </a:xfrm>
          <a:prstGeom prst="flowChartProcess">
            <a:avLst/>
          </a:prstGeom>
          <a:no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pic>
        <p:nvPicPr>
          <p:cNvPr id="4" name="Grafik 3"/>
          <p:cNvPicPr>
            <a:picLocks noChangeAspect="1"/>
          </p:cNvPicPr>
          <p:nvPr/>
        </p:nvPicPr>
        <p:blipFill>
          <a:blip r:embed="rId3"/>
          <a:stretch>
            <a:fillRect/>
          </a:stretch>
        </p:blipFill>
        <p:spPr>
          <a:xfrm>
            <a:off x="317598" y="5256134"/>
            <a:ext cx="3923894" cy="1341218"/>
          </a:xfrm>
          <a:prstGeom prst="rect">
            <a:avLst/>
          </a:prstGeom>
        </p:spPr>
      </p:pic>
      <p:pic>
        <p:nvPicPr>
          <p:cNvPr id="9" name="Grafik 8"/>
          <p:cNvPicPr>
            <a:picLocks noChangeAspect="1"/>
          </p:cNvPicPr>
          <p:nvPr/>
        </p:nvPicPr>
        <p:blipFill>
          <a:blip r:embed="rId4"/>
          <a:stretch>
            <a:fillRect/>
          </a:stretch>
        </p:blipFill>
        <p:spPr>
          <a:xfrm>
            <a:off x="4649180" y="5184126"/>
            <a:ext cx="3546776" cy="1341218"/>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Header and so on…</a:t>
            </a:r>
            <a:endParaRPr lang="en-US" dirty="0"/>
          </a:p>
        </p:txBody>
      </p:sp>
      <p:sp>
        <p:nvSpPr>
          <p:cNvPr id="3" name="Inhaltsplatzhalter 2"/>
          <p:cNvSpPr>
            <a:spLocks noGrp="1"/>
          </p:cNvSpPr>
          <p:nvPr>
            <p:ph idx="1"/>
          </p:nvPr>
        </p:nvSpPr>
        <p:spPr/>
        <p:txBody>
          <a:bodyPr/>
          <a:lstStyle/>
          <a:p>
            <a:pPr marL="0" indent="0">
              <a:buNone/>
            </a:pPr>
            <a:r>
              <a:rPr lang="en-US" dirty="0" smtClean="0"/>
              <a:t>It’s time to add a header file to our “MCB1700” component. We want Rhapsody to know which specific hardware we use. </a:t>
            </a:r>
          </a:p>
          <a:p>
            <a:pPr marL="0" indent="0">
              <a:buNone/>
            </a:pPr>
            <a:r>
              <a:rPr lang="en-US" dirty="0" smtClean="0"/>
              <a:t>Double click on the component or open the “Features” window. </a:t>
            </a:r>
          </a:p>
          <a:p>
            <a:pPr marL="0" indent="0">
              <a:buNone/>
            </a:pPr>
            <a:r>
              <a:rPr lang="en-US" dirty="0" smtClean="0"/>
              <a:t>In the General tab fill in “Standard-Headers” with &lt;lpc17xx.h&gt;</a:t>
            </a:r>
          </a:p>
          <a:p>
            <a:pPr marL="0" indent="0">
              <a:buNone/>
            </a:pPr>
            <a:endParaRPr lang="en-US" dirty="0" smtClean="0"/>
          </a:p>
          <a:p>
            <a:pPr marL="0" indent="0">
              <a:buNone/>
            </a:pPr>
            <a:r>
              <a:rPr lang="en-US" dirty="0" err="1" smtClean="0"/>
              <a:t>LED.h</a:t>
            </a:r>
            <a:r>
              <a:rPr lang="en-US" dirty="0" smtClean="0"/>
              <a:t> should contain</a:t>
            </a:r>
          </a:p>
          <a:p>
            <a:pPr marL="0" indent="0">
              <a:buNone/>
            </a:pPr>
            <a:r>
              <a:rPr lang="en-US" dirty="0" smtClean="0"/>
              <a:t>the following include:</a:t>
            </a:r>
          </a:p>
          <a:p>
            <a:pPr marL="0" indent="0">
              <a:buNone/>
            </a:pPr>
            <a:endParaRPr lang="en-US" dirty="0" smtClean="0"/>
          </a:p>
        </p:txBody>
      </p:sp>
      <p:sp>
        <p:nvSpPr>
          <p:cNvPr id="6" name="Foliennummernplatzhalter 5"/>
          <p:cNvSpPr>
            <a:spLocks noGrp="1"/>
          </p:cNvSpPr>
          <p:nvPr>
            <p:ph type="sldNum" sz="quarter" idx="12"/>
          </p:nvPr>
        </p:nvSpPr>
        <p:spPr/>
        <p:txBody>
          <a:bodyPr/>
          <a:lstStyle/>
          <a:p>
            <a:fld id="{5BE5162C-0251-43B5-8D75-6AC9459E373D}" type="slidenum">
              <a:rPr lang="de-DE" smtClean="0"/>
              <a:pPr/>
              <a:t>27</a:t>
            </a:fld>
            <a:endParaRPr lang="de-DE"/>
          </a:p>
        </p:txBody>
      </p:sp>
      <p:pic>
        <p:nvPicPr>
          <p:cNvPr id="1028" name="Picture 4"/>
          <p:cNvPicPr>
            <a:picLocks noChangeAspect="1" noChangeArrowheads="1"/>
          </p:cNvPicPr>
          <p:nvPr/>
        </p:nvPicPr>
        <p:blipFill>
          <a:blip r:embed="rId2" cstate="print"/>
          <a:srcRect/>
          <a:stretch>
            <a:fillRect/>
          </a:stretch>
        </p:blipFill>
        <p:spPr bwMode="auto">
          <a:xfrm>
            <a:off x="485031" y="4365104"/>
            <a:ext cx="2790825" cy="638175"/>
          </a:xfrm>
          <a:prstGeom prst="rect">
            <a:avLst/>
          </a:prstGeom>
          <a:noFill/>
          <a:ln w="9525">
            <a:noFill/>
            <a:miter lim="800000"/>
            <a:headEnd/>
            <a:tailEnd/>
          </a:ln>
        </p:spPr>
      </p:pic>
      <p:pic>
        <p:nvPicPr>
          <p:cNvPr id="11266" name="Picture 2" descr="F:\Bilder Marcel\standard_header.PNG"/>
          <p:cNvPicPr>
            <a:picLocks noChangeAspect="1" noChangeArrowheads="1"/>
          </p:cNvPicPr>
          <p:nvPr/>
        </p:nvPicPr>
        <p:blipFill>
          <a:blip r:embed="rId3" cstate="print"/>
          <a:srcRect/>
          <a:stretch>
            <a:fillRect/>
          </a:stretch>
        </p:blipFill>
        <p:spPr bwMode="auto">
          <a:xfrm>
            <a:off x="3347864" y="3147020"/>
            <a:ext cx="5343526" cy="3162300"/>
          </a:xfrm>
          <a:prstGeom prst="rect">
            <a:avLst/>
          </a:prstGeom>
          <a:noFill/>
          <a:effectLst>
            <a:outerShdw blurRad="50800" dist="38100" dir="2700000" algn="tl" rotWithShape="0">
              <a:prstClr val="black">
                <a:alpha val="40000"/>
              </a:prstClr>
            </a:outerShdw>
          </a:effectLst>
        </p:spPr>
      </p:pic>
      <p:sp>
        <p:nvSpPr>
          <p:cNvPr id="7" name="Ellipse 6"/>
          <p:cNvSpPr/>
          <p:nvPr/>
        </p:nvSpPr>
        <p:spPr>
          <a:xfrm>
            <a:off x="4572000" y="4888210"/>
            <a:ext cx="864096"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Blinky</a:t>
            </a:r>
            <a:r>
              <a:rPr lang="en-US" dirty="0" smtClean="0"/>
              <a:t> – </a:t>
            </a:r>
            <a:r>
              <a:rPr lang="en-US" dirty="0" err="1" smtClean="0"/>
              <a:t>Statecharts</a:t>
            </a:r>
            <a:r>
              <a:rPr lang="en-US" dirty="0" smtClean="0"/>
              <a:t>	</a:t>
            </a:r>
            <a:endParaRPr lang="en-US" dirty="0"/>
          </a:p>
        </p:txBody>
      </p:sp>
      <p:sp>
        <p:nvSpPr>
          <p:cNvPr id="3" name="Inhaltsplatzhalter 2"/>
          <p:cNvSpPr>
            <a:spLocks noGrp="1"/>
          </p:cNvSpPr>
          <p:nvPr>
            <p:ph idx="1"/>
          </p:nvPr>
        </p:nvSpPr>
        <p:spPr>
          <a:xfrm>
            <a:off x="457200" y="1600200"/>
            <a:ext cx="3250704" cy="4525963"/>
          </a:xfrm>
        </p:spPr>
        <p:txBody>
          <a:bodyPr/>
          <a:lstStyle/>
          <a:p>
            <a:pPr marL="0" indent="0" algn="just">
              <a:buNone/>
            </a:pPr>
            <a:r>
              <a:rPr lang="en-US" dirty="0" smtClean="0"/>
              <a:t>Our </a:t>
            </a:r>
            <a:r>
              <a:rPr lang="en-US" dirty="0" err="1" smtClean="0"/>
              <a:t>initializer</a:t>
            </a:r>
            <a:r>
              <a:rPr lang="en-US" dirty="0" smtClean="0"/>
              <a:t> will be automatically called at the initialization of the LED. But who will now call both our “off”- and “on”- operations?</a:t>
            </a:r>
          </a:p>
          <a:p>
            <a:pPr marL="0" indent="0" algn="just">
              <a:buNone/>
            </a:pPr>
            <a:r>
              <a:rPr lang="en-US" dirty="0" smtClean="0"/>
              <a:t>For that we use one of the most commonly used UML diagrams - the </a:t>
            </a:r>
            <a:r>
              <a:rPr lang="en-US" dirty="0" err="1" smtClean="0"/>
              <a:t>statechart</a:t>
            </a:r>
            <a:r>
              <a:rPr lang="en-US" dirty="0" smtClean="0"/>
              <a:t> (state diagram). </a:t>
            </a:r>
          </a:p>
          <a:p>
            <a:pPr marL="0" indent="0" algn="just">
              <a:buNone/>
            </a:pPr>
            <a:r>
              <a:rPr lang="en-US" dirty="0" smtClean="0"/>
              <a:t>In the model browser, we right click on the LED class, and wind our way through the menus.</a:t>
            </a:r>
            <a:endParaRPr lang="en-US" dirty="0"/>
          </a:p>
        </p:txBody>
      </p:sp>
      <p:sp>
        <p:nvSpPr>
          <p:cNvPr id="6" name="Foliennummernplatzhalter 5"/>
          <p:cNvSpPr>
            <a:spLocks noGrp="1"/>
          </p:cNvSpPr>
          <p:nvPr>
            <p:ph type="sldNum" sz="quarter" idx="12"/>
          </p:nvPr>
        </p:nvSpPr>
        <p:spPr/>
        <p:txBody>
          <a:bodyPr/>
          <a:lstStyle/>
          <a:p>
            <a:fld id="{5BE5162C-0251-43B5-8D75-6AC9459E373D}" type="slidenum">
              <a:rPr lang="de-DE" smtClean="0"/>
              <a:pPr/>
              <a:t>28</a:t>
            </a:fld>
            <a:endParaRPr lang="de-DE"/>
          </a:p>
        </p:txBody>
      </p:sp>
      <p:grpSp>
        <p:nvGrpSpPr>
          <p:cNvPr id="11" name="Gruppieren 10"/>
          <p:cNvGrpSpPr/>
          <p:nvPr/>
        </p:nvGrpSpPr>
        <p:grpSpPr>
          <a:xfrm>
            <a:off x="3968128" y="1772816"/>
            <a:ext cx="4996360" cy="3535090"/>
            <a:chOff x="3968128" y="1772816"/>
            <a:chExt cx="4996360" cy="3535090"/>
          </a:xfrm>
        </p:grpSpPr>
        <p:pic>
          <p:nvPicPr>
            <p:cNvPr id="12290" name="Picture 2" descr="F:\Bilder Marcel\Add_Statechart.png"/>
            <p:cNvPicPr>
              <a:picLocks noChangeAspect="1" noChangeArrowheads="1"/>
            </p:cNvPicPr>
            <p:nvPr/>
          </p:nvPicPr>
          <p:blipFill>
            <a:blip r:embed="rId2" cstate="print"/>
            <a:srcRect/>
            <a:stretch>
              <a:fillRect/>
            </a:stretch>
          </p:blipFill>
          <p:spPr bwMode="auto">
            <a:xfrm>
              <a:off x="3968128" y="1844824"/>
              <a:ext cx="4780336" cy="3463082"/>
            </a:xfrm>
            <a:prstGeom prst="rect">
              <a:avLst/>
            </a:prstGeom>
            <a:noFill/>
          </p:spPr>
        </p:pic>
        <p:sp>
          <p:nvSpPr>
            <p:cNvPr id="9" name="Rechteck 8"/>
            <p:cNvSpPr/>
            <p:nvPr/>
          </p:nvSpPr>
          <p:spPr>
            <a:xfrm>
              <a:off x="7164288" y="1772816"/>
              <a:ext cx="1800200" cy="2448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hteck 9"/>
            <p:cNvSpPr/>
            <p:nvPr/>
          </p:nvSpPr>
          <p:spPr>
            <a:xfrm>
              <a:off x="5652120" y="1772816"/>
              <a:ext cx="151216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Blinky</a:t>
            </a:r>
            <a:r>
              <a:rPr lang="en-US" dirty="0" smtClean="0"/>
              <a:t> </a:t>
            </a:r>
            <a:r>
              <a:rPr lang="en-US" smtClean="0"/>
              <a:t>– Statecharts</a:t>
            </a:r>
            <a:r>
              <a:rPr lang="en-US" dirty="0" smtClean="0"/>
              <a:t>	</a:t>
            </a:r>
            <a:endParaRPr lang="en-US" dirty="0"/>
          </a:p>
        </p:txBody>
      </p:sp>
      <p:sp>
        <p:nvSpPr>
          <p:cNvPr id="6" name="Foliennummernplatzhalter 5"/>
          <p:cNvSpPr>
            <a:spLocks noGrp="1"/>
          </p:cNvSpPr>
          <p:nvPr>
            <p:ph type="sldNum" sz="quarter" idx="12"/>
          </p:nvPr>
        </p:nvSpPr>
        <p:spPr/>
        <p:txBody>
          <a:bodyPr/>
          <a:lstStyle/>
          <a:p>
            <a:fld id="{5BE5162C-0251-43B5-8D75-6AC9459E373D}" type="slidenum">
              <a:rPr lang="de-DE" smtClean="0"/>
              <a:pPr/>
              <a:t>29</a:t>
            </a:fld>
            <a:endParaRPr lang="de-DE"/>
          </a:p>
        </p:txBody>
      </p:sp>
      <p:sp>
        <p:nvSpPr>
          <p:cNvPr id="9" name="Inhaltsplatzhalter 2"/>
          <p:cNvSpPr>
            <a:spLocks noGrp="1"/>
          </p:cNvSpPr>
          <p:nvPr>
            <p:ph idx="1"/>
          </p:nvPr>
        </p:nvSpPr>
        <p:spPr>
          <a:xfrm>
            <a:off x="457200" y="1600201"/>
            <a:ext cx="4186808" cy="460648"/>
          </a:xfrm>
        </p:spPr>
        <p:txBody>
          <a:bodyPr/>
          <a:lstStyle/>
          <a:p>
            <a:pPr marL="0" indent="0">
              <a:buNone/>
            </a:pPr>
            <a:r>
              <a:rPr lang="en-US" dirty="0" smtClean="0"/>
              <a:t>Your project should look like this now:</a:t>
            </a:r>
          </a:p>
          <a:p>
            <a:pPr marL="0" indent="0">
              <a:buNone/>
            </a:pPr>
            <a:endParaRPr lang="en-US" dirty="0" smtClean="0"/>
          </a:p>
          <a:p>
            <a:pPr marL="0" indent="0">
              <a:buNone/>
            </a:pPr>
            <a:endParaRPr lang="en-US" dirty="0" smtClean="0"/>
          </a:p>
        </p:txBody>
      </p:sp>
      <p:sp>
        <p:nvSpPr>
          <p:cNvPr id="10" name="Inhaltsplatzhalter 2"/>
          <p:cNvSpPr txBox="1">
            <a:spLocks/>
          </p:cNvSpPr>
          <p:nvPr/>
        </p:nvSpPr>
        <p:spPr>
          <a:xfrm>
            <a:off x="4283968" y="2132856"/>
            <a:ext cx="4186808" cy="2448272"/>
          </a:xfrm>
          <a:prstGeom prst="rect">
            <a:avLst/>
          </a:prstGeom>
        </p:spPr>
        <p:txBody>
          <a:bodyPr vert="horz" lIns="91440" tIns="45720" rIns="91440" bIns="45720" rtlCol="0">
            <a:normAutofit/>
          </a:bodyPr>
          <a:lstStyle/>
          <a:p>
            <a:r>
              <a:rPr lang="en-US" sz="2000" dirty="0" smtClean="0"/>
              <a:t>Above our diagram area we see a tab bar in which we now see, next to our Object Model Diagram and the Welcome Screen, our newly created state chart.</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3314" name="Picture 2" descr="F:\Bilder Marcel\Modelbrowser fertig.PNG"/>
          <p:cNvPicPr>
            <a:picLocks noChangeAspect="1" noChangeArrowheads="1"/>
          </p:cNvPicPr>
          <p:nvPr/>
        </p:nvPicPr>
        <p:blipFill>
          <a:blip r:embed="rId2" cstate="print"/>
          <a:srcRect b="32718"/>
          <a:stretch>
            <a:fillRect/>
          </a:stretch>
        </p:blipFill>
        <p:spPr bwMode="auto">
          <a:xfrm>
            <a:off x="539552" y="2060848"/>
            <a:ext cx="3333750" cy="4320480"/>
          </a:xfrm>
          <a:prstGeom prst="rect">
            <a:avLst/>
          </a:prstGeom>
          <a:noFill/>
          <a:effectLst>
            <a:outerShdw blurRad="50800" dist="38100" dir="2700000" algn="tl" rotWithShape="0">
              <a:prstClr val="black">
                <a:alpha val="40000"/>
              </a:prstClr>
            </a:outerShdw>
          </a:effectLst>
        </p:spPr>
      </p:pic>
      <p:pic>
        <p:nvPicPr>
          <p:cNvPr id="13315" name="Picture 3" descr="F:\Bilder Marcel\Reiter.PNG"/>
          <p:cNvPicPr>
            <a:picLocks noChangeAspect="1" noChangeArrowheads="1"/>
          </p:cNvPicPr>
          <p:nvPr/>
        </p:nvPicPr>
        <p:blipFill>
          <a:blip r:embed="rId3" cstate="print"/>
          <a:srcRect/>
          <a:stretch>
            <a:fillRect/>
          </a:stretch>
        </p:blipFill>
        <p:spPr bwMode="auto">
          <a:xfrm>
            <a:off x="4427984" y="4005063"/>
            <a:ext cx="3888432" cy="251543"/>
          </a:xfrm>
          <a:prstGeom prst="rect">
            <a:avLst/>
          </a:prstGeom>
          <a:noFill/>
        </p:spPr>
      </p:pic>
      <p:sp>
        <p:nvSpPr>
          <p:cNvPr id="12" name="Ellipse 11"/>
          <p:cNvSpPr/>
          <p:nvPr/>
        </p:nvSpPr>
        <p:spPr>
          <a:xfrm>
            <a:off x="4283968" y="3861048"/>
            <a:ext cx="1512168" cy="576064"/>
          </a:xfrm>
          <a:prstGeom prst="ellipse">
            <a:avLst/>
          </a:prstGeom>
          <a:noFill/>
          <a:ln w="3492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liennummernplatzhalter 4"/>
          <p:cNvSpPr>
            <a:spLocks noGrp="1"/>
          </p:cNvSpPr>
          <p:nvPr>
            <p:ph type="sldNum" sz="quarter" idx="12"/>
          </p:nvPr>
        </p:nvSpPr>
        <p:spPr>
          <a:noFill/>
        </p:spPr>
        <p:txBody>
          <a:bodyPr/>
          <a:lstStyle/>
          <a:p>
            <a:fld id="{1971B9AF-3D91-479B-A133-89C29AC1DBC2}" type="slidenum">
              <a:rPr lang="de-DE" smtClean="0"/>
              <a:pPr/>
              <a:t>3</a:t>
            </a:fld>
            <a:endParaRPr lang="de-DE" smtClean="0"/>
          </a:p>
        </p:txBody>
      </p:sp>
      <p:sp>
        <p:nvSpPr>
          <p:cNvPr id="5123" name="Rectangle 2"/>
          <p:cNvSpPr>
            <a:spLocks noGrp="1" noChangeArrowheads="1"/>
          </p:cNvSpPr>
          <p:nvPr>
            <p:ph type="title"/>
          </p:nvPr>
        </p:nvSpPr>
        <p:spPr>
          <a:xfrm>
            <a:off x="714375" y="0"/>
            <a:ext cx="7026275" cy="981075"/>
          </a:xfrm>
        </p:spPr>
        <p:txBody>
          <a:bodyPr/>
          <a:lstStyle/>
          <a:p>
            <a:pPr eaLnBrk="1" hangingPunct="1"/>
            <a:r>
              <a:rPr lang="de-DE" smtClean="0"/>
              <a:t>MDA Principle</a:t>
            </a:r>
          </a:p>
        </p:txBody>
      </p:sp>
      <p:sp>
        <p:nvSpPr>
          <p:cNvPr id="5124" name="Text Box 7"/>
          <p:cNvSpPr txBox="1">
            <a:spLocks noChangeArrowheads="1"/>
          </p:cNvSpPr>
          <p:nvPr/>
        </p:nvSpPr>
        <p:spPr bwMode="auto">
          <a:xfrm>
            <a:off x="1771650" y="3090863"/>
            <a:ext cx="2012950" cy="584200"/>
          </a:xfrm>
          <a:prstGeom prst="rect">
            <a:avLst/>
          </a:prstGeom>
          <a:noFill/>
          <a:ln w="9525">
            <a:noFill/>
            <a:miter lim="800000"/>
            <a:headEnd/>
            <a:tailEnd/>
          </a:ln>
        </p:spPr>
        <p:txBody>
          <a:bodyPr wrap="none">
            <a:spAutoFit/>
          </a:bodyPr>
          <a:lstStyle/>
          <a:p>
            <a:pPr algn="ctr"/>
            <a:r>
              <a:rPr lang="de-DE" sz="1600"/>
              <a:t>Platform Independent </a:t>
            </a:r>
            <a:br>
              <a:rPr lang="de-DE" sz="1600"/>
            </a:br>
            <a:r>
              <a:rPr lang="de-DE" sz="1600"/>
              <a:t>Modell PIM</a:t>
            </a:r>
          </a:p>
        </p:txBody>
      </p:sp>
      <p:sp>
        <p:nvSpPr>
          <p:cNvPr id="5125" name="Rectangle 15"/>
          <p:cNvSpPr>
            <a:spLocks noChangeArrowheads="1"/>
          </p:cNvSpPr>
          <p:nvPr/>
        </p:nvSpPr>
        <p:spPr bwMode="auto">
          <a:xfrm>
            <a:off x="1692275" y="3017838"/>
            <a:ext cx="2160588" cy="771525"/>
          </a:xfrm>
          <a:prstGeom prst="rect">
            <a:avLst/>
          </a:prstGeom>
          <a:noFill/>
          <a:ln w="9525">
            <a:solidFill>
              <a:schemeClr val="tx1"/>
            </a:solidFill>
            <a:miter lim="800000"/>
            <a:headEnd/>
            <a:tailEnd/>
          </a:ln>
        </p:spPr>
        <p:txBody>
          <a:bodyPr wrap="none" anchor="ctr"/>
          <a:lstStyle/>
          <a:p>
            <a:endParaRPr lang="de-DE"/>
          </a:p>
        </p:txBody>
      </p:sp>
      <p:sp>
        <p:nvSpPr>
          <p:cNvPr id="5126" name="Line 24"/>
          <p:cNvSpPr>
            <a:spLocks noChangeShapeType="1"/>
          </p:cNvSpPr>
          <p:nvPr/>
        </p:nvSpPr>
        <p:spPr bwMode="auto">
          <a:xfrm>
            <a:off x="3351213" y="2741613"/>
            <a:ext cx="0" cy="288925"/>
          </a:xfrm>
          <a:prstGeom prst="line">
            <a:avLst/>
          </a:prstGeom>
          <a:noFill/>
          <a:ln w="28575">
            <a:solidFill>
              <a:schemeClr val="tx1"/>
            </a:solidFill>
            <a:round/>
            <a:headEnd/>
            <a:tailEnd type="triangle" w="med" len="med"/>
          </a:ln>
        </p:spPr>
        <p:txBody>
          <a:bodyPr/>
          <a:lstStyle/>
          <a:p>
            <a:endParaRPr lang="de-DE"/>
          </a:p>
        </p:txBody>
      </p:sp>
      <p:sp>
        <p:nvSpPr>
          <p:cNvPr id="5127" name="Text Box 4"/>
          <p:cNvSpPr txBox="1">
            <a:spLocks noChangeArrowheads="1"/>
          </p:cNvSpPr>
          <p:nvPr/>
        </p:nvSpPr>
        <p:spPr bwMode="auto">
          <a:xfrm>
            <a:off x="827088" y="1268413"/>
            <a:ext cx="2249487" cy="338137"/>
          </a:xfrm>
          <a:prstGeom prst="rect">
            <a:avLst/>
          </a:prstGeom>
          <a:noFill/>
          <a:ln w="9525">
            <a:noFill/>
            <a:miter lim="800000"/>
            <a:headEnd/>
            <a:tailEnd/>
          </a:ln>
        </p:spPr>
        <p:txBody>
          <a:bodyPr wrap="none">
            <a:spAutoFit/>
          </a:bodyPr>
          <a:lstStyle/>
          <a:p>
            <a:r>
              <a:rPr lang="de-DE" sz="1600"/>
              <a:t>Textual Description CIM</a:t>
            </a:r>
          </a:p>
        </p:txBody>
      </p:sp>
      <p:sp>
        <p:nvSpPr>
          <p:cNvPr id="5128" name="Text Box 5"/>
          <p:cNvSpPr txBox="1">
            <a:spLocks noChangeArrowheads="1"/>
          </p:cNvSpPr>
          <p:nvPr/>
        </p:nvSpPr>
        <p:spPr bwMode="auto">
          <a:xfrm>
            <a:off x="3635375" y="1268413"/>
            <a:ext cx="1860550" cy="338137"/>
          </a:xfrm>
          <a:prstGeom prst="rect">
            <a:avLst/>
          </a:prstGeom>
          <a:noFill/>
          <a:ln w="9525">
            <a:noFill/>
            <a:miter lim="800000"/>
            <a:headEnd/>
            <a:tailEnd/>
          </a:ln>
        </p:spPr>
        <p:txBody>
          <a:bodyPr wrap="none">
            <a:spAutoFit/>
          </a:bodyPr>
          <a:lstStyle/>
          <a:p>
            <a:r>
              <a:rPr lang="de-DE" sz="1600"/>
              <a:t>Architectural Model</a:t>
            </a:r>
          </a:p>
        </p:txBody>
      </p:sp>
      <p:sp>
        <p:nvSpPr>
          <p:cNvPr id="5129" name="Text Box 6"/>
          <p:cNvSpPr txBox="1">
            <a:spLocks noChangeArrowheads="1"/>
          </p:cNvSpPr>
          <p:nvPr/>
        </p:nvSpPr>
        <p:spPr bwMode="auto">
          <a:xfrm>
            <a:off x="2933700" y="2076450"/>
            <a:ext cx="1089025" cy="584200"/>
          </a:xfrm>
          <a:prstGeom prst="rect">
            <a:avLst/>
          </a:prstGeom>
          <a:noFill/>
          <a:ln w="9525">
            <a:noFill/>
            <a:miter lim="800000"/>
            <a:headEnd/>
            <a:tailEnd/>
          </a:ln>
        </p:spPr>
        <p:txBody>
          <a:bodyPr wrap="none">
            <a:spAutoFit/>
          </a:bodyPr>
          <a:lstStyle/>
          <a:p>
            <a:r>
              <a:rPr lang="de-DE" sz="1600"/>
              <a:t>Manual</a:t>
            </a:r>
            <a:br>
              <a:rPr lang="de-DE" sz="1600"/>
            </a:br>
            <a:r>
              <a:rPr lang="de-DE" sz="1600"/>
              <a:t>Integration</a:t>
            </a:r>
          </a:p>
        </p:txBody>
      </p:sp>
      <p:sp>
        <p:nvSpPr>
          <p:cNvPr id="5130" name="Rectangle 13"/>
          <p:cNvSpPr>
            <a:spLocks noChangeArrowheads="1"/>
          </p:cNvSpPr>
          <p:nvPr/>
        </p:nvSpPr>
        <p:spPr bwMode="auto">
          <a:xfrm>
            <a:off x="758825" y="1157288"/>
            <a:ext cx="2335213" cy="600075"/>
          </a:xfrm>
          <a:prstGeom prst="rect">
            <a:avLst/>
          </a:prstGeom>
          <a:noFill/>
          <a:ln w="9525">
            <a:solidFill>
              <a:schemeClr val="tx1"/>
            </a:solidFill>
            <a:miter lim="800000"/>
            <a:headEnd/>
            <a:tailEnd/>
          </a:ln>
        </p:spPr>
        <p:txBody>
          <a:bodyPr wrap="none" anchor="ctr"/>
          <a:lstStyle/>
          <a:p>
            <a:endParaRPr lang="de-DE"/>
          </a:p>
        </p:txBody>
      </p:sp>
      <p:sp>
        <p:nvSpPr>
          <p:cNvPr id="5131" name="Rectangle 14"/>
          <p:cNvSpPr>
            <a:spLocks noChangeArrowheads="1"/>
          </p:cNvSpPr>
          <p:nvPr/>
        </p:nvSpPr>
        <p:spPr bwMode="auto">
          <a:xfrm>
            <a:off x="3567113" y="1157288"/>
            <a:ext cx="2017712" cy="600075"/>
          </a:xfrm>
          <a:prstGeom prst="rect">
            <a:avLst/>
          </a:prstGeom>
          <a:noFill/>
          <a:ln w="9525">
            <a:solidFill>
              <a:schemeClr val="tx1"/>
            </a:solidFill>
            <a:miter lim="800000"/>
            <a:headEnd/>
            <a:tailEnd/>
          </a:ln>
        </p:spPr>
        <p:txBody>
          <a:bodyPr wrap="none" anchor="ctr"/>
          <a:lstStyle/>
          <a:p>
            <a:endParaRPr lang="de-DE"/>
          </a:p>
        </p:txBody>
      </p:sp>
      <p:sp>
        <p:nvSpPr>
          <p:cNvPr id="5132" name="AutoShape 18"/>
          <p:cNvSpPr>
            <a:spLocks noChangeArrowheads="1"/>
          </p:cNvSpPr>
          <p:nvPr/>
        </p:nvSpPr>
        <p:spPr bwMode="auto">
          <a:xfrm>
            <a:off x="2697163" y="1997075"/>
            <a:ext cx="1446212" cy="779463"/>
          </a:xfrm>
          <a:prstGeom prst="cloudCallout">
            <a:avLst>
              <a:gd name="adj1" fmla="val -34083"/>
              <a:gd name="adj2" fmla="val 23116"/>
            </a:avLst>
          </a:prstGeom>
          <a:noFill/>
          <a:ln w="9525">
            <a:solidFill>
              <a:schemeClr val="tx1"/>
            </a:solidFill>
            <a:round/>
            <a:headEnd/>
            <a:tailEnd/>
          </a:ln>
        </p:spPr>
        <p:txBody>
          <a:bodyPr/>
          <a:lstStyle/>
          <a:p>
            <a:pPr algn="ctr"/>
            <a:endParaRPr lang="de-DE" sz="1600"/>
          </a:p>
        </p:txBody>
      </p:sp>
      <p:sp>
        <p:nvSpPr>
          <p:cNvPr id="5133" name="Line 22"/>
          <p:cNvSpPr>
            <a:spLocks noChangeShapeType="1"/>
          </p:cNvSpPr>
          <p:nvPr/>
        </p:nvSpPr>
        <p:spPr bwMode="auto">
          <a:xfrm>
            <a:off x="2300288" y="1757363"/>
            <a:ext cx="595312" cy="300037"/>
          </a:xfrm>
          <a:prstGeom prst="line">
            <a:avLst/>
          </a:prstGeom>
          <a:noFill/>
          <a:ln w="38100">
            <a:solidFill>
              <a:schemeClr val="tx1"/>
            </a:solidFill>
            <a:round/>
            <a:headEnd/>
            <a:tailEnd type="triangle" w="med" len="med"/>
          </a:ln>
        </p:spPr>
        <p:txBody>
          <a:bodyPr/>
          <a:lstStyle/>
          <a:p>
            <a:endParaRPr lang="de-DE"/>
          </a:p>
        </p:txBody>
      </p:sp>
      <p:sp>
        <p:nvSpPr>
          <p:cNvPr id="5134" name="Line 23"/>
          <p:cNvSpPr>
            <a:spLocks noChangeShapeType="1"/>
          </p:cNvSpPr>
          <p:nvPr/>
        </p:nvSpPr>
        <p:spPr bwMode="auto">
          <a:xfrm flipH="1">
            <a:off x="4067175" y="1773238"/>
            <a:ext cx="652463" cy="400050"/>
          </a:xfrm>
          <a:prstGeom prst="line">
            <a:avLst/>
          </a:prstGeom>
          <a:noFill/>
          <a:ln w="38100">
            <a:solidFill>
              <a:schemeClr val="tx1"/>
            </a:solidFill>
            <a:round/>
            <a:headEnd/>
            <a:tailEnd type="triangle" w="med" len="med"/>
          </a:ln>
        </p:spPr>
        <p:txBody>
          <a:bodyPr/>
          <a:lstStyle/>
          <a:p>
            <a:endParaRPr lang="de-DE"/>
          </a:p>
        </p:txBody>
      </p:sp>
      <p:grpSp>
        <p:nvGrpSpPr>
          <p:cNvPr id="2" name="Group 30"/>
          <p:cNvGrpSpPr>
            <a:grpSpLocks/>
          </p:cNvGrpSpPr>
          <p:nvPr/>
        </p:nvGrpSpPr>
        <p:grpSpPr bwMode="auto">
          <a:xfrm>
            <a:off x="2647950" y="2416175"/>
            <a:ext cx="357188" cy="420688"/>
            <a:chOff x="1824" y="633"/>
            <a:chExt cx="2834" cy="2849"/>
          </a:xfrm>
        </p:grpSpPr>
        <p:sp>
          <p:nvSpPr>
            <p:cNvPr id="5167" name="Puzzle3"/>
            <p:cNvSpPr>
              <a:spLocks noEditPoints="1" noChangeArrowheads="1"/>
            </p:cNvSpPr>
            <p:nvPr/>
          </p:nvSpPr>
          <p:spPr bwMode="auto">
            <a:xfrm>
              <a:off x="3204" y="633"/>
              <a:ext cx="1114" cy="151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269 w 21600"/>
                <a:gd name="T25" fmla="*/ 7718 h 21600"/>
                <a:gd name="T26" fmla="*/ 19157 w 21600"/>
                <a:gd name="T27" fmla="*/ 2023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6625" y="20892"/>
                  </a:moveTo>
                  <a:lnTo>
                    <a:pt x="7105" y="21023"/>
                  </a:lnTo>
                  <a:lnTo>
                    <a:pt x="7513" y="21088"/>
                  </a:lnTo>
                  <a:lnTo>
                    <a:pt x="7922" y="21115"/>
                  </a:lnTo>
                  <a:lnTo>
                    <a:pt x="8242" y="21115"/>
                  </a:lnTo>
                  <a:lnTo>
                    <a:pt x="8544" y="21062"/>
                  </a:lnTo>
                  <a:lnTo>
                    <a:pt x="8810" y="20997"/>
                  </a:lnTo>
                  <a:lnTo>
                    <a:pt x="9023" y="20892"/>
                  </a:lnTo>
                  <a:lnTo>
                    <a:pt x="9148" y="20761"/>
                  </a:lnTo>
                  <a:lnTo>
                    <a:pt x="9290" y="20616"/>
                  </a:lnTo>
                  <a:lnTo>
                    <a:pt x="9361" y="20459"/>
                  </a:lnTo>
                  <a:lnTo>
                    <a:pt x="9396" y="20289"/>
                  </a:lnTo>
                  <a:lnTo>
                    <a:pt x="9396" y="20092"/>
                  </a:lnTo>
                  <a:lnTo>
                    <a:pt x="9325" y="19909"/>
                  </a:lnTo>
                  <a:lnTo>
                    <a:pt x="9219" y="19738"/>
                  </a:lnTo>
                  <a:lnTo>
                    <a:pt x="9094" y="19555"/>
                  </a:lnTo>
                  <a:lnTo>
                    <a:pt x="8917" y="19384"/>
                  </a:lnTo>
                  <a:lnTo>
                    <a:pt x="8650" y="19162"/>
                  </a:lnTo>
                  <a:lnTo>
                    <a:pt x="8437" y="18900"/>
                  </a:lnTo>
                  <a:lnTo>
                    <a:pt x="8277" y="18624"/>
                  </a:lnTo>
                  <a:lnTo>
                    <a:pt x="8135" y="18349"/>
                  </a:lnTo>
                  <a:lnTo>
                    <a:pt x="8028" y="18048"/>
                  </a:lnTo>
                  <a:lnTo>
                    <a:pt x="7993" y="17746"/>
                  </a:lnTo>
                  <a:lnTo>
                    <a:pt x="7993" y="17471"/>
                  </a:lnTo>
                  <a:lnTo>
                    <a:pt x="8028" y="17169"/>
                  </a:lnTo>
                  <a:lnTo>
                    <a:pt x="8135" y="16920"/>
                  </a:lnTo>
                  <a:lnTo>
                    <a:pt x="8277" y="16671"/>
                  </a:lnTo>
                  <a:lnTo>
                    <a:pt x="8366" y="16540"/>
                  </a:lnTo>
                  <a:lnTo>
                    <a:pt x="8473" y="16409"/>
                  </a:lnTo>
                  <a:lnTo>
                    <a:pt x="8615" y="16317"/>
                  </a:lnTo>
                  <a:lnTo>
                    <a:pt x="8739" y="16213"/>
                  </a:lnTo>
                  <a:lnTo>
                    <a:pt x="8881" y="16134"/>
                  </a:lnTo>
                  <a:lnTo>
                    <a:pt x="9059" y="16055"/>
                  </a:lnTo>
                  <a:lnTo>
                    <a:pt x="9254" y="15990"/>
                  </a:lnTo>
                  <a:lnTo>
                    <a:pt x="9432" y="15911"/>
                  </a:lnTo>
                  <a:lnTo>
                    <a:pt x="9663" y="15885"/>
                  </a:lnTo>
                  <a:lnTo>
                    <a:pt x="9876" y="15833"/>
                  </a:lnTo>
                  <a:lnTo>
                    <a:pt x="10142" y="15806"/>
                  </a:lnTo>
                  <a:lnTo>
                    <a:pt x="10391" y="15806"/>
                  </a:lnTo>
                  <a:lnTo>
                    <a:pt x="10728" y="15806"/>
                  </a:lnTo>
                  <a:lnTo>
                    <a:pt x="10995" y="15806"/>
                  </a:lnTo>
                  <a:lnTo>
                    <a:pt x="11279" y="15833"/>
                  </a:lnTo>
                  <a:lnTo>
                    <a:pt x="11546" y="15885"/>
                  </a:lnTo>
                  <a:lnTo>
                    <a:pt x="11776" y="15937"/>
                  </a:lnTo>
                  <a:lnTo>
                    <a:pt x="12025" y="15990"/>
                  </a:lnTo>
                  <a:lnTo>
                    <a:pt x="12221" y="16055"/>
                  </a:lnTo>
                  <a:lnTo>
                    <a:pt x="12434" y="16134"/>
                  </a:lnTo>
                  <a:lnTo>
                    <a:pt x="12611" y="16213"/>
                  </a:lnTo>
                  <a:lnTo>
                    <a:pt x="12771" y="16317"/>
                  </a:lnTo>
                  <a:lnTo>
                    <a:pt x="12913" y="16409"/>
                  </a:lnTo>
                  <a:lnTo>
                    <a:pt x="13038" y="16514"/>
                  </a:lnTo>
                  <a:lnTo>
                    <a:pt x="13251" y="16737"/>
                  </a:lnTo>
                  <a:lnTo>
                    <a:pt x="13428" y="16986"/>
                  </a:lnTo>
                  <a:lnTo>
                    <a:pt x="13517" y="17248"/>
                  </a:lnTo>
                  <a:lnTo>
                    <a:pt x="13588" y="17523"/>
                  </a:lnTo>
                  <a:lnTo>
                    <a:pt x="13588" y="17799"/>
                  </a:lnTo>
                  <a:lnTo>
                    <a:pt x="13517" y="18074"/>
                  </a:lnTo>
                  <a:lnTo>
                    <a:pt x="13428" y="18323"/>
                  </a:lnTo>
                  <a:lnTo>
                    <a:pt x="13286" y="18572"/>
                  </a:lnTo>
                  <a:lnTo>
                    <a:pt x="13109" y="18808"/>
                  </a:lnTo>
                  <a:lnTo>
                    <a:pt x="12878" y="19031"/>
                  </a:lnTo>
                  <a:lnTo>
                    <a:pt x="12434" y="19411"/>
                  </a:lnTo>
                  <a:lnTo>
                    <a:pt x="12132" y="19738"/>
                  </a:lnTo>
                  <a:lnTo>
                    <a:pt x="12025" y="19856"/>
                  </a:lnTo>
                  <a:lnTo>
                    <a:pt x="11919" y="20014"/>
                  </a:lnTo>
                  <a:lnTo>
                    <a:pt x="11883" y="20132"/>
                  </a:lnTo>
                  <a:lnTo>
                    <a:pt x="11883" y="20263"/>
                  </a:lnTo>
                  <a:lnTo>
                    <a:pt x="11883" y="20394"/>
                  </a:lnTo>
                  <a:lnTo>
                    <a:pt x="11954" y="20485"/>
                  </a:lnTo>
                  <a:lnTo>
                    <a:pt x="12061" y="20590"/>
                  </a:lnTo>
                  <a:lnTo>
                    <a:pt x="12185" y="20695"/>
                  </a:lnTo>
                  <a:lnTo>
                    <a:pt x="12327" y="20787"/>
                  </a:lnTo>
                  <a:lnTo>
                    <a:pt x="12540" y="20892"/>
                  </a:lnTo>
                  <a:lnTo>
                    <a:pt x="12771" y="20997"/>
                  </a:lnTo>
                  <a:lnTo>
                    <a:pt x="13073" y="21088"/>
                  </a:lnTo>
                  <a:lnTo>
                    <a:pt x="13428" y="21193"/>
                  </a:lnTo>
                  <a:lnTo>
                    <a:pt x="13873" y="21298"/>
                  </a:lnTo>
                  <a:lnTo>
                    <a:pt x="14317" y="21390"/>
                  </a:lnTo>
                  <a:lnTo>
                    <a:pt x="14778" y="21468"/>
                  </a:lnTo>
                  <a:lnTo>
                    <a:pt x="15294" y="21547"/>
                  </a:lnTo>
                  <a:lnTo>
                    <a:pt x="15809" y="21600"/>
                  </a:lnTo>
                  <a:lnTo>
                    <a:pt x="16359" y="21652"/>
                  </a:lnTo>
                  <a:lnTo>
                    <a:pt x="16875" y="21678"/>
                  </a:lnTo>
                  <a:lnTo>
                    <a:pt x="17407" y="21678"/>
                  </a:lnTo>
                  <a:lnTo>
                    <a:pt x="17958" y="21678"/>
                  </a:lnTo>
                  <a:lnTo>
                    <a:pt x="18473" y="21652"/>
                  </a:lnTo>
                  <a:lnTo>
                    <a:pt x="18953" y="21573"/>
                  </a:lnTo>
                  <a:lnTo>
                    <a:pt x="19397" y="21495"/>
                  </a:lnTo>
                  <a:lnTo>
                    <a:pt x="19841" y="21390"/>
                  </a:lnTo>
                  <a:lnTo>
                    <a:pt x="20214" y="21272"/>
                  </a:lnTo>
                  <a:lnTo>
                    <a:pt x="20551" y="21088"/>
                  </a:lnTo>
                  <a:lnTo>
                    <a:pt x="20480" y="20787"/>
                  </a:lnTo>
                  <a:lnTo>
                    <a:pt x="20409" y="20485"/>
                  </a:lnTo>
                  <a:lnTo>
                    <a:pt x="20356" y="20158"/>
                  </a:lnTo>
                  <a:lnTo>
                    <a:pt x="20356" y="19804"/>
                  </a:lnTo>
                  <a:lnTo>
                    <a:pt x="20321" y="19083"/>
                  </a:lnTo>
                  <a:lnTo>
                    <a:pt x="20356" y="18349"/>
                  </a:lnTo>
                  <a:lnTo>
                    <a:pt x="20409" y="17641"/>
                  </a:lnTo>
                  <a:lnTo>
                    <a:pt x="20480" y="17012"/>
                  </a:lnTo>
                  <a:lnTo>
                    <a:pt x="20551" y="16488"/>
                  </a:lnTo>
                  <a:lnTo>
                    <a:pt x="20551" y="16055"/>
                  </a:lnTo>
                  <a:lnTo>
                    <a:pt x="20551" y="15911"/>
                  </a:lnTo>
                  <a:lnTo>
                    <a:pt x="20445" y="15754"/>
                  </a:lnTo>
                  <a:lnTo>
                    <a:pt x="20356" y="15610"/>
                  </a:lnTo>
                  <a:lnTo>
                    <a:pt x="20178" y="15452"/>
                  </a:lnTo>
                  <a:lnTo>
                    <a:pt x="20001" y="15334"/>
                  </a:lnTo>
                  <a:lnTo>
                    <a:pt x="19770" y="15230"/>
                  </a:lnTo>
                  <a:lnTo>
                    <a:pt x="19521" y="15125"/>
                  </a:lnTo>
                  <a:lnTo>
                    <a:pt x="19290" y="15059"/>
                  </a:lnTo>
                  <a:lnTo>
                    <a:pt x="19024" y="15007"/>
                  </a:lnTo>
                  <a:lnTo>
                    <a:pt x="18740" y="14954"/>
                  </a:lnTo>
                  <a:lnTo>
                    <a:pt x="18509" y="14954"/>
                  </a:lnTo>
                  <a:lnTo>
                    <a:pt x="18225" y="14954"/>
                  </a:lnTo>
                  <a:lnTo>
                    <a:pt x="17994" y="15007"/>
                  </a:lnTo>
                  <a:lnTo>
                    <a:pt x="17763" y="15085"/>
                  </a:lnTo>
                  <a:lnTo>
                    <a:pt x="17550" y="15177"/>
                  </a:lnTo>
                  <a:lnTo>
                    <a:pt x="17372" y="15308"/>
                  </a:lnTo>
                  <a:lnTo>
                    <a:pt x="17176" y="15426"/>
                  </a:lnTo>
                  <a:lnTo>
                    <a:pt x="16928" y="15557"/>
                  </a:lnTo>
                  <a:lnTo>
                    <a:pt x="16661" y="15636"/>
                  </a:lnTo>
                  <a:lnTo>
                    <a:pt x="16359" y="15688"/>
                  </a:lnTo>
                  <a:lnTo>
                    <a:pt x="16022" y="15715"/>
                  </a:lnTo>
                  <a:lnTo>
                    <a:pt x="15667" y="15688"/>
                  </a:lnTo>
                  <a:lnTo>
                    <a:pt x="15294" y="15662"/>
                  </a:lnTo>
                  <a:lnTo>
                    <a:pt x="14956" y="15583"/>
                  </a:lnTo>
                  <a:lnTo>
                    <a:pt x="14619" y="15479"/>
                  </a:lnTo>
                  <a:lnTo>
                    <a:pt x="14281" y="15334"/>
                  </a:lnTo>
                  <a:lnTo>
                    <a:pt x="13961" y="15177"/>
                  </a:lnTo>
                  <a:lnTo>
                    <a:pt x="13695" y="14981"/>
                  </a:lnTo>
                  <a:lnTo>
                    <a:pt x="13588" y="14850"/>
                  </a:lnTo>
                  <a:lnTo>
                    <a:pt x="13482" y="14732"/>
                  </a:lnTo>
                  <a:lnTo>
                    <a:pt x="13393" y="14600"/>
                  </a:lnTo>
                  <a:lnTo>
                    <a:pt x="13322" y="14456"/>
                  </a:lnTo>
                  <a:lnTo>
                    <a:pt x="13251" y="14299"/>
                  </a:lnTo>
                  <a:lnTo>
                    <a:pt x="13215" y="14155"/>
                  </a:lnTo>
                  <a:lnTo>
                    <a:pt x="13180" y="13971"/>
                  </a:lnTo>
                  <a:lnTo>
                    <a:pt x="13180" y="13801"/>
                  </a:lnTo>
                  <a:lnTo>
                    <a:pt x="13180" y="13591"/>
                  </a:lnTo>
                  <a:lnTo>
                    <a:pt x="13215" y="13395"/>
                  </a:lnTo>
                  <a:lnTo>
                    <a:pt x="13251" y="13198"/>
                  </a:lnTo>
                  <a:lnTo>
                    <a:pt x="13322" y="13015"/>
                  </a:lnTo>
                  <a:lnTo>
                    <a:pt x="13393" y="12870"/>
                  </a:lnTo>
                  <a:lnTo>
                    <a:pt x="13482" y="12713"/>
                  </a:lnTo>
                  <a:lnTo>
                    <a:pt x="13588" y="12569"/>
                  </a:lnTo>
                  <a:lnTo>
                    <a:pt x="13730" y="12438"/>
                  </a:lnTo>
                  <a:lnTo>
                    <a:pt x="13997" y="12215"/>
                  </a:lnTo>
                  <a:lnTo>
                    <a:pt x="14334" y="12005"/>
                  </a:lnTo>
                  <a:lnTo>
                    <a:pt x="14690" y="11861"/>
                  </a:lnTo>
                  <a:lnTo>
                    <a:pt x="15063" y="11756"/>
                  </a:lnTo>
                  <a:lnTo>
                    <a:pt x="15436" y="11678"/>
                  </a:lnTo>
                  <a:lnTo>
                    <a:pt x="15809" y="11638"/>
                  </a:lnTo>
                  <a:lnTo>
                    <a:pt x="16182" y="11638"/>
                  </a:lnTo>
                  <a:lnTo>
                    <a:pt x="16555" y="11678"/>
                  </a:lnTo>
                  <a:lnTo>
                    <a:pt x="16910" y="11730"/>
                  </a:lnTo>
                  <a:lnTo>
                    <a:pt x="17248" y="11835"/>
                  </a:lnTo>
                  <a:lnTo>
                    <a:pt x="17514" y="11966"/>
                  </a:lnTo>
                  <a:lnTo>
                    <a:pt x="17763" y="12110"/>
                  </a:lnTo>
                  <a:lnTo>
                    <a:pt x="17887" y="12215"/>
                  </a:lnTo>
                  <a:lnTo>
                    <a:pt x="18065" y="12307"/>
                  </a:lnTo>
                  <a:lnTo>
                    <a:pt x="18260" y="12412"/>
                  </a:lnTo>
                  <a:lnTo>
                    <a:pt x="18438" y="12464"/>
                  </a:lnTo>
                  <a:lnTo>
                    <a:pt x="18669" y="12543"/>
                  </a:lnTo>
                  <a:lnTo>
                    <a:pt x="18882" y="12569"/>
                  </a:lnTo>
                  <a:lnTo>
                    <a:pt x="19113" y="12595"/>
                  </a:lnTo>
                  <a:lnTo>
                    <a:pt x="19361" y="12608"/>
                  </a:lnTo>
                  <a:lnTo>
                    <a:pt x="19592" y="12608"/>
                  </a:lnTo>
                  <a:lnTo>
                    <a:pt x="19841" y="12595"/>
                  </a:lnTo>
                  <a:lnTo>
                    <a:pt x="20072" y="12543"/>
                  </a:lnTo>
                  <a:lnTo>
                    <a:pt x="20321" y="12490"/>
                  </a:lnTo>
                  <a:lnTo>
                    <a:pt x="20551" y="12438"/>
                  </a:lnTo>
                  <a:lnTo>
                    <a:pt x="20800" y="12333"/>
                  </a:lnTo>
                  <a:lnTo>
                    <a:pt x="20996" y="12241"/>
                  </a:lnTo>
                  <a:lnTo>
                    <a:pt x="21244" y="12110"/>
                  </a:lnTo>
                  <a:lnTo>
                    <a:pt x="21298" y="12032"/>
                  </a:lnTo>
                  <a:lnTo>
                    <a:pt x="21404" y="11966"/>
                  </a:lnTo>
                  <a:lnTo>
                    <a:pt x="21475" y="11861"/>
                  </a:lnTo>
                  <a:lnTo>
                    <a:pt x="21511" y="11730"/>
                  </a:lnTo>
                  <a:lnTo>
                    <a:pt x="21617" y="11481"/>
                  </a:lnTo>
                  <a:lnTo>
                    <a:pt x="21653" y="11180"/>
                  </a:lnTo>
                  <a:lnTo>
                    <a:pt x="21653" y="10826"/>
                  </a:lnTo>
                  <a:lnTo>
                    <a:pt x="21653" y="10472"/>
                  </a:lnTo>
                  <a:lnTo>
                    <a:pt x="21582" y="10092"/>
                  </a:lnTo>
                  <a:lnTo>
                    <a:pt x="21511" y="9725"/>
                  </a:lnTo>
                  <a:lnTo>
                    <a:pt x="21298" y="8912"/>
                  </a:lnTo>
                  <a:lnTo>
                    <a:pt x="21067" y="8191"/>
                  </a:lnTo>
                  <a:lnTo>
                    <a:pt x="20800" y="7536"/>
                  </a:lnTo>
                  <a:lnTo>
                    <a:pt x="20551" y="7025"/>
                  </a:lnTo>
                  <a:lnTo>
                    <a:pt x="20001" y="7103"/>
                  </a:lnTo>
                  <a:lnTo>
                    <a:pt x="19432" y="7156"/>
                  </a:lnTo>
                  <a:lnTo>
                    <a:pt x="18846" y="7208"/>
                  </a:lnTo>
                  <a:lnTo>
                    <a:pt x="18225" y="7208"/>
                  </a:lnTo>
                  <a:lnTo>
                    <a:pt x="17656" y="7208"/>
                  </a:lnTo>
                  <a:lnTo>
                    <a:pt x="17070" y="7182"/>
                  </a:lnTo>
                  <a:lnTo>
                    <a:pt x="16484" y="7156"/>
                  </a:lnTo>
                  <a:lnTo>
                    <a:pt x="15986" y="7103"/>
                  </a:lnTo>
                  <a:lnTo>
                    <a:pt x="14992" y="6999"/>
                  </a:lnTo>
                  <a:lnTo>
                    <a:pt x="14210" y="6907"/>
                  </a:lnTo>
                  <a:lnTo>
                    <a:pt x="13695" y="6828"/>
                  </a:lnTo>
                  <a:lnTo>
                    <a:pt x="13517" y="6802"/>
                  </a:lnTo>
                  <a:lnTo>
                    <a:pt x="13073" y="6645"/>
                  </a:lnTo>
                  <a:lnTo>
                    <a:pt x="12700" y="6474"/>
                  </a:lnTo>
                  <a:lnTo>
                    <a:pt x="12363" y="6304"/>
                  </a:lnTo>
                  <a:lnTo>
                    <a:pt x="12132" y="6094"/>
                  </a:lnTo>
                  <a:lnTo>
                    <a:pt x="11919" y="5871"/>
                  </a:lnTo>
                  <a:lnTo>
                    <a:pt x="11776" y="5649"/>
                  </a:lnTo>
                  <a:lnTo>
                    <a:pt x="11688" y="5413"/>
                  </a:lnTo>
                  <a:lnTo>
                    <a:pt x="11617" y="5190"/>
                  </a:lnTo>
                  <a:lnTo>
                    <a:pt x="11617" y="4941"/>
                  </a:lnTo>
                  <a:lnTo>
                    <a:pt x="11652" y="4718"/>
                  </a:lnTo>
                  <a:lnTo>
                    <a:pt x="11723" y="4482"/>
                  </a:lnTo>
                  <a:lnTo>
                    <a:pt x="11812" y="4285"/>
                  </a:lnTo>
                  <a:lnTo>
                    <a:pt x="11919" y="4089"/>
                  </a:lnTo>
                  <a:lnTo>
                    <a:pt x="12096" y="3905"/>
                  </a:lnTo>
                  <a:lnTo>
                    <a:pt x="12292" y="3735"/>
                  </a:lnTo>
                  <a:lnTo>
                    <a:pt x="12505" y="3604"/>
                  </a:lnTo>
                  <a:lnTo>
                    <a:pt x="12700" y="3460"/>
                  </a:lnTo>
                  <a:lnTo>
                    <a:pt x="12878" y="3250"/>
                  </a:lnTo>
                  <a:lnTo>
                    <a:pt x="13038" y="3027"/>
                  </a:lnTo>
                  <a:lnTo>
                    <a:pt x="13180" y="2752"/>
                  </a:lnTo>
                  <a:lnTo>
                    <a:pt x="13286" y="2477"/>
                  </a:lnTo>
                  <a:lnTo>
                    <a:pt x="13322" y="2175"/>
                  </a:lnTo>
                  <a:lnTo>
                    <a:pt x="13357" y="1874"/>
                  </a:lnTo>
                  <a:lnTo>
                    <a:pt x="13286" y="1572"/>
                  </a:lnTo>
                  <a:lnTo>
                    <a:pt x="13180" y="1271"/>
                  </a:lnTo>
                  <a:lnTo>
                    <a:pt x="13038" y="983"/>
                  </a:lnTo>
                  <a:lnTo>
                    <a:pt x="12949" y="865"/>
                  </a:lnTo>
                  <a:lnTo>
                    <a:pt x="12807" y="733"/>
                  </a:lnTo>
                  <a:lnTo>
                    <a:pt x="12665" y="616"/>
                  </a:lnTo>
                  <a:lnTo>
                    <a:pt x="12505" y="511"/>
                  </a:lnTo>
                  <a:lnTo>
                    <a:pt x="12327" y="406"/>
                  </a:lnTo>
                  <a:lnTo>
                    <a:pt x="12132" y="314"/>
                  </a:lnTo>
                  <a:lnTo>
                    <a:pt x="11883" y="235"/>
                  </a:lnTo>
                  <a:lnTo>
                    <a:pt x="11652" y="183"/>
                  </a:lnTo>
                  <a:lnTo>
                    <a:pt x="11368" y="104"/>
                  </a:lnTo>
                  <a:lnTo>
                    <a:pt x="11101" y="78"/>
                  </a:lnTo>
                  <a:lnTo>
                    <a:pt x="10800" y="52"/>
                  </a:lnTo>
                  <a:lnTo>
                    <a:pt x="10444" y="52"/>
                  </a:lnTo>
                  <a:lnTo>
                    <a:pt x="10142" y="52"/>
                  </a:lnTo>
                  <a:lnTo>
                    <a:pt x="9840" y="78"/>
                  </a:lnTo>
                  <a:lnTo>
                    <a:pt x="9574" y="104"/>
                  </a:lnTo>
                  <a:lnTo>
                    <a:pt x="9325" y="157"/>
                  </a:lnTo>
                  <a:lnTo>
                    <a:pt x="9094" y="209"/>
                  </a:lnTo>
                  <a:lnTo>
                    <a:pt x="8846" y="262"/>
                  </a:lnTo>
                  <a:lnTo>
                    <a:pt x="8650" y="340"/>
                  </a:lnTo>
                  <a:lnTo>
                    <a:pt x="8437" y="432"/>
                  </a:lnTo>
                  <a:lnTo>
                    <a:pt x="8277" y="511"/>
                  </a:lnTo>
                  <a:lnTo>
                    <a:pt x="8100" y="616"/>
                  </a:lnTo>
                  <a:lnTo>
                    <a:pt x="7957" y="707"/>
                  </a:lnTo>
                  <a:lnTo>
                    <a:pt x="7833" y="838"/>
                  </a:lnTo>
                  <a:lnTo>
                    <a:pt x="7620" y="1061"/>
                  </a:lnTo>
                  <a:lnTo>
                    <a:pt x="7442" y="1336"/>
                  </a:lnTo>
                  <a:lnTo>
                    <a:pt x="7353" y="1599"/>
                  </a:lnTo>
                  <a:lnTo>
                    <a:pt x="7318" y="1900"/>
                  </a:lnTo>
                  <a:lnTo>
                    <a:pt x="7318" y="2175"/>
                  </a:lnTo>
                  <a:lnTo>
                    <a:pt x="7353" y="2450"/>
                  </a:lnTo>
                  <a:lnTo>
                    <a:pt x="7442" y="2726"/>
                  </a:lnTo>
                  <a:lnTo>
                    <a:pt x="7620" y="2975"/>
                  </a:lnTo>
                  <a:lnTo>
                    <a:pt x="7833" y="3198"/>
                  </a:lnTo>
                  <a:lnTo>
                    <a:pt x="8064" y="3433"/>
                  </a:lnTo>
                  <a:lnTo>
                    <a:pt x="8295" y="3630"/>
                  </a:lnTo>
                  <a:lnTo>
                    <a:pt x="8508" y="3853"/>
                  </a:lnTo>
                  <a:lnTo>
                    <a:pt x="8686" y="4089"/>
                  </a:lnTo>
                  <a:lnTo>
                    <a:pt x="8775" y="4312"/>
                  </a:lnTo>
                  <a:lnTo>
                    <a:pt x="8846" y="4561"/>
                  </a:lnTo>
                  <a:lnTo>
                    <a:pt x="8846" y="4810"/>
                  </a:lnTo>
                  <a:lnTo>
                    <a:pt x="8810" y="5059"/>
                  </a:lnTo>
                  <a:lnTo>
                    <a:pt x="8721" y="5295"/>
                  </a:lnTo>
                  <a:lnTo>
                    <a:pt x="8579" y="5544"/>
                  </a:lnTo>
                  <a:lnTo>
                    <a:pt x="8366" y="5766"/>
                  </a:lnTo>
                  <a:lnTo>
                    <a:pt x="8135" y="5976"/>
                  </a:lnTo>
                  <a:lnTo>
                    <a:pt x="7833" y="6199"/>
                  </a:lnTo>
                  <a:lnTo>
                    <a:pt x="7478" y="6369"/>
                  </a:lnTo>
                  <a:lnTo>
                    <a:pt x="7069" y="6527"/>
                  </a:lnTo>
                  <a:lnTo>
                    <a:pt x="6590" y="6671"/>
                  </a:lnTo>
                  <a:lnTo>
                    <a:pt x="6092" y="6802"/>
                  </a:lnTo>
                  <a:lnTo>
                    <a:pt x="5684" y="6802"/>
                  </a:lnTo>
                  <a:lnTo>
                    <a:pt x="5133" y="6802"/>
                  </a:lnTo>
                  <a:lnTo>
                    <a:pt x="4547" y="6802"/>
                  </a:lnTo>
                  <a:lnTo>
                    <a:pt x="3872" y="6802"/>
                  </a:lnTo>
                  <a:lnTo>
                    <a:pt x="3144" y="6802"/>
                  </a:lnTo>
                  <a:lnTo>
                    <a:pt x="2362" y="6802"/>
                  </a:lnTo>
                  <a:lnTo>
                    <a:pt x="1545" y="6802"/>
                  </a:lnTo>
                  <a:lnTo>
                    <a:pt x="692" y="6802"/>
                  </a:lnTo>
                  <a:lnTo>
                    <a:pt x="586" y="7234"/>
                  </a:lnTo>
                  <a:lnTo>
                    <a:pt x="461" y="7837"/>
                  </a:lnTo>
                  <a:lnTo>
                    <a:pt x="355" y="8493"/>
                  </a:lnTo>
                  <a:lnTo>
                    <a:pt x="248" y="9187"/>
                  </a:lnTo>
                  <a:lnTo>
                    <a:pt x="142" y="9869"/>
                  </a:lnTo>
                  <a:lnTo>
                    <a:pt x="106" y="10498"/>
                  </a:lnTo>
                  <a:lnTo>
                    <a:pt x="106" y="10983"/>
                  </a:lnTo>
                  <a:lnTo>
                    <a:pt x="106" y="11311"/>
                  </a:lnTo>
                  <a:lnTo>
                    <a:pt x="213" y="11481"/>
                  </a:lnTo>
                  <a:lnTo>
                    <a:pt x="319" y="11651"/>
                  </a:lnTo>
                  <a:lnTo>
                    <a:pt x="497" y="11783"/>
                  </a:lnTo>
                  <a:lnTo>
                    <a:pt x="692" y="11914"/>
                  </a:lnTo>
                  <a:lnTo>
                    <a:pt x="941" y="12032"/>
                  </a:lnTo>
                  <a:lnTo>
                    <a:pt x="1207" y="12110"/>
                  </a:lnTo>
                  <a:lnTo>
                    <a:pt x="1509" y="12189"/>
                  </a:lnTo>
                  <a:lnTo>
                    <a:pt x="1794" y="12241"/>
                  </a:lnTo>
                  <a:lnTo>
                    <a:pt x="2131" y="12267"/>
                  </a:lnTo>
                  <a:lnTo>
                    <a:pt x="2433" y="12281"/>
                  </a:lnTo>
                  <a:lnTo>
                    <a:pt x="2735" y="12267"/>
                  </a:lnTo>
                  <a:lnTo>
                    <a:pt x="3055" y="12241"/>
                  </a:lnTo>
                  <a:lnTo>
                    <a:pt x="3357" y="12189"/>
                  </a:lnTo>
                  <a:lnTo>
                    <a:pt x="3623" y="12084"/>
                  </a:lnTo>
                  <a:lnTo>
                    <a:pt x="3872" y="11979"/>
                  </a:lnTo>
                  <a:lnTo>
                    <a:pt x="4103" y="11861"/>
                  </a:lnTo>
                  <a:lnTo>
                    <a:pt x="4316" y="11704"/>
                  </a:lnTo>
                  <a:lnTo>
                    <a:pt x="4582" y="11612"/>
                  </a:lnTo>
                  <a:lnTo>
                    <a:pt x="4849" y="11533"/>
                  </a:lnTo>
                  <a:lnTo>
                    <a:pt x="5169" y="11507"/>
                  </a:lnTo>
                  <a:lnTo>
                    <a:pt x="5506" y="11481"/>
                  </a:lnTo>
                  <a:lnTo>
                    <a:pt x="5808" y="11507"/>
                  </a:lnTo>
                  <a:lnTo>
                    <a:pt x="6146" y="11560"/>
                  </a:lnTo>
                  <a:lnTo>
                    <a:pt x="6501" y="11651"/>
                  </a:lnTo>
                  <a:lnTo>
                    <a:pt x="6803" y="11783"/>
                  </a:lnTo>
                  <a:lnTo>
                    <a:pt x="7105" y="11940"/>
                  </a:lnTo>
                  <a:lnTo>
                    <a:pt x="7353" y="12110"/>
                  </a:lnTo>
                  <a:lnTo>
                    <a:pt x="7584" y="12333"/>
                  </a:lnTo>
                  <a:lnTo>
                    <a:pt x="7798" y="12595"/>
                  </a:lnTo>
                  <a:lnTo>
                    <a:pt x="7922" y="12870"/>
                  </a:lnTo>
                  <a:lnTo>
                    <a:pt x="8028" y="13198"/>
                  </a:lnTo>
                  <a:lnTo>
                    <a:pt x="8064" y="13526"/>
                  </a:lnTo>
                  <a:lnTo>
                    <a:pt x="8028" y="13775"/>
                  </a:lnTo>
                  <a:lnTo>
                    <a:pt x="7922" y="13998"/>
                  </a:lnTo>
                  <a:lnTo>
                    <a:pt x="7798" y="14220"/>
                  </a:lnTo>
                  <a:lnTo>
                    <a:pt x="7584" y="14404"/>
                  </a:lnTo>
                  <a:lnTo>
                    <a:pt x="7353" y="14574"/>
                  </a:lnTo>
                  <a:lnTo>
                    <a:pt x="7105" y="14732"/>
                  </a:lnTo>
                  <a:lnTo>
                    <a:pt x="6803" y="14850"/>
                  </a:lnTo>
                  <a:lnTo>
                    <a:pt x="6501" y="14954"/>
                  </a:lnTo>
                  <a:lnTo>
                    <a:pt x="6146" y="15033"/>
                  </a:lnTo>
                  <a:lnTo>
                    <a:pt x="5808" y="15085"/>
                  </a:lnTo>
                  <a:lnTo>
                    <a:pt x="5506" y="15085"/>
                  </a:lnTo>
                  <a:lnTo>
                    <a:pt x="5169" y="15059"/>
                  </a:lnTo>
                  <a:lnTo>
                    <a:pt x="4849" y="15007"/>
                  </a:lnTo>
                  <a:lnTo>
                    <a:pt x="4582" y="14902"/>
                  </a:lnTo>
                  <a:lnTo>
                    <a:pt x="4316" y="14784"/>
                  </a:lnTo>
                  <a:lnTo>
                    <a:pt x="4103" y="14600"/>
                  </a:lnTo>
                  <a:lnTo>
                    <a:pt x="3907" y="14430"/>
                  </a:lnTo>
                  <a:lnTo>
                    <a:pt x="3659" y="14299"/>
                  </a:lnTo>
                  <a:lnTo>
                    <a:pt x="3428" y="14194"/>
                  </a:lnTo>
                  <a:lnTo>
                    <a:pt x="3179" y="14129"/>
                  </a:lnTo>
                  <a:lnTo>
                    <a:pt x="2913" y="14102"/>
                  </a:lnTo>
                  <a:lnTo>
                    <a:pt x="2646" y="14102"/>
                  </a:lnTo>
                  <a:lnTo>
                    <a:pt x="2362" y="14129"/>
                  </a:lnTo>
                  <a:lnTo>
                    <a:pt x="2096" y="14168"/>
                  </a:lnTo>
                  <a:lnTo>
                    <a:pt x="1811" y="14273"/>
                  </a:lnTo>
                  <a:lnTo>
                    <a:pt x="1545" y="14378"/>
                  </a:lnTo>
                  <a:lnTo>
                    <a:pt x="1314" y="14496"/>
                  </a:lnTo>
                  <a:lnTo>
                    <a:pt x="1065" y="14653"/>
                  </a:lnTo>
                  <a:lnTo>
                    <a:pt x="870" y="14797"/>
                  </a:lnTo>
                  <a:lnTo>
                    <a:pt x="657" y="14981"/>
                  </a:lnTo>
                  <a:lnTo>
                    <a:pt x="497" y="15177"/>
                  </a:lnTo>
                  <a:lnTo>
                    <a:pt x="390" y="15413"/>
                  </a:lnTo>
                  <a:lnTo>
                    <a:pt x="284" y="15636"/>
                  </a:lnTo>
                  <a:lnTo>
                    <a:pt x="248" y="15911"/>
                  </a:lnTo>
                  <a:lnTo>
                    <a:pt x="284" y="16239"/>
                  </a:lnTo>
                  <a:lnTo>
                    <a:pt x="319" y="16566"/>
                  </a:lnTo>
                  <a:lnTo>
                    <a:pt x="497" y="17340"/>
                  </a:lnTo>
                  <a:lnTo>
                    <a:pt x="692" y="18152"/>
                  </a:lnTo>
                  <a:lnTo>
                    <a:pt x="799" y="18559"/>
                  </a:lnTo>
                  <a:lnTo>
                    <a:pt x="905" y="18978"/>
                  </a:lnTo>
                  <a:lnTo>
                    <a:pt x="959" y="19384"/>
                  </a:lnTo>
                  <a:lnTo>
                    <a:pt x="994" y="19791"/>
                  </a:lnTo>
                  <a:lnTo>
                    <a:pt x="994" y="20132"/>
                  </a:lnTo>
                  <a:lnTo>
                    <a:pt x="959" y="20485"/>
                  </a:lnTo>
                  <a:lnTo>
                    <a:pt x="941" y="20669"/>
                  </a:lnTo>
                  <a:lnTo>
                    <a:pt x="870" y="20813"/>
                  </a:lnTo>
                  <a:lnTo>
                    <a:pt x="799" y="20970"/>
                  </a:lnTo>
                  <a:lnTo>
                    <a:pt x="692" y="21088"/>
                  </a:lnTo>
                  <a:lnTo>
                    <a:pt x="1474" y="20997"/>
                  </a:lnTo>
                  <a:lnTo>
                    <a:pt x="2291" y="20866"/>
                  </a:lnTo>
                  <a:lnTo>
                    <a:pt x="3108" y="20787"/>
                  </a:lnTo>
                  <a:lnTo>
                    <a:pt x="3907" y="20721"/>
                  </a:lnTo>
                  <a:lnTo>
                    <a:pt x="4653" y="20695"/>
                  </a:lnTo>
                  <a:lnTo>
                    <a:pt x="5364" y="20695"/>
                  </a:lnTo>
                  <a:lnTo>
                    <a:pt x="5701" y="20721"/>
                  </a:lnTo>
                  <a:lnTo>
                    <a:pt x="6057" y="20761"/>
                  </a:lnTo>
                  <a:lnTo>
                    <a:pt x="6323" y="20813"/>
                  </a:lnTo>
                  <a:lnTo>
                    <a:pt x="6625" y="20892"/>
                  </a:lnTo>
                  <a:close/>
                </a:path>
              </a:pathLst>
            </a:custGeom>
            <a:solidFill>
              <a:srgbClr val="FFBE7D"/>
            </a:solidFill>
            <a:ln w="28575">
              <a:solidFill>
                <a:srgbClr val="000000"/>
              </a:solidFill>
              <a:miter lim="800000"/>
              <a:headEnd/>
              <a:tailEnd/>
            </a:ln>
          </p:spPr>
          <p:txBody>
            <a:bodyPr/>
            <a:lstStyle/>
            <a:p>
              <a:endParaRPr lang="de-DE"/>
            </a:p>
          </p:txBody>
        </p:sp>
        <p:sp>
          <p:nvSpPr>
            <p:cNvPr id="5168" name="Puzzle2"/>
            <p:cNvSpPr>
              <a:spLocks noEditPoints="1" noChangeArrowheads="1"/>
            </p:cNvSpPr>
            <p:nvPr/>
          </p:nvSpPr>
          <p:spPr bwMode="auto">
            <a:xfrm>
              <a:off x="2880" y="1736"/>
              <a:ext cx="1778" cy="1379"/>
            </a:xfrm>
            <a:custGeom>
              <a:avLst/>
              <a:gdLst>
                <a:gd name="T0" fmla="*/ 0 w 21600"/>
                <a:gd name="T1" fmla="*/ 0 h 21600"/>
                <a:gd name="T2" fmla="*/ 0 w 21600"/>
                <a:gd name="T3" fmla="*/ 0 h 21600"/>
                <a:gd name="T4" fmla="*/ 0 w 21600"/>
                <a:gd name="T5" fmla="*/ 0 h 21600"/>
                <a:gd name="T6" fmla="*/ 1 w 21600"/>
                <a:gd name="T7" fmla="*/ 0 h 21600"/>
                <a:gd name="T8" fmla="*/ 1 w 21600"/>
                <a:gd name="T9" fmla="*/ 0 h 21600"/>
                <a:gd name="T10" fmla="*/ 1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5394 w 21600"/>
                <a:gd name="T25" fmla="*/ 6735 h 21600"/>
                <a:gd name="T26" fmla="*/ 16182 w 21600"/>
                <a:gd name="T27" fmla="*/ 20441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4247" y="12354"/>
                  </a:moveTo>
                  <a:lnTo>
                    <a:pt x="4134" y="12468"/>
                  </a:lnTo>
                  <a:lnTo>
                    <a:pt x="4010" y="12581"/>
                  </a:lnTo>
                  <a:lnTo>
                    <a:pt x="3897" y="12637"/>
                  </a:lnTo>
                  <a:lnTo>
                    <a:pt x="3773" y="12694"/>
                  </a:lnTo>
                  <a:lnTo>
                    <a:pt x="3637" y="12694"/>
                  </a:lnTo>
                  <a:lnTo>
                    <a:pt x="3524" y="12694"/>
                  </a:lnTo>
                  <a:lnTo>
                    <a:pt x="3400" y="12665"/>
                  </a:lnTo>
                  <a:lnTo>
                    <a:pt x="3287" y="12609"/>
                  </a:lnTo>
                  <a:lnTo>
                    <a:pt x="3027" y="12496"/>
                  </a:lnTo>
                  <a:lnTo>
                    <a:pt x="2790" y="12340"/>
                  </a:lnTo>
                  <a:lnTo>
                    <a:pt x="2530" y="12142"/>
                  </a:lnTo>
                  <a:lnTo>
                    <a:pt x="2293" y="11987"/>
                  </a:lnTo>
                  <a:lnTo>
                    <a:pt x="2033" y="11817"/>
                  </a:lnTo>
                  <a:lnTo>
                    <a:pt x="1773" y="11676"/>
                  </a:lnTo>
                  <a:lnTo>
                    <a:pt x="1638" y="11662"/>
                  </a:lnTo>
                  <a:lnTo>
                    <a:pt x="1513" y="11634"/>
                  </a:lnTo>
                  <a:lnTo>
                    <a:pt x="1378" y="11634"/>
                  </a:lnTo>
                  <a:lnTo>
                    <a:pt x="1253" y="11634"/>
                  </a:lnTo>
                  <a:lnTo>
                    <a:pt x="1118" y="11662"/>
                  </a:lnTo>
                  <a:lnTo>
                    <a:pt x="971" y="11732"/>
                  </a:lnTo>
                  <a:lnTo>
                    <a:pt x="835" y="11817"/>
                  </a:lnTo>
                  <a:lnTo>
                    <a:pt x="711" y="11959"/>
                  </a:lnTo>
                  <a:lnTo>
                    <a:pt x="553" y="12086"/>
                  </a:lnTo>
                  <a:lnTo>
                    <a:pt x="429" y="12284"/>
                  </a:lnTo>
                  <a:lnTo>
                    <a:pt x="271" y="12524"/>
                  </a:lnTo>
                  <a:lnTo>
                    <a:pt x="146" y="12793"/>
                  </a:lnTo>
                  <a:lnTo>
                    <a:pt x="79" y="12962"/>
                  </a:lnTo>
                  <a:lnTo>
                    <a:pt x="33" y="13146"/>
                  </a:lnTo>
                  <a:lnTo>
                    <a:pt x="11" y="13386"/>
                  </a:lnTo>
                  <a:lnTo>
                    <a:pt x="11" y="13641"/>
                  </a:lnTo>
                  <a:lnTo>
                    <a:pt x="33" y="13881"/>
                  </a:lnTo>
                  <a:lnTo>
                    <a:pt x="101" y="14150"/>
                  </a:lnTo>
                  <a:lnTo>
                    <a:pt x="192" y="14404"/>
                  </a:lnTo>
                  <a:lnTo>
                    <a:pt x="293" y="14645"/>
                  </a:lnTo>
                  <a:lnTo>
                    <a:pt x="451" y="14857"/>
                  </a:lnTo>
                  <a:lnTo>
                    <a:pt x="621" y="15054"/>
                  </a:lnTo>
                  <a:lnTo>
                    <a:pt x="734" y="15125"/>
                  </a:lnTo>
                  <a:lnTo>
                    <a:pt x="835" y="15210"/>
                  </a:lnTo>
                  <a:lnTo>
                    <a:pt x="948" y="15267"/>
                  </a:lnTo>
                  <a:lnTo>
                    <a:pt x="1084" y="15323"/>
                  </a:lnTo>
                  <a:lnTo>
                    <a:pt x="1208" y="15351"/>
                  </a:lnTo>
                  <a:lnTo>
                    <a:pt x="1355" y="15380"/>
                  </a:lnTo>
                  <a:lnTo>
                    <a:pt x="1513" y="15380"/>
                  </a:lnTo>
                  <a:lnTo>
                    <a:pt x="1683" y="15380"/>
                  </a:lnTo>
                  <a:lnTo>
                    <a:pt x="1864" y="15351"/>
                  </a:lnTo>
                  <a:lnTo>
                    <a:pt x="2033" y="15323"/>
                  </a:lnTo>
                  <a:lnTo>
                    <a:pt x="2225" y="15238"/>
                  </a:lnTo>
                  <a:lnTo>
                    <a:pt x="2428" y="15153"/>
                  </a:lnTo>
                  <a:lnTo>
                    <a:pt x="2745" y="15026"/>
                  </a:lnTo>
                  <a:lnTo>
                    <a:pt x="3005" y="14913"/>
                  </a:lnTo>
                  <a:lnTo>
                    <a:pt x="3264" y="14828"/>
                  </a:lnTo>
                  <a:lnTo>
                    <a:pt x="3513" y="14800"/>
                  </a:lnTo>
                  <a:lnTo>
                    <a:pt x="3615" y="14828"/>
                  </a:lnTo>
                  <a:lnTo>
                    <a:pt x="3728" y="14857"/>
                  </a:lnTo>
                  <a:lnTo>
                    <a:pt x="3807" y="14913"/>
                  </a:lnTo>
                  <a:lnTo>
                    <a:pt x="3920" y="14998"/>
                  </a:lnTo>
                  <a:lnTo>
                    <a:pt x="4010" y="15097"/>
                  </a:lnTo>
                  <a:lnTo>
                    <a:pt x="4089" y="15238"/>
                  </a:lnTo>
                  <a:lnTo>
                    <a:pt x="4179" y="15408"/>
                  </a:lnTo>
                  <a:lnTo>
                    <a:pt x="4247" y="15620"/>
                  </a:lnTo>
                  <a:lnTo>
                    <a:pt x="4326" y="15860"/>
                  </a:lnTo>
                  <a:lnTo>
                    <a:pt x="4394" y="16129"/>
                  </a:lnTo>
                  <a:lnTo>
                    <a:pt x="4439" y="16440"/>
                  </a:lnTo>
                  <a:lnTo>
                    <a:pt x="4507" y="16737"/>
                  </a:lnTo>
                  <a:lnTo>
                    <a:pt x="4552" y="17090"/>
                  </a:lnTo>
                  <a:lnTo>
                    <a:pt x="4575" y="17443"/>
                  </a:lnTo>
                  <a:lnTo>
                    <a:pt x="4586" y="17825"/>
                  </a:lnTo>
                  <a:lnTo>
                    <a:pt x="4586" y="18193"/>
                  </a:lnTo>
                  <a:lnTo>
                    <a:pt x="4586" y="18574"/>
                  </a:lnTo>
                  <a:lnTo>
                    <a:pt x="4586" y="18984"/>
                  </a:lnTo>
                  <a:lnTo>
                    <a:pt x="4552" y="19366"/>
                  </a:lnTo>
                  <a:lnTo>
                    <a:pt x="4507" y="19748"/>
                  </a:lnTo>
                  <a:lnTo>
                    <a:pt x="4462" y="20129"/>
                  </a:lnTo>
                  <a:lnTo>
                    <a:pt x="4371" y="20483"/>
                  </a:lnTo>
                  <a:lnTo>
                    <a:pt x="4292" y="20836"/>
                  </a:lnTo>
                  <a:lnTo>
                    <a:pt x="4202" y="21161"/>
                  </a:lnTo>
                  <a:lnTo>
                    <a:pt x="4744" y="21161"/>
                  </a:lnTo>
                  <a:lnTo>
                    <a:pt x="5264" y="21161"/>
                  </a:lnTo>
                  <a:lnTo>
                    <a:pt x="5784" y="21161"/>
                  </a:lnTo>
                  <a:lnTo>
                    <a:pt x="6235" y="21161"/>
                  </a:lnTo>
                  <a:lnTo>
                    <a:pt x="6676" y="21161"/>
                  </a:lnTo>
                  <a:lnTo>
                    <a:pt x="7060" y="21161"/>
                  </a:lnTo>
                  <a:lnTo>
                    <a:pt x="7410" y="21161"/>
                  </a:lnTo>
                  <a:lnTo>
                    <a:pt x="7670" y="21161"/>
                  </a:lnTo>
                  <a:lnTo>
                    <a:pt x="8020" y="21020"/>
                  </a:lnTo>
                  <a:lnTo>
                    <a:pt x="8303" y="20893"/>
                  </a:lnTo>
                  <a:lnTo>
                    <a:pt x="8563" y="20695"/>
                  </a:lnTo>
                  <a:lnTo>
                    <a:pt x="8800" y="20511"/>
                  </a:lnTo>
                  <a:lnTo>
                    <a:pt x="8969" y="20285"/>
                  </a:lnTo>
                  <a:lnTo>
                    <a:pt x="9150" y="20045"/>
                  </a:lnTo>
                  <a:lnTo>
                    <a:pt x="9252" y="19804"/>
                  </a:lnTo>
                  <a:lnTo>
                    <a:pt x="9342" y="19550"/>
                  </a:lnTo>
                  <a:lnTo>
                    <a:pt x="9410" y="19281"/>
                  </a:lnTo>
                  <a:lnTo>
                    <a:pt x="9433" y="19013"/>
                  </a:lnTo>
                  <a:lnTo>
                    <a:pt x="9433" y="18744"/>
                  </a:lnTo>
                  <a:lnTo>
                    <a:pt x="9387" y="18504"/>
                  </a:lnTo>
                  <a:lnTo>
                    <a:pt x="9320" y="18221"/>
                  </a:lnTo>
                  <a:lnTo>
                    <a:pt x="9207" y="17981"/>
                  </a:lnTo>
                  <a:lnTo>
                    <a:pt x="9105" y="17740"/>
                  </a:lnTo>
                  <a:lnTo>
                    <a:pt x="8924" y="17514"/>
                  </a:lnTo>
                  <a:lnTo>
                    <a:pt x="8777" y="17274"/>
                  </a:lnTo>
                  <a:lnTo>
                    <a:pt x="8642" y="17034"/>
                  </a:lnTo>
                  <a:lnTo>
                    <a:pt x="8563" y="16765"/>
                  </a:lnTo>
                  <a:lnTo>
                    <a:pt x="8472" y="16468"/>
                  </a:lnTo>
                  <a:lnTo>
                    <a:pt x="8450" y="16157"/>
                  </a:lnTo>
                  <a:lnTo>
                    <a:pt x="8450" y="15860"/>
                  </a:lnTo>
                  <a:lnTo>
                    <a:pt x="8472" y="15563"/>
                  </a:lnTo>
                  <a:lnTo>
                    <a:pt x="8540" y="15267"/>
                  </a:lnTo>
                  <a:lnTo>
                    <a:pt x="8642" y="14998"/>
                  </a:lnTo>
                  <a:lnTo>
                    <a:pt x="8777" y="14729"/>
                  </a:lnTo>
                  <a:lnTo>
                    <a:pt x="8868" y="14616"/>
                  </a:lnTo>
                  <a:lnTo>
                    <a:pt x="8969" y="14475"/>
                  </a:lnTo>
                  <a:lnTo>
                    <a:pt x="9060" y="14376"/>
                  </a:lnTo>
                  <a:lnTo>
                    <a:pt x="9184" y="14291"/>
                  </a:lnTo>
                  <a:lnTo>
                    <a:pt x="9297" y="14206"/>
                  </a:lnTo>
                  <a:lnTo>
                    <a:pt x="9433" y="14121"/>
                  </a:lnTo>
                  <a:lnTo>
                    <a:pt x="9579" y="14051"/>
                  </a:lnTo>
                  <a:lnTo>
                    <a:pt x="9726" y="13994"/>
                  </a:lnTo>
                  <a:lnTo>
                    <a:pt x="9884" y="13938"/>
                  </a:lnTo>
                  <a:lnTo>
                    <a:pt x="10054" y="13909"/>
                  </a:lnTo>
                  <a:lnTo>
                    <a:pt x="10257" y="13881"/>
                  </a:lnTo>
                  <a:lnTo>
                    <a:pt x="10449" y="13881"/>
                  </a:lnTo>
                  <a:lnTo>
                    <a:pt x="10664" y="13881"/>
                  </a:lnTo>
                  <a:lnTo>
                    <a:pt x="10856" y="13909"/>
                  </a:lnTo>
                  <a:lnTo>
                    <a:pt x="11037" y="13966"/>
                  </a:lnTo>
                  <a:lnTo>
                    <a:pt x="11206" y="14023"/>
                  </a:lnTo>
                  <a:lnTo>
                    <a:pt x="11353" y="14093"/>
                  </a:lnTo>
                  <a:lnTo>
                    <a:pt x="11511" y="14178"/>
                  </a:lnTo>
                  <a:lnTo>
                    <a:pt x="11635" y="14263"/>
                  </a:lnTo>
                  <a:lnTo>
                    <a:pt x="11748" y="14376"/>
                  </a:lnTo>
                  <a:lnTo>
                    <a:pt x="11861" y="14475"/>
                  </a:lnTo>
                  <a:lnTo>
                    <a:pt x="11941" y="14616"/>
                  </a:lnTo>
                  <a:lnTo>
                    <a:pt x="12031" y="14758"/>
                  </a:lnTo>
                  <a:lnTo>
                    <a:pt x="12099" y="14885"/>
                  </a:lnTo>
                  <a:lnTo>
                    <a:pt x="12200" y="15210"/>
                  </a:lnTo>
                  <a:lnTo>
                    <a:pt x="12268" y="15507"/>
                  </a:lnTo>
                  <a:lnTo>
                    <a:pt x="12291" y="15832"/>
                  </a:lnTo>
                  <a:lnTo>
                    <a:pt x="12291" y="16157"/>
                  </a:lnTo>
                  <a:lnTo>
                    <a:pt x="12246" y="16482"/>
                  </a:lnTo>
                  <a:lnTo>
                    <a:pt x="12178" y="16807"/>
                  </a:lnTo>
                  <a:lnTo>
                    <a:pt x="12099" y="17090"/>
                  </a:lnTo>
                  <a:lnTo>
                    <a:pt x="12008" y="17330"/>
                  </a:lnTo>
                  <a:lnTo>
                    <a:pt x="11884" y="17542"/>
                  </a:lnTo>
                  <a:lnTo>
                    <a:pt x="11748" y="17712"/>
                  </a:lnTo>
                  <a:lnTo>
                    <a:pt x="11613" y="17839"/>
                  </a:lnTo>
                  <a:lnTo>
                    <a:pt x="11489" y="18037"/>
                  </a:lnTo>
                  <a:lnTo>
                    <a:pt x="11398" y="18221"/>
                  </a:lnTo>
                  <a:lnTo>
                    <a:pt x="11319" y="18447"/>
                  </a:lnTo>
                  <a:lnTo>
                    <a:pt x="11251" y="18659"/>
                  </a:lnTo>
                  <a:lnTo>
                    <a:pt x="11206" y="18900"/>
                  </a:lnTo>
                  <a:lnTo>
                    <a:pt x="11184" y="19154"/>
                  </a:lnTo>
                  <a:lnTo>
                    <a:pt x="11184" y="19423"/>
                  </a:lnTo>
                  <a:lnTo>
                    <a:pt x="11229" y="19663"/>
                  </a:lnTo>
                  <a:lnTo>
                    <a:pt x="11297" y="19903"/>
                  </a:lnTo>
                  <a:lnTo>
                    <a:pt x="11376" y="20158"/>
                  </a:lnTo>
                  <a:lnTo>
                    <a:pt x="11511" y="20398"/>
                  </a:lnTo>
                  <a:lnTo>
                    <a:pt x="11681" y="20610"/>
                  </a:lnTo>
                  <a:lnTo>
                    <a:pt x="11884" y="20808"/>
                  </a:lnTo>
                  <a:lnTo>
                    <a:pt x="12121" y="20992"/>
                  </a:lnTo>
                  <a:lnTo>
                    <a:pt x="12404" y="21161"/>
                  </a:lnTo>
                  <a:lnTo>
                    <a:pt x="12528" y="21190"/>
                  </a:lnTo>
                  <a:lnTo>
                    <a:pt x="12856" y="21274"/>
                  </a:lnTo>
                  <a:lnTo>
                    <a:pt x="13330" y="21373"/>
                  </a:lnTo>
                  <a:lnTo>
                    <a:pt x="13963" y="21486"/>
                  </a:lnTo>
                  <a:lnTo>
                    <a:pt x="14313" y="21543"/>
                  </a:lnTo>
                  <a:lnTo>
                    <a:pt x="14652" y="21571"/>
                  </a:lnTo>
                  <a:lnTo>
                    <a:pt x="15025" y="21600"/>
                  </a:lnTo>
                  <a:lnTo>
                    <a:pt x="15409" y="21600"/>
                  </a:lnTo>
                  <a:lnTo>
                    <a:pt x="15782" y="21600"/>
                  </a:lnTo>
                  <a:lnTo>
                    <a:pt x="16177" y="21571"/>
                  </a:lnTo>
                  <a:lnTo>
                    <a:pt x="16516" y="21486"/>
                  </a:lnTo>
                  <a:lnTo>
                    <a:pt x="16889" y="21402"/>
                  </a:lnTo>
                  <a:lnTo>
                    <a:pt x="16821" y="21190"/>
                  </a:lnTo>
                  <a:lnTo>
                    <a:pt x="16776" y="20935"/>
                  </a:lnTo>
                  <a:lnTo>
                    <a:pt x="16742" y="20667"/>
                  </a:lnTo>
                  <a:lnTo>
                    <a:pt x="16719" y="20370"/>
                  </a:lnTo>
                  <a:lnTo>
                    <a:pt x="16697" y="19719"/>
                  </a:lnTo>
                  <a:lnTo>
                    <a:pt x="16697" y="19013"/>
                  </a:lnTo>
                  <a:lnTo>
                    <a:pt x="16719" y="18306"/>
                  </a:lnTo>
                  <a:lnTo>
                    <a:pt x="16753" y="17599"/>
                  </a:lnTo>
                  <a:lnTo>
                    <a:pt x="16821" y="16949"/>
                  </a:lnTo>
                  <a:lnTo>
                    <a:pt x="16889" y="16383"/>
                  </a:lnTo>
                  <a:lnTo>
                    <a:pt x="16934" y="16129"/>
                  </a:lnTo>
                  <a:lnTo>
                    <a:pt x="17002" y="15945"/>
                  </a:lnTo>
                  <a:lnTo>
                    <a:pt x="17081" y="15790"/>
                  </a:lnTo>
                  <a:lnTo>
                    <a:pt x="17194" y="15648"/>
                  </a:lnTo>
                  <a:lnTo>
                    <a:pt x="17318" y="15563"/>
                  </a:lnTo>
                  <a:lnTo>
                    <a:pt x="17453" y="15507"/>
                  </a:lnTo>
                  <a:lnTo>
                    <a:pt x="17600" y="15450"/>
                  </a:lnTo>
                  <a:lnTo>
                    <a:pt x="17758" y="15450"/>
                  </a:lnTo>
                  <a:lnTo>
                    <a:pt x="17905" y="15479"/>
                  </a:lnTo>
                  <a:lnTo>
                    <a:pt x="18064" y="15535"/>
                  </a:lnTo>
                  <a:lnTo>
                    <a:pt x="18233" y="15620"/>
                  </a:lnTo>
                  <a:lnTo>
                    <a:pt x="18380" y="15733"/>
                  </a:lnTo>
                  <a:lnTo>
                    <a:pt x="18561" y="15832"/>
                  </a:lnTo>
                  <a:lnTo>
                    <a:pt x="18707" y="15973"/>
                  </a:lnTo>
                  <a:lnTo>
                    <a:pt x="18866" y="16129"/>
                  </a:lnTo>
                  <a:lnTo>
                    <a:pt x="18990" y="16327"/>
                  </a:lnTo>
                  <a:lnTo>
                    <a:pt x="19125" y="16482"/>
                  </a:lnTo>
                  <a:lnTo>
                    <a:pt x="19295" y="16624"/>
                  </a:lnTo>
                  <a:lnTo>
                    <a:pt x="19464" y="16737"/>
                  </a:lnTo>
                  <a:lnTo>
                    <a:pt x="19668" y="16807"/>
                  </a:lnTo>
                  <a:lnTo>
                    <a:pt x="19860" y="16836"/>
                  </a:lnTo>
                  <a:lnTo>
                    <a:pt x="20052" y="16864"/>
                  </a:lnTo>
                  <a:lnTo>
                    <a:pt x="20266" y="16836"/>
                  </a:lnTo>
                  <a:lnTo>
                    <a:pt x="20470" y="16793"/>
                  </a:lnTo>
                  <a:lnTo>
                    <a:pt x="20662" y="16708"/>
                  </a:lnTo>
                  <a:lnTo>
                    <a:pt x="20854" y="16567"/>
                  </a:lnTo>
                  <a:lnTo>
                    <a:pt x="21035" y="16412"/>
                  </a:lnTo>
                  <a:lnTo>
                    <a:pt x="21182" y="16214"/>
                  </a:lnTo>
                  <a:lnTo>
                    <a:pt x="21340" y="16002"/>
                  </a:lnTo>
                  <a:lnTo>
                    <a:pt x="21441" y="15733"/>
                  </a:lnTo>
                  <a:lnTo>
                    <a:pt x="21532" y="15436"/>
                  </a:lnTo>
                  <a:lnTo>
                    <a:pt x="21600" y="15083"/>
                  </a:lnTo>
                  <a:lnTo>
                    <a:pt x="21600" y="14885"/>
                  </a:lnTo>
                  <a:lnTo>
                    <a:pt x="21600" y="14729"/>
                  </a:lnTo>
                  <a:lnTo>
                    <a:pt x="21600" y="14531"/>
                  </a:lnTo>
                  <a:lnTo>
                    <a:pt x="21577" y="14376"/>
                  </a:lnTo>
                  <a:lnTo>
                    <a:pt x="21532" y="14206"/>
                  </a:lnTo>
                  <a:lnTo>
                    <a:pt x="21487" y="14051"/>
                  </a:lnTo>
                  <a:lnTo>
                    <a:pt x="21419" y="13909"/>
                  </a:lnTo>
                  <a:lnTo>
                    <a:pt x="21351" y="13768"/>
                  </a:lnTo>
                  <a:lnTo>
                    <a:pt x="21204" y="13500"/>
                  </a:lnTo>
                  <a:lnTo>
                    <a:pt x="21035" y="13287"/>
                  </a:lnTo>
                  <a:lnTo>
                    <a:pt x="20809" y="13090"/>
                  </a:lnTo>
                  <a:lnTo>
                    <a:pt x="20594" y="12962"/>
                  </a:lnTo>
                  <a:lnTo>
                    <a:pt x="20357" y="12821"/>
                  </a:lnTo>
                  <a:lnTo>
                    <a:pt x="20120" y="12764"/>
                  </a:lnTo>
                  <a:lnTo>
                    <a:pt x="19882" y="12708"/>
                  </a:lnTo>
                  <a:lnTo>
                    <a:pt x="19645" y="12736"/>
                  </a:lnTo>
                  <a:lnTo>
                    <a:pt x="19430" y="12793"/>
                  </a:lnTo>
                  <a:lnTo>
                    <a:pt x="19227" y="12906"/>
                  </a:lnTo>
                  <a:lnTo>
                    <a:pt x="19148" y="12962"/>
                  </a:lnTo>
                  <a:lnTo>
                    <a:pt x="19058" y="13047"/>
                  </a:lnTo>
                  <a:lnTo>
                    <a:pt x="18990" y="13146"/>
                  </a:lnTo>
                  <a:lnTo>
                    <a:pt x="18911" y="13259"/>
                  </a:lnTo>
                  <a:lnTo>
                    <a:pt x="18775" y="13471"/>
                  </a:lnTo>
                  <a:lnTo>
                    <a:pt x="18628" y="13641"/>
                  </a:lnTo>
                  <a:lnTo>
                    <a:pt x="18470" y="13740"/>
                  </a:lnTo>
                  <a:lnTo>
                    <a:pt x="18301" y="13825"/>
                  </a:lnTo>
                  <a:lnTo>
                    <a:pt x="18143" y="13853"/>
                  </a:lnTo>
                  <a:lnTo>
                    <a:pt x="17973" y="13881"/>
                  </a:lnTo>
                  <a:lnTo>
                    <a:pt x="17804" y="13853"/>
                  </a:lnTo>
                  <a:lnTo>
                    <a:pt x="17646" y="13796"/>
                  </a:lnTo>
                  <a:lnTo>
                    <a:pt x="17499" y="13726"/>
                  </a:lnTo>
                  <a:lnTo>
                    <a:pt x="17341" y="13641"/>
                  </a:lnTo>
                  <a:lnTo>
                    <a:pt x="17216" y="13528"/>
                  </a:lnTo>
                  <a:lnTo>
                    <a:pt x="17103" y="13386"/>
                  </a:lnTo>
                  <a:lnTo>
                    <a:pt x="17024" y="13259"/>
                  </a:lnTo>
                  <a:lnTo>
                    <a:pt x="16934" y="13118"/>
                  </a:lnTo>
                  <a:lnTo>
                    <a:pt x="16889" y="12991"/>
                  </a:lnTo>
                  <a:lnTo>
                    <a:pt x="16889" y="12849"/>
                  </a:lnTo>
                  <a:lnTo>
                    <a:pt x="16889" y="12383"/>
                  </a:lnTo>
                  <a:lnTo>
                    <a:pt x="16889" y="11662"/>
                  </a:lnTo>
                  <a:lnTo>
                    <a:pt x="16889" y="10701"/>
                  </a:lnTo>
                  <a:lnTo>
                    <a:pt x="16889" y="9640"/>
                  </a:lnTo>
                  <a:lnTo>
                    <a:pt x="16889" y="8566"/>
                  </a:lnTo>
                  <a:lnTo>
                    <a:pt x="16889" y="7478"/>
                  </a:lnTo>
                  <a:lnTo>
                    <a:pt x="16889" y="6502"/>
                  </a:lnTo>
                  <a:lnTo>
                    <a:pt x="16889" y="5739"/>
                  </a:lnTo>
                  <a:lnTo>
                    <a:pt x="16674" y="5894"/>
                  </a:lnTo>
                  <a:lnTo>
                    <a:pt x="16414" y="6036"/>
                  </a:lnTo>
                  <a:lnTo>
                    <a:pt x="16154" y="6177"/>
                  </a:lnTo>
                  <a:lnTo>
                    <a:pt x="15849" y="6248"/>
                  </a:lnTo>
                  <a:lnTo>
                    <a:pt x="15544" y="6304"/>
                  </a:lnTo>
                  <a:lnTo>
                    <a:pt x="15217" y="6332"/>
                  </a:lnTo>
                  <a:lnTo>
                    <a:pt x="14866" y="6361"/>
                  </a:lnTo>
                  <a:lnTo>
                    <a:pt x="14550" y="6361"/>
                  </a:lnTo>
                  <a:lnTo>
                    <a:pt x="14200" y="6332"/>
                  </a:lnTo>
                  <a:lnTo>
                    <a:pt x="13850" y="6276"/>
                  </a:lnTo>
                  <a:lnTo>
                    <a:pt x="13522" y="6219"/>
                  </a:lnTo>
                  <a:lnTo>
                    <a:pt x="13206" y="6149"/>
                  </a:lnTo>
                  <a:lnTo>
                    <a:pt x="12901" y="6064"/>
                  </a:lnTo>
                  <a:lnTo>
                    <a:pt x="12618" y="5951"/>
                  </a:lnTo>
                  <a:lnTo>
                    <a:pt x="12358" y="5838"/>
                  </a:lnTo>
                  <a:lnTo>
                    <a:pt x="12121" y="5739"/>
                  </a:lnTo>
                  <a:lnTo>
                    <a:pt x="11941" y="5626"/>
                  </a:lnTo>
                  <a:lnTo>
                    <a:pt x="11794" y="5513"/>
                  </a:lnTo>
                  <a:lnTo>
                    <a:pt x="11658" y="5414"/>
                  </a:lnTo>
                  <a:lnTo>
                    <a:pt x="11556" y="5301"/>
                  </a:lnTo>
                  <a:lnTo>
                    <a:pt x="11466" y="5187"/>
                  </a:lnTo>
                  <a:lnTo>
                    <a:pt x="11398" y="5089"/>
                  </a:lnTo>
                  <a:lnTo>
                    <a:pt x="11376" y="4947"/>
                  </a:lnTo>
                  <a:lnTo>
                    <a:pt x="11353" y="4834"/>
                  </a:lnTo>
                  <a:lnTo>
                    <a:pt x="11353" y="4707"/>
                  </a:lnTo>
                  <a:lnTo>
                    <a:pt x="11376" y="4565"/>
                  </a:lnTo>
                  <a:lnTo>
                    <a:pt x="11443" y="4410"/>
                  </a:lnTo>
                  <a:lnTo>
                    <a:pt x="11511" y="4240"/>
                  </a:lnTo>
                  <a:lnTo>
                    <a:pt x="11703" y="3887"/>
                  </a:lnTo>
                  <a:lnTo>
                    <a:pt x="11986" y="3505"/>
                  </a:lnTo>
                  <a:lnTo>
                    <a:pt x="12144" y="3265"/>
                  </a:lnTo>
                  <a:lnTo>
                    <a:pt x="12246" y="3025"/>
                  </a:lnTo>
                  <a:lnTo>
                    <a:pt x="12336" y="2756"/>
                  </a:lnTo>
                  <a:lnTo>
                    <a:pt x="12404" y="2445"/>
                  </a:lnTo>
                  <a:lnTo>
                    <a:pt x="12438" y="2176"/>
                  </a:lnTo>
                  <a:lnTo>
                    <a:pt x="12438" y="1880"/>
                  </a:lnTo>
                  <a:lnTo>
                    <a:pt x="12404" y="1583"/>
                  </a:lnTo>
                  <a:lnTo>
                    <a:pt x="12336" y="1314"/>
                  </a:lnTo>
                  <a:lnTo>
                    <a:pt x="12246" y="1046"/>
                  </a:lnTo>
                  <a:lnTo>
                    <a:pt x="12099" y="791"/>
                  </a:lnTo>
                  <a:lnTo>
                    <a:pt x="12008" y="692"/>
                  </a:lnTo>
                  <a:lnTo>
                    <a:pt x="11918" y="579"/>
                  </a:lnTo>
                  <a:lnTo>
                    <a:pt x="11816" y="466"/>
                  </a:lnTo>
                  <a:lnTo>
                    <a:pt x="11703" y="381"/>
                  </a:lnTo>
                  <a:lnTo>
                    <a:pt x="11579" y="310"/>
                  </a:lnTo>
                  <a:lnTo>
                    <a:pt x="11443" y="226"/>
                  </a:lnTo>
                  <a:lnTo>
                    <a:pt x="11297" y="169"/>
                  </a:lnTo>
                  <a:lnTo>
                    <a:pt x="11138" y="113"/>
                  </a:lnTo>
                  <a:lnTo>
                    <a:pt x="10969" y="56"/>
                  </a:lnTo>
                  <a:lnTo>
                    <a:pt x="10800" y="28"/>
                  </a:lnTo>
                  <a:lnTo>
                    <a:pt x="10619" y="28"/>
                  </a:lnTo>
                  <a:lnTo>
                    <a:pt x="10404" y="28"/>
                  </a:lnTo>
                  <a:lnTo>
                    <a:pt x="10257" y="28"/>
                  </a:lnTo>
                  <a:lnTo>
                    <a:pt x="10076" y="56"/>
                  </a:lnTo>
                  <a:lnTo>
                    <a:pt x="9952" y="84"/>
                  </a:lnTo>
                  <a:lnTo>
                    <a:pt x="9794" y="141"/>
                  </a:lnTo>
                  <a:lnTo>
                    <a:pt x="9692" y="226"/>
                  </a:lnTo>
                  <a:lnTo>
                    <a:pt x="9557" y="282"/>
                  </a:lnTo>
                  <a:lnTo>
                    <a:pt x="9455" y="381"/>
                  </a:lnTo>
                  <a:lnTo>
                    <a:pt x="9365" y="466"/>
                  </a:lnTo>
                  <a:lnTo>
                    <a:pt x="9274" y="579"/>
                  </a:lnTo>
                  <a:lnTo>
                    <a:pt x="9184" y="692"/>
                  </a:lnTo>
                  <a:lnTo>
                    <a:pt x="9128" y="791"/>
                  </a:lnTo>
                  <a:lnTo>
                    <a:pt x="9060" y="932"/>
                  </a:lnTo>
                  <a:lnTo>
                    <a:pt x="8969" y="1201"/>
                  </a:lnTo>
                  <a:lnTo>
                    <a:pt x="8913" y="1498"/>
                  </a:lnTo>
                  <a:lnTo>
                    <a:pt x="8890" y="1795"/>
                  </a:lnTo>
                  <a:lnTo>
                    <a:pt x="8890" y="2120"/>
                  </a:lnTo>
                  <a:lnTo>
                    <a:pt x="8913" y="2445"/>
                  </a:lnTo>
                  <a:lnTo>
                    <a:pt x="8969" y="2756"/>
                  </a:lnTo>
                  <a:lnTo>
                    <a:pt x="9060" y="3081"/>
                  </a:lnTo>
                  <a:lnTo>
                    <a:pt x="9173" y="3378"/>
                  </a:lnTo>
                  <a:lnTo>
                    <a:pt x="9297" y="3647"/>
                  </a:lnTo>
                  <a:lnTo>
                    <a:pt x="9466" y="3887"/>
                  </a:lnTo>
                  <a:lnTo>
                    <a:pt x="9579" y="4085"/>
                  </a:lnTo>
                  <a:lnTo>
                    <a:pt x="9670" y="4269"/>
                  </a:lnTo>
                  <a:lnTo>
                    <a:pt x="9726" y="4467"/>
                  </a:lnTo>
                  <a:lnTo>
                    <a:pt x="9771" y="4650"/>
                  </a:lnTo>
                  <a:lnTo>
                    <a:pt x="9771" y="4834"/>
                  </a:lnTo>
                  <a:lnTo>
                    <a:pt x="9749" y="5032"/>
                  </a:lnTo>
                  <a:lnTo>
                    <a:pt x="9715" y="5216"/>
                  </a:lnTo>
                  <a:lnTo>
                    <a:pt x="9625" y="5385"/>
                  </a:lnTo>
                  <a:lnTo>
                    <a:pt x="9534" y="5513"/>
                  </a:lnTo>
                  <a:lnTo>
                    <a:pt x="9410" y="5626"/>
                  </a:lnTo>
                  <a:lnTo>
                    <a:pt x="9229" y="5710"/>
                  </a:lnTo>
                  <a:lnTo>
                    <a:pt x="9060" y="5767"/>
                  </a:lnTo>
                  <a:lnTo>
                    <a:pt x="8845" y="5767"/>
                  </a:lnTo>
                  <a:lnTo>
                    <a:pt x="8585" y="5739"/>
                  </a:lnTo>
                  <a:lnTo>
                    <a:pt x="8325" y="5654"/>
                  </a:lnTo>
                  <a:lnTo>
                    <a:pt x="8020" y="5513"/>
                  </a:lnTo>
                  <a:lnTo>
                    <a:pt x="7840" y="5442"/>
                  </a:lnTo>
                  <a:lnTo>
                    <a:pt x="7648" y="5385"/>
                  </a:lnTo>
                  <a:lnTo>
                    <a:pt x="7433" y="5329"/>
                  </a:lnTo>
                  <a:lnTo>
                    <a:pt x="7241" y="5301"/>
                  </a:lnTo>
                  <a:lnTo>
                    <a:pt x="6755" y="5301"/>
                  </a:lnTo>
                  <a:lnTo>
                    <a:pt x="6281" y="5329"/>
                  </a:lnTo>
                  <a:lnTo>
                    <a:pt x="5784" y="5385"/>
                  </a:lnTo>
                  <a:lnTo>
                    <a:pt x="5264" y="5498"/>
                  </a:lnTo>
                  <a:lnTo>
                    <a:pt x="4744" y="5597"/>
                  </a:lnTo>
                  <a:lnTo>
                    <a:pt x="4247" y="5739"/>
                  </a:lnTo>
                  <a:lnTo>
                    <a:pt x="4202" y="5894"/>
                  </a:lnTo>
                  <a:lnTo>
                    <a:pt x="4202" y="6191"/>
                  </a:lnTo>
                  <a:lnTo>
                    <a:pt x="4202" y="6545"/>
                  </a:lnTo>
                  <a:lnTo>
                    <a:pt x="4225" y="6954"/>
                  </a:lnTo>
                  <a:lnTo>
                    <a:pt x="4315" y="7930"/>
                  </a:lnTo>
                  <a:lnTo>
                    <a:pt x="4394" y="9018"/>
                  </a:lnTo>
                  <a:lnTo>
                    <a:pt x="4439" y="9570"/>
                  </a:lnTo>
                  <a:lnTo>
                    <a:pt x="4462" y="10107"/>
                  </a:lnTo>
                  <a:lnTo>
                    <a:pt x="4484" y="10630"/>
                  </a:lnTo>
                  <a:lnTo>
                    <a:pt x="4507" y="11082"/>
                  </a:lnTo>
                  <a:lnTo>
                    <a:pt x="4484" y="11520"/>
                  </a:lnTo>
                  <a:lnTo>
                    <a:pt x="4439" y="11874"/>
                  </a:lnTo>
                  <a:lnTo>
                    <a:pt x="4394" y="12029"/>
                  </a:lnTo>
                  <a:lnTo>
                    <a:pt x="4349" y="12171"/>
                  </a:lnTo>
                  <a:lnTo>
                    <a:pt x="4315" y="12284"/>
                  </a:lnTo>
                  <a:lnTo>
                    <a:pt x="4247" y="12354"/>
                  </a:lnTo>
                  <a:close/>
                </a:path>
              </a:pathLst>
            </a:custGeom>
            <a:solidFill>
              <a:srgbClr val="FFFFCC"/>
            </a:solidFill>
            <a:ln w="28575">
              <a:solidFill>
                <a:srgbClr val="000000"/>
              </a:solidFill>
              <a:miter lim="800000"/>
              <a:headEnd/>
              <a:tailEnd/>
            </a:ln>
          </p:spPr>
          <p:txBody>
            <a:bodyPr/>
            <a:lstStyle/>
            <a:p>
              <a:endParaRPr lang="de-DE"/>
            </a:p>
          </p:txBody>
        </p:sp>
        <p:sp>
          <p:nvSpPr>
            <p:cNvPr id="5169" name="Puzzle4"/>
            <p:cNvSpPr>
              <a:spLocks noEditPoints="1" noChangeArrowheads="1"/>
            </p:cNvSpPr>
            <p:nvPr/>
          </p:nvSpPr>
          <p:spPr bwMode="auto">
            <a:xfrm>
              <a:off x="2192" y="1719"/>
              <a:ext cx="1072" cy="1763"/>
            </a:xfrm>
            <a:custGeom>
              <a:avLst/>
              <a:gdLst>
                <a:gd name="T0" fmla="*/ 0 w 21600"/>
                <a:gd name="T1" fmla="*/ 0 h 21600"/>
                <a:gd name="T2" fmla="*/ 0 w 21600"/>
                <a:gd name="T3" fmla="*/ 1 h 21600"/>
                <a:gd name="T4" fmla="*/ 0 w 21600"/>
                <a:gd name="T5" fmla="*/ 1 h 21600"/>
                <a:gd name="T6" fmla="*/ 0 w 21600"/>
                <a:gd name="T7" fmla="*/ 1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075 w 21600"/>
                <a:gd name="T25" fmla="*/ 5660 h 21600"/>
                <a:gd name="T26" fmla="*/ 20210 w 21600"/>
                <a:gd name="T27" fmla="*/ 15976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3813" y="10590"/>
                  </a:moveTo>
                  <a:lnTo>
                    <a:pt x="3927" y="10513"/>
                  </a:lnTo>
                  <a:lnTo>
                    <a:pt x="4078" y="10425"/>
                  </a:lnTo>
                  <a:lnTo>
                    <a:pt x="4210" y="10359"/>
                  </a:lnTo>
                  <a:lnTo>
                    <a:pt x="4361" y="10315"/>
                  </a:lnTo>
                  <a:lnTo>
                    <a:pt x="4682" y="10237"/>
                  </a:lnTo>
                  <a:lnTo>
                    <a:pt x="5041" y="10193"/>
                  </a:lnTo>
                  <a:lnTo>
                    <a:pt x="5456" y="10171"/>
                  </a:lnTo>
                  <a:lnTo>
                    <a:pt x="5853" y="10193"/>
                  </a:lnTo>
                  <a:lnTo>
                    <a:pt x="6249" y="10260"/>
                  </a:lnTo>
                  <a:lnTo>
                    <a:pt x="6646" y="10337"/>
                  </a:lnTo>
                  <a:lnTo>
                    <a:pt x="7004" y="10469"/>
                  </a:lnTo>
                  <a:lnTo>
                    <a:pt x="7363" y="10612"/>
                  </a:lnTo>
                  <a:lnTo>
                    <a:pt x="7665" y="10788"/>
                  </a:lnTo>
                  <a:lnTo>
                    <a:pt x="7911" y="10998"/>
                  </a:lnTo>
                  <a:lnTo>
                    <a:pt x="8024" y="11097"/>
                  </a:lnTo>
                  <a:lnTo>
                    <a:pt x="8137" y="11207"/>
                  </a:lnTo>
                  <a:lnTo>
                    <a:pt x="8194" y="11340"/>
                  </a:lnTo>
                  <a:lnTo>
                    <a:pt x="8269" y="11461"/>
                  </a:lnTo>
                  <a:lnTo>
                    <a:pt x="8307" y="11593"/>
                  </a:lnTo>
                  <a:lnTo>
                    <a:pt x="8307" y="11714"/>
                  </a:lnTo>
                  <a:lnTo>
                    <a:pt x="8307" y="11868"/>
                  </a:lnTo>
                  <a:lnTo>
                    <a:pt x="8307" y="12012"/>
                  </a:lnTo>
                  <a:lnTo>
                    <a:pt x="8194" y="12265"/>
                  </a:lnTo>
                  <a:lnTo>
                    <a:pt x="8062" y="12519"/>
                  </a:lnTo>
                  <a:lnTo>
                    <a:pt x="7873" y="12706"/>
                  </a:lnTo>
                  <a:lnTo>
                    <a:pt x="7627" y="12904"/>
                  </a:lnTo>
                  <a:lnTo>
                    <a:pt x="7363" y="13048"/>
                  </a:lnTo>
                  <a:lnTo>
                    <a:pt x="7080" y="13180"/>
                  </a:lnTo>
                  <a:lnTo>
                    <a:pt x="6759" y="13257"/>
                  </a:lnTo>
                  <a:lnTo>
                    <a:pt x="6419" y="13345"/>
                  </a:lnTo>
                  <a:lnTo>
                    <a:pt x="6098" y="13389"/>
                  </a:lnTo>
                  <a:lnTo>
                    <a:pt x="5739" y="13389"/>
                  </a:lnTo>
                  <a:lnTo>
                    <a:pt x="5418" y="13389"/>
                  </a:lnTo>
                  <a:lnTo>
                    <a:pt x="5079" y="13345"/>
                  </a:lnTo>
                  <a:lnTo>
                    <a:pt x="4758" y="13301"/>
                  </a:lnTo>
                  <a:lnTo>
                    <a:pt x="4474" y="13213"/>
                  </a:lnTo>
                  <a:lnTo>
                    <a:pt x="4172" y="13114"/>
                  </a:lnTo>
                  <a:lnTo>
                    <a:pt x="3965" y="12982"/>
                  </a:lnTo>
                  <a:lnTo>
                    <a:pt x="3738" y="12838"/>
                  </a:lnTo>
                  <a:lnTo>
                    <a:pt x="3493" y="12706"/>
                  </a:lnTo>
                  <a:lnTo>
                    <a:pt x="3228" y="12607"/>
                  </a:lnTo>
                  <a:lnTo>
                    <a:pt x="2945" y="12519"/>
                  </a:lnTo>
                  <a:lnTo>
                    <a:pt x="2700" y="12431"/>
                  </a:lnTo>
                  <a:lnTo>
                    <a:pt x="2397" y="12375"/>
                  </a:lnTo>
                  <a:lnTo>
                    <a:pt x="2152" y="12331"/>
                  </a:lnTo>
                  <a:lnTo>
                    <a:pt x="1888" y="12309"/>
                  </a:lnTo>
                  <a:lnTo>
                    <a:pt x="1642" y="12309"/>
                  </a:lnTo>
                  <a:lnTo>
                    <a:pt x="1397" y="12331"/>
                  </a:lnTo>
                  <a:lnTo>
                    <a:pt x="1170" y="12397"/>
                  </a:lnTo>
                  <a:lnTo>
                    <a:pt x="962" y="12453"/>
                  </a:lnTo>
                  <a:lnTo>
                    <a:pt x="774" y="12563"/>
                  </a:lnTo>
                  <a:lnTo>
                    <a:pt x="623" y="12684"/>
                  </a:lnTo>
                  <a:lnTo>
                    <a:pt x="528" y="12838"/>
                  </a:lnTo>
                  <a:lnTo>
                    <a:pt x="453" y="13026"/>
                  </a:lnTo>
                  <a:lnTo>
                    <a:pt x="339" y="13477"/>
                  </a:lnTo>
                  <a:lnTo>
                    <a:pt x="226" y="13984"/>
                  </a:lnTo>
                  <a:lnTo>
                    <a:pt x="151" y="14535"/>
                  </a:lnTo>
                  <a:lnTo>
                    <a:pt x="113" y="15075"/>
                  </a:lnTo>
                  <a:lnTo>
                    <a:pt x="113" y="15626"/>
                  </a:lnTo>
                  <a:lnTo>
                    <a:pt x="151" y="16133"/>
                  </a:lnTo>
                  <a:lnTo>
                    <a:pt x="188" y="16376"/>
                  </a:lnTo>
                  <a:lnTo>
                    <a:pt x="264" y="16585"/>
                  </a:lnTo>
                  <a:lnTo>
                    <a:pt x="339" y="16773"/>
                  </a:lnTo>
                  <a:lnTo>
                    <a:pt x="453" y="16938"/>
                  </a:lnTo>
                  <a:lnTo>
                    <a:pt x="1095" y="16883"/>
                  </a:lnTo>
                  <a:lnTo>
                    <a:pt x="1963" y="16795"/>
                  </a:lnTo>
                  <a:lnTo>
                    <a:pt x="2945" y="16751"/>
                  </a:lnTo>
                  <a:lnTo>
                    <a:pt x="3965" y="16706"/>
                  </a:lnTo>
                  <a:lnTo>
                    <a:pt x="5022" y="16684"/>
                  </a:lnTo>
                  <a:lnTo>
                    <a:pt x="5947" y="16684"/>
                  </a:lnTo>
                  <a:lnTo>
                    <a:pt x="6759" y="16706"/>
                  </a:lnTo>
                  <a:lnTo>
                    <a:pt x="7363" y="16751"/>
                  </a:lnTo>
                  <a:lnTo>
                    <a:pt x="7948" y="16839"/>
                  </a:lnTo>
                  <a:lnTo>
                    <a:pt x="8458" y="16916"/>
                  </a:lnTo>
                  <a:lnTo>
                    <a:pt x="8893" y="17026"/>
                  </a:lnTo>
                  <a:lnTo>
                    <a:pt x="9289" y="17158"/>
                  </a:lnTo>
                  <a:lnTo>
                    <a:pt x="9572" y="17280"/>
                  </a:lnTo>
                  <a:lnTo>
                    <a:pt x="9799" y="17412"/>
                  </a:lnTo>
                  <a:lnTo>
                    <a:pt x="9969" y="17555"/>
                  </a:lnTo>
                  <a:lnTo>
                    <a:pt x="10120" y="17687"/>
                  </a:lnTo>
                  <a:lnTo>
                    <a:pt x="10158" y="17831"/>
                  </a:lnTo>
                  <a:lnTo>
                    <a:pt x="10195" y="17974"/>
                  </a:lnTo>
                  <a:lnTo>
                    <a:pt x="10158" y="18128"/>
                  </a:lnTo>
                  <a:lnTo>
                    <a:pt x="10082" y="18271"/>
                  </a:lnTo>
                  <a:lnTo>
                    <a:pt x="9969" y="18426"/>
                  </a:lnTo>
                  <a:lnTo>
                    <a:pt x="9837" y="18569"/>
                  </a:lnTo>
                  <a:lnTo>
                    <a:pt x="9648" y="18701"/>
                  </a:lnTo>
                  <a:lnTo>
                    <a:pt x="9440" y="18822"/>
                  </a:lnTo>
                  <a:lnTo>
                    <a:pt x="9213" y="18999"/>
                  </a:lnTo>
                  <a:lnTo>
                    <a:pt x="9044" y="19186"/>
                  </a:lnTo>
                  <a:lnTo>
                    <a:pt x="8893" y="19395"/>
                  </a:lnTo>
                  <a:lnTo>
                    <a:pt x="8817" y="19627"/>
                  </a:lnTo>
                  <a:lnTo>
                    <a:pt x="8779" y="19858"/>
                  </a:lnTo>
                  <a:lnTo>
                    <a:pt x="8779" y="20112"/>
                  </a:lnTo>
                  <a:lnTo>
                    <a:pt x="8855" y="20354"/>
                  </a:lnTo>
                  <a:lnTo>
                    <a:pt x="8968" y="20586"/>
                  </a:lnTo>
                  <a:lnTo>
                    <a:pt x="9138" y="20817"/>
                  </a:lnTo>
                  <a:lnTo>
                    <a:pt x="9365" y="21026"/>
                  </a:lnTo>
                  <a:lnTo>
                    <a:pt x="9610" y="21192"/>
                  </a:lnTo>
                  <a:lnTo>
                    <a:pt x="9950" y="21368"/>
                  </a:lnTo>
                  <a:lnTo>
                    <a:pt x="10120" y="21445"/>
                  </a:lnTo>
                  <a:lnTo>
                    <a:pt x="10346" y="21511"/>
                  </a:lnTo>
                  <a:lnTo>
                    <a:pt x="10516" y="21555"/>
                  </a:lnTo>
                  <a:lnTo>
                    <a:pt x="10743" y="21600"/>
                  </a:lnTo>
                  <a:lnTo>
                    <a:pt x="10988" y="21644"/>
                  </a:lnTo>
                  <a:lnTo>
                    <a:pt x="11215" y="21666"/>
                  </a:lnTo>
                  <a:lnTo>
                    <a:pt x="11498" y="21666"/>
                  </a:lnTo>
                  <a:lnTo>
                    <a:pt x="11762" y="21666"/>
                  </a:lnTo>
                  <a:lnTo>
                    <a:pt x="12253" y="21644"/>
                  </a:lnTo>
                  <a:lnTo>
                    <a:pt x="12763" y="21577"/>
                  </a:lnTo>
                  <a:lnTo>
                    <a:pt x="13197" y="21467"/>
                  </a:lnTo>
                  <a:lnTo>
                    <a:pt x="13556" y="21346"/>
                  </a:lnTo>
                  <a:lnTo>
                    <a:pt x="13896" y="21192"/>
                  </a:lnTo>
                  <a:lnTo>
                    <a:pt x="14179" y="21026"/>
                  </a:lnTo>
                  <a:lnTo>
                    <a:pt x="14444" y="20839"/>
                  </a:lnTo>
                  <a:lnTo>
                    <a:pt x="14576" y="20641"/>
                  </a:lnTo>
                  <a:lnTo>
                    <a:pt x="14727" y="20431"/>
                  </a:lnTo>
                  <a:lnTo>
                    <a:pt x="14765" y="20200"/>
                  </a:lnTo>
                  <a:lnTo>
                    <a:pt x="14802" y="19991"/>
                  </a:lnTo>
                  <a:lnTo>
                    <a:pt x="14727" y="19759"/>
                  </a:lnTo>
                  <a:lnTo>
                    <a:pt x="14613" y="19550"/>
                  </a:lnTo>
                  <a:lnTo>
                    <a:pt x="14444" y="19307"/>
                  </a:lnTo>
                  <a:lnTo>
                    <a:pt x="14217" y="19098"/>
                  </a:lnTo>
                  <a:lnTo>
                    <a:pt x="13934" y="18911"/>
                  </a:lnTo>
                  <a:lnTo>
                    <a:pt x="13669" y="18745"/>
                  </a:lnTo>
                  <a:lnTo>
                    <a:pt x="13462" y="18547"/>
                  </a:lnTo>
                  <a:lnTo>
                    <a:pt x="13311" y="18337"/>
                  </a:lnTo>
                  <a:lnTo>
                    <a:pt x="13197" y="18150"/>
                  </a:lnTo>
                  <a:lnTo>
                    <a:pt x="13122" y="17941"/>
                  </a:lnTo>
                  <a:lnTo>
                    <a:pt x="13122" y="17720"/>
                  </a:lnTo>
                  <a:lnTo>
                    <a:pt x="13122" y="17533"/>
                  </a:lnTo>
                  <a:lnTo>
                    <a:pt x="13197" y="17346"/>
                  </a:lnTo>
                  <a:lnTo>
                    <a:pt x="13273" y="17158"/>
                  </a:lnTo>
                  <a:lnTo>
                    <a:pt x="13386" y="16982"/>
                  </a:lnTo>
                  <a:lnTo>
                    <a:pt x="13537" y="16839"/>
                  </a:lnTo>
                  <a:lnTo>
                    <a:pt x="13707" y="16706"/>
                  </a:lnTo>
                  <a:lnTo>
                    <a:pt x="13896" y="16607"/>
                  </a:lnTo>
                  <a:lnTo>
                    <a:pt x="14104" y="16519"/>
                  </a:lnTo>
                  <a:lnTo>
                    <a:pt x="14330" y="16453"/>
                  </a:lnTo>
                  <a:lnTo>
                    <a:pt x="14538" y="16431"/>
                  </a:lnTo>
                  <a:lnTo>
                    <a:pt x="14897" y="16453"/>
                  </a:lnTo>
                  <a:lnTo>
                    <a:pt x="15406" y="16497"/>
                  </a:lnTo>
                  <a:lnTo>
                    <a:pt x="16105" y="16541"/>
                  </a:lnTo>
                  <a:lnTo>
                    <a:pt x="16898" y="16607"/>
                  </a:lnTo>
                  <a:lnTo>
                    <a:pt x="17804" y="16651"/>
                  </a:lnTo>
                  <a:lnTo>
                    <a:pt x="18786" y="16684"/>
                  </a:lnTo>
                  <a:lnTo>
                    <a:pt x="19844" y="16728"/>
                  </a:lnTo>
                  <a:lnTo>
                    <a:pt x="20920" y="16751"/>
                  </a:lnTo>
                  <a:lnTo>
                    <a:pt x="21109" y="16497"/>
                  </a:lnTo>
                  <a:lnTo>
                    <a:pt x="21241" y="16222"/>
                  </a:lnTo>
                  <a:lnTo>
                    <a:pt x="21392" y="15946"/>
                  </a:lnTo>
                  <a:lnTo>
                    <a:pt x="21467" y="15648"/>
                  </a:lnTo>
                  <a:lnTo>
                    <a:pt x="21543" y="15351"/>
                  </a:lnTo>
                  <a:lnTo>
                    <a:pt x="21618" y="15042"/>
                  </a:lnTo>
                  <a:lnTo>
                    <a:pt x="21618" y="14745"/>
                  </a:lnTo>
                  <a:lnTo>
                    <a:pt x="21618" y="14447"/>
                  </a:lnTo>
                  <a:lnTo>
                    <a:pt x="21618" y="14150"/>
                  </a:lnTo>
                  <a:lnTo>
                    <a:pt x="21581" y="13852"/>
                  </a:lnTo>
                  <a:lnTo>
                    <a:pt x="21505" y="13577"/>
                  </a:lnTo>
                  <a:lnTo>
                    <a:pt x="21430" y="13301"/>
                  </a:lnTo>
                  <a:lnTo>
                    <a:pt x="21354" y="13048"/>
                  </a:lnTo>
                  <a:lnTo>
                    <a:pt x="21241" y="12816"/>
                  </a:lnTo>
                  <a:lnTo>
                    <a:pt x="21146" y="12607"/>
                  </a:lnTo>
                  <a:lnTo>
                    <a:pt x="21033" y="12431"/>
                  </a:lnTo>
                  <a:lnTo>
                    <a:pt x="20920" y="12265"/>
                  </a:lnTo>
                  <a:lnTo>
                    <a:pt x="20769" y="12144"/>
                  </a:lnTo>
                  <a:lnTo>
                    <a:pt x="20637" y="12034"/>
                  </a:lnTo>
                  <a:lnTo>
                    <a:pt x="20486" y="11946"/>
                  </a:lnTo>
                  <a:lnTo>
                    <a:pt x="20297" y="11891"/>
                  </a:lnTo>
                  <a:lnTo>
                    <a:pt x="20165" y="11846"/>
                  </a:lnTo>
                  <a:lnTo>
                    <a:pt x="19976" y="11824"/>
                  </a:lnTo>
                  <a:lnTo>
                    <a:pt x="19806" y="11802"/>
                  </a:lnTo>
                  <a:lnTo>
                    <a:pt x="19390" y="11824"/>
                  </a:lnTo>
                  <a:lnTo>
                    <a:pt x="18956" y="11891"/>
                  </a:lnTo>
                  <a:lnTo>
                    <a:pt x="18503" y="11968"/>
                  </a:lnTo>
                  <a:lnTo>
                    <a:pt x="17993" y="12078"/>
                  </a:lnTo>
                  <a:lnTo>
                    <a:pt x="17653" y="12144"/>
                  </a:lnTo>
                  <a:lnTo>
                    <a:pt x="17332" y="12199"/>
                  </a:lnTo>
                  <a:lnTo>
                    <a:pt x="17049" y="12221"/>
                  </a:lnTo>
                  <a:lnTo>
                    <a:pt x="16747" y="12243"/>
                  </a:lnTo>
                  <a:lnTo>
                    <a:pt x="16464" y="12243"/>
                  </a:lnTo>
                  <a:lnTo>
                    <a:pt x="16218" y="12243"/>
                  </a:lnTo>
                  <a:lnTo>
                    <a:pt x="15992" y="12221"/>
                  </a:lnTo>
                  <a:lnTo>
                    <a:pt x="15746" y="12199"/>
                  </a:lnTo>
                  <a:lnTo>
                    <a:pt x="15520" y="12155"/>
                  </a:lnTo>
                  <a:lnTo>
                    <a:pt x="15350" y="12122"/>
                  </a:lnTo>
                  <a:lnTo>
                    <a:pt x="15161" y="12056"/>
                  </a:lnTo>
                  <a:lnTo>
                    <a:pt x="14972" y="11990"/>
                  </a:lnTo>
                  <a:lnTo>
                    <a:pt x="14689" y="11846"/>
                  </a:lnTo>
                  <a:lnTo>
                    <a:pt x="14444" y="11670"/>
                  </a:lnTo>
                  <a:lnTo>
                    <a:pt x="14255" y="11483"/>
                  </a:lnTo>
                  <a:lnTo>
                    <a:pt x="14104" y="11295"/>
                  </a:lnTo>
                  <a:lnTo>
                    <a:pt x="14028" y="11086"/>
                  </a:lnTo>
                  <a:lnTo>
                    <a:pt x="13972" y="10888"/>
                  </a:lnTo>
                  <a:lnTo>
                    <a:pt x="13972" y="10700"/>
                  </a:lnTo>
                  <a:lnTo>
                    <a:pt x="14009" y="10513"/>
                  </a:lnTo>
                  <a:lnTo>
                    <a:pt x="14066" y="10359"/>
                  </a:lnTo>
                  <a:lnTo>
                    <a:pt x="14179" y="10215"/>
                  </a:lnTo>
                  <a:lnTo>
                    <a:pt x="14406" y="10006"/>
                  </a:lnTo>
                  <a:lnTo>
                    <a:pt x="14651" y="9830"/>
                  </a:lnTo>
                  <a:lnTo>
                    <a:pt x="14878" y="9686"/>
                  </a:lnTo>
                  <a:lnTo>
                    <a:pt x="15123" y="9554"/>
                  </a:lnTo>
                  <a:lnTo>
                    <a:pt x="15350" y="9477"/>
                  </a:lnTo>
                  <a:lnTo>
                    <a:pt x="15558" y="9411"/>
                  </a:lnTo>
                  <a:lnTo>
                    <a:pt x="15803" y="9345"/>
                  </a:lnTo>
                  <a:lnTo>
                    <a:pt x="16030" y="9323"/>
                  </a:lnTo>
                  <a:lnTo>
                    <a:pt x="16256" y="9301"/>
                  </a:lnTo>
                  <a:lnTo>
                    <a:pt x="16464" y="9323"/>
                  </a:lnTo>
                  <a:lnTo>
                    <a:pt x="16690" y="9345"/>
                  </a:lnTo>
                  <a:lnTo>
                    <a:pt x="16898" y="9367"/>
                  </a:lnTo>
                  <a:lnTo>
                    <a:pt x="17332" y="9477"/>
                  </a:lnTo>
                  <a:lnTo>
                    <a:pt x="17767" y="9598"/>
                  </a:lnTo>
                  <a:lnTo>
                    <a:pt x="18163" y="9731"/>
                  </a:lnTo>
                  <a:lnTo>
                    <a:pt x="18597" y="9874"/>
                  </a:lnTo>
                  <a:lnTo>
                    <a:pt x="18994" y="10006"/>
                  </a:lnTo>
                  <a:lnTo>
                    <a:pt x="19428" y="10083"/>
                  </a:lnTo>
                  <a:lnTo>
                    <a:pt x="19617" y="10127"/>
                  </a:lnTo>
                  <a:lnTo>
                    <a:pt x="19844" y="10149"/>
                  </a:lnTo>
                  <a:lnTo>
                    <a:pt x="20013" y="10149"/>
                  </a:lnTo>
                  <a:lnTo>
                    <a:pt x="20240" y="10127"/>
                  </a:lnTo>
                  <a:lnTo>
                    <a:pt x="20410" y="10105"/>
                  </a:lnTo>
                  <a:lnTo>
                    <a:pt x="20637" y="10061"/>
                  </a:lnTo>
                  <a:lnTo>
                    <a:pt x="20844" y="9984"/>
                  </a:lnTo>
                  <a:lnTo>
                    <a:pt x="21033" y="9896"/>
                  </a:lnTo>
                  <a:lnTo>
                    <a:pt x="21146" y="9830"/>
                  </a:lnTo>
                  <a:lnTo>
                    <a:pt x="21203" y="9753"/>
                  </a:lnTo>
                  <a:lnTo>
                    <a:pt x="21279" y="9642"/>
                  </a:lnTo>
                  <a:lnTo>
                    <a:pt x="21354" y="9521"/>
                  </a:lnTo>
                  <a:lnTo>
                    <a:pt x="21430" y="9246"/>
                  </a:lnTo>
                  <a:lnTo>
                    <a:pt x="21430" y="8904"/>
                  </a:lnTo>
                  <a:lnTo>
                    <a:pt x="21430" y="8540"/>
                  </a:lnTo>
                  <a:lnTo>
                    <a:pt x="21392" y="8144"/>
                  </a:lnTo>
                  <a:lnTo>
                    <a:pt x="21354" y="7714"/>
                  </a:lnTo>
                  <a:lnTo>
                    <a:pt x="21279" y="7295"/>
                  </a:lnTo>
                  <a:lnTo>
                    <a:pt x="21146" y="6446"/>
                  </a:lnTo>
                  <a:lnTo>
                    <a:pt x="20995" y="5686"/>
                  </a:lnTo>
                  <a:lnTo>
                    <a:pt x="20958" y="5366"/>
                  </a:lnTo>
                  <a:lnTo>
                    <a:pt x="20958" y="5091"/>
                  </a:lnTo>
                  <a:lnTo>
                    <a:pt x="20958" y="4860"/>
                  </a:lnTo>
                  <a:lnTo>
                    <a:pt x="21033" y="4716"/>
                  </a:lnTo>
                  <a:lnTo>
                    <a:pt x="20637" y="4860"/>
                  </a:lnTo>
                  <a:lnTo>
                    <a:pt x="20127" y="4992"/>
                  </a:lnTo>
                  <a:lnTo>
                    <a:pt x="19617" y="5069"/>
                  </a:lnTo>
                  <a:lnTo>
                    <a:pt x="19032" y="5157"/>
                  </a:lnTo>
                  <a:lnTo>
                    <a:pt x="18465" y="5201"/>
                  </a:lnTo>
                  <a:lnTo>
                    <a:pt x="17842" y="5245"/>
                  </a:lnTo>
                  <a:lnTo>
                    <a:pt x="17219" y="5267"/>
                  </a:lnTo>
                  <a:lnTo>
                    <a:pt x="16615" y="5267"/>
                  </a:lnTo>
                  <a:lnTo>
                    <a:pt x="15992" y="5245"/>
                  </a:lnTo>
                  <a:lnTo>
                    <a:pt x="15369" y="5201"/>
                  </a:lnTo>
                  <a:lnTo>
                    <a:pt x="14840" y="5157"/>
                  </a:lnTo>
                  <a:lnTo>
                    <a:pt x="14293" y="5091"/>
                  </a:lnTo>
                  <a:lnTo>
                    <a:pt x="13783" y="5014"/>
                  </a:lnTo>
                  <a:lnTo>
                    <a:pt x="13386" y="4926"/>
                  </a:lnTo>
                  <a:lnTo>
                    <a:pt x="13027" y="4815"/>
                  </a:lnTo>
                  <a:lnTo>
                    <a:pt x="12725" y="4716"/>
                  </a:lnTo>
                  <a:lnTo>
                    <a:pt x="12480" y="4606"/>
                  </a:lnTo>
                  <a:lnTo>
                    <a:pt x="12291" y="4496"/>
                  </a:lnTo>
                  <a:lnTo>
                    <a:pt x="12197" y="4397"/>
                  </a:lnTo>
                  <a:lnTo>
                    <a:pt x="12083" y="4286"/>
                  </a:lnTo>
                  <a:lnTo>
                    <a:pt x="12046" y="4187"/>
                  </a:lnTo>
                  <a:lnTo>
                    <a:pt x="12008" y="4077"/>
                  </a:lnTo>
                  <a:lnTo>
                    <a:pt x="12046" y="3967"/>
                  </a:lnTo>
                  <a:lnTo>
                    <a:pt x="12121" y="3868"/>
                  </a:lnTo>
                  <a:lnTo>
                    <a:pt x="12197" y="3735"/>
                  </a:lnTo>
                  <a:lnTo>
                    <a:pt x="12291" y="3614"/>
                  </a:lnTo>
                  <a:lnTo>
                    <a:pt x="12442" y="3482"/>
                  </a:lnTo>
                  <a:lnTo>
                    <a:pt x="12631" y="3361"/>
                  </a:lnTo>
                  <a:lnTo>
                    <a:pt x="13065" y="3085"/>
                  </a:lnTo>
                  <a:lnTo>
                    <a:pt x="13537" y="2766"/>
                  </a:lnTo>
                  <a:lnTo>
                    <a:pt x="13783" y="2578"/>
                  </a:lnTo>
                  <a:lnTo>
                    <a:pt x="13934" y="2380"/>
                  </a:lnTo>
                  <a:lnTo>
                    <a:pt x="14028" y="2171"/>
                  </a:lnTo>
                  <a:lnTo>
                    <a:pt x="14104" y="1961"/>
                  </a:lnTo>
                  <a:lnTo>
                    <a:pt x="14104" y="1730"/>
                  </a:lnTo>
                  <a:lnTo>
                    <a:pt x="14066" y="1498"/>
                  </a:lnTo>
                  <a:lnTo>
                    <a:pt x="13972" y="1267"/>
                  </a:lnTo>
                  <a:lnTo>
                    <a:pt x="13820" y="1057"/>
                  </a:lnTo>
                  <a:lnTo>
                    <a:pt x="13594" y="837"/>
                  </a:lnTo>
                  <a:lnTo>
                    <a:pt x="13386" y="628"/>
                  </a:lnTo>
                  <a:lnTo>
                    <a:pt x="13103" y="462"/>
                  </a:lnTo>
                  <a:lnTo>
                    <a:pt x="12763" y="308"/>
                  </a:lnTo>
                  <a:lnTo>
                    <a:pt x="12404" y="187"/>
                  </a:lnTo>
                  <a:lnTo>
                    <a:pt x="12008" y="77"/>
                  </a:lnTo>
                  <a:lnTo>
                    <a:pt x="11574" y="33"/>
                  </a:lnTo>
                  <a:lnTo>
                    <a:pt x="11102" y="11"/>
                  </a:lnTo>
                  <a:lnTo>
                    <a:pt x="10667" y="11"/>
                  </a:lnTo>
                  <a:lnTo>
                    <a:pt x="10233" y="77"/>
                  </a:lnTo>
                  <a:lnTo>
                    <a:pt x="9837" y="187"/>
                  </a:lnTo>
                  <a:lnTo>
                    <a:pt x="9440" y="286"/>
                  </a:lnTo>
                  <a:lnTo>
                    <a:pt x="9062" y="462"/>
                  </a:lnTo>
                  <a:lnTo>
                    <a:pt x="8741" y="628"/>
                  </a:lnTo>
                  <a:lnTo>
                    <a:pt x="8458" y="815"/>
                  </a:lnTo>
                  <a:lnTo>
                    <a:pt x="8232" y="1035"/>
                  </a:lnTo>
                  <a:lnTo>
                    <a:pt x="8062" y="1245"/>
                  </a:lnTo>
                  <a:lnTo>
                    <a:pt x="7911" y="1476"/>
                  </a:lnTo>
                  <a:lnTo>
                    <a:pt x="7835" y="1708"/>
                  </a:lnTo>
                  <a:lnTo>
                    <a:pt x="7797" y="1961"/>
                  </a:lnTo>
                  <a:lnTo>
                    <a:pt x="7835" y="2193"/>
                  </a:lnTo>
                  <a:lnTo>
                    <a:pt x="7948" y="2402"/>
                  </a:lnTo>
                  <a:lnTo>
                    <a:pt x="8062" y="2534"/>
                  </a:lnTo>
                  <a:lnTo>
                    <a:pt x="8175" y="2644"/>
                  </a:lnTo>
                  <a:lnTo>
                    <a:pt x="8269" y="2744"/>
                  </a:lnTo>
                  <a:lnTo>
                    <a:pt x="8420" y="2832"/>
                  </a:lnTo>
                  <a:lnTo>
                    <a:pt x="8704" y="3019"/>
                  </a:lnTo>
                  <a:lnTo>
                    <a:pt x="8968" y="3206"/>
                  </a:lnTo>
                  <a:lnTo>
                    <a:pt x="9138" y="3405"/>
                  </a:lnTo>
                  <a:lnTo>
                    <a:pt x="9327" y="3570"/>
                  </a:lnTo>
                  <a:lnTo>
                    <a:pt x="9440" y="3735"/>
                  </a:lnTo>
                  <a:lnTo>
                    <a:pt x="9516" y="3890"/>
                  </a:lnTo>
                  <a:lnTo>
                    <a:pt x="9534" y="4033"/>
                  </a:lnTo>
                  <a:lnTo>
                    <a:pt x="9534" y="4165"/>
                  </a:lnTo>
                  <a:lnTo>
                    <a:pt x="9516" y="4286"/>
                  </a:lnTo>
                  <a:lnTo>
                    <a:pt x="9440" y="4397"/>
                  </a:lnTo>
                  <a:lnTo>
                    <a:pt x="9327" y="4496"/>
                  </a:lnTo>
                  <a:lnTo>
                    <a:pt x="9176" y="4562"/>
                  </a:lnTo>
                  <a:lnTo>
                    <a:pt x="9006" y="4628"/>
                  </a:lnTo>
                  <a:lnTo>
                    <a:pt x="8779" y="4694"/>
                  </a:lnTo>
                  <a:lnTo>
                    <a:pt x="8534" y="4716"/>
                  </a:lnTo>
                  <a:lnTo>
                    <a:pt x="8232" y="4716"/>
                  </a:lnTo>
                  <a:lnTo>
                    <a:pt x="7118" y="4738"/>
                  </a:lnTo>
                  <a:lnTo>
                    <a:pt x="5947" y="4771"/>
                  </a:lnTo>
                  <a:lnTo>
                    <a:pt x="4795" y="4815"/>
                  </a:lnTo>
                  <a:lnTo>
                    <a:pt x="3681" y="4860"/>
                  </a:lnTo>
                  <a:lnTo>
                    <a:pt x="2662" y="4882"/>
                  </a:lnTo>
                  <a:lnTo>
                    <a:pt x="1755" y="4882"/>
                  </a:lnTo>
                  <a:lnTo>
                    <a:pt x="1359" y="4860"/>
                  </a:lnTo>
                  <a:lnTo>
                    <a:pt x="981" y="4837"/>
                  </a:lnTo>
                  <a:lnTo>
                    <a:pt x="698" y="4771"/>
                  </a:lnTo>
                  <a:lnTo>
                    <a:pt x="453" y="4716"/>
                  </a:lnTo>
                  <a:lnTo>
                    <a:pt x="453" y="5322"/>
                  </a:lnTo>
                  <a:lnTo>
                    <a:pt x="453" y="6083"/>
                  </a:lnTo>
                  <a:lnTo>
                    <a:pt x="453" y="6909"/>
                  </a:lnTo>
                  <a:lnTo>
                    <a:pt x="453" y="7780"/>
                  </a:lnTo>
                  <a:lnTo>
                    <a:pt x="453" y="8606"/>
                  </a:lnTo>
                  <a:lnTo>
                    <a:pt x="453" y="9345"/>
                  </a:lnTo>
                  <a:lnTo>
                    <a:pt x="453" y="9918"/>
                  </a:lnTo>
                  <a:lnTo>
                    <a:pt x="453" y="10282"/>
                  </a:lnTo>
                  <a:lnTo>
                    <a:pt x="490" y="10381"/>
                  </a:lnTo>
                  <a:lnTo>
                    <a:pt x="547" y="10491"/>
                  </a:lnTo>
                  <a:lnTo>
                    <a:pt x="660" y="10590"/>
                  </a:lnTo>
                  <a:lnTo>
                    <a:pt x="811" y="10700"/>
                  </a:lnTo>
                  <a:lnTo>
                    <a:pt x="981" y="10811"/>
                  </a:lnTo>
                  <a:lnTo>
                    <a:pt x="1208" y="10888"/>
                  </a:lnTo>
                  <a:lnTo>
                    <a:pt x="1453" y="10954"/>
                  </a:lnTo>
                  <a:lnTo>
                    <a:pt x="1718" y="11020"/>
                  </a:lnTo>
                  <a:lnTo>
                    <a:pt x="1963" y="11064"/>
                  </a:lnTo>
                  <a:lnTo>
                    <a:pt x="2265" y="11086"/>
                  </a:lnTo>
                  <a:lnTo>
                    <a:pt x="2548" y="11064"/>
                  </a:lnTo>
                  <a:lnTo>
                    <a:pt x="2794" y="11042"/>
                  </a:lnTo>
                  <a:lnTo>
                    <a:pt x="3096" y="10976"/>
                  </a:lnTo>
                  <a:lnTo>
                    <a:pt x="3341" y="10888"/>
                  </a:lnTo>
                  <a:lnTo>
                    <a:pt x="3606" y="10766"/>
                  </a:lnTo>
                  <a:lnTo>
                    <a:pt x="3813" y="10590"/>
                  </a:lnTo>
                  <a:close/>
                </a:path>
              </a:pathLst>
            </a:custGeom>
            <a:solidFill>
              <a:srgbClr val="D8EBB3"/>
            </a:solidFill>
            <a:ln w="28575">
              <a:solidFill>
                <a:srgbClr val="000000"/>
              </a:solidFill>
              <a:miter lim="800000"/>
              <a:headEnd/>
              <a:tailEnd/>
            </a:ln>
          </p:spPr>
          <p:txBody>
            <a:bodyPr/>
            <a:lstStyle/>
            <a:p>
              <a:endParaRPr lang="de-DE"/>
            </a:p>
          </p:txBody>
        </p:sp>
        <p:sp>
          <p:nvSpPr>
            <p:cNvPr id="5170" name="Puzzle1"/>
            <p:cNvSpPr>
              <a:spLocks noEditPoints="1" noChangeArrowheads="1"/>
            </p:cNvSpPr>
            <p:nvPr/>
          </p:nvSpPr>
          <p:spPr bwMode="auto">
            <a:xfrm>
              <a:off x="1824" y="1091"/>
              <a:ext cx="1800" cy="1051"/>
            </a:xfrm>
            <a:custGeom>
              <a:avLst/>
              <a:gdLst>
                <a:gd name="T0" fmla="*/ 1 w 21600"/>
                <a:gd name="T1" fmla="*/ 0 h 21600"/>
                <a:gd name="T2" fmla="*/ 1 w 21600"/>
                <a:gd name="T3" fmla="*/ 0 h 21600"/>
                <a:gd name="T4" fmla="*/ 0 w 21600"/>
                <a:gd name="T5" fmla="*/ 0 h 21600"/>
                <a:gd name="T6" fmla="*/ 0 w 21600"/>
                <a:gd name="T7" fmla="*/ 0 h 21600"/>
                <a:gd name="T8" fmla="*/ 0 w 21600"/>
                <a:gd name="T9" fmla="*/ 0 h 21600"/>
                <a:gd name="T10" fmla="*/ 0 w 21600"/>
                <a:gd name="T11" fmla="*/ 0 h 21600"/>
                <a:gd name="T12" fmla="*/ 1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6084 w 21600"/>
                <a:gd name="T25" fmla="*/ 2569 h 21600"/>
                <a:gd name="T26" fmla="*/ 16128 w 21600"/>
                <a:gd name="T27" fmla="*/ 1954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9360" y="20836"/>
                  </a:moveTo>
                  <a:lnTo>
                    <a:pt x="9528" y="20836"/>
                  </a:lnTo>
                  <a:lnTo>
                    <a:pt x="9686" y="20762"/>
                  </a:lnTo>
                  <a:lnTo>
                    <a:pt x="9810" y="20687"/>
                  </a:lnTo>
                  <a:lnTo>
                    <a:pt x="9922" y="20575"/>
                  </a:lnTo>
                  <a:lnTo>
                    <a:pt x="10012" y="20426"/>
                  </a:lnTo>
                  <a:lnTo>
                    <a:pt x="10068" y="20296"/>
                  </a:lnTo>
                  <a:lnTo>
                    <a:pt x="10113" y="20110"/>
                  </a:lnTo>
                  <a:lnTo>
                    <a:pt x="10136" y="19905"/>
                  </a:lnTo>
                  <a:lnTo>
                    <a:pt x="10136" y="19682"/>
                  </a:lnTo>
                  <a:lnTo>
                    <a:pt x="10113" y="19440"/>
                  </a:lnTo>
                  <a:lnTo>
                    <a:pt x="10068" y="19142"/>
                  </a:lnTo>
                  <a:lnTo>
                    <a:pt x="10012" y="18900"/>
                  </a:lnTo>
                  <a:lnTo>
                    <a:pt x="9900" y="18620"/>
                  </a:lnTo>
                  <a:lnTo>
                    <a:pt x="9787" y="18285"/>
                  </a:lnTo>
                  <a:lnTo>
                    <a:pt x="9641" y="17968"/>
                  </a:lnTo>
                  <a:lnTo>
                    <a:pt x="9472" y="17652"/>
                  </a:lnTo>
                  <a:lnTo>
                    <a:pt x="9382" y="17466"/>
                  </a:lnTo>
                  <a:lnTo>
                    <a:pt x="9315" y="17298"/>
                  </a:lnTo>
                  <a:lnTo>
                    <a:pt x="9258" y="17112"/>
                  </a:lnTo>
                  <a:lnTo>
                    <a:pt x="9191" y="16926"/>
                  </a:lnTo>
                  <a:lnTo>
                    <a:pt x="9123" y="16535"/>
                  </a:lnTo>
                  <a:lnTo>
                    <a:pt x="9101" y="16144"/>
                  </a:lnTo>
                  <a:lnTo>
                    <a:pt x="9101" y="15753"/>
                  </a:lnTo>
                  <a:lnTo>
                    <a:pt x="9168" y="15362"/>
                  </a:lnTo>
                  <a:lnTo>
                    <a:pt x="9236" y="14971"/>
                  </a:lnTo>
                  <a:lnTo>
                    <a:pt x="9360" y="14580"/>
                  </a:lnTo>
                  <a:lnTo>
                    <a:pt x="9495" y="14244"/>
                  </a:lnTo>
                  <a:lnTo>
                    <a:pt x="9663" y="13891"/>
                  </a:lnTo>
                  <a:lnTo>
                    <a:pt x="9855" y="13611"/>
                  </a:lnTo>
                  <a:lnTo>
                    <a:pt x="10068" y="13351"/>
                  </a:lnTo>
                  <a:lnTo>
                    <a:pt x="10293" y="13146"/>
                  </a:lnTo>
                  <a:lnTo>
                    <a:pt x="10552" y="12997"/>
                  </a:lnTo>
                  <a:lnTo>
                    <a:pt x="10811" y="12885"/>
                  </a:lnTo>
                  <a:lnTo>
                    <a:pt x="11069" y="12866"/>
                  </a:lnTo>
                  <a:lnTo>
                    <a:pt x="11351" y="12885"/>
                  </a:lnTo>
                  <a:lnTo>
                    <a:pt x="11610" y="12997"/>
                  </a:lnTo>
                  <a:lnTo>
                    <a:pt x="11846" y="13183"/>
                  </a:lnTo>
                  <a:lnTo>
                    <a:pt x="12060" y="13388"/>
                  </a:lnTo>
                  <a:lnTo>
                    <a:pt x="12251" y="13648"/>
                  </a:lnTo>
                  <a:lnTo>
                    <a:pt x="12419" y="13928"/>
                  </a:lnTo>
                  <a:lnTo>
                    <a:pt x="12555" y="14244"/>
                  </a:lnTo>
                  <a:lnTo>
                    <a:pt x="12690" y="14617"/>
                  </a:lnTo>
                  <a:lnTo>
                    <a:pt x="12768" y="15008"/>
                  </a:lnTo>
                  <a:lnTo>
                    <a:pt x="12836" y="15399"/>
                  </a:lnTo>
                  <a:lnTo>
                    <a:pt x="12858" y="15753"/>
                  </a:lnTo>
                  <a:lnTo>
                    <a:pt x="12858" y="16144"/>
                  </a:lnTo>
                  <a:lnTo>
                    <a:pt x="12813" y="16535"/>
                  </a:lnTo>
                  <a:lnTo>
                    <a:pt x="12746" y="16888"/>
                  </a:lnTo>
                  <a:lnTo>
                    <a:pt x="12667" y="17224"/>
                  </a:lnTo>
                  <a:lnTo>
                    <a:pt x="12510" y="17503"/>
                  </a:lnTo>
                  <a:lnTo>
                    <a:pt x="12228" y="18043"/>
                  </a:lnTo>
                  <a:lnTo>
                    <a:pt x="11970" y="18546"/>
                  </a:lnTo>
                  <a:lnTo>
                    <a:pt x="11868" y="18751"/>
                  </a:lnTo>
                  <a:lnTo>
                    <a:pt x="11778" y="18974"/>
                  </a:lnTo>
                  <a:lnTo>
                    <a:pt x="11711" y="19179"/>
                  </a:lnTo>
                  <a:lnTo>
                    <a:pt x="11666" y="19365"/>
                  </a:lnTo>
                  <a:lnTo>
                    <a:pt x="11632" y="19570"/>
                  </a:lnTo>
                  <a:lnTo>
                    <a:pt x="11632" y="19756"/>
                  </a:lnTo>
                  <a:lnTo>
                    <a:pt x="11632" y="19942"/>
                  </a:lnTo>
                  <a:lnTo>
                    <a:pt x="11643" y="20110"/>
                  </a:lnTo>
                  <a:lnTo>
                    <a:pt x="11711" y="20296"/>
                  </a:lnTo>
                  <a:lnTo>
                    <a:pt x="11801" y="20464"/>
                  </a:lnTo>
                  <a:lnTo>
                    <a:pt x="11891" y="20650"/>
                  </a:lnTo>
                  <a:lnTo>
                    <a:pt x="12037" y="20836"/>
                  </a:lnTo>
                  <a:lnTo>
                    <a:pt x="12206" y="21004"/>
                  </a:lnTo>
                  <a:lnTo>
                    <a:pt x="12419" y="21190"/>
                  </a:lnTo>
                  <a:lnTo>
                    <a:pt x="12667" y="21320"/>
                  </a:lnTo>
                  <a:lnTo>
                    <a:pt x="12960" y="21432"/>
                  </a:lnTo>
                  <a:lnTo>
                    <a:pt x="13286" y="21544"/>
                  </a:lnTo>
                  <a:lnTo>
                    <a:pt x="13612" y="21655"/>
                  </a:lnTo>
                  <a:lnTo>
                    <a:pt x="13983" y="21693"/>
                  </a:lnTo>
                  <a:lnTo>
                    <a:pt x="14343" y="21730"/>
                  </a:lnTo>
                  <a:lnTo>
                    <a:pt x="14715" y="21730"/>
                  </a:lnTo>
                  <a:lnTo>
                    <a:pt x="15075" y="21730"/>
                  </a:lnTo>
                  <a:lnTo>
                    <a:pt x="15446" y="21655"/>
                  </a:lnTo>
                  <a:lnTo>
                    <a:pt x="15794" y="21581"/>
                  </a:lnTo>
                  <a:lnTo>
                    <a:pt x="16132" y="21432"/>
                  </a:lnTo>
                  <a:lnTo>
                    <a:pt x="16458" y="21302"/>
                  </a:lnTo>
                  <a:lnTo>
                    <a:pt x="16740" y="21078"/>
                  </a:lnTo>
                  <a:lnTo>
                    <a:pt x="16976" y="20836"/>
                  </a:lnTo>
                  <a:lnTo>
                    <a:pt x="17043" y="20650"/>
                  </a:lnTo>
                  <a:lnTo>
                    <a:pt x="17088" y="20426"/>
                  </a:lnTo>
                  <a:lnTo>
                    <a:pt x="17133" y="20222"/>
                  </a:lnTo>
                  <a:lnTo>
                    <a:pt x="17156" y="19980"/>
                  </a:lnTo>
                  <a:lnTo>
                    <a:pt x="17167" y="19477"/>
                  </a:lnTo>
                  <a:lnTo>
                    <a:pt x="17167" y="18974"/>
                  </a:lnTo>
                  <a:lnTo>
                    <a:pt x="17156" y="18397"/>
                  </a:lnTo>
                  <a:lnTo>
                    <a:pt x="17111" y="17820"/>
                  </a:lnTo>
                  <a:lnTo>
                    <a:pt x="17066" y="17261"/>
                  </a:lnTo>
                  <a:lnTo>
                    <a:pt x="16998" y="16646"/>
                  </a:lnTo>
                  <a:lnTo>
                    <a:pt x="16852" y="15511"/>
                  </a:lnTo>
                  <a:lnTo>
                    <a:pt x="16740" y="14393"/>
                  </a:lnTo>
                  <a:lnTo>
                    <a:pt x="16717" y="13928"/>
                  </a:lnTo>
                  <a:lnTo>
                    <a:pt x="16695" y="13462"/>
                  </a:lnTo>
                  <a:lnTo>
                    <a:pt x="16717" y="13071"/>
                  </a:lnTo>
                  <a:lnTo>
                    <a:pt x="16785" y="12755"/>
                  </a:lnTo>
                  <a:lnTo>
                    <a:pt x="16852" y="12419"/>
                  </a:lnTo>
                  <a:lnTo>
                    <a:pt x="16953" y="12140"/>
                  </a:lnTo>
                  <a:lnTo>
                    <a:pt x="17088" y="11898"/>
                  </a:lnTo>
                  <a:lnTo>
                    <a:pt x="17212" y="11675"/>
                  </a:lnTo>
                  <a:lnTo>
                    <a:pt x="17370" y="11470"/>
                  </a:lnTo>
                  <a:lnTo>
                    <a:pt x="17516" y="11284"/>
                  </a:lnTo>
                  <a:lnTo>
                    <a:pt x="17696" y="11135"/>
                  </a:lnTo>
                  <a:lnTo>
                    <a:pt x="17865" y="11042"/>
                  </a:lnTo>
                  <a:lnTo>
                    <a:pt x="18033" y="10930"/>
                  </a:lnTo>
                  <a:lnTo>
                    <a:pt x="18213" y="10893"/>
                  </a:lnTo>
                  <a:lnTo>
                    <a:pt x="18382" y="10893"/>
                  </a:lnTo>
                  <a:lnTo>
                    <a:pt x="18551" y="10967"/>
                  </a:lnTo>
                  <a:lnTo>
                    <a:pt x="18708" y="11042"/>
                  </a:lnTo>
                  <a:lnTo>
                    <a:pt x="18855" y="11172"/>
                  </a:lnTo>
                  <a:lnTo>
                    <a:pt x="19012" y="11358"/>
                  </a:lnTo>
                  <a:lnTo>
                    <a:pt x="19136" y="11600"/>
                  </a:lnTo>
                  <a:lnTo>
                    <a:pt x="19271" y="11861"/>
                  </a:lnTo>
                  <a:lnTo>
                    <a:pt x="19440" y="12028"/>
                  </a:lnTo>
                  <a:lnTo>
                    <a:pt x="19608" y="12177"/>
                  </a:lnTo>
                  <a:lnTo>
                    <a:pt x="19822" y="12289"/>
                  </a:lnTo>
                  <a:lnTo>
                    <a:pt x="20025" y="12289"/>
                  </a:lnTo>
                  <a:lnTo>
                    <a:pt x="20238" y="12289"/>
                  </a:lnTo>
                  <a:lnTo>
                    <a:pt x="20452" y="12215"/>
                  </a:lnTo>
                  <a:lnTo>
                    <a:pt x="20643" y="12103"/>
                  </a:lnTo>
                  <a:lnTo>
                    <a:pt x="20846" y="11973"/>
                  </a:lnTo>
                  <a:lnTo>
                    <a:pt x="21037" y="11786"/>
                  </a:lnTo>
                  <a:lnTo>
                    <a:pt x="21206" y="11563"/>
                  </a:lnTo>
                  <a:lnTo>
                    <a:pt x="21363" y="11321"/>
                  </a:lnTo>
                  <a:lnTo>
                    <a:pt x="21465" y="11079"/>
                  </a:lnTo>
                  <a:lnTo>
                    <a:pt x="21577" y="10744"/>
                  </a:lnTo>
                  <a:lnTo>
                    <a:pt x="21622" y="10427"/>
                  </a:lnTo>
                  <a:lnTo>
                    <a:pt x="21645" y="10111"/>
                  </a:lnTo>
                  <a:lnTo>
                    <a:pt x="21622" y="9608"/>
                  </a:lnTo>
                  <a:lnTo>
                    <a:pt x="21577" y="9142"/>
                  </a:lnTo>
                  <a:lnTo>
                    <a:pt x="21465" y="8751"/>
                  </a:lnTo>
                  <a:lnTo>
                    <a:pt x="21363" y="8397"/>
                  </a:lnTo>
                  <a:lnTo>
                    <a:pt x="21206" y="8062"/>
                  </a:lnTo>
                  <a:lnTo>
                    <a:pt x="21037" y="7820"/>
                  </a:lnTo>
                  <a:lnTo>
                    <a:pt x="20846" y="7597"/>
                  </a:lnTo>
                  <a:lnTo>
                    <a:pt x="20643" y="7429"/>
                  </a:lnTo>
                  <a:lnTo>
                    <a:pt x="20452" y="7317"/>
                  </a:lnTo>
                  <a:lnTo>
                    <a:pt x="20238" y="7206"/>
                  </a:lnTo>
                  <a:lnTo>
                    <a:pt x="20025" y="7168"/>
                  </a:lnTo>
                  <a:lnTo>
                    <a:pt x="19822" y="7206"/>
                  </a:lnTo>
                  <a:lnTo>
                    <a:pt x="19608" y="7243"/>
                  </a:lnTo>
                  <a:lnTo>
                    <a:pt x="19440" y="7355"/>
                  </a:lnTo>
                  <a:lnTo>
                    <a:pt x="19271" y="7504"/>
                  </a:lnTo>
                  <a:lnTo>
                    <a:pt x="19136" y="7708"/>
                  </a:lnTo>
                  <a:lnTo>
                    <a:pt x="19012" y="7895"/>
                  </a:lnTo>
                  <a:lnTo>
                    <a:pt x="18832" y="8025"/>
                  </a:lnTo>
                  <a:lnTo>
                    <a:pt x="18663" y="8174"/>
                  </a:lnTo>
                  <a:lnTo>
                    <a:pt x="18472" y="8248"/>
                  </a:lnTo>
                  <a:lnTo>
                    <a:pt x="18270" y="8286"/>
                  </a:lnTo>
                  <a:lnTo>
                    <a:pt x="18078" y="8323"/>
                  </a:lnTo>
                  <a:lnTo>
                    <a:pt x="17887" y="8323"/>
                  </a:lnTo>
                  <a:lnTo>
                    <a:pt x="17696" y="8248"/>
                  </a:lnTo>
                  <a:lnTo>
                    <a:pt x="17493" y="8174"/>
                  </a:lnTo>
                  <a:lnTo>
                    <a:pt x="17302" y="8062"/>
                  </a:lnTo>
                  <a:lnTo>
                    <a:pt x="17133" y="7969"/>
                  </a:lnTo>
                  <a:lnTo>
                    <a:pt x="16976" y="7783"/>
                  </a:lnTo>
                  <a:lnTo>
                    <a:pt x="16852" y="7597"/>
                  </a:lnTo>
                  <a:lnTo>
                    <a:pt x="16740" y="7429"/>
                  </a:lnTo>
                  <a:lnTo>
                    <a:pt x="16672" y="7168"/>
                  </a:lnTo>
                  <a:lnTo>
                    <a:pt x="16638" y="6926"/>
                  </a:lnTo>
                  <a:lnTo>
                    <a:pt x="16616" y="6498"/>
                  </a:lnTo>
                  <a:lnTo>
                    <a:pt x="16616" y="5772"/>
                  </a:lnTo>
                  <a:lnTo>
                    <a:pt x="16650" y="4915"/>
                  </a:lnTo>
                  <a:lnTo>
                    <a:pt x="16695" y="3928"/>
                  </a:lnTo>
                  <a:lnTo>
                    <a:pt x="16762" y="2960"/>
                  </a:lnTo>
                  <a:lnTo>
                    <a:pt x="16830" y="1992"/>
                  </a:lnTo>
                  <a:lnTo>
                    <a:pt x="16908" y="1173"/>
                  </a:lnTo>
                  <a:lnTo>
                    <a:pt x="16976" y="521"/>
                  </a:lnTo>
                  <a:lnTo>
                    <a:pt x="16953" y="521"/>
                  </a:lnTo>
                  <a:lnTo>
                    <a:pt x="16931" y="521"/>
                  </a:lnTo>
                  <a:lnTo>
                    <a:pt x="16267" y="484"/>
                  </a:lnTo>
                  <a:lnTo>
                    <a:pt x="15637" y="428"/>
                  </a:lnTo>
                  <a:lnTo>
                    <a:pt x="15063" y="353"/>
                  </a:lnTo>
                  <a:lnTo>
                    <a:pt x="14523" y="279"/>
                  </a:lnTo>
                  <a:lnTo>
                    <a:pt x="14040" y="167"/>
                  </a:lnTo>
                  <a:lnTo>
                    <a:pt x="13635" y="93"/>
                  </a:lnTo>
                  <a:lnTo>
                    <a:pt x="13331" y="18"/>
                  </a:lnTo>
                  <a:lnTo>
                    <a:pt x="13117" y="18"/>
                  </a:lnTo>
                  <a:lnTo>
                    <a:pt x="12982" y="18"/>
                  </a:lnTo>
                  <a:lnTo>
                    <a:pt x="12858" y="130"/>
                  </a:lnTo>
                  <a:lnTo>
                    <a:pt x="12723" y="279"/>
                  </a:lnTo>
                  <a:lnTo>
                    <a:pt x="12622" y="446"/>
                  </a:lnTo>
                  <a:lnTo>
                    <a:pt x="12510" y="670"/>
                  </a:lnTo>
                  <a:lnTo>
                    <a:pt x="12419" y="912"/>
                  </a:lnTo>
                  <a:lnTo>
                    <a:pt x="12363" y="1210"/>
                  </a:lnTo>
                  <a:lnTo>
                    <a:pt x="12318" y="1526"/>
                  </a:lnTo>
                  <a:lnTo>
                    <a:pt x="12273" y="1843"/>
                  </a:lnTo>
                  <a:lnTo>
                    <a:pt x="12251" y="2215"/>
                  </a:lnTo>
                  <a:lnTo>
                    <a:pt x="12273" y="2532"/>
                  </a:lnTo>
                  <a:lnTo>
                    <a:pt x="12318" y="2886"/>
                  </a:lnTo>
                  <a:lnTo>
                    <a:pt x="12386" y="3240"/>
                  </a:lnTo>
                  <a:lnTo>
                    <a:pt x="12464" y="3556"/>
                  </a:lnTo>
                  <a:lnTo>
                    <a:pt x="12577" y="3891"/>
                  </a:lnTo>
                  <a:lnTo>
                    <a:pt x="12746" y="4171"/>
                  </a:lnTo>
                  <a:lnTo>
                    <a:pt x="12926" y="4487"/>
                  </a:lnTo>
                  <a:lnTo>
                    <a:pt x="13050" y="4860"/>
                  </a:lnTo>
                  <a:lnTo>
                    <a:pt x="13162" y="5251"/>
                  </a:lnTo>
                  <a:lnTo>
                    <a:pt x="13218" y="5604"/>
                  </a:lnTo>
                  <a:lnTo>
                    <a:pt x="13263" y="5995"/>
                  </a:lnTo>
                  <a:lnTo>
                    <a:pt x="13241" y="6386"/>
                  </a:lnTo>
                  <a:lnTo>
                    <a:pt x="13218" y="6740"/>
                  </a:lnTo>
                  <a:lnTo>
                    <a:pt x="13139" y="7094"/>
                  </a:lnTo>
                  <a:lnTo>
                    <a:pt x="13050" y="7429"/>
                  </a:lnTo>
                  <a:lnTo>
                    <a:pt x="12903" y="7746"/>
                  </a:lnTo>
                  <a:lnTo>
                    <a:pt x="12723" y="8025"/>
                  </a:lnTo>
                  <a:lnTo>
                    <a:pt x="12532" y="8286"/>
                  </a:lnTo>
                  <a:lnTo>
                    <a:pt x="12318" y="8491"/>
                  </a:lnTo>
                  <a:lnTo>
                    <a:pt x="12060" y="8677"/>
                  </a:lnTo>
                  <a:lnTo>
                    <a:pt x="11756" y="8788"/>
                  </a:lnTo>
                  <a:lnTo>
                    <a:pt x="11452" y="8826"/>
                  </a:lnTo>
                  <a:lnTo>
                    <a:pt x="11283" y="8826"/>
                  </a:lnTo>
                  <a:lnTo>
                    <a:pt x="11126" y="8826"/>
                  </a:lnTo>
                  <a:lnTo>
                    <a:pt x="11002" y="8788"/>
                  </a:lnTo>
                  <a:lnTo>
                    <a:pt x="10845" y="8714"/>
                  </a:lnTo>
                  <a:lnTo>
                    <a:pt x="10721" y="8640"/>
                  </a:lnTo>
                  <a:lnTo>
                    <a:pt x="10608" y="8565"/>
                  </a:lnTo>
                  <a:lnTo>
                    <a:pt x="10485" y="8453"/>
                  </a:lnTo>
                  <a:lnTo>
                    <a:pt x="10372" y="8323"/>
                  </a:lnTo>
                  <a:lnTo>
                    <a:pt x="10181" y="8062"/>
                  </a:lnTo>
                  <a:lnTo>
                    <a:pt x="10035" y="7746"/>
                  </a:lnTo>
                  <a:lnTo>
                    <a:pt x="9900" y="7392"/>
                  </a:lnTo>
                  <a:lnTo>
                    <a:pt x="9787" y="7001"/>
                  </a:lnTo>
                  <a:lnTo>
                    <a:pt x="9731" y="6610"/>
                  </a:lnTo>
                  <a:lnTo>
                    <a:pt x="9686" y="6219"/>
                  </a:lnTo>
                  <a:lnTo>
                    <a:pt x="9663" y="5772"/>
                  </a:lnTo>
                  <a:lnTo>
                    <a:pt x="9686" y="5381"/>
                  </a:lnTo>
                  <a:lnTo>
                    <a:pt x="9753" y="4990"/>
                  </a:lnTo>
                  <a:lnTo>
                    <a:pt x="9832" y="4636"/>
                  </a:lnTo>
                  <a:lnTo>
                    <a:pt x="9945" y="4320"/>
                  </a:lnTo>
                  <a:lnTo>
                    <a:pt x="10068" y="4022"/>
                  </a:lnTo>
                  <a:lnTo>
                    <a:pt x="10203" y="3817"/>
                  </a:lnTo>
                  <a:lnTo>
                    <a:pt x="10316" y="3593"/>
                  </a:lnTo>
                  <a:lnTo>
                    <a:pt x="10395" y="3351"/>
                  </a:lnTo>
                  <a:lnTo>
                    <a:pt x="10462" y="3109"/>
                  </a:lnTo>
                  <a:lnTo>
                    <a:pt x="10507" y="2848"/>
                  </a:lnTo>
                  <a:lnTo>
                    <a:pt x="10530" y="2606"/>
                  </a:lnTo>
                  <a:lnTo>
                    <a:pt x="10507" y="2346"/>
                  </a:lnTo>
                  <a:lnTo>
                    <a:pt x="10462" y="2141"/>
                  </a:lnTo>
                  <a:lnTo>
                    <a:pt x="10395" y="1880"/>
                  </a:lnTo>
                  <a:lnTo>
                    <a:pt x="10293" y="1638"/>
                  </a:lnTo>
                  <a:lnTo>
                    <a:pt x="10158" y="1415"/>
                  </a:lnTo>
                  <a:lnTo>
                    <a:pt x="9967" y="1210"/>
                  </a:lnTo>
                  <a:lnTo>
                    <a:pt x="9753" y="986"/>
                  </a:lnTo>
                  <a:lnTo>
                    <a:pt x="9495" y="819"/>
                  </a:lnTo>
                  <a:lnTo>
                    <a:pt x="9191" y="670"/>
                  </a:lnTo>
                  <a:lnTo>
                    <a:pt x="8842" y="521"/>
                  </a:lnTo>
                  <a:lnTo>
                    <a:pt x="8471" y="446"/>
                  </a:lnTo>
                  <a:lnTo>
                    <a:pt x="7998" y="428"/>
                  </a:lnTo>
                  <a:lnTo>
                    <a:pt x="7413" y="428"/>
                  </a:lnTo>
                  <a:lnTo>
                    <a:pt x="6817" y="446"/>
                  </a:lnTo>
                  <a:lnTo>
                    <a:pt x="6187" y="521"/>
                  </a:lnTo>
                  <a:lnTo>
                    <a:pt x="5602" y="633"/>
                  </a:lnTo>
                  <a:lnTo>
                    <a:pt x="5107" y="744"/>
                  </a:lnTo>
                  <a:lnTo>
                    <a:pt x="4725" y="856"/>
                  </a:lnTo>
                  <a:lnTo>
                    <a:pt x="4848" y="1564"/>
                  </a:lnTo>
                  <a:lnTo>
                    <a:pt x="5028" y="2495"/>
                  </a:lnTo>
                  <a:lnTo>
                    <a:pt x="5175" y="3556"/>
                  </a:lnTo>
                  <a:lnTo>
                    <a:pt x="5298" y="4673"/>
                  </a:lnTo>
                  <a:lnTo>
                    <a:pt x="5343" y="5213"/>
                  </a:lnTo>
                  <a:lnTo>
                    <a:pt x="5388" y="5753"/>
                  </a:lnTo>
                  <a:lnTo>
                    <a:pt x="5411" y="6275"/>
                  </a:lnTo>
                  <a:lnTo>
                    <a:pt x="5411" y="6740"/>
                  </a:lnTo>
                  <a:lnTo>
                    <a:pt x="5366" y="7168"/>
                  </a:lnTo>
                  <a:lnTo>
                    <a:pt x="5321" y="7541"/>
                  </a:lnTo>
                  <a:lnTo>
                    <a:pt x="5287" y="7708"/>
                  </a:lnTo>
                  <a:lnTo>
                    <a:pt x="5242" y="7857"/>
                  </a:lnTo>
                  <a:lnTo>
                    <a:pt x="5197" y="7969"/>
                  </a:lnTo>
                  <a:lnTo>
                    <a:pt x="5130" y="8062"/>
                  </a:lnTo>
                  <a:lnTo>
                    <a:pt x="5006" y="8248"/>
                  </a:lnTo>
                  <a:lnTo>
                    <a:pt x="4848" y="8397"/>
                  </a:lnTo>
                  <a:lnTo>
                    <a:pt x="4725" y="8528"/>
                  </a:lnTo>
                  <a:lnTo>
                    <a:pt x="4567" y="8640"/>
                  </a:lnTo>
                  <a:lnTo>
                    <a:pt x="4421" y="8714"/>
                  </a:lnTo>
                  <a:lnTo>
                    <a:pt x="4263" y="8751"/>
                  </a:lnTo>
                  <a:lnTo>
                    <a:pt x="4095" y="8788"/>
                  </a:lnTo>
                  <a:lnTo>
                    <a:pt x="3948" y="8788"/>
                  </a:lnTo>
                  <a:lnTo>
                    <a:pt x="3791" y="8751"/>
                  </a:lnTo>
                  <a:lnTo>
                    <a:pt x="3667" y="8714"/>
                  </a:lnTo>
                  <a:lnTo>
                    <a:pt x="3510" y="8677"/>
                  </a:lnTo>
                  <a:lnTo>
                    <a:pt x="3386" y="8602"/>
                  </a:lnTo>
                  <a:lnTo>
                    <a:pt x="3251" y="8491"/>
                  </a:lnTo>
                  <a:lnTo>
                    <a:pt x="3127" y="8360"/>
                  </a:lnTo>
                  <a:lnTo>
                    <a:pt x="3015" y="8248"/>
                  </a:lnTo>
                  <a:lnTo>
                    <a:pt x="2925" y="8062"/>
                  </a:lnTo>
                  <a:lnTo>
                    <a:pt x="2778" y="7857"/>
                  </a:lnTo>
                  <a:lnTo>
                    <a:pt x="2610" y="7671"/>
                  </a:lnTo>
                  <a:lnTo>
                    <a:pt x="2407" y="7541"/>
                  </a:lnTo>
                  <a:lnTo>
                    <a:pt x="2171" y="7466"/>
                  </a:lnTo>
                  <a:lnTo>
                    <a:pt x="1957" y="7429"/>
                  </a:lnTo>
                  <a:lnTo>
                    <a:pt x="1698" y="7429"/>
                  </a:lnTo>
                  <a:lnTo>
                    <a:pt x="1462" y="7466"/>
                  </a:lnTo>
                  <a:lnTo>
                    <a:pt x="1226" y="7559"/>
                  </a:lnTo>
                  <a:lnTo>
                    <a:pt x="989" y="7708"/>
                  </a:lnTo>
                  <a:lnTo>
                    <a:pt x="776" y="7932"/>
                  </a:lnTo>
                  <a:lnTo>
                    <a:pt x="551" y="8211"/>
                  </a:lnTo>
                  <a:lnTo>
                    <a:pt x="382" y="8528"/>
                  </a:lnTo>
                  <a:lnTo>
                    <a:pt x="315" y="8714"/>
                  </a:lnTo>
                  <a:lnTo>
                    <a:pt x="236" y="8919"/>
                  </a:lnTo>
                  <a:lnTo>
                    <a:pt x="191" y="9142"/>
                  </a:lnTo>
                  <a:lnTo>
                    <a:pt x="123" y="9347"/>
                  </a:lnTo>
                  <a:lnTo>
                    <a:pt x="78" y="9608"/>
                  </a:lnTo>
                  <a:lnTo>
                    <a:pt x="56" y="9887"/>
                  </a:lnTo>
                  <a:lnTo>
                    <a:pt x="33" y="10185"/>
                  </a:lnTo>
                  <a:lnTo>
                    <a:pt x="33" y="10464"/>
                  </a:lnTo>
                  <a:lnTo>
                    <a:pt x="33" y="10706"/>
                  </a:lnTo>
                  <a:lnTo>
                    <a:pt x="56" y="10967"/>
                  </a:lnTo>
                  <a:lnTo>
                    <a:pt x="78" y="11172"/>
                  </a:lnTo>
                  <a:lnTo>
                    <a:pt x="123" y="11395"/>
                  </a:lnTo>
                  <a:lnTo>
                    <a:pt x="168" y="11600"/>
                  </a:lnTo>
                  <a:lnTo>
                    <a:pt x="236" y="11786"/>
                  </a:lnTo>
                  <a:lnTo>
                    <a:pt x="292" y="11973"/>
                  </a:lnTo>
                  <a:lnTo>
                    <a:pt x="382" y="12140"/>
                  </a:lnTo>
                  <a:lnTo>
                    <a:pt x="540" y="12419"/>
                  </a:lnTo>
                  <a:lnTo>
                    <a:pt x="731" y="12680"/>
                  </a:lnTo>
                  <a:lnTo>
                    <a:pt x="944" y="12866"/>
                  </a:lnTo>
                  <a:lnTo>
                    <a:pt x="1158" y="12997"/>
                  </a:lnTo>
                  <a:lnTo>
                    <a:pt x="1395" y="13108"/>
                  </a:lnTo>
                  <a:lnTo>
                    <a:pt x="1608" y="13183"/>
                  </a:lnTo>
                  <a:lnTo>
                    <a:pt x="1856" y="13183"/>
                  </a:lnTo>
                  <a:lnTo>
                    <a:pt x="2070" y="13146"/>
                  </a:lnTo>
                  <a:lnTo>
                    <a:pt x="2261" y="13071"/>
                  </a:lnTo>
                  <a:lnTo>
                    <a:pt x="2430" y="12960"/>
                  </a:lnTo>
                  <a:lnTo>
                    <a:pt x="2587" y="12792"/>
                  </a:lnTo>
                  <a:lnTo>
                    <a:pt x="2688" y="12606"/>
                  </a:lnTo>
                  <a:lnTo>
                    <a:pt x="2801" y="12419"/>
                  </a:lnTo>
                  <a:lnTo>
                    <a:pt x="2925" y="12289"/>
                  </a:lnTo>
                  <a:lnTo>
                    <a:pt x="3082" y="12177"/>
                  </a:lnTo>
                  <a:lnTo>
                    <a:pt x="3228" y="12103"/>
                  </a:lnTo>
                  <a:lnTo>
                    <a:pt x="3408" y="12103"/>
                  </a:lnTo>
                  <a:lnTo>
                    <a:pt x="3577" y="12103"/>
                  </a:lnTo>
                  <a:lnTo>
                    <a:pt x="3723" y="12177"/>
                  </a:lnTo>
                  <a:lnTo>
                    <a:pt x="3903" y="12252"/>
                  </a:lnTo>
                  <a:lnTo>
                    <a:pt x="4072" y="12364"/>
                  </a:lnTo>
                  <a:lnTo>
                    <a:pt x="4230" y="12494"/>
                  </a:lnTo>
                  <a:lnTo>
                    <a:pt x="4353" y="12643"/>
                  </a:lnTo>
                  <a:lnTo>
                    <a:pt x="4488" y="12829"/>
                  </a:lnTo>
                  <a:lnTo>
                    <a:pt x="4567" y="13034"/>
                  </a:lnTo>
                  <a:lnTo>
                    <a:pt x="4657" y="13257"/>
                  </a:lnTo>
                  <a:lnTo>
                    <a:pt x="4702" y="13462"/>
                  </a:lnTo>
                  <a:lnTo>
                    <a:pt x="4725" y="13686"/>
                  </a:lnTo>
                  <a:lnTo>
                    <a:pt x="4702" y="14282"/>
                  </a:lnTo>
                  <a:lnTo>
                    <a:pt x="4657" y="15045"/>
                  </a:lnTo>
                  <a:lnTo>
                    <a:pt x="4612" y="15976"/>
                  </a:lnTo>
                  <a:lnTo>
                    <a:pt x="4590" y="16926"/>
                  </a:lnTo>
                  <a:lnTo>
                    <a:pt x="4567" y="17968"/>
                  </a:lnTo>
                  <a:lnTo>
                    <a:pt x="4567" y="19011"/>
                  </a:lnTo>
                  <a:lnTo>
                    <a:pt x="4590" y="19514"/>
                  </a:lnTo>
                  <a:lnTo>
                    <a:pt x="4612" y="19980"/>
                  </a:lnTo>
                  <a:lnTo>
                    <a:pt x="4657" y="20426"/>
                  </a:lnTo>
                  <a:lnTo>
                    <a:pt x="4725" y="20836"/>
                  </a:lnTo>
                  <a:lnTo>
                    <a:pt x="4848" y="20929"/>
                  </a:lnTo>
                  <a:lnTo>
                    <a:pt x="5040" y="21004"/>
                  </a:lnTo>
                  <a:lnTo>
                    <a:pt x="5265" y="21078"/>
                  </a:lnTo>
                  <a:lnTo>
                    <a:pt x="5478" y="21115"/>
                  </a:lnTo>
                  <a:lnTo>
                    <a:pt x="6041" y="21115"/>
                  </a:lnTo>
                  <a:lnTo>
                    <a:pt x="6637" y="21078"/>
                  </a:lnTo>
                  <a:lnTo>
                    <a:pt x="7312" y="21004"/>
                  </a:lnTo>
                  <a:lnTo>
                    <a:pt x="7998" y="20929"/>
                  </a:lnTo>
                  <a:lnTo>
                    <a:pt x="8696" y="20855"/>
                  </a:lnTo>
                  <a:lnTo>
                    <a:pt x="9360" y="20836"/>
                  </a:lnTo>
                  <a:close/>
                </a:path>
              </a:pathLst>
            </a:custGeom>
            <a:solidFill>
              <a:srgbClr val="CCCCFF"/>
            </a:solidFill>
            <a:ln w="28575">
              <a:solidFill>
                <a:srgbClr val="000000"/>
              </a:solidFill>
              <a:miter lim="800000"/>
              <a:headEnd/>
              <a:tailEnd/>
            </a:ln>
          </p:spPr>
          <p:txBody>
            <a:bodyPr/>
            <a:lstStyle/>
            <a:p>
              <a:endParaRPr lang="de-DE"/>
            </a:p>
          </p:txBody>
        </p:sp>
      </p:grpSp>
      <p:grpSp>
        <p:nvGrpSpPr>
          <p:cNvPr id="3" name="Group 46"/>
          <p:cNvGrpSpPr>
            <a:grpSpLocks/>
          </p:cNvGrpSpPr>
          <p:nvPr/>
        </p:nvGrpSpPr>
        <p:grpSpPr bwMode="auto">
          <a:xfrm>
            <a:off x="4356100" y="4826000"/>
            <a:ext cx="2346325" cy="1420813"/>
            <a:chOff x="2744" y="3040"/>
            <a:chExt cx="1478" cy="895"/>
          </a:xfrm>
        </p:grpSpPr>
        <p:sp>
          <p:nvSpPr>
            <p:cNvPr id="5161" name="Text Box 11"/>
            <p:cNvSpPr txBox="1">
              <a:spLocks noChangeArrowheads="1"/>
            </p:cNvSpPr>
            <p:nvPr/>
          </p:nvSpPr>
          <p:spPr bwMode="auto">
            <a:xfrm>
              <a:off x="2808" y="3113"/>
              <a:ext cx="1414" cy="368"/>
            </a:xfrm>
            <a:prstGeom prst="rect">
              <a:avLst/>
            </a:prstGeom>
            <a:noFill/>
            <a:ln w="9525">
              <a:noFill/>
              <a:miter lim="800000"/>
              <a:headEnd/>
              <a:tailEnd/>
            </a:ln>
          </p:spPr>
          <p:txBody>
            <a:bodyPr wrap="none">
              <a:spAutoFit/>
            </a:bodyPr>
            <a:lstStyle/>
            <a:p>
              <a:pPr algn="ctr"/>
              <a:r>
                <a:rPr lang="de-DE" sz="1600"/>
                <a:t>Plattformspecific Model </a:t>
              </a:r>
              <a:br>
                <a:rPr lang="de-DE" sz="1600"/>
              </a:br>
              <a:r>
                <a:rPr lang="de-DE" sz="1600"/>
                <a:t>PSM</a:t>
              </a:r>
            </a:p>
          </p:txBody>
        </p:sp>
        <p:sp>
          <p:nvSpPr>
            <p:cNvPr id="5162" name="Line 29"/>
            <p:cNvSpPr>
              <a:spLocks noChangeShapeType="1"/>
            </p:cNvSpPr>
            <p:nvPr/>
          </p:nvSpPr>
          <p:spPr bwMode="auto">
            <a:xfrm>
              <a:off x="3424" y="3451"/>
              <a:ext cx="0" cy="113"/>
            </a:xfrm>
            <a:prstGeom prst="line">
              <a:avLst/>
            </a:prstGeom>
            <a:noFill/>
            <a:ln w="28575">
              <a:solidFill>
                <a:schemeClr val="tx1"/>
              </a:solidFill>
              <a:round/>
              <a:headEnd/>
              <a:tailEnd type="triangle" w="med" len="med"/>
            </a:ln>
          </p:spPr>
          <p:txBody>
            <a:bodyPr/>
            <a:lstStyle/>
            <a:p>
              <a:endParaRPr lang="de-DE"/>
            </a:p>
          </p:txBody>
        </p:sp>
        <p:sp>
          <p:nvSpPr>
            <p:cNvPr id="5163" name="Text Box 12"/>
            <p:cNvSpPr txBox="1">
              <a:spLocks noChangeArrowheads="1"/>
            </p:cNvSpPr>
            <p:nvPr/>
          </p:nvSpPr>
          <p:spPr bwMode="auto">
            <a:xfrm>
              <a:off x="3041" y="3567"/>
              <a:ext cx="692" cy="368"/>
            </a:xfrm>
            <a:prstGeom prst="rect">
              <a:avLst/>
            </a:prstGeom>
            <a:noFill/>
            <a:ln w="9525">
              <a:noFill/>
              <a:miter lim="800000"/>
              <a:headEnd/>
              <a:tailEnd/>
            </a:ln>
          </p:spPr>
          <p:txBody>
            <a:bodyPr wrap="none">
              <a:spAutoFit/>
            </a:bodyPr>
            <a:lstStyle/>
            <a:p>
              <a:pPr algn="ctr"/>
              <a:r>
                <a:rPr lang="de-DE" sz="1600"/>
                <a:t>Executable</a:t>
              </a:r>
              <a:br>
                <a:rPr lang="de-DE" sz="1600"/>
              </a:br>
              <a:r>
                <a:rPr lang="de-DE" sz="1600"/>
                <a:t>Model</a:t>
              </a:r>
            </a:p>
          </p:txBody>
        </p:sp>
        <p:sp>
          <p:nvSpPr>
            <p:cNvPr id="5164" name="Rectangle 20"/>
            <p:cNvSpPr>
              <a:spLocks noChangeArrowheads="1"/>
            </p:cNvSpPr>
            <p:nvPr/>
          </p:nvSpPr>
          <p:spPr bwMode="auto">
            <a:xfrm>
              <a:off x="2754" y="3127"/>
              <a:ext cx="1452" cy="341"/>
            </a:xfrm>
            <a:prstGeom prst="rect">
              <a:avLst/>
            </a:prstGeom>
            <a:noFill/>
            <a:ln w="9525">
              <a:solidFill>
                <a:schemeClr val="tx1"/>
              </a:solidFill>
              <a:miter lim="800000"/>
              <a:headEnd/>
              <a:tailEnd/>
            </a:ln>
          </p:spPr>
          <p:txBody>
            <a:bodyPr wrap="none" anchor="ctr"/>
            <a:lstStyle/>
            <a:p>
              <a:endParaRPr lang="de-DE"/>
            </a:p>
          </p:txBody>
        </p:sp>
        <p:sp>
          <p:nvSpPr>
            <p:cNvPr id="5165" name="Rectangle 21"/>
            <p:cNvSpPr>
              <a:spLocks noChangeArrowheads="1"/>
            </p:cNvSpPr>
            <p:nvPr/>
          </p:nvSpPr>
          <p:spPr bwMode="auto">
            <a:xfrm>
              <a:off x="2744" y="3566"/>
              <a:ext cx="1452" cy="340"/>
            </a:xfrm>
            <a:prstGeom prst="rect">
              <a:avLst/>
            </a:prstGeom>
            <a:noFill/>
            <a:ln w="9525">
              <a:solidFill>
                <a:schemeClr val="tx1"/>
              </a:solidFill>
              <a:miter lim="800000"/>
              <a:headEnd/>
              <a:tailEnd/>
            </a:ln>
          </p:spPr>
          <p:txBody>
            <a:bodyPr wrap="none" anchor="ctr"/>
            <a:lstStyle/>
            <a:p>
              <a:endParaRPr lang="de-DE"/>
            </a:p>
          </p:txBody>
        </p:sp>
        <p:sp>
          <p:nvSpPr>
            <p:cNvPr id="5166" name="Line 28"/>
            <p:cNvSpPr>
              <a:spLocks noChangeShapeType="1"/>
            </p:cNvSpPr>
            <p:nvPr/>
          </p:nvSpPr>
          <p:spPr bwMode="auto">
            <a:xfrm>
              <a:off x="3414" y="3040"/>
              <a:ext cx="0" cy="108"/>
            </a:xfrm>
            <a:prstGeom prst="line">
              <a:avLst/>
            </a:prstGeom>
            <a:noFill/>
            <a:ln w="28575">
              <a:solidFill>
                <a:schemeClr val="tx1"/>
              </a:solidFill>
              <a:round/>
              <a:headEnd/>
              <a:tailEnd type="triangle" w="med" len="med"/>
            </a:ln>
          </p:spPr>
          <p:txBody>
            <a:bodyPr/>
            <a:lstStyle/>
            <a:p>
              <a:endParaRPr lang="de-DE"/>
            </a:p>
          </p:txBody>
        </p:sp>
      </p:grpSp>
      <p:grpSp>
        <p:nvGrpSpPr>
          <p:cNvPr id="4" name="Group 47"/>
          <p:cNvGrpSpPr>
            <a:grpSpLocks/>
          </p:cNvGrpSpPr>
          <p:nvPr/>
        </p:nvGrpSpPr>
        <p:grpSpPr bwMode="auto">
          <a:xfrm>
            <a:off x="3924300" y="3016250"/>
            <a:ext cx="4219575" cy="900113"/>
            <a:chOff x="2472" y="1900"/>
            <a:chExt cx="2658" cy="567"/>
          </a:xfrm>
        </p:grpSpPr>
        <p:sp>
          <p:nvSpPr>
            <p:cNvPr id="5157" name="Text Box 8"/>
            <p:cNvSpPr txBox="1">
              <a:spLocks noChangeArrowheads="1"/>
            </p:cNvSpPr>
            <p:nvPr/>
          </p:nvSpPr>
          <p:spPr bwMode="auto">
            <a:xfrm>
              <a:off x="2472" y="1947"/>
              <a:ext cx="1134" cy="520"/>
            </a:xfrm>
            <a:prstGeom prst="rect">
              <a:avLst/>
            </a:prstGeom>
            <a:noFill/>
            <a:ln w="9525">
              <a:noFill/>
              <a:miter lim="800000"/>
              <a:headEnd/>
              <a:tailEnd/>
            </a:ln>
          </p:spPr>
          <p:txBody>
            <a:bodyPr>
              <a:spAutoFit/>
            </a:bodyPr>
            <a:lstStyle/>
            <a:p>
              <a:pPr algn="ctr"/>
              <a:r>
                <a:rPr lang="de-DE" sz="1600"/>
                <a:t>Transformation</a:t>
              </a:r>
            </a:p>
            <a:p>
              <a:pPr algn="ctr"/>
              <a:r>
                <a:rPr lang="de-DE" sz="1600"/>
                <a:t>Model</a:t>
              </a:r>
              <a:br>
                <a:rPr lang="de-DE" sz="1600"/>
              </a:br>
              <a:endParaRPr lang="de-DE" sz="1600"/>
            </a:p>
          </p:txBody>
        </p:sp>
        <p:sp>
          <p:nvSpPr>
            <p:cNvPr id="5158" name="Text Box 9"/>
            <p:cNvSpPr txBox="1">
              <a:spLocks noChangeArrowheads="1"/>
            </p:cNvSpPr>
            <p:nvPr/>
          </p:nvSpPr>
          <p:spPr bwMode="auto">
            <a:xfrm>
              <a:off x="3871" y="1947"/>
              <a:ext cx="1244" cy="368"/>
            </a:xfrm>
            <a:prstGeom prst="rect">
              <a:avLst/>
            </a:prstGeom>
            <a:noFill/>
            <a:ln w="9525">
              <a:noFill/>
              <a:miter lim="800000"/>
              <a:headEnd/>
              <a:tailEnd/>
            </a:ln>
          </p:spPr>
          <p:txBody>
            <a:bodyPr wrap="none">
              <a:spAutoFit/>
            </a:bodyPr>
            <a:lstStyle/>
            <a:p>
              <a:pPr algn="ctr"/>
              <a:r>
                <a:rPr lang="de-DE" sz="1600"/>
                <a:t>Plattform Description</a:t>
              </a:r>
              <a:br>
                <a:rPr lang="de-DE" sz="1600"/>
              </a:br>
              <a:r>
                <a:rPr lang="de-DE" sz="1600"/>
                <a:t>Model</a:t>
              </a:r>
            </a:p>
          </p:txBody>
        </p:sp>
        <p:sp>
          <p:nvSpPr>
            <p:cNvPr id="5159" name="Rectangle 16"/>
            <p:cNvSpPr>
              <a:spLocks noChangeArrowheads="1"/>
            </p:cNvSpPr>
            <p:nvPr/>
          </p:nvSpPr>
          <p:spPr bwMode="auto">
            <a:xfrm>
              <a:off x="2517" y="1900"/>
              <a:ext cx="1118" cy="492"/>
            </a:xfrm>
            <a:prstGeom prst="rect">
              <a:avLst/>
            </a:prstGeom>
            <a:noFill/>
            <a:ln w="9525">
              <a:solidFill>
                <a:schemeClr val="tx1"/>
              </a:solidFill>
              <a:miter lim="800000"/>
              <a:headEnd/>
              <a:tailEnd/>
            </a:ln>
          </p:spPr>
          <p:txBody>
            <a:bodyPr wrap="none" anchor="ctr"/>
            <a:lstStyle/>
            <a:p>
              <a:endParaRPr lang="de-DE"/>
            </a:p>
          </p:txBody>
        </p:sp>
        <p:sp>
          <p:nvSpPr>
            <p:cNvPr id="5160" name="Rectangle 17"/>
            <p:cNvSpPr>
              <a:spLocks noChangeArrowheads="1"/>
            </p:cNvSpPr>
            <p:nvPr/>
          </p:nvSpPr>
          <p:spPr bwMode="auto">
            <a:xfrm>
              <a:off x="3742" y="1901"/>
              <a:ext cx="1388" cy="499"/>
            </a:xfrm>
            <a:prstGeom prst="rect">
              <a:avLst/>
            </a:prstGeom>
            <a:noFill/>
            <a:ln w="9525">
              <a:solidFill>
                <a:schemeClr val="tx1"/>
              </a:solidFill>
              <a:miter lim="800000"/>
              <a:headEnd/>
              <a:tailEnd/>
            </a:ln>
          </p:spPr>
          <p:txBody>
            <a:bodyPr wrap="none" anchor="ctr"/>
            <a:lstStyle/>
            <a:p>
              <a:endParaRPr lang="de-DE"/>
            </a:p>
          </p:txBody>
        </p:sp>
      </p:grpSp>
      <p:grpSp>
        <p:nvGrpSpPr>
          <p:cNvPr id="5" name="Group 49"/>
          <p:cNvGrpSpPr>
            <a:grpSpLocks/>
          </p:cNvGrpSpPr>
          <p:nvPr/>
        </p:nvGrpSpPr>
        <p:grpSpPr bwMode="auto">
          <a:xfrm>
            <a:off x="3708400" y="3789363"/>
            <a:ext cx="3206750" cy="1036637"/>
            <a:chOff x="2336" y="2387"/>
            <a:chExt cx="2020" cy="653"/>
          </a:xfrm>
        </p:grpSpPr>
        <p:sp>
          <p:nvSpPr>
            <p:cNvPr id="5148" name="Text Box 10"/>
            <p:cNvSpPr txBox="1">
              <a:spLocks noChangeArrowheads="1"/>
            </p:cNvSpPr>
            <p:nvPr/>
          </p:nvSpPr>
          <p:spPr bwMode="auto">
            <a:xfrm>
              <a:off x="3021" y="2648"/>
              <a:ext cx="686" cy="368"/>
            </a:xfrm>
            <a:prstGeom prst="rect">
              <a:avLst/>
            </a:prstGeom>
            <a:noFill/>
            <a:ln w="9525">
              <a:noFill/>
              <a:miter lim="800000"/>
              <a:headEnd/>
              <a:tailEnd/>
            </a:ln>
          </p:spPr>
          <p:txBody>
            <a:bodyPr wrap="none">
              <a:spAutoFit/>
            </a:bodyPr>
            <a:lstStyle/>
            <a:p>
              <a:r>
                <a:rPr lang="de-DE" sz="1600"/>
                <a:t>Automatic</a:t>
              </a:r>
              <a:br>
                <a:rPr lang="de-DE" sz="1600"/>
              </a:br>
              <a:r>
                <a:rPr lang="de-DE" sz="1600"/>
                <a:t>Integration</a:t>
              </a:r>
            </a:p>
          </p:txBody>
        </p:sp>
        <p:sp>
          <p:nvSpPr>
            <p:cNvPr id="5149" name="AutoShape 19"/>
            <p:cNvSpPr>
              <a:spLocks noChangeArrowheads="1"/>
            </p:cNvSpPr>
            <p:nvPr/>
          </p:nvSpPr>
          <p:spPr bwMode="auto">
            <a:xfrm>
              <a:off x="2848" y="2568"/>
              <a:ext cx="1092" cy="472"/>
            </a:xfrm>
            <a:prstGeom prst="cloudCallout">
              <a:avLst>
                <a:gd name="adj1" fmla="val -39843"/>
                <a:gd name="adj2" fmla="val 43481"/>
              </a:avLst>
            </a:prstGeom>
            <a:noFill/>
            <a:ln w="9525">
              <a:solidFill>
                <a:schemeClr val="tx1"/>
              </a:solidFill>
              <a:round/>
              <a:headEnd/>
              <a:tailEnd/>
            </a:ln>
          </p:spPr>
          <p:txBody>
            <a:bodyPr/>
            <a:lstStyle/>
            <a:p>
              <a:pPr algn="ctr"/>
              <a:endParaRPr lang="de-DE" sz="1600"/>
            </a:p>
          </p:txBody>
        </p:sp>
        <p:sp>
          <p:nvSpPr>
            <p:cNvPr id="5150" name="Line 25"/>
            <p:cNvSpPr>
              <a:spLocks noChangeShapeType="1"/>
            </p:cNvSpPr>
            <p:nvPr/>
          </p:nvSpPr>
          <p:spPr bwMode="auto">
            <a:xfrm>
              <a:off x="2336" y="2387"/>
              <a:ext cx="603" cy="253"/>
            </a:xfrm>
            <a:prstGeom prst="line">
              <a:avLst/>
            </a:prstGeom>
            <a:noFill/>
            <a:ln w="28575">
              <a:solidFill>
                <a:schemeClr val="tx1"/>
              </a:solidFill>
              <a:round/>
              <a:headEnd/>
              <a:tailEnd type="triangle" w="med" len="med"/>
            </a:ln>
          </p:spPr>
          <p:txBody>
            <a:bodyPr/>
            <a:lstStyle/>
            <a:p>
              <a:endParaRPr lang="de-DE"/>
            </a:p>
          </p:txBody>
        </p:sp>
        <p:sp>
          <p:nvSpPr>
            <p:cNvPr id="5151" name="Line 26"/>
            <p:cNvSpPr>
              <a:spLocks noChangeShapeType="1"/>
            </p:cNvSpPr>
            <p:nvPr/>
          </p:nvSpPr>
          <p:spPr bwMode="auto">
            <a:xfrm>
              <a:off x="3154" y="2394"/>
              <a:ext cx="176" cy="174"/>
            </a:xfrm>
            <a:prstGeom prst="line">
              <a:avLst/>
            </a:prstGeom>
            <a:noFill/>
            <a:ln w="28575">
              <a:solidFill>
                <a:schemeClr val="tx1"/>
              </a:solidFill>
              <a:round/>
              <a:headEnd/>
              <a:tailEnd type="triangle" w="med" len="med"/>
            </a:ln>
          </p:spPr>
          <p:txBody>
            <a:bodyPr/>
            <a:lstStyle/>
            <a:p>
              <a:endParaRPr lang="de-DE"/>
            </a:p>
          </p:txBody>
        </p:sp>
        <p:sp>
          <p:nvSpPr>
            <p:cNvPr id="5152" name="Line 27"/>
            <p:cNvSpPr>
              <a:spLocks noChangeShapeType="1"/>
            </p:cNvSpPr>
            <p:nvPr/>
          </p:nvSpPr>
          <p:spPr bwMode="auto">
            <a:xfrm flipH="1">
              <a:off x="3833" y="2404"/>
              <a:ext cx="523" cy="180"/>
            </a:xfrm>
            <a:prstGeom prst="line">
              <a:avLst/>
            </a:prstGeom>
            <a:noFill/>
            <a:ln w="28575">
              <a:solidFill>
                <a:schemeClr val="tx1"/>
              </a:solidFill>
              <a:round/>
              <a:headEnd/>
              <a:tailEnd type="triangle" w="med" len="med"/>
            </a:ln>
          </p:spPr>
          <p:txBody>
            <a:bodyPr/>
            <a:lstStyle/>
            <a:p>
              <a:endParaRPr lang="de-DE"/>
            </a:p>
          </p:txBody>
        </p:sp>
        <p:grpSp>
          <p:nvGrpSpPr>
            <p:cNvPr id="6" name="Group 35"/>
            <p:cNvGrpSpPr>
              <a:grpSpLocks/>
            </p:cNvGrpSpPr>
            <p:nvPr/>
          </p:nvGrpSpPr>
          <p:grpSpPr bwMode="auto">
            <a:xfrm>
              <a:off x="2890" y="2909"/>
              <a:ext cx="150" cy="109"/>
              <a:chOff x="1632" y="1248"/>
              <a:chExt cx="2682" cy="2286"/>
            </a:xfrm>
          </p:grpSpPr>
          <p:sp>
            <p:nvSpPr>
              <p:cNvPr id="5154"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scene3d>
                <a:camera prst="legacyPerspectiveFront">
                  <a:rot lat="20099993" lon="1500000" rev="0"/>
                </a:camera>
                <a:lightRig rig="legacyFlat4" dir="b"/>
              </a:scene3d>
              <a:sp3d extrusionH="430200" prstMaterial="legacyMatte">
                <a:bevelT w="13500" h="13500" prst="angle"/>
                <a:bevelB w="13500" h="13500" prst="angle"/>
                <a:extrusionClr>
                  <a:srgbClr val="C0C0C0"/>
                </a:extrusionClr>
              </a:sp3d>
            </p:spPr>
            <p:txBody>
              <a:bodyPr>
                <a:flatTx/>
              </a:bodyPr>
              <a:lstStyle/>
              <a:p>
                <a:endParaRPr lang="de-DE"/>
              </a:p>
            </p:txBody>
          </p:sp>
          <p:sp>
            <p:nvSpPr>
              <p:cNvPr id="5155" name="AutoShape 37"/>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scene3d>
                <a:camera prst="legacyPerspectiveFront">
                  <a:rot lat="20099993" lon="1500000" rev="0"/>
                </a:camera>
                <a:lightRig rig="legacyFlat4" dir="b"/>
              </a:scene3d>
              <a:sp3d extrusionH="430200" prstMaterial="legacyMatte">
                <a:bevelT w="13500" h="13500" prst="angle"/>
                <a:bevelB w="13500" h="13500" prst="angle"/>
                <a:extrusionClr>
                  <a:srgbClr val="C0C0C0"/>
                </a:extrusionClr>
              </a:sp3d>
            </p:spPr>
            <p:txBody>
              <a:bodyPr>
                <a:flatTx/>
              </a:bodyPr>
              <a:lstStyle/>
              <a:p>
                <a:endParaRPr lang="de-DE"/>
              </a:p>
            </p:txBody>
          </p:sp>
          <p:sp>
            <p:nvSpPr>
              <p:cNvPr id="5156" name="AutoShape 38"/>
              <p:cNvSpPr>
                <a:spLocks noEditPoints="1" noChangeArrowheads="1"/>
              </p:cNvSpPr>
              <p:nvPr/>
            </p:nvSpPr>
            <p:spPr bwMode="auto">
              <a:xfrm>
                <a:off x="2559" y="2142"/>
                <a:ext cx="1588" cy="1392"/>
              </a:xfrm>
              <a:custGeom>
                <a:avLst/>
                <a:gdLst>
                  <a:gd name="T0" fmla="*/ 0 w 21600"/>
                  <a:gd name="T1" fmla="*/ 0 h 21600"/>
                  <a:gd name="T2" fmla="*/ 1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scene3d>
                <a:camera prst="legacyPerspectiveFront">
                  <a:rot lat="20099993" lon="1500000" rev="0"/>
                </a:camera>
                <a:lightRig rig="legacyFlat4" dir="b"/>
              </a:scene3d>
              <a:sp3d extrusionH="430200" prstMaterial="legacyMatte">
                <a:bevelT w="13500" h="13500" prst="angle"/>
                <a:bevelB w="13500" h="13500" prst="angle"/>
                <a:extrusionClr>
                  <a:srgbClr val="C0C0C0"/>
                </a:extrusionClr>
              </a:sp3d>
            </p:spPr>
            <p:txBody>
              <a:bodyPr>
                <a:flatTx/>
              </a:bodyPr>
              <a:lstStyle/>
              <a:p>
                <a:endParaRPr lang="de-DE"/>
              </a:p>
            </p:txBody>
          </p:sp>
        </p:grpSp>
      </p:grpSp>
      <p:sp>
        <p:nvSpPr>
          <p:cNvPr id="5141" name="Ovale Legende 44"/>
          <p:cNvSpPr>
            <a:spLocks noChangeArrowheads="1"/>
          </p:cNvSpPr>
          <p:nvPr/>
        </p:nvSpPr>
        <p:spPr bwMode="auto">
          <a:xfrm>
            <a:off x="5867400" y="1628775"/>
            <a:ext cx="1657350" cy="720725"/>
          </a:xfrm>
          <a:prstGeom prst="wedgeEllipseCallout">
            <a:avLst>
              <a:gd name="adj1" fmla="val -85565"/>
              <a:gd name="adj2" fmla="val -47042"/>
            </a:avLst>
          </a:prstGeom>
          <a:solidFill>
            <a:schemeClr val="accent1"/>
          </a:solidFill>
          <a:ln w="9525" algn="ctr">
            <a:solidFill>
              <a:schemeClr val="tx1"/>
            </a:solidFill>
            <a:round/>
            <a:headEnd/>
            <a:tailEnd/>
          </a:ln>
        </p:spPr>
        <p:txBody>
          <a:bodyPr wrap="none"/>
          <a:lstStyle/>
          <a:p>
            <a:r>
              <a:rPr lang="de-DE" sz="2400">
                <a:latin typeface="Times New Roman" pitchFamily="18" charset="0"/>
              </a:rPr>
              <a:t>UML</a:t>
            </a:r>
          </a:p>
        </p:txBody>
      </p:sp>
      <p:sp>
        <p:nvSpPr>
          <p:cNvPr id="5142" name="Ovale Legende 45"/>
          <p:cNvSpPr>
            <a:spLocks noChangeArrowheads="1"/>
          </p:cNvSpPr>
          <p:nvPr/>
        </p:nvSpPr>
        <p:spPr bwMode="auto">
          <a:xfrm>
            <a:off x="107950" y="1844675"/>
            <a:ext cx="2447925" cy="1296988"/>
          </a:xfrm>
          <a:prstGeom prst="wedgeEllipseCallout">
            <a:avLst>
              <a:gd name="adj1" fmla="val 26250"/>
              <a:gd name="adj2" fmla="val -65509"/>
            </a:avLst>
          </a:prstGeom>
          <a:solidFill>
            <a:schemeClr val="accent1"/>
          </a:solidFill>
          <a:ln w="9525" algn="ctr">
            <a:solidFill>
              <a:schemeClr val="tx1"/>
            </a:solidFill>
            <a:round/>
            <a:headEnd/>
            <a:tailEnd/>
          </a:ln>
        </p:spPr>
        <p:txBody>
          <a:bodyPr wrap="none"/>
          <a:lstStyle/>
          <a:p>
            <a:r>
              <a:rPr lang="de-DE" sz="1400"/>
              <a:t>MCB1700/Cortex M3 </a:t>
            </a:r>
          </a:p>
          <a:p>
            <a:r>
              <a:rPr lang="de-DE" sz="1400"/>
              <a:t>Board – LEDs should</a:t>
            </a:r>
          </a:p>
          <a:p>
            <a:r>
              <a:rPr lang="de-DE" sz="1400"/>
              <a:t>blink, no of blinking</a:t>
            </a:r>
          </a:p>
          <a:p>
            <a:r>
              <a:rPr lang="de-DE" sz="1400"/>
              <a:t>LED </a:t>
            </a:r>
            <a:r>
              <a:rPr lang="de-DE" sz="1400" smtClean="0"/>
              <a:t>showed on </a:t>
            </a:r>
            <a:r>
              <a:rPr lang="de-DE" sz="1400"/>
              <a:t>display</a:t>
            </a:r>
            <a:endParaRPr lang="de-DE" sz="1400">
              <a:latin typeface="Times New Roman" pitchFamily="18" charset="0"/>
            </a:endParaRPr>
          </a:p>
        </p:txBody>
      </p:sp>
      <p:sp>
        <p:nvSpPr>
          <p:cNvPr id="5143" name="Rechteck 46"/>
          <p:cNvSpPr>
            <a:spLocks noChangeArrowheads="1"/>
          </p:cNvSpPr>
          <p:nvPr/>
        </p:nvSpPr>
        <p:spPr bwMode="auto">
          <a:xfrm>
            <a:off x="2051050" y="3644900"/>
            <a:ext cx="1512888" cy="360363"/>
          </a:xfrm>
          <a:prstGeom prst="rect">
            <a:avLst/>
          </a:prstGeom>
          <a:solidFill>
            <a:srgbClr val="FF0000"/>
          </a:solidFill>
          <a:ln w="9525" algn="ctr">
            <a:solidFill>
              <a:schemeClr val="tx1"/>
            </a:solidFill>
            <a:round/>
            <a:headEnd/>
            <a:tailEnd/>
          </a:ln>
        </p:spPr>
        <p:txBody>
          <a:bodyPr wrap="none"/>
          <a:lstStyle/>
          <a:p>
            <a:r>
              <a:rPr lang="de-DE" sz="1600">
                <a:latin typeface="Times New Roman" pitchFamily="18" charset="0"/>
              </a:rPr>
              <a:t>Tool: Rhapsody</a:t>
            </a:r>
          </a:p>
        </p:txBody>
      </p:sp>
      <p:sp>
        <p:nvSpPr>
          <p:cNvPr id="48" name="Rechteck 47"/>
          <p:cNvSpPr>
            <a:spLocks noChangeArrowheads="1"/>
          </p:cNvSpPr>
          <p:nvPr/>
        </p:nvSpPr>
        <p:spPr bwMode="auto">
          <a:xfrm>
            <a:off x="3851275" y="3644900"/>
            <a:ext cx="2160588" cy="360363"/>
          </a:xfrm>
          <a:prstGeom prst="rect">
            <a:avLst/>
          </a:prstGeom>
          <a:solidFill>
            <a:srgbClr val="FF0000"/>
          </a:solidFill>
          <a:ln w="9525" algn="ctr">
            <a:solidFill>
              <a:schemeClr val="tx1"/>
            </a:solidFill>
            <a:round/>
            <a:headEnd/>
            <a:tailEnd/>
          </a:ln>
        </p:spPr>
        <p:txBody>
          <a:bodyPr wrap="none"/>
          <a:lstStyle/>
          <a:p>
            <a:r>
              <a:rPr lang="de-DE" sz="1600">
                <a:latin typeface="Times New Roman" pitchFamily="18" charset="0"/>
              </a:rPr>
              <a:t>Tools: Willert/Rhapsody</a:t>
            </a:r>
          </a:p>
        </p:txBody>
      </p:sp>
      <p:sp>
        <p:nvSpPr>
          <p:cNvPr id="49" name="Rechteck 48"/>
          <p:cNvSpPr>
            <a:spLocks noChangeArrowheads="1"/>
          </p:cNvSpPr>
          <p:nvPr/>
        </p:nvSpPr>
        <p:spPr bwMode="auto">
          <a:xfrm>
            <a:off x="6227763" y="3644900"/>
            <a:ext cx="1728787" cy="360363"/>
          </a:xfrm>
          <a:prstGeom prst="rect">
            <a:avLst/>
          </a:prstGeom>
          <a:solidFill>
            <a:srgbClr val="FF0000"/>
          </a:solidFill>
          <a:ln w="9525" algn="ctr">
            <a:solidFill>
              <a:schemeClr val="tx1"/>
            </a:solidFill>
            <a:round/>
            <a:headEnd/>
            <a:tailEnd/>
          </a:ln>
        </p:spPr>
        <p:txBody>
          <a:bodyPr wrap="none"/>
          <a:lstStyle/>
          <a:p>
            <a:r>
              <a:rPr lang="de-DE" sz="1600">
                <a:latin typeface="Times New Roman" pitchFamily="18" charset="0"/>
              </a:rPr>
              <a:t>Tools: Keil/Willert</a:t>
            </a:r>
          </a:p>
        </p:txBody>
      </p:sp>
      <p:sp>
        <p:nvSpPr>
          <p:cNvPr id="50" name="Ovale Legende 49"/>
          <p:cNvSpPr>
            <a:spLocks noChangeArrowheads="1"/>
          </p:cNvSpPr>
          <p:nvPr/>
        </p:nvSpPr>
        <p:spPr bwMode="auto">
          <a:xfrm>
            <a:off x="1460500" y="4364038"/>
            <a:ext cx="2174875" cy="720725"/>
          </a:xfrm>
          <a:prstGeom prst="wedgeEllipseCallout">
            <a:avLst>
              <a:gd name="adj1" fmla="val 20329"/>
              <a:gd name="adj2" fmla="val -104310"/>
            </a:avLst>
          </a:prstGeom>
          <a:solidFill>
            <a:schemeClr val="accent1"/>
          </a:solidFill>
          <a:ln w="9525" algn="ctr">
            <a:solidFill>
              <a:schemeClr val="tx1"/>
            </a:solidFill>
            <a:round/>
            <a:headEnd/>
            <a:tailEnd/>
          </a:ln>
        </p:spPr>
        <p:txBody>
          <a:bodyPr wrap="none"/>
          <a:lstStyle/>
          <a:p>
            <a:r>
              <a:rPr lang="de-DE" sz="1600"/>
              <a:t>UML Model for </a:t>
            </a:r>
            <a:br>
              <a:rPr lang="de-DE" sz="1600"/>
            </a:br>
            <a:r>
              <a:rPr lang="de-DE" sz="1600"/>
              <a:t>blinking LEDs </a:t>
            </a:r>
          </a:p>
        </p:txBody>
      </p:sp>
      <p:sp>
        <p:nvSpPr>
          <p:cNvPr id="5147" name="Ovale Legende 50"/>
          <p:cNvSpPr>
            <a:spLocks noChangeArrowheads="1"/>
          </p:cNvSpPr>
          <p:nvPr/>
        </p:nvSpPr>
        <p:spPr bwMode="auto">
          <a:xfrm>
            <a:off x="6732588" y="5732463"/>
            <a:ext cx="2232025" cy="865187"/>
          </a:xfrm>
          <a:prstGeom prst="wedgeEllipseCallout">
            <a:avLst>
              <a:gd name="adj1" fmla="val -85565"/>
              <a:gd name="adj2" fmla="val -47042"/>
            </a:avLst>
          </a:prstGeom>
          <a:solidFill>
            <a:schemeClr val="accent1"/>
          </a:solidFill>
          <a:ln w="9525" algn="ctr">
            <a:solidFill>
              <a:schemeClr val="tx1"/>
            </a:solidFill>
            <a:round/>
            <a:headEnd/>
            <a:tailEnd/>
          </a:ln>
        </p:spPr>
        <p:txBody>
          <a:bodyPr wrap="none"/>
          <a:lstStyle/>
          <a:p>
            <a:r>
              <a:rPr lang="de-DE" sz="1600"/>
              <a:t>On target </a:t>
            </a:r>
            <a:br>
              <a:rPr lang="de-DE" sz="1600"/>
            </a:br>
            <a:r>
              <a:rPr lang="de-DE" sz="1600"/>
              <a:t>executable C Code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500" fill="hold"/>
                                        <p:tgtEl>
                                          <p:spTgt spid="48"/>
                                        </p:tgtEl>
                                        <p:attrNameLst>
                                          <p:attrName>ppt_x</p:attrName>
                                        </p:attrNameLst>
                                      </p:cBhvr>
                                      <p:tavLst>
                                        <p:tav tm="0">
                                          <p:val>
                                            <p:strVal val="#ppt_x"/>
                                          </p:val>
                                        </p:tav>
                                        <p:tav tm="100000">
                                          <p:val>
                                            <p:strVal val="#ppt_x"/>
                                          </p:val>
                                        </p:tav>
                                      </p:tavLst>
                                    </p:anim>
                                    <p:anim calcmode="lin" valueType="num">
                                      <p:cBhvr additive="base">
                                        <p:cTn id="8"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9"/>
                                        </p:tgtEl>
                                        <p:attrNameLst>
                                          <p:attrName>style.visibility</p:attrName>
                                        </p:attrNameLst>
                                      </p:cBhvr>
                                      <p:to>
                                        <p:strVal val="visible"/>
                                      </p:to>
                                    </p:set>
                                    <p:anim calcmode="lin" valueType="num">
                                      <p:cBhvr additive="base">
                                        <p:cTn id="13" dur="500" fill="hold"/>
                                        <p:tgtEl>
                                          <p:spTgt spid="49"/>
                                        </p:tgtEl>
                                        <p:attrNameLst>
                                          <p:attrName>ppt_x</p:attrName>
                                        </p:attrNameLst>
                                      </p:cBhvr>
                                      <p:tavLst>
                                        <p:tav tm="0">
                                          <p:val>
                                            <p:strVal val="#ppt_x"/>
                                          </p:val>
                                        </p:tav>
                                        <p:tav tm="100000">
                                          <p:val>
                                            <p:strVal val="#ppt_x"/>
                                          </p:val>
                                        </p:tav>
                                      </p:tavLst>
                                    </p:anim>
                                    <p:anim calcmode="lin" valueType="num">
                                      <p:cBhvr additive="base">
                                        <p:cTn id="14"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0"/>
                                        </p:tgtEl>
                                        <p:attrNameLst>
                                          <p:attrName>style.visibility</p:attrName>
                                        </p:attrNameLst>
                                      </p:cBhvr>
                                      <p:to>
                                        <p:strVal val="visible"/>
                                      </p:to>
                                    </p:set>
                                    <p:anim calcmode="lin" valueType="num">
                                      <p:cBhvr additive="base">
                                        <p:cTn id="19" dur="500" fill="hold"/>
                                        <p:tgtEl>
                                          <p:spTgt spid="50"/>
                                        </p:tgtEl>
                                        <p:attrNameLst>
                                          <p:attrName>ppt_x</p:attrName>
                                        </p:attrNameLst>
                                      </p:cBhvr>
                                      <p:tavLst>
                                        <p:tav tm="0">
                                          <p:val>
                                            <p:strVal val="#ppt_x"/>
                                          </p:val>
                                        </p:tav>
                                        <p:tav tm="100000">
                                          <p:val>
                                            <p:strVal val="#ppt_x"/>
                                          </p:val>
                                        </p:tav>
                                      </p:tavLst>
                                    </p:anim>
                                    <p:anim calcmode="lin" valueType="num">
                                      <p:cBhvr additive="base">
                                        <p:cTn id="20"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147"/>
                                        </p:tgtEl>
                                        <p:attrNameLst>
                                          <p:attrName>style.visibility</p:attrName>
                                        </p:attrNameLst>
                                      </p:cBhvr>
                                      <p:to>
                                        <p:strVal val="visible"/>
                                      </p:to>
                                    </p:set>
                                    <p:anim calcmode="lin" valueType="num">
                                      <p:cBhvr additive="base">
                                        <p:cTn id="25" dur="500" fill="hold"/>
                                        <p:tgtEl>
                                          <p:spTgt spid="5147"/>
                                        </p:tgtEl>
                                        <p:attrNameLst>
                                          <p:attrName>ppt_x</p:attrName>
                                        </p:attrNameLst>
                                      </p:cBhvr>
                                      <p:tavLst>
                                        <p:tav tm="0">
                                          <p:val>
                                            <p:strVal val="#ppt_x"/>
                                          </p:val>
                                        </p:tav>
                                        <p:tav tm="100000">
                                          <p:val>
                                            <p:strVal val="#ppt_x"/>
                                          </p:val>
                                        </p:tav>
                                      </p:tavLst>
                                    </p:anim>
                                    <p:anim calcmode="lin" valueType="num">
                                      <p:cBhvr additive="base">
                                        <p:cTn id="26" dur="500" fill="hold"/>
                                        <p:tgtEl>
                                          <p:spTgt spid="51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50" grpId="0" animBg="1"/>
      <p:bldP spid="514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Blinky</a:t>
            </a:r>
            <a:r>
              <a:rPr lang="en-US" dirty="0" smtClean="0"/>
              <a:t> – State chart		</a:t>
            </a:r>
            <a:endParaRPr lang="en-US" dirty="0"/>
          </a:p>
        </p:txBody>
      </p:sp>
      <p:sp>
        <p:nvSpPr>
          <p:cNvPr id="3" name="Inhaltsplatzhalter 2"/>
          <p:cNvSpPr>
            <a:spLocks noGrp="1"/>
          </p:cNvSpPr>
          <p:nvPr>
            <p:ph idx="1"/>
          </p:nvPr>
        </p:nvSpPr>
        <p:spPr/>
        <p:txBody>
          <a:bodyPr/>
          <a:lstStyle/>
          <a:p>
            <a:pPr marL="0" indent="0">
              <a:buNone/>
            </a:pPr>
            <a:r>
              <a:rPr lang="en-US" dirty="0" smtClean="0"/>
              <a:t>We need three different elements to build our state chart from the element pool. Add two “States” and connect the two of them with one arrow (Transition) in each direction. Our chart should look like this now.</a:t>
            </a:r>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smtClean="0"/>
          </a:p>
          <a:p>
            <a:pPr marL="0" indent="0">
              <a:buNone/>
            </a:pPr>
            <a:r>
              <a:rPr lang="en-US" dirty="0" smtClean="0"/>
              <a:t>The only missing thing is an entry point now. Add it by using the “Default Transition” element.</a:t>
            </a:r>
          </a:p>
        </p:txBody>
      </p:sp>
      <p:sp>
        <p:nvSpPr>
          <p:cNvPr id="6" name="Foliennummernplatzhalter 5"/>
          <p:cNvSpPr>
            <a:spLocks noGrp="1"/>
          </p:cNvSpPr>
          <p:nvPr>
            <p:ph type="sldNum" sz="quarter" idx="12"/>
          </p:nvPr>
        </p:nvSpPr>
        <p:spPr/>
        <p:txBody>
          <a:bodyPr/>
          <a:lstStyle/>
          <a:p>
            <a:fld id="{5BE5162C-0251-43B5-8D75-6AC9459E373D}" type="slidenum">
              <a:rPr lang="de-DE" smtClean="0"/>
              <a:pPr/>
              <a:t>30</a:t>
            </a:fld>
            <a:endParaRPr lang="de-DE"/>
          </a:p>
        </p:txBody>
      </p:sp>
      <p:pic>
        <p:nvPicPr>
          <p:cNvPr id="14338" name="Picture 2" descr="F:\Bilder Marcel\statechart1.PNG"/>
          <p:cNvPicPr>
            <a:picLocks noChangeAspect="1" noChangeArrowheads="1"/>
          </p:cNvPicPr>
          <p:nvPr/>
        </p:nvPicPr>
        <p:blipFill>
          <a:blip r:embed="rId2" cstate="print"/>
          <a:srcRect/>
          <a:stretch>
            <a:fillRect/>
          </a:stretch>
        </p:blipFill>
        <p:spPr bwMode="auto">
          <a:xfrm>
            <a:off x="539552" y="2708920"/>
            <a:ext cx="4608512" cy="1152128"/>
          </a:xfrm>
          <a:prstGeom prst="rect">
            <a:avLst/>
          </a:prstGeom>
          <a:noFill/>
          <a:effectLst>
            <a:outerShdw blurRad="50800" dist="38100" dir="2700000" algn="tl" rotWithShape="0">
              <a:prstClr val="black">
                <a:alpha val="40000"/>
              </a:prstClr>
            </a:outerShdw>
          </a:effectLst>
        </p:spPr>
      </p:pic>
      <p:pic>
        <p:nvPicPr>
          <p:cNvPr id="14339" name="Picture 3" descr="F:\Bilder Marcel\statechart2.PNG"/>
          <p:cNvPicPr>
            <a:picLocks noChangeAspect="1" noChangeArrowheads="1"/>
          </p:cNvPicPr>
          <p:nvPr/>
        </p:nvPicPr>
        <p:blipFill>
          <a:blip r:embed="rId3" cstate="print"/>
          <a:srcRect/>
          <a:stretch>
            <a:fillRect/>
          </a:stretch>
        </p:blipFill>
        <p:spPr bwMode="auto">
          <a:xfrm>
            <a:off x="3004541" y="4653136"/>
            <a:ext cx="4447779" cy="1491162"/>
          </a:xfrm>
          <a:prstGeom prst="rect">
            <a:avLst/>
          </a:prstGeom>
          <a:noFill/>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Blinky</a:t>
            </a:r>
            <a:r>
              <a:rPr lang="en-US" dirty="0" smtClean="0"/>
              <a:t> – State chart</a:t>
            </a:r>
            <a:endParaRPr lang="en-US" dirty="0"/>
          </a:p>
        </p:txBody>
      </p:sp>
      <p:sp>
        <p:nvSpPr>
          <p:cNvPr id="6" name="Foliennummernplatzhalter 5"/>
          <p:cNvSpPr>
            <a:spLocks noGrp="1"/>
          </p:cNvSpPr>
          <p:nvPr>
            <p:ph type="sldNum" sz="quarter" idx="12"/>
          </p:nvPr>
        </p:nvSpPr>
        <p:spPr/>
        <p:txBody>
          <a:bodyPr/>
          <a:lstStyle/>
          <a:p>
            <a:fld id="{5BE5162C-0251-43B5-8D75-6AC9459E373D}" type="slidenum">
              <a:rPr lang="de-DE" smtClean="0"/>
              <a:pPr/>
              <a:t>31</a:t>
            </a:fld>
            <a:endParaRPr lang="de-DE"/>
          </a:p>
        </p:txBody>
      </p:sp>
      <p:sp>
        <p:nvSpPr>
          <p:cNvPr id="8" name="Textfeld 7"/>
          <p:cNvSpPr txBox="1"/>
          <p:nvPr/>
        </p:nvSpPr>
        <p:spPr>
          <a:xfrm>
            <a:off x="1187624" y="1772816"/>
            <a:ext cx="7632848" cy="2031325"/>
          </a:xfrm>
          <a:prstGeom prst="rect">
            <a:avLst/>
          </a:prstGeom>
          <a:solidFill>
            <a:schemeClr val="bg1">
              <a:lumMod val="95000"/>
            </a:schemeClr>
          </a:solidFill>
          <a:ln w="19050">
            <a:solidFill>
              <a:schemeClr val="tx1">
                <a:lumMod val="75000"/>
                <a:lumOff val="25000"/>
              </a:schemeClr>
            </a:solidFill>
          </a:ln>
          <a:effectLst>
            <a:outerShdw blurRad="50800" dist="38100" dir="2700000" algn="tl" rotWithShape="0">
              <a:prstClr val="black">
                <a:alpha val="40000"/>
              </a:prstClr>
            </a:outerShdw>
          </a:effectLst>
        </p:spPr>
        <p:txBody>
          <a:bodyPr wrap="square" rtlCol="0">
            <a:spAutoFit/>
          </a:bodyPr>
          <a:lstStyle/>
          <a:p>
            <a:r>
              <a:rPr lang="en-US" dirty="0" smtClean="0"/>
              <a:t>If we want to draw the diagrams more precisely then this toolbar will support us in that: </a:t>
            </a:r>
          </a:p>
          <a:p>
            <a:endParaRPr lang="en-US" dirty="0" smtClean="0"/>
          </a:p>
          <a:p>
            <a:r>
              <a:rPr lang="en-US" dirty="0" smtClean="0"/>
              <a:t>If you select multiple objects in a diagram while keeping the Shift-Key pressed, the symbols in this toolbar will become active. Now you can align the selected objects to the edge of the diagram or to each other. The last selected object is used as pivot point!</a:t>
            </a:r>
          </a:p>
        </p:txBody>
      </p:sp>
      <p:pic>
        <p:nvPicPr>
          <p:cNvPr id="9" name="Picture 6" descr="D:\MKESSLER\400px-Info_icon_001.jpeg"/>
          <p:cNvPicPr>
            <a:picLocks noChangeAspect="1" noChangeArrowheads="1"/>
          </p:cNvPicPr>
          <p:nvPr/>
        </p:nvPicPr>
        <p:blipFill>
          <a:blip r:embed="rId2" cstate="print"/>
          <a:srcRect/>
          <a:stretch>
            <a:fillRect/>
          </a:stretch>
        </p:blipFill>
        <p:spPr bwMode="auto">
          <a:xfrm>
            <a:off x="395536" y="1772816"/>
            <a:ext cx="571504" cy="571504"/>
          </a:xfrm>
          <a:prstGeom prst="rect">
            <a:avLst/>
          </a:prstGeom>
          <a:noFill/>
        </p:spPr>
      </p:pic>
      <p:sp>
        <p:nvSpPr>
          <p:cNvPr id="11" name="Inhaltsplatzhalter 2"/>
          <p:cNvSpPr>
            <a:spLocks noGrp="1"/>
          </p:cNvSpPr>
          <p:nvPr>
            <p:ph idx="1"/>
          </p:nvPr>
        </p:nvSpPr>
        <p:spPr>
          <a:xfrm>
            <a:off x="457200" y="4005064"/>
            <a:ext cx="3250704" cy="2121099"/>
          </a:xfrm>
        </p:spPr>
        <p:txBody>
          <a:bodyPr>
            <a:normAutofit/>
          </a:bodyPr>
          <a:lstStyle/>
          <a:p>
            <a:pPr marL="0" indent="0">
              <a:buNone/>
            </a:pPr>
            <a:r>
              <a:rPr lang="en-US" dirty="0" smtClean="0"/>
              <a:t>Open the state_0 features and rename it </a:t>
            </a:r>
            <a:r>
              <a:rPr lang="en-US" smtClean="0"/>
              <a:t>to </a:t>
            </a:r>
            <a:r>
              <a:rPr lang="en-US" b="1" i="1" smtClean="0"/>
              <a:t>State_off</a:t>
            </a:r>
            <a:r>
              <a:rPr lang="en-US" smtClean="0"/>
              <a:t> </a:t>
            </a:r>
            <a:r>
              <a:rPr lang="en-US" dirty="0" smtClean="0"/>
              <a:t>and enter the call of </a:t>
            </a:r>
            <a:r>
              <a:rPr lang="en-US" smtClean="0"/>
              <a:t>the </a:t>
            </a:r>
            <a:r>
              <a:rPr lang="en-US" b="1" i="1" smtClean="0"/>
              <a:t>off</a:t>
            </a:r>
            <a:r>
              <a:rPr lang="en-US" smtClean="0"/>
              <a:t> </a:t>
            </a:r>
            <a:r>
              <a:rPr lang="en-US" dirty="0" smtClean="0"/>
              <a:t>operation </a:t>
            </a:r>
            <a:r>
              <a:rPr lang="en-US" smtClean="0"/>
              <a:t>at </a:t>
            </a:r>
            <a:r>
              <a:rPr lang="en-US" b="1" i="1" smtClean="0"/>
              <a:t>Action on entry</a:t>
            </a:r>
            <a:endParaRPr lang="en-US" b="1" i="1" dirty="0" smtClean="0"/>
          </a:p>
          <a:p>
            <a:pPr marL="0" indent="0">
              <a:buNone/>
            </a:pPr>
            <a:endParaRPr lang="en-US" dirty="0" smtClean="0"/>
          </a:p>
        </p:txBody>
      </p:sp>
      <p:pic>
        <p:nvPicPr>
          <p:cNvPr id="15362" name="Picture 2" descr="F:\Bilder Marcel\Zeichenbar.PNG"/>
          <p:cNvPicPr>
            <a:picLocks noChangeAspect="1" noChangeArrowheads="1"/>
          </p:cNvPicPr>
          <p:nvPr/>
        </p:nvPicPr>
        <p:blipFill>
          <a:blip r:embed="rId3" cstate="print"/>
          <a:srcRect/>
          <a:stretch>
            <a:fillRect/>
          </a:stretch>
        </p:blipFill>
        <p:spPr bwMode="auto">
          <a:xfrm>
            <a:off x="1279088" y="2368336"/>
            <a:ext cx="3600400" cy="282016"/>
          </a:xfrm>
          <a:prstGeom prst="rect">
            <a:avLst/>
          </a:prstGeom>
          <a:noFill/>
        </p:spPr>
      </p:pic>
      <p:pic>
        <p:nvPicPr>
          <p:cNvPr id="3" name="Grafik 2"/>
          <p:cNvPicPr>
            <a:picLocks noChangeAspect="1"/>
          </p:cNvPicPr>
          <p:nvPr/>
        </p:nvPicPr>
        <p:blipFill>
          <a:blip r:embed="rId4"/>
          <a:stretch>
            <a:fillRect/>
          </a:stretch>
        </p:blipFill>
        <p:spPr>
          <a:xfrm>
            <a:off x="3851920" y="4086501"/>
            <a:ext cx="3456384" cy="1958224"/>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Blinky</a:t>
            </a:r>
            <a:r>
              <a:rPr lang="en-US" dirty="0" smtClean="0"/>
              <a:t> – State chart</a:t>
            </a:r>
            <a:endParaRPr lang="en-US" dirty="0"/>
          </a:p>
        </p:txBody>
      </p:sp>
      <p:sp>
        <p:nvSpPr>
          <p:cNvPr id="6" name="Foliennummernplatzhalter 5"/>
          <p:cNvSpPr>
            <a:spLocks noGrp="1"/>
          </p:cNvSpPr>
          <p:nvPr>
            <p:ph type="sldNum" sz="quarter" idx="12"/>
          </p:nvPr>
        </p:nvSpPr>
        <p:spPr/>
        <p:txBody>
          <a:bodyPr/>
          <a:lstStyle/>
          <a:p>
            <a:fld id="{5BE5162C-0251-43B5-8D75-6AC9459E373D}" type="slidenum">
              <a:rPr lang="de-DE" smtClean="0"/>
              <a:pPr/>
              <a:t>32</a:t>
            </a:fld>
            <a:endParaRPr lang="de-DE"/>
          </a:p>
        </p:txBody>
      </p:sp>
      <p:sp>
        <p:nvSpPr>
          <p:cNvPr id="12" name="Inhaltsplatzhalter 11"/>
          <p:cNvSpPr>
            <a:spLocks noGrp="1"/>
          </p:cNvSpPr>
          <p:nvPr>
            <p:ph idx="1"/>
          </p:nvPr>
        </p:nvSpPr>
        <p:spPr>
          <a:xfrm>
            <a:off x="457200" y="1600200"/>
            <a:ext cx="4114800" cy="4525963"/>
          </a:xfrm>
        </p:spPr>
        <p:txBody>
          <a:bodyPr/>
          <a:lstStyle/>
          <a:p>
            <a:pPr marL="0" indent="0">
              <a:buNone/>
            </a:pPr>
            <a:r>
              <a:rPr lang="en-US" dirty="0" smtClean="0"/>
              <a:t>Enter the similar name and operation into the general </a:t>
            </a:r>
            <a:r>
              <a:rPr lang="en-US" smtClean="0"/>
              <a:t>tab of State_on.</a:t>
            </a:r>
            <a:endParaRPr lang="en-US" dirty="0"/>
          </a:p>
        </p:txBody>
      </p:sp>
      <p:sp>
        <p:nvSpPr>
          <p:cNvPr id="13" name="Inhaltsplatzhalter 11"/>
          <p:cNvSpPr txBox="1">
            <a:spLocks/>
          </p:cNvSpPr>
          <p:nvPr/>
        </p:nvSpPr>
        <p:spPr>
          <a:xfrm>
            <a:off x="5508104" y="1628800"/>
            <a:ext cx="3322712" cy="4525963"/>
          </a:xfrm>
          <a:prstGeom prst="rect">
            <a:avLst/>
          </a:prstGeom>
        </p:spPr>
        <p:txBody>
          <a:bodyPr vert="horz" lIns="91440" tIns="45720" rIns="91440" bIns="45720" rtlCol="0">
            <a:normAutofit/>
          </a:bodyPr>
          <a:lstStyle/>
          <a:p>
            <a:r>
              <a:rPr lang="en-US" sz="2000" dirty="0" smtClean="0"/>
              <a:t>In the current situation our state chart would toggle between both states</a:t>
            </a:r>
            <a:r>
              <a:rPr lang="en-US" sz="2000" smtClean="0"/>
              <a:t>. </a:t>
            </a:r>
            <a:br>
              <a:rPr lang="en-US" sz="2000" smtClean="0"/>
            </a:br>
            <a:r>
              <a:rPr lang="en-US" sz="2000" smtClean="0"/>
              <a:t>The </a:t>
            </a:r>
            <a:r>
              <a:rPr lang="en-US" sz="2000" dirty="0" smtClean="0"/>
              <a:t>Transitions between the states would be executed immediately</a:t>
            </a:r>
            <a:r>
              <a:rPr lang="en-US" sz="2000" smtClean="0"/>
              <a:t>. </a:t>
            </a:r>
          </a:p>
          <a:p>
            <a:r>
              <a:rPr lang="en-US" sz="2000" smtClean="0"/>
              <a:t>To </a:t>
            </a:r>
            <a:r>
              <a:rPr lang="en-US" sz="2000" dirty="0" smtClean="0"/>
              <a:t>change that we open the features of one of the transitions with a double-click. </a:t>
            </a:r>
            <a:r>
              <a:rPr lang="en-US" sz="2000" smtClean="0"/>
              <a:t>Enter  </a:t>
            </a:r>
            <a:r>
              <a:rPr lang="en-US" sz="1600" noProof="0" smtClean="0">
                <a:latin typeface="Consolas" pitchFamily="49" charset="0"/>
                <a:cs typeface="Consolas" pitchFamily="49" charset="0"/>
              </a:rPr>
              <a:t>tm(me-&gt;delay</a:t>
            </a:r>
            <a:r>
              <a:rPr lang="en-US" sz="1600" noProof="0" dirty="0" smtClean="0">
                <a:latin typeface="Consolas" pitchFamily="49" charset="0"/>
                <a:cs typeface="Consolas" pitchFamily="49" charset="0"/>
              </a:rPr>
              <a:t>) </a:t>
            </a:r>
          </a:p>
          <a:p>
            <a:r>
              <a:rPr lang="en-US" sz="2000" noProof="0" dirty="0" smtClean="0"/>
              <a:t>in both transitions as “Trigger”</a:t>
            </a:r>
          </a:p>
          <a:p>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3" name="Grafik 2"/>
          <p:cNvPicPr>
            <a:picLocks noChangeAspect="1"/>
          </p:cNvPicPr>
          <p:nvPr/>
        </p:nvPicPr>
        <p:blipFill>
          <a:blip r:embed="rId2"/>
          <a:stretch>
            <a:fillRect/>
          </a:stretch>
        </p:blipFill>
        <p:spPr>
          <a:xfrm>
            <a:off x="457200" y="2396823"/>
            <a:ext cx="2714625" cy="1457325"/>
          </a:xfrm>
          <a:prstGeom prst="rect">
            <a:avLst/>
          </a:prstGeom>
        </p:spPr>
      </p:pic>
      <p:pic>
        <p:nvPicPr>
          <p:cNvPr id="4" name="Grafik 3"/>
          <p:cNvPicPr>
            <a:picLocks noChangeAspect="1"/>
          </p:cNvPicPr>
          <p:nvPr/>
        </p:nvPicPr>
        <p:blipFill>
          <a:blip r:embed="rId3"/>
          <a:stretch>
            <a:fillRect/>
          </a:stretch>
        </p:blipFill>
        <p:spPr>
          <a:xfrm>
            <a:off x="457200" y="4070350"/>
            <a:ext cx="3028950" cy="2286000"/>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Blinky</a:t>
            </a:r>
            <a:r>
              <a:rPr lang="en-US" dirty="0" smtClean="0"/>
              <a:t> – State chart		</a:t>
            </a:r>
            <a:endParaRPr lang="en-US" dirty="0"/>
          </a:p>
        </p:txBody>
      </p:sp>
      <p:sp>
        <p:nvSpPr>
          <p:cNvPr id="3" name="Inhaltsplatzhalter 2"/>
          <p:cNvSpPr>
            <a:spLocks noGrp="1"/>
          </p:cNvSpPr>
          <p:nvPr>
            <p:ph idx="1"/>
          </p:nvPr>
        </p:nvSpPr>
        <p:spPr/>
        <p:txBody>
          <a:bodyPr/>
          <a:lstStyle/>
          <a:p>
            <a:pPr marL="0" indent="0">
              <a:buNone/>
            </a:pPr>
            <a:r>
              <a:rPr lang="en-US" dirty="0" smtClean="0"/>
              <a:t>The </a:t>
            </a:r>
            <a:r>
              <a:rPr lang="en-US" smtClean="0"/>
              <a:t>tm(me-&gt;delay</a:t>
            </a:r>
            <a:r>
              <a:rPr lang="en-US" dirty="0" smtClean="0"/>
              <a:t>) uses the system clock of the CortexM3, to delay the transition for the time we specified. (We will initialize the attribute with a value later in this tutorial).</a:t>
            </a:r>
          </a:p>
          <a:p>
            <a:pPr marL="0" indent="0">
              <a:buNone/>
            </a:pPr>
            <a:r>
              <a:rPr lang="en-US" dirty="0" smtClean="0"/>
              <a:t>Our finished state chart should look like this:</a:t>
            </a:r>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smtClean="0"/>
          </a:p>
          <a:p>
            <a:pPr marL="0" indent="0">
              <a:buNone/>
            </a:pPr>
            <a:r>
              <a:rPr lang="en-US" dirty="0" smtClean="0"/>
              <a:t>	A click on the symbol     makes the “Action on entry/exit” visible in</a:t>
            </a:r>
          </a:p>
          <a:p>
            <a:pPr marL="0" indent="0">
              <a:buNone/>
            </a:pPr>
            <a:r>
              <a:rPr lang="en-US" dirty="0" smtClean="0"/>
              <a:t>	the state icon</a:t>
            </a:r>
          </a:p>
          <a:p>
            <a:pPr marL="0" indent="0">
              <a:buNone/>
            </a:pPr>
            <a:endParaRPr lang="en-US" dirty="0" smtClean="0"/>
          </a:p>
        </p:txBody>
      </p:sp>
      <p:sp>
        <p:nvSpPr>
          <p:cNvPr id="6" name="Foliennummernplatzhalter 5"/>
          <p:cNvSpPr>
            <a:spLocks noGrp="1"/>
          </p:cNvSpPr>
          <p:nvPr>
            <p:ph type="sldNum" sz="quarter" idx="12"/>
          </p:nvPr>
        </p:nvSpPr>
        <p:spPr/>
        <p:txBody>
          <a:bodyPr/>
          <a:lstStyle/>
          <a:p>
            <a:fld id="{5BE5162C-0251-43B5-8D75-6AC9459E373D}" type="slidenum">
              <a:rPr lang="de-DE" smtClean="0"/>
              <a:pPr/>
              <a:t>33</a:t>
            </a:fld>
            <a:endParaRPr lang="de-DE" dirty="0"/>
          </a:p>
        </p:txBody>
      </p:sp>
      <p:pic>
        <p:nvPicPr>
          <p:cNvPr id="11" name="Picture 6" descr="D:\MKESSLER\400px-Info_icon_001.jpeg"/>
          <p:cNvPicPr>
            <a:picLocks noChangeAspect="1" noChangeArrowheads="1"/>
          </p:cNvPicPr>
          <p:nvPr/>
        </p:nvPicPr>
        <p:blipFill>
          <a:blip r:embed="rId2" cstate="print"/>
          <a:srcRect/>
          <a:stretch>
            <a:fillRect/>
          </a:stretch>
        </p:blipFill>
        <p:spPr bwMode="auto">
          <a:xfrm>
            <a:off x="611560" y="5301208"/>
            <a:ext cx="571504" cy="571504"/>
          </a:xfrm>
          <a:prstGeom prst="rect">
            <a:avLst/>
          </a:prstGeom>
          <a:noFill/>
        </p:spPr>
      </p:pic>
      <p:pic>
        <p:nvPicPr>
          <p:cNvPr id="7174" name="Picture 6"/>
          <p:cNvPicPr>
            <a:picLocks noChangeAspect="1" noChangeArrowheads="1"/>
          </p:cNvPicPr>
          <p:nvPr/>
        </p:nvPicPr>
        <p:blipFill>
          <a:blip r:embed="rId3" cstate="print"/>
          <a:srcRect/>
          <a:stretch>
            <a:fillRect/>
          </a:stretch>
        </p:blipFill>
        <p:spPr bwMode="auto">
          <a:xfrm>
            <a:off x="3707904" y="5229200"/>
            <a:ext cx="142875" cy="180975"/>
          </a:xfrm>
          <a:prstGeom prst="rect">
            <a:avLst/>
          </a:prstGeom>
          <a:noFill/>
          <a:ln w="9525">
            <a:noFill/>
            <a:miter lim="800000"/>
            <a:headEnd/>
            <a:tailEnd/>
          </a:ln>
        </p:spPr>
      </p:pic>
      <p:pic>
        <p:nvPicPr>
          <p:cNvPr id="4" name="Grafik 3"/>
          <p:cNvPicPr>
            <a:picLocks noChangeAspect="1"/>
          </p:cNvPicPr>
          <p:nvPr/>
        </p:nvPicPr>
        <p:blipFill>
          <a:blip r:embed="rId4"/>
          <a:stretch>
            <a:fillRect/>
          </a:stretch>
        </p:blipFill>
        <p:spPr>
          <a:xfrm>
            <a:off x="611560" y="3133527"/>
            <a:ext cx="6436236" cy="1476201"/>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Blinky</a:t>
            </a:r>
            <a:r>
              <a:rPr lang="en-US" dirty="0" smtClean="0"/>
              <a:t> – Instances of a class</a:t>
            </a:r>
            <a:endParaRPr lang="en-US" dirty="0"/>
          </a:p>
        </p:txBody>
      </p:sp>
      <p:sp>
        <p:nvSpPr>
          <p:cNvPr id="3" name="Inhaltsplatzhalter 2"/>
          <p:cNvSpPr>
            <a:spLocks noGrp="1"/>
          </p:cNvSpPr>
          <p:nvPr>
            <p:ph idx="1"/>
          </p:nvPr>
        </p:nvSpPr>
        <p:spPr>
          <a:xfrm>
            <a:off x="457200" y="1600201"/>
            <a:ext cx="8229600" cy="2044824"/>
          </a:xfrm>
        </p:spPr>
        <p:txBody>
          <a:bodyPr/>
          <a:lstStyle/>
          <a:p>
            <a:pPr marL="0" indent="0">
              <a:buNone/>
            </a:pPr>
            <a:r>
              <a:rPr lang="en-US" dirty="0" smtClean="0"/>
              <a:t>The “LED” class is now complete.</a:t>
            </a:r>
          </a:p>
          <a:p>
            <a:pPr marL="0" indent="0">
              <a:buNone/>
            </a:pPr>
            <a:r>
              <a:rPr lang="en-US" dirty="0" smtClean="0"/>
              <a:t>To create an object of our “LED” class at run-time we have to initialize the class. In Rhapsody there are multiple alternatives to achieve this. The simplest possibility looks as follows:</a:t>
            </a:r>
          </a:p>
          <a:p>
            <a:pPr marL="0" indent="0">
              <a:buNone/>
            </a:pPr>
            <a:r>
              <a:rPr lang="en-US" smtClean="0"/>
              <a:t>We create a new Object-Model-Diagram to differentiate between classes and instances – to use the existing diagram would also be possible</a:t>
            </a:r>
            <a:endParaRPr lang="en-US" dirty="0" smtClean="0"/>
          </a:p>
          <a:p>
            <a:pPr marL="0" indent="0">
              <a:buNone/>
            </a:pPr>
            <a:endParaRPr lang="en-US" dirty="0" smtClean="0"/>
          </a:p>
        </p:txBody>
      </p:sp>
      <p:sp>
        <p:nvSpPr>
          <p:cNvPr id="6" name="Foliennummernplatzhalter 5"/>
          <p:cNvSpPr>
            <a:spLocks noGrp="1"/>
          </p:cNvSpPr>
          <p:nvPr>
            <p:ph type="sldNum" sz="quarter" idx="12"/>
          </p:nvPr>
        </p:nvSpPr>
        <p:spPr/>
        <p:txBody>
          <a:bodyPr/>
          <a:lstStyle/>
          <a:p>
            <a:fld id="{5BE5162C-0251-43B5-8D75-6AC9459E373D}" type="slidenum">
              <a:rPr lang="de-DE" smtClean="0"/>
              <a:pPr/>
              <a:t>34</a:t>
            </a:fld>
            <a:endParaRPr lang="de-DE" dirty="0"/>
          </a:p>
        </p:txBody>
      </p:sp>
      <p:sp>
        <p:nvSpPr>
          <p:cNvPr id="10" name="Inhaltsplatzhalter 2"/>
          <p:cNvSpPr txBox="1">
            <a:spLocks/>
          </p:cNvSpPr>
          <p:nvPr/>
        </p:nvSpPr>
        <p:spPr>
          <a:xfrm>
            <a:off x="467544" y="3904456"/>
            <a:ext cx="4248472" cy="2044824"/>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Right</a:t>
            </a:r>
            <a:r>
              <a:rPr kumimoji="0" lang="en-US" sz="2000" b="0" i="0" u="none" strike="noStrike" kern="1200" cap="none" spc="0" normalizeH="0" noProof="0" dirty="0" smtClean="0">
                <a:ln>
                  <a:noFill/>
                </a:ln>
                <a:solidFill>
                  <a:schemeClr val="tx1"/>
                </a:solidFill>
                <a:effectLst/>
                <a:uLnTx/>
                <a:uFillTx/>
                <a:latin typeface="+mn-lt"/>
                <a:ea typeface="+mn-ea"/>
                <a:cs typeface="+mn-cs"/>
              </a:rPr>
              <a:t> click on “Object Model Diagrams” </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2" name="Inhaltsplatzhalter 2"/>
          <p:cNvSpPr txBox="1">
            <a:spLocks/>
          </p:cNvSpPr>
          <p:nvPr/>
        </p:nvSpPr>
        <p:spPr>
          <a:xfrm>
            <a:off x="4644008" y="3933056"/>
            <a:ext cx="4248472" cy="2044824"/>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000" dirty="0" smtClean="0"/>
              <a:t>… and call it “Runtime”</a:t>
            </a:r>
            <a:r>
              <a:rPr kumimoji="0" lang="en-US" sz="2000" b="0" i="0" u="none" strike="noStrike" kern="1200" cap="none" spc="0" normalizeH="0" noProof="0" dirty="0" smtClean="0">
                <a:ln>
                  <a:noFill/>
                </a:ln>
                <a:solidFill>
                  <a:schemeClr val="tx1"/>
                </a:solidFill>
                <a:effectLst/>
                <a:uLnTx/>
                <a:uFillTx/>
                <a:latin typeface="+mn-lt"/>
                <a:ea typeface="+mn-ea"/>
                <a:cs typeface="+mn-cs"/>
              </a:rPr>
              <a:t> </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8434" name="Picture 2" descr="F:\Bilder Marcel\Runtime.PNG"/>
          <p:cNvPicPr>
            <a:picLocks noChangeAspect="1" noChangeArrowheads="1"/>
          </p:cNvPicPr>
          <p:nvPr/>
        </p:nvPicPr>
        <p:blipFill>
          <a:blip r:embed="rId2" cstate="print"/>
          <a:srcRect/>
          <a:stretch>
            <a:fillRect/>
          </a:stretch>
        </p:blipFill>
        <p:spPr bwMode="auto">
          <a:xfrm>
            <a:off x="539552" y="4437112"/>
            <a:ext cx="2534682" cy="720080"/>
          </a:xfrm>
          <a:prstGeom prst="rect">
            <a:avLst/>
          </a:prstGeom>
          <a:noFill/>
          <a:effectLst>
            <a:outerShdw blurRad="50800" dist="38100" dir="2700000" algn="tl" rotWithShape="0">
              <a:prstClr val="black">
                <a:alpha val="40000"/>
              </a:prstClr>
            </a:outerShdw>
          </a:effectLst>
        </p:spPr>
      </p:pic>
      <p:pic>
        <p:nvPicPr>
          <p:cNvPr id="4" name="Grafik 3"/>
          <p:cNvPicPr>
            <a:picLocks noChangeAspect="1"/>
          </p:cNvPicPr>
          <p:nvPr/>
        </p:nvPicPr>
        <p:blipFill>
          <a:blip r:embed="rId3"/>
          <a:stretch>
            <a:fillRect/>
          </a:stretch>
        </p:blipFill>
        <p:spPr>
          <a:xfrm>
            <a:off x="5343887" y="4631548"/>
            <a:ext cx="2886075" cy="17430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Blinky</a:t>
            </a:r>
            <a:r>
              <a:rPr lang="en-US" dirty="0" smtClean="0"/>
              <a:t> – Instances of a class</a:t>
            </a:r>
            <a:endParaRPr lang="en-US" dirty="0"/>
          </a:p>
        </p:txBody>
      </p:sp>
      <p:sp>
        <p:nvSpPr>
          <p:cNvPr id="3" name="Inhaltsplatzhalter 2"/>
          <p:cNvSpPr>
            <a:spLocks noGrp="1"/>
          </p:cNvSpPr>
          <p:nvPr>
            <p:ph idx="1"/>
          </p:nvPr>
        </p:nvSpPr>
        <p:spPr/>
        <p:txBody>
          <a:bodyPr/>
          <a:lstStyle/>
          <a:p>
            <a:pPr marL="0" indent="0">
              <a:buNone/>
            </a:pPr>
            <a:r>
              <a:rPr lang="en-US" dirty="0" smtClean="0"/>
              <a:t>Now drag the “LED” class from the model browser and drop it in the “Runtime” OMD </a:t>
            </a:r>
            <a:endParaRPr lang="en-US" dirty="0"/>
          </a:p>
        </p:txBody>
      </p:sp>
      <p:sp>
        <p:nvSpPr>
          <p:cNvPr id="6" name="Foliennummernplatzhalter 5"/>
          <p:cNvSpPr>
            <a:spLocks noGrp="1"/>
          </p:cNvSpPr>
          <p:nvPr>
            <p:ph type="sldNum" sz="quarter" idx="12"/>
          </p:nvPr>
        </p:nvSpPr>
        <p:spPr/>
        <p:txBody>
          <a:bodyPr/>
          <a:lstStyle/>
          <a:p>
            <a:fld id="{5BE5162C-0251-43B5-8D75-6AC9459E373D}" type="slidenum">
              <a:rPr lang="de-DE" smtClean="0"/>
              <a:pPr/>
              <a:t>35</a:t>
            </a:fld>
            <a:endParaRPr lang="de-DE"/>
          </a:p>
        </p:txBody>
      </p:sp>
      <p:pic>
        <p:nvPicPr>
          <p:cNvPr id="19458" name="Picture 2" descr="F:\Bilder Marcel\drop_LED.PNG"/>
          <p:cNvPicPr>
            <a:picLocks noChangeAspect="1" noChangeArrowheads="1"/>
          </p:cNvPicPr>
          <p:nvPr/>
        </p:nvPicPr>
        <p:blipFill>
          <a:blip r:embed="rId2" cstate="print"/>
          <a:srcRect/>
          <a:stretch>
            <a:fillRect/>
          </a:stretch>
        </p:blipFill>
        <p:spPr bwMode="auto">
          <a:xfrm>
            <a:off x="611560" y="2420888"/>
            <a:ext cx="6288087" cy="3409950"/>
          </a:xfrm>
          <a:prstGeom prst="rect">
            <a:avLst/>
          </a:prstGeom>
          <a:noFill/>
          <a:effectLst>
            <a:outerShdw blurRad="50800" dist="38100" dir="2700000" algn="tl" rotWithShape="0">
              <a:prstClr val="black">
                <a:alpha val="40000"/>
              </a:prstClr>
            </a:outerShdw>
          </a:effectLst>
        </p:spPr>
      </p:pic>
      <p:sp>
        <p:nvSpPr>
          <p:cNvPr id="9" name="Ellipse 8"/>
          <p:cNvSpPr/>
          <p:nvPr/>
        </p:nvSpPr>
        <p:spPr>
          <a:xfrm>
            <a:off x="1475656" y="4725144"/>
            <a:ext cx="576064" cy="288032"/>
          </a:xfrm>
          <a:prstGeom prst="ellipse">
            <a:avLst/>
          </a:prstGeom>
          <a:noFill/>
          <a:ln w="3492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Gerade Verbindung mit Pfeil 10"/>
          <p:cNvCxnSpPr/>
          <p:nvPr/>
        </p:nvCxnSpPr>
        <p:spPr>
          <a:xfrm flipV="1">
            <a:off x="2195736" y="4581128"/>
            <a:ext cx="2160240" cy="216024"/>
          </a:xfrm>
          <a:prstGeom prst="straightConnector1">
            <a:avLst/>
          </a:prstGeom>
          <a:ln w="381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Blinky</a:t>
            </a:r>
            <a:r>
              <a:rPr lang="en-US" dirty="0" smtClean="0"/>
              <a:t> – Instances of a class</a:t>
            </a:r>
            <a:endParaRPr lang="en-US" dirty="0"/>
          </a:p>
        </p:txBody>
      </p:sp>
      <p:sp>
        <p:nvSpPr>
          <p:cNvPr id="3" name="Inhaltsplatzhalter 2"/>
          <p:cNvSpPr>
            <a:spLocks noGrp="1"/>
          </p:cNvSpPr>
          <p:nvPr>
            <p:ph idx="1"/>
          </p:nvPr>
        </p:nvSpPr>
        <p:spPr>
          <a:xfrm>
            <a:off x="457200" y="1600200"/>
            <a:ext cx="8219256" cy="4525963"/>
          </a:xfrm>
        </p:spPr>
        <p:txBody>
          <a:bodyPr/>
          <a:lstStyle/>
          <a:p>
            <a:pPr marL="0" indent="0">
              <a:buNone/>
            </a:pPr>
            <a:r>
              <a:rPr lang="en-US" dirty="0" smtClean="0"/>
              <a:t>Right click on the “LED” class in the “Runtime” LED and select:</a:t>
            </a:r>
            <a:endParaRPr lang="en-US" sz="1600" dirty="0" smtClean="0">
              <a:latin typeface="Consolas" pitchFamily="49" charset="0"/>
              <a:cs typeface="Consolas" pitchFamily="49" charset="0"/>
            </a:endParaRPr>
          </a:p>
          <a:p>
            <a:pPr>
              <a:buNone/>
            </a:pPr>
            <a:r>
              <a:rPr lang="en-US" sz="1600" dirty="0" smtClean="0">
                <a:latin typeface="Consolas" pitchFamily="49" charset="0"/>
                <a:cs typeface="Consolas" pitchFamily="49" charset="0"/>
              </a:rPr>
              <a:t>Make an Object</a:t>
            </a:r>
          </a:p>
          <a:p>
            <a:pPr marL="0" indent="0">
              <a:buNone/>
            </a:pPr>
            <a:r>
              <a:rPr lang="en-US" dirty="0" smtClean="0">
                <a:cs typeface="Consolas" pitchFamily="49" charset="0"/>
              </a:rPr>
              <a:t>At runtime an object will be created at run-time out of our </a:t>
            </a:r>
          </a:p>
          <a:p>
            <a:pPr marL="0" indent="0">
              <a:buNone/>
            </a:pPr>
            <a:r>
              <a:rPr lang="en-US" dirty="0" smtClean="0">
                <a:cs typeface="Consolas" pitchFamily="49" charset="0"/>
              </a:rPr>
              <a:t>class “LED”. It is called “</a:t>
            </a:r>
            <a:r>
              <a:rPr lang="en-US" dirty="0" err="1" smtClean="0">
                <a:cs typeface="Consolas" pitchFamily="49" charset="0"/>
              </a:rPr>
              <a:t>itsLED</a:t>
            </a:r>
            <a:r>
              <a:rPr lang="en-US" dirty="0" smtClean="0">
                <a:cs typeface="Consolas" pitchFamily="49" charset="0"/>
              </a:rPr>
              <a:t>”. </a:t>
            </a:r>
          </a:p>
          <a:p>
            <a:pPr>
              <a:buNone/>
            </a:pPr>
            <a:endParaRPr lang="en-US" dirty="0" smtClean="0"/>
          </a:p>
          <a:p>
            <a:pPr marL="0" indent="0">
              <a:buNone/>
            </a:pPr>
            <a:r>
              <a:rPr lang="en-US" dirty="0" smtClean="0"/>
              <a:t>The only thing this object is missing is a suitable “</a:t>
            </a:r>
            <a:r>
              <a:rPr lang="en-US" dirty="0" err="1" smtClean="0"/>
              <a:t>BitNr</a:t>
            </a:r>
            <a:r>
              <a:rPr lang="en-US" dirty="0" smtClean="0"/>
              <a:t>” and a value for the “Delay” in our </a:t>
            </a:r>
            <a:r>
              <a:rPr lang="en-US" dirty="0" err="1" smtClean="0"/>
              <a:t>statechart</a:t>
            </a:r>
            <a:r>
              <a:rPr lang="en-US" dirty="0" smtClean="0"/>
              <a:t>. For this we open the features of the object "</a:t>
            </a:r>
            <a:r>
              <a:rPr lang="en-US" dirty="0" err="1" smtClean="0"/>
              <a:t>itsLED</a:t>
            </a:r>
            <a:r>
              <a:rPr lang="en-US" dirty="0" smtClean="0"/>
              <a:t>“ and click the “General” tab under Initialization on the extend button.</a:t>
            </a:r>
            <a:endParaRPr lang="en-US" dirty="0">
              <a:cs typeface="Consolas" pitchFamily="49" charset="0"/>
            </a:endParaRPr>
          </a:p>
        </p:txBody>
      </p:sp>
      <p:sp>
        <p:nvSpPr>
          <p:cNvPr id="6" name="Foliennummernplatzhalter 5"/>
          <p:cNvSpPr>
            <a:spLocks noGrp="1"/>
          </p:cNvSpPr>
          <p:nvPr>
            <p:ph type="sldNum" sz="quarter" idx="12"/>
          </p:nvPr>
        </p:nvSpPr>
        <p:spPr/>
        <p:txBody>
          <a:bodyPr/>
          <a:lstStyle/>
          <a:p>
            <a:fld id="{5BE5162C-0251-43B5-8D75-6AC9459E373D}" type="slidenum">
              <a:rPr lang="de-DE" smtClean="0"/>
              <a:pPr/>
              <a:t>36</a:t>
            </a:fld>
            <a:endParaRPr lang="de-DE"/>
          </a:p>
        </p:txBody>
      </p:sp>
      <p:pic>
        <p:nvPicPr>
          <p:cNvPr id="20482" name="Picture 2" descr="F:\Bilder Marcel\its_LED.PNG"/>
          <p:cNvPicPr>
            <a:picLocks noChangeAspect="1" noChangeArrowheads="1"/>
          </p:cNvPicPr>
          <p:nvPr/>
        </p:nvPicPr>
        <p:blipFill>
          <a:blip r:embed="rId2" cstate="print"/>
          <a:srcRect l="25238"/>
          <a:stretch>
            <a:fillRect/>
          </a:stretch>
        </p:blipFill>
        <p:spPr bwMode="auto">
          <a:xfrm>
            <a:off x="7308304" y="1628800"/>
            <a:ext cx="1082403" cy="1571625"/>
          </a:xfrm>
          <a:prstGeom prst="rect">
            <a:avLst/>
          </a:prstGeom>
          <a:noFill/>
          <a:effectLst>
            <a:outerShdw blurRad="50800" dist="38100" dir="2700000" algn="tl" rotWithShape="0">
              <a:prstClr val="black">
                <a:alpha val="40000"/>
              </a:prstClr>
            </a:outerShdw>
          </a:effectLst>
        </p:spPr>
      </p:pic>
      <p:pic>
        <p:nvPicPr>
          <p:cNvPr id="20483" name="Picture 3" descr="F:\Bilder Marcel\its_LED_inDefault.PNG"/>
          <p:cNvPicPr>
            <a:picLocks noChangeAspect="1" noChangeArrowheads="1"/>
          </p:cNvPicPr>
          <p:nvPr/>
        </p:nvPicPr>
        <p:blipFill>
          <a:blip r:embed="rId3" cstate="print"/>
          <a:srcRect/>
          <a:stretch>
            <a:fillRect/>
          </a:stretch>
        </p:blipFill>
        <p:spPr bwMode="auto">
          <a:xfrm>
            <a:off x="539551" y="4437112"/>
            <a:ext cx="4198919" cy="2088232"/>
          </a:xfrm>
          <a:prstGeom prst="rect">
            <a:avLst/>
          </a:prstGeom>
          <a:noFill/>
          <a:effectLst>
            <a:outerShdw blurRad="50800" dist="38100" dir="2700000" algn="tl" rotWithShape="0">
              <a:prstClr val="black">
                <a:alpha val="40000"/>
              </a:prstClr>
            </a:outerShdw>
          </a:effectLst>
        </p:spPr>
      </p:pic>
      <p:sp>
        <p:nvSpPr>
          <p:cNvPr id="11" name="Ellipse 10"/>
          <p:cNvSpPr/>
          <p:nvPr/>
        </p:nvSpPr>
        <p:spPr>
          <a:xfrm>
            <a:off x="683568" y="4653136"/>
            <a:ext cx="354460" cy="288032"/>
          </a:xfrm>
          <a:prstGeom prst="ellipse">
            <a:avLst/>
          </a:prstGeom>
          <a:noFill/>
          <a:ln w="3492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Blinky</a:t>
            </a:r>
            <a:r>
              <a:rPr lang="en-US" dirty="0" smtClean="0"/>
              <a:t> – Instances of a class</a:t>
            </a:r>
            <a:endParaRPr lang="en-US" dirty="0"/>
          </a:p>
        </p:txBody>
      </p:sp>
      <p:sp>
        <p:nvSpPr>
          <p:cNvPr id="3" name="Inhaltsplatzhalter 2"/>
          <p:cNvSpPr>
            <a:spLocks noGrp="1"/>
          </p:cNvSpPr>
          <p:nvPr>
            <p:ph idx="1"/>
          </p:nvPr>
        </p:nvSpPr>
        <p:spPr/>
        <p:txBody>
          <a:bodyPr/>
          <a:lstStyle/>
          <a:p>
            <a:pPr marL="0" indent="0">
              <a:buNone/>
            </a:pPr>
            <a:r>
              <a:rPr lang="en-US" dirty="0" smtClean="0"/>
              <a:t>In the next window, we select the variable "</a:t>
            </a:r>
            <a:r>
              <a:rPr lang="en-US" dirty="0" err="1" smtClean="0"/>
              <a:t>aBitNr</a:t>
            </a:r>
            <a:r>
              <a:rPr lang="en-US" dirty="0" smtClean="0"/>
              <a:t>" and we click on "</a:t>
            </a:r>
            <a:r>
              <a:rPr lang="en-US" dirty="0" err="1" smtClean="0"/>
              <a:t>SetValue</a:t>
            </a:r>
            <a:r>
              <a:rPr lang="en-US" dirty="0" smtClean="0"/>
              <a:t>".</a:t>
            </a:r>
            <a:endParaRPr lang="en-US" dirty="0"/>
          </a:p>
        </p:txBody>
      </p:sp>
      <p:sp>
        <p:nvSpPr>
          <p:cNvPr id="6" name="Foliennummernplatzhalter 5"/>
          <p:cNvSpPr>
            <a:spLocks noGrp="1"/>
          </p:cNvSpPr>
          <p:nvPr>
            <p:ph type="sldNum" sz="quarter" idx="12"/>
          </p:nvPr>
        </p:nvSpPr>
        <p:spPr/>
        <p:txBody>
          <a:bodyPr/>
          <a:lstStyle/>
          <a:p>
            <a:fld id="{5BE5162C-0251-43B5-8D75-6AC9459E373D}" type="slidenum">
              <a:rPr lang="de-DE" smtClean="0"/>
              <a:pPr/>
              <a:t>37</a:t>
            </a:fld>
            <a:endParaRPr lang="de-DE"/>
          </a:p>
        </p:txBody>
      </p:sp>
      <p:sp>
        <p:nvSpPr>
          <p:cNvPr id="8" name="Inhaltsplatzhalter 2"/>
          <p:cNvSpPr txBox="1">
            <a:spLocks/>
          </p:cNvSpPr>
          <p:nvPr/>
        </p:nvSpPr>
        <p:spPr>
          <a:xfrm>
            <a:off x="4067944" y="2204864"/>
            <a:ext cx="4771256" cy="3713659"/>
          </a:xfrm>
          <a:prstGeom prst="rect">
            <a:avLst/>
          </a:prstGeom>
        </p:spPr>
        <p:txBody>
          <a:bodyPr vert="horz" lIns="91440" tIns="45720" rIns="91440" bIns="45720" rtlCol="0">
            <a:normAutofit/>
          </a:bodyPr>
          <a:lstStyle/>
          <a:p>
            <a:r>
              <a:rPr lang="en-US" sz="2000" dirty="0" smtClean="0"/>
              <a:t>To address the LED P2.2 on the </a:t>
            </a:r>
            <a:r>
              <a:rPr lang="en-US" sz="2000" dirty="0" err="1" smtClean="0"/>
              <a:t>Keil</a:t>
            </a:r>
            <a:r>
              <a:rPr lang="en-US" sz="2000" dirty="0" smtClean="0"/>
              <a:t> MCB1700 we enter the value “2”, in the Argument Dialog under “Value”.</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10" name="Gerade Verbindung 9"/>
          <p:cNvCxnSpPr/>
          <p:nvPr/>
        </p:nvCxnSpPr>
        <p:spPr>
          <a:xfrm>
            <a:off x="4067944" y="2276872"/>
            <a:ext cx="0" cy="3888432"/>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21506" name="Picture 2" descr="F:\Bilder Marcel\AcutalCall.PNG"/>
          <p:cNvPicPr>
            <a:picLocks noChangeAspect="1" noChangeArrowheads="1"/>
          </p:cNvPicPr>
          <p:nvPr/>
        </p:nvPicPr>
        <p:blipFill>
          <a:blip r:embed="rId2" cstate="print"/>
          <a:srcRect/>
          <a:stretch>
            <a:fillRect/>
          </a:stretch>
        </p:blipFill>
        <p:spPr bwMode="auto">
          <a:xfrm>
            <a:off x="323528" y="2420888"/>
            <a:ext cx="3552825" cy="3552825"/>
          </a:xfrm>
          <a:prstGeom prst="rect">
            <a:avLst/>
          </a:prstGeom>
          <a:noFill/>
          <a:effectLst>
            <a:outerShdw blurRad="50800" dist="38100" dir="2700000" algn="tl" rotWithShape="0">
              <a:prstClr val="black">
                <a:alpha val="40000"/>
              </a:prstClr>
            </a:outerShdw>
          </a:effectLst>
        </p:spPr>
      </p:pic>
      <p:pic>
        <p:nvPicPr>
          <p:cNvPr id="21507" name="Picture 3" descr="F:\Bilder Marcel\argument_dialog.PNG"/>
          <p:cNvPicPr>
            <a:picLocks noChangeAspect="1" noChangeArrowheads="1"/>
          </p:cNvPicPr>
          <p:nvPr/>
        </p:nvPicPr>
        <p:blipFill>
          <a:blip r:embed="rId3" cstate="print"/>
          <a:srcRect/>
          <a:stretch>
            <a:fillRect/>
          </a:stretch>
        </p:blipFill>
        <p:spPr bwMode="auto">
          <a:xfrm>
            <a:off x="4644008" y="3284984"/>
            <a:ext cx="3033818" cy="3180755"/>
          </a:xfrm>
          <a:prstGeom prst="rect">
            <a:avLst/>
          </a:prstGeom>
          <a:noFill/>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Blinky</a:t>
            </a:r>
            <a:r>
              <a:rPr lang="en-US" dirty="0" smtClean="0"/>
              <a:t> – Instances of a class</a:t>
            </a:r>
            <a:endParaRPr lang="en-US" dirty="0"/>
          </a:p>
        </p:txBody>
      </p:sp>
      <p:sp>
        <p:nvSpPr>
          <p:cNvPr id="3" name="Inhaltsplatzhalter 2"/>
          <p:cNvSpPr>
            <a:spLocks noGrp="1"/>
          </p:cNvSpPr>
          <p:nvPr>
            <p:ph idx="1"/>
          </p:nvPr>
        </p:nvSpPr>
        <p:spPr>
          <a:xfrm>
            <a:off x="457200" y="1600201"/>
            <a:ext cx="8229600" cy="2476872"/>
          </a:xfrm>
        </p:spPr>
        <p:txBody>
          <a:bodyPr>
            <a:normAutofit/>
          </a:bodyPr>
          <a:lstStyle/>
          <a:p>
            <a:pPr marL="0" indent="0" algn="just">
              <a:buNone/>
            </a:pPr>
            <a:r>
              <a:rPr lang="en-US" dirty="0" smtClean="0"/>
              <a:t>We repeat the same game now with the argument "</a:t>
            </a:r>
            <a:r>
              <a:rPr lang="en-US" dirty="0" err="1" smtClean="0"/>
              <a:t>aDelay</a:t>
            </a:r>
            <a:r>
              <a:rPr lang="en-US" dirty="0" smtClean="0"/>
              <a:t>”. As a value we take “100” (milliseconds). To fully exploit the advantages of object orientation, we will immediately add a second instance of our class. So we will again drag the “LED” class from the browser to the “Runtime” diagram, next to the other instance, we right click the class again and from the context menu select:</a:t>
            </a:r>
          </a:p>
          <a:p>
            <a:pPr>
              <a:buNone/>
            </a:pPr>
            <a:r>
              <a:rPr lang="en-US" dirty="0" smtClean="0"/>
              <a:t>Make an Object</a:t>
            </a:r>
          </a:p>
          <a:p>
            <a:pPr>
              <a:buNone/>
            </a:pPr>
            <a:endParaRPr lang="en-US" dirty="0" smtClean="0"/>
          </a:p>
        </p:txBody>
      </p:sp>
      <p:sp>
        <p:nvSpPr>
          <p:cNvPr id="6" name="Foliennummernplatzhalter 5"/>
          <p:cNvSpPr>
            <a:spLocks noGrp="1"/>
          </p:cNvSpPr>
          <p:nvPr>
            <p:ph type="sldNum" sz="quarter" idx="12"/>
          </p:nvPr>
        </p:nvSpPr>
        <p:spPr/>
        <p:txBody>
          <a:bodyPr/>
          <a:lstStyle/>
          <a:p>
            <a:fld id="{5BE5162C-0251-43B5-8D75-6AC9459E373D}" type="slidenum">
              <a:rPr lang="de-DE" smtClean="0"/>
              <a:pPr/>
              <a:t>38</a:t>
            </a:fld>
            <a:endParaRPr lang="de-DE"/>
          </a:p>
        </p:txBody>
      </p:sp>
      <p:sp>
        <p:nvSpPr>
          <p:cNvPr id="7" name="Textfeld 6"/>
          <p:cNvSpPr txBox="1"/>
          <p:nvPr/>
        </p:nvSpPr>
        <p:spPr>
          <a:xfrm>
            <a:off x="467544" y="4221088"/>
            <a:ext cx="3816424" cy="1908215"/>
          </a:xfrm>
          <a:prstGeom prst="rect">
            <a:avLst/>
          </a:prstGeom>
          <a:noFill/>
        </p:spPr>
        <p:txBody>
          <a:bodyPr wrap="square" rtlCol="0">
            <a:spAutoFit/>
          </a:bodyPr>
          <a:lstStyle/>
          <a:p>
            <a:pPr algn="just"/>
            <a:r>
              <a:rPr lang="en-US" sz="2000" dirty="0" smtClean="0"/>
              <a:t>We then click the General tab under Initialization on the Extend button and enter now for the “</a:t>
            </a:r>
            <a:r>
              <a:rPr lang="en-US" sz="2000" dirty="0" err="1" smtClean="0"/>
              <a:t>aBitNr</a:t>
            </a:r>
            <a:r>
              <a:rPr lang="en-US" sz="2000" dirty="0" smtClean="0"/>
              <a:t>” a </a:t>
            </a:r>
            <a:r>
              <a:rPr lang="en-US" sz="2000" smtClean="0"/>
              <a:t>“3” </a:t>
            </a:r>
            <a:r>
              <a:rPr lang="en-US" sz="2000" dirty="0" smtClean="0"/>
              <a:t>and for </a:t>
            </a:r>
            <a:r>
              <a:rPr lang="en-US" sz="2000" smtClean="0"/>
              <a:t>the </a:t>
            </a:r>
          </a:p>
          <a:p>
            <a:pPr algn="just"/>
            <a:r>
              <a:rPr lang="en-US" sz="2000" smtClean="0"/>
              <a:t>“</a:t>
            </a:r>
            <a:r>
              <a:rPr lang="en-US" sz="2000" dirty="0" err="1" smtClean="0"/>
              <a:t>aDelay</a:t>
            </a:r>
            <a:r>
              <a:rPr lang="en-US" sz="2000" dirty="0" smtClean="0"/>
              <a:t>” </a:t>
            </a:r>
            <a:r>
              <a:rPr lang="en-US" sz="2000" smtClean="0"/>
              <a:t>a “50”. </a:t>
            </a:r>
            <a:endParaRPr lang="en-US" sz="2000" dirty="0" smtClean="0"/>
          </a:p>
          <a:p>
            <a:endParaRPr lang="en-US" dirty="0"/>
          </a:p>
        </p:txBody>
      </p:sp>
      <p:pic>
        <p:nvPicPr>
          <p:cNvPr id="22530" name="Picture 2" descr="F:\Bilder Marcel\ActualCall2.PNG"/>
          <p:cNvPicPr>
            <a:picLocks noChangeAspect="1" noChangeArrowheads="1"/>
          </p:cNvPicPr>
          <p:nvPr/>
        </p:nvPicPr>
        <p:blipFill>
          <a:blip r:embed="rId2" cstate="print"/>
          <a:srcRect/>
          <a:stretch>
            <a:fillRect/>
          </a:stretch>
        </p:blipFill>
        <p:spPr bwMode="auto">
          <a:xfrm>
            <a:off x="4860032" y="3429000"/>
            <a:ext cx="3168352" cy="3168352"/>
          </a:xfrm>
          <a:prstGeom prst="rect">
            <a:avLst/>
          </a:prstGeom>
          <a:noFill/>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Blinky</a:t>
            </a:r>
            <a:r>
              <a:rPr lang="en-US" dirty="0" smtClean="0"/>
              <a:t> – Instances of a class</a:t>
            </a:r>
            <a:endParaRPr lang="en-US" dirty="0"/>
          </a:p>
        </p:txBody>
      </p:sp>
      <p:sp>
        <p:nvSpPr>
          <p:cNvPr id="3" name="Inhaltsplatzhalter 2"/>
          <p:cNvSpPr>
            <a:spLocks noGrp="1"/>
          </p:cNvSpPr>
          <p:nvPr>
            <p:ph idx="1"/>
          </p:nvPr>
        </p:nvSpPr>
        <p:spPr>
          <a:xfrm>
            <a:off x="457200" y="1700808"/>
            <a:ext cx="3826768" cy="4425355"/>
          </a:xfrm>
        </p:spPr>
        <p:txBody>
          <a:bodyPr/>
          <a:lstStyle/>
          <a:p>
            <a:pPr>
              <a:buNone/>
            </a:pPr>
            <a:r>
              <a:rPr lang="en-US" dirty="0" smtClean="0"/>
              <a:t>That’s it! </a:t>
            </a:r>
          </a:p>
          <a:p>
            <a:pPr>
              <a:buNone/>
            </a:pPr>
            <a:endParaRPr lang="en-US" dirty="0" smtClean="0"/>
          </a:p>
          <a:p>
            <a:pPr marL="0" indent="0" algn="just">
              <a:buNone/>
            </a:pPr>
            <a:r>
              <a:rPr lang="en-US" dirty="0" smtClean="0"/>
              <a:t>We have just, in a very simple way, created two objects from the same class. </a:t>
            </a:r>
          </a:p>
          <a:p>
            <a:pPr marL="0" indent="0" algn="just">
              <a:buNone/>
            </a:pPr>
            <a:r>
              <a:rPr lang="en-US" dirty="0" smtClean="0"/>
              <a:t>Both objects can be simply distinguished using the name and the attributes.</a:t>
            </a:r>
            <a:endParaRPr lang="en-US" dirty="0"/>
          </a:p>
        </p:txBody>
      </p:sp>
      <p:sp>
        <p:nvSpPr>
          <p:cNvPr id="6" name="Foliennummernplatzhalter 5"/>
          <p:cNvSpPr>
            <a:spLocks noGrp="1"/>
          </p:cNvSpPr>
          <p:nvPr>
            <p:ph type="sldNum" sz="quarter" idx="12"/>
          </p:nvPr>
        </p:nvSpPr>
        <p:spPr/>
        <p:txBody>
          <a:bodyPr/>
          <a:lstStyle/>
          <a:p>
            <a:fld id="{5BE5162C-0251-43B5-8D75-6AC9459E373D}" type="slidenum">
              <a:rPr lang="de-DE" smtClean="0"/>
              <a:pPr/>
              <a:t>39</a:t>
            </a:fld>
            <a:endParaRPr lang="de-DE"/>
          </a:p>
        </p:txBody>
      </p:sp>
      <p:pic>
        <p:nvPicPr>
          <p:cNvPr id="23554" name="Picture 2" descr="F:\Bilder Marcel\RuntimeOMD.PNG"/>
          <p:cNvPicPr>
            <a:picLocks noChangeAspect="1" noChangeArrowheads="1"/>
          </p:cNvPicPr>
          <p:nvPr/>
        </p:nvPicPr>
        <p:blipFill>
          <a:blip r:embed="rId3" cstate="print"/>
          <a:srcRect/>
          <a:stretch>
            <a:fillRect/>
          </a:stretch>
        </p:blipFill>
        <p:spPr bwMode="auto">
          <a:xfrm>
            <a:off x="4633618" y="1908547"/>
            <a:ext cx="4186854" cy="3536677"/>
          </a:xfrm>
          <a:prstGeom prst="rect">
            <a:avLst/>
          </a:prstGeom>
          <a:noFill/>
          <a:effectLst>
            <a:outerShdw blurRad="50800" dist="38100" dir="2700000" algn="tl" rotWithShape="0">
              <a:prstClr val="black">
                <a:alpha val="40000"/>
              </a:prstClr>
            </a:outerShdw>
          </a:effectLst>
        </p:spPr>
      </p:pic>
      <p:pic>
        <p:nvPicPr>
          <p:cNvPr id="4" name="Grafik 3"/>
          <p:cNvPicPr>
            <a:picLocks noChangeAspect="1"/>
          </p:cNvPicPr>
          <p:nvPr/>
        </p:nvPicPr>
        <p:blipFill>
          <a:blip r:embed="rId4"/>
          <a:stretch>
            <a:fillRect/>
          </a:stretch>
        </p:blipFill>
        <p:spPr>
          <a:xfrm>
            <a:off x="490414" y="4668936"/>
            <a:ext cx="1781175" cy="1552575"/>
          </a:xfrm>
          <a:prstGeom prst="rect">
            <a:avLst/>
          </a:prstGeom>
        </p:spPr>
      </p:pic>
      <p:sp>
        <p:nvSpPr>
          <p:cNvPr id="5" name="Textfeld 4"/>
          <p:cNvSpPr txBox="1"/>
          <p:nvPr/>
        </p:nvSpPr>
        <p:spPr>
          <a:xfrm>
            <a:off x="3177694" y="5712172"/>
            <a:ext cx="5098512" cy="923330"/>
          </a:xfrm>
          <a:prstGeom prst="rect">
            <a:avLst/>
          </a:prstGeom>
          <a:noFill/>
          <a:ln w="15875">
            <a:solidFill>
              <a:schemeClr val="accent1"/>
            </a:solidFill>
          </a:ln>
        </p:spPr>
        <p:txBody>
          <a:bodyPr wrap="none" rtlCol="0">
            <a:spAutoFit/>
          </a:bodyPr>
          <a:lstStyle/>
          <a:p>
            <a:r>
              <a:rPr lang="de-DE" b="1" smtClean="0"/>
              <a:t>Alternative:</a:t>
            </a:r>
            <a:r>
              <a:rPr lang="de-DE" smtClean="0"/>
              <a:t> </a:t>
            </a:r>
          </a:p>
          <a:p>
            <a:r>
              <a:rPr lang="de-DE"/>
              <a:t>c</a:t>
            </a:r>
            <a:r>
              <a:rPr lang="de-DE" smtClean="0"/>
              <a:t>hoose the </a:t>
            </a:r>
            <a:r>
              <a:rPr lang="de-DE" i="1" smtClean="0"/>
              <a:t>Object </a:t>
            </a:r>
            <a:r>
              <a:rPr lang="de-DE" smtClean="0"/>
              <a:t>template from the toolbox</a:t>
            </a:r>
            <a:br>
              <a:rPr lang="de-DE" smtClean="0"/>
            </a:br>
            <a:r>
              <a:rPr lang="de-DE" smtClean="0"/>
              <a:t>double click on the new object and assign Type LED. </a:t>
            </a:r>
            <a:endParaRPr lang="de-DE"/>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oliennummernplatzhalter 1"/>
          <p:cNvSpPr>
            <a:spLocks noGrp="1"/>
          </p:cNvSpPr>
          <p:nvPr>
            <p:ph type="sldNum" sz="quarter" idx="12"/>
          </p:nvPr>
        </p:nvSpPr>
        <p:spPr/>
        <p:txBody>
          <a:bodyPr/>
          <a:lstStyle/>
          <a:p>
            <a:fld id="{5BE5162C-0251-43B5-8D75-6AC9459E373D}" type="slidenum">
              <a:rPr lang="de-DE" smtClean="0"/>
              <a:pPr/>
              <a:t>4</a:t>
            </a:fld>
            <a:endParaRPr lang="de-DE" dirty="0"/>
          </a:p>
        </p:txBody>
      </p:sp>
      <p:pic>
        <p:nvPicPr>
          <p:cNvPr id="6146" name="Picture 2"/>
          <p:cNvPicPr>
            <a:picLocks noChangeAspect="1" noChangeArrowheads="1"/>
          </p:cNvPicPr>
          <p:nvPr/>
        </p:nvPicPr>
        <p:blipFill>
          <a:blip r:embed="rId2" cstate="print"/>
          <a:srcRect/>
          <a:stretch>
            <a:fillRect/>
          </a:stretch>
        </p:blipFill>
        <p:spPr bwMode="auto">
          <a:xfrm>
            <a:off x="899592" y="260648"/>
            <a:ext cx="7765436" cy="5832648"/>
          </a:xfrm>
          <a:prstGeom prst="rect">
            <a:avLst/>
          </a:prstGeom>
          <a:noFill/>
          <a:ln w="9525">
            <a:noFill/>
            <a:miter lim="800000"/>
            <a:headEnd/>
            <a:tailEnd/>
          </a:ln>
        </p:spPr>
      </p:pic>
    </p:spTree>
    <p:extLst>
      <p:ext uri="{BB962C8B-B14F-4D97-AF65-F5344CB8AC3E}">
        <p14:creationId xmlns:p14="http://schemas.microsoft.com/office/powerpoint/2010/main" val="1659026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Generate / Make / RUN</a:t>
            </a:r>
            <a:endParaRPr lang="en-US" dirty="0"/>
          </a:p>
        </p:txBody>
      </p:sp>
      <p:sp>
        <p:nvSpPr>
          <p:cNvPr id="3" name="Inhaltsplatzhalter 2"/>
          <p:cNvSpPr>
            <a:spLocks noGrp="1"/>
          </p:cNvSpPr>
          <p:nvPr>
            <p:ph idx="1"/>
          </p:nvPr>
        </p:nvSpPr>
        <p:spPr>
          <a:xfrm>
            <a:off x="183424" y="1084942"/>
            <a:ext cx="4388576" cy="4929411"/>
          </a:xfrm>
        </p:spPr>
        <p:txBody>
          <a:bodyPr>
            <a:normAutofit/>
          </a:bodyPr>
          <a:lstStyle/>
          <a:p>
            <a:pPr marL="0" indent="0">
              <a:buNone/>
            </a:pPr>
            <a:r>
              <a:rPr lang="en-US"/>
              <a:t>We now want to generate Code and compile this code with Keil  µVision </a:t>
            </a:r>
          </a:p>
          <a:p>
            <a:pPr marL="0" indent="0">
              <a:buNone/>
            </a:pPr>
            <a:r>
              <a:rPr lang="en-US" smtClean="0"/>
              <a:t>For the Keil µVision Project Willert provides a </a:t>
            </a:r>
            <a:r>
              <a:rPr lang="en-US" b="1" smtClean="0"/>
              <a:t>deployment</a:t>
            </a:r>
            <a:r>
              <a:rPr lang="en-US" smtClean="0"/>
              <a:t>. Choose Tools and select the Deploy Config entry.</a:t>
            </a:r>
          </a:p>
          <a:p>
            <a:pPr marL="0" indent="0">
              <a:buNone/>
            </a:pPr>
            <a:r>
              <a:rPr lang="en-US" smtClean="0"/>
              <a:t>There you have to insert the Path to the Keil Project. Choose the folder Code under </a:t>
            </a:r>
            <a:r>
              <a:rPr lang="en-US" sz="1400">
                <a:latin typeface="Courier New" panose="02070309020205020404" pitchFamily="49" charset="0"/>
                <a:cs typeface="Courier New" panose="02070309020205020404" pitchFamily="49" charset="0"/>
              </a:rPr>
              <a:t>C</a:t>
            </a:r>
            <a:r>
              <a:rPr lang="en-US" sz="1400" smtClean="0">
                <a:latin typeface="Courier New" panose="02070309020205020404" pitchFamily="49" charset="0"/>
                <a:cs typeface="Courier New" panose="02070309020205020404" pitchFamily="49" charset="0"/>
              </a:rPr>
              <a:t>:\Benutzer\ADSE\Willert\Rpy_C_KeilRTX_Keil5_CM3_MCB1700_RC_V6.00\Samples\Code\GettingStarted\GettingStarted.uprojx</a:t>
            </a:r>
            <a:endParaRPr lang="en-US" sz="1400">
              <a:latin typeface="Courier New" panose="02070309020205020404" pitchFamily="49" charset="0"/>
              <a:cs typeface="Courier New" panose="02070309020205020404" pitchFamily="49" charset="0"/>
            </a:endParaRPr>
          </a:p>
          <a:p>
            <a:pPr marL="0" indent="0">
              <a:buNone/>
            </a:pPr>
            <a:endParaRPr lang="en-US" smtClean="0"/>
          </a:p>
          <a:p>
            <a:pPr marL="0" indent="0">
              <a:buNone/>
            </a:pPr>
            <a:endParaRPr lang="en-US" smtClean="0"/>
          </a:p>
          <a:p>
            <a:pPr marL="0" indent="0">
              <a:buNone/>
            </a:pPr>
            <a:endParaRPr lang="en-US"/>
          </a:p>
          <a:p>
            <a:pPr marL="0" indent="0">
              <a:buNone/>
            </a:pPr>
            <a:endParaRPr lang="en-US" smtClean="0"/>
          </a:p>
          <a:p>
            <a:pPr marL="0" indent="0">
              <a:buNone/>
            </a:pPr>
            <a:endParaRPr lang="en-US"/>
          </a:p>
          <a:p>
            <a:pPr marL="0" indent="0">
              <a:buNone/>
            </a:pPr>
            <a:endParaRPr lang="en-US" smtClean="0"/>
          </a:p>
          <a:p>
            <a:pPr marL="0" indent="0">
              <a:buNone/>
            </a:pPr>
            <a:endParaRPr lang="en-US"/>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smtClean="0"/>
          </a:p>
        </p:txBody>
      </p:sp>
      <p:sp>
        <p:nvSpPr>
          <p:cNvPr id="6" name="Foliennummernplatzhalter 5"/>
          <p:cNvSpPr>
            <a:spLocks noGrp="1"/>
          </p:cNvSpPr>
          <p:nvPr>
            <p:ph type="sldNum" sz="quarter" idx="12"/>
          </p:nvPr>
        </p:nvSpPr>
        <p:spPr/>
        <p:txBody>
          <a:bodyPr/>
          <a:lstStyle/>
          <a:p>
            <a:fld id="{5BE5162C-0251-43B5-8D75-6AC9459E373D}" type="slidenum">
              <a:rPr lang="de-DE" smtClean="0"/>
              <a:pPr/>
              <a:t>40</a:t>
            </a:fld>
            <a:endParaRPr lang="de-DE"/>
          </a:p>
        </p:txBody>
      </p:sp>
      <p:pic>
        <p:nvPicPr>
          <p:cNvPr id="4" name="Grafik 3"/>
          <p:cNvPicPr>
            <a:picLocks noChangeAspect="1"/>
          </p:cNvPicPr>
          <p:nvPr/>
        </p:nvPicPr>
        <p:blipFill>
          <a:blip r:embed="rId2"/>
          <a:stretch>
            <a:fillRect/>
          </a:stretch>
        </p:blipFill>
        <p:spPr>
          <a:xfrm>
            <a:off x="5008349" y="3612100"/>
            <a:ext cx="3953976" cy="1884523"/>
          </a:xfrm>
          <a:prstGeom prst="rect">
            <a:avLst/>
          </a:prstGeom>
        </p:spPr>
      </p:pic>
      <p:pic>
        <p:nvPicPr>
          <p:cNvPr id="5" name="Grafik 4"/>
          <p:cNvPicPr>
            <a:picLocks noChangeAspect="1"/>
          </p:cNvPicPr>
          <p:nvPr/>
        </p:nvPicPr>
        <p:blipFill>
          <a:blip r:embed="rId3"/>
          <a:stretch>
            <a:fillRect/>
          </a:stretch>
        </p:blipFill>
        <p:spPr>
          <a:xfrm>
            <a:off x="4427984" y="234947"/>
            <a:ext cx="4562475" cy="3314700"/>
          </a:xfrm>
          <a:prstGeom prst="rect">
            <a:avLst/>
          </a:prstGeom>
        </p:spPr>
      </p:pic>
      <p:cxnSp>
        <p:nvCxnSpPr>
          <p:cNvPr id="11" name="Gerade Verbindung mit Pfeil 10"/>
          <p:cNvCxnSpPr/>
          <p:nvPr/>
        </p:nvCxnSpPr>
        <p:spPr>
          <a:xfrm>
            <a:off x="183424" y="6118568"/>
            <a:ext cx="718369" cy="0"/>
          </a:xfrm>
          <a:prstGeom prst="straightConnector1">
            <a:avLst/>
          </a:prstGeom>
          <a:ln w="381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pic>
        <p:nvPicPr>
          <p:cNvPr id="8" name="Grafik 7"/>
          <p:cNvPicPr>
            <a:picLocks noChangeAspect="1"/>
          </p:cNvPicPr>
          <p:nvPr/>
        </p:nvPicPr>
        <p:blipFill>
          <a:blip r:embed="rId4"/>
          <a:stretch>
            <a:fillRect/>
          </a:stretch>
        </p:blipFill>
        <p:spPr>
          <a:xfrm>
            <a:off x="183424" y="4584706"/>
            <a:ext cx="5029200" cy="2143125"/>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Generate / Make / RUN</a:t>
            </a:r>
            <a:endParaRPr lang="en-US" dirty="0"/>
          </a:p>
        </p:txBody>
      </p:sp>
      <p:sp>
        <p:nvSpPr>
          <p:cNvPr id="3" name="Inhaltsplatzhalter 2"/>
          <p:cNvSpPr>
            <a:spLocks noGrp="1"/>
          </p:cNvSpPr>
          <p:nvPr>
            <p:ph idx="1"/>
          </p:nvPr>
        </p:nvSpPr>
        <p:spPr>
          <a:xfrm>
            <a:off x="457200" y="1600201"/>
            <a:ext cx="8229600" cy="1252736"/>
          </a:xfrm>
        </p:spPr>
        <p:txBody>
          <a:bodyPr/>
          <a:lstStyle/>
          <a:p>
            <a:pPr marL="0" indent="0">
              <a:buNone/>
            </a:pPr>
            <a:r>
              <a:rPr lang="en-US" dirty="0" smtClean="0"/>
              <a:t>If we have made no mistakes, the model should now be able to run. To test this, we click in Rhapsody on the GMR-Button (Generate / Make / Run). It will automatically go through two steps in succession.</a:t>
            </a:r>
            <a:endParaRPr lang="en-US" dirty="0"/>
          </a:p>
        </p:txBody>
      </p:sp>
      <p:sp>
        <p:nvSpPr>
          <p:cNvPr id="6" name="Foliennummernplatzhalter 5"/>
          <p:cNvSpPr>
            <a:spLocks noGrp="1"/>
          </p:cNvSpPr>
          <p:nvPr>
            <p:ph type="sldNum" sz="quarter" idx="12"/>
          </p:nvPr>
        </p:nvSpPr>
        <p:spPr/>
        <p:txBody>
          <a:bodyPr/>
          <a:lstStyle/>
          <a:p>
            <a:fld id="{5BE5162C-0251-43B5-8D75-6AC9459E373D}" type="slidenum">
              <a:rPr lang="de-DE" smtClean="0"/>
              <a:pPr/>
              <a:t>41</a:t>
            </a:fld>
            <a:endParaRPr lang="de-DE"/>
          </a:p>
        </p:txBody>
      </p:sp>
      <p:sp>
        <p:nvSpPr>
          <p:cNvPr id="10" name="Inhaltsplatzhalter 2"/>
          <p:cNvSpPr txBox="1">
            <a:spLocks/>
          </p:cNvSpPr>
          <p:nvPr/>
        </p:nvSpPr>
        <p:spPr>
          <a:xfrm>
            <a:off x="539552" y="4653136"/>
            <a:ext cx="8229600" cy="1656184"/>
          </a:xfrm>
          <a:prstGeom prst="rect">
            <a:avLst/>
          </a:prstGeom>
        </p:spPr>
        <p:txBody>
          <a:bodyPr vert="horz" lIns="91440" tIns="45720" rIns="91440" bIns="45720" rtlCol="0">
            <a:normAutofit/>
          </a:bodyPr>
          <a:lstStyle/>
          <a:p>
            <a:r>
              <a:rPr lang="en-US" sz="2000" dirty="0" smtClean="0"/>
              <a:t>In the first step Rhapsody generates ANSI ‘C’-code from our diagrams and the other model components. The result of the "Generate", after you confirm the next question, can be found in:</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1" name="Rechteck 10"/>
          <p:cNvSpPr/>
          <p:nvPr/>
        </p:nvSpPr>
        <p:spPr>
          <a:xfrm>
            <a:off x="611560" y="5733256"/>
            <a:ext cx="4224233" cy="338554"/>
          </a:xfrm>
          <a:prstGeom prst="rect">
            <a:avLst/>
          </a:prstGeom>
        </p:spPr>
        <p:txBody>
          <a:bodyPr wrap="none">
            <a:spAutoFit/>
          </a:bodyPr>
          <a:lstStyle/>
          <a:p>
            <a:r>
              <a:rPr lang="en-US" sz="1600" smtClean="0">
                <a:latin typeface="Consolas" pitchFamily="49" charset="0"/>
                <a:cs typeface="Consolas" pitchFamily="49" charset="0"/>
              </a:rPr>
              <a:t>&lt;yourProjectDirectory&gt;\MCB1700\Debug</a:t>
            </a:r>
            <a:endParaRPr lang="en-US" sz="1600" dirty="0">
              <a:latin typeface="Consolas" pitchFamily="49" charset="0"/>
              <a:cs typeface="Consolas" pitchFamily="49" charset="0"/>
            </a:endParaRPr>
          </a:p>
        </p:txBody>
      </p:sp>
      <p:pic>
        <p:nvPicPr>
          <p:cNvPr id="24578" name="Picture 2" descr="F:\Bilder Marcel\Make_Run.PNG"/>
          <p:cNvPicPr>
            <a:picLocks noChangeAspect="1" noChangeArrowheads="1"/>
          </p:cNvPicPr>
          <p:nvPr/>
        </p:nvPicPr>
        <p:blipFill>
          <a:blip r:embed="rId2" cstate="print"/>
          <a:srcRect t="29351"/>
          <a:stretch>
            <a:fillRect/>
          </a:stretch>
        </p:blipFill>
        <p:spPr bwMode="auto">
          <a:xfrm>
            <a:off x="539552" y="2924944"/>
            <a:ext cx="4723636" cy="1368152"/>
          </a:xfrm>
          <a:prstGeom prst="rect">
            <a:avLst/>
          </a:prstGeom>
          <a:noFill/>
          <a:effectLst>
            <a:outerShdw blurRad="50800" dist="38100" dir="2700000" algn="tl" rotWithShape="0">
              <a:prstClr val="black">
                <a:alpha val="40000"/>
              </a:prstClr>
            </a:outerShdw>
          </a:effectLst>
        </p:spPr>
      </p:pic>
      <p:sp>
        <p:nvSpPr>
          <p:cNvPr id="12" name="Ellipse 11"/>
          <p:cNvSpPr/>
          <p:nvPr/>
        </p:nvSpPr>
        <p:spPr>
          <a:xfrm>
            <a:off x="1384192" y="3903872"/>
            <a:ext cx="576064" cy="432048"/>
          </a:xfrm>
          <a:prstGeom prst="ellipse">
            <a:avLst/>
          </a:prstGeom>
          <a:noFill/>
          <a:ln w="571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Generate / Make / RUN</a:t>
            </a:r>
            <a:endParaRPr lang="en-US" dirty="0"/>
          </a:p>
        </p:txBody>
      </p:sp>
      <p:sp>
        <p:nvSpPr>
          <p:cNvPr id="3" name="Inhaltsplatzhalter 2"/>
          <p:cNvSpPr>
            <a:spLocks noGrp="1"/>
          </p:cNvSpPr>
          <p:nvPr>
            <p:ph idx="1"/>
          </p:nvPr>
        </p:nvSpPr>
        <p:spPr>
          <a:xfrm>
            <a:off x="457200" y="1196752"/>
            <a:ext cx="8229600" cy="4929411"/>
          </a:xfrm>
        </p:spPr>
        <p:txBody>
          <a:bodyPr>
            <a:normAutofit/>
          </a:bodyPr>
          <a:lstStyle/>
          <a:p>
            <a:pPr marL="0" indent="0">
              <a:buNone/>
            </a:pPr>
            <a:r>
              <a:rPr lang="en-US" smtClean="0"/>
              <a:t>Now start the project in the Keil µVision IDE. </a:t>
            </a:r>
            <a:endParaRPr lang="en-US" dirty="0" smtClean="0"/>
          </a:p>
          <a:p>
            <a:pPr marL="0" indent="0">
              <a:buNone/>
            </a:pPr>
            <a:r>
              <a:rPr lang="en-US" sz="1400">
                <a:latin typeface="Courier New" panose="02070309020205020404" pitchFamily="49" charset="0"/>
                <a:cs typeface="Courier New" panose="02070309020205020404" pitchFamily="49" charset="0"/>
              </a:rPr>
              <a:t>C:\</a:t>
            </a:r>
            <a:r>
              <a:rPr lang="en-US" sz="1400" smtClean="0">
                <a:latin typeface="Courier New" panose="02070309020205020404" pitchFamily="49" charset="0"/>
                <a:cs typeface="Courier New" panose="02070309020205020404" pitchFamily="49" charset="0"/>
              </a:rPr>
              <a:t>Users\ADSE\Willert\Rpy_C_KeilRTX_Keil5_CM3_MCB1700_RC_V6.00\Samples\Code\GettingStarted\GettingStarted.uprojx</a:t>
            </a:r>
          </a:p>
          <a:p>
            <a:pPr marL="0" indent="0">
              <a:buNone/>
            </a:pPr>
            <a:r>
              <a:rPr lang="en-US"/>
              <a:t>(or in Rhapsody: choose Tools and open directly from there the Keil </a:t>
            </a:r>
            <a:r>
              <a:rPr lang="en-US" smtClean="0"/>
              <a:t>project)</a:t>
            </a:r>
            <a:endParaRPr lang="en-US" dirty="0"/>
          </a:p>
          <a:p>
            <a:pPr marL="0" indent="0">
              <a:buNone/>
            </a:pPr>
            <a:endParaRPr lang="en-US" smtClean="0"/>
          </a:p>
          <a:p>
            <a:pPr marL="0" indent="0">
              <a:buNone/>
            </a:pPr>
            <a:r>
              <a:rPr lang="en-US" smtClean="0"/>
              <a:t>Compile it and load your executable  </a:t>
            </a:r>
            <a:r>
              <a:rPr lang="en-US" dirty="0" smtClean="0"/>
              <a:t>to your </a:t>
            </a:r>
            <a:r>
              <a:rPr lang="en-US" smtClean="0"/>
              <a:t>virtual device with </a:t>
            </a:r>
            <a:r>
              <a:rPr lang="en-US" b="1" smtClean="0"/>
              <a:t>LOAD</a:t>
            </a:r>
            <a:r>
              <a:rPr lang="en-US" smtClean="0"/>
              <a:t>. </a:t>
            </a:r>
            <a:r>
              <a:rPr lang="en-US" dirty="0" smtClean="0"/>
              <a:t>Start the debug mode with </a:t>
            </a:r>
            <a:r>
              <a:rPr lang="en-US" smtClean="0"/>
              <a:t>the debug-button to start the simulator or to debug your program. </a:t>
            </a:r>
          </a:p>
          <a:p>
            <a:pPr marL="0" indent="0">
              <a:buNone/>
            </a:pPr>
            <a:endParaRPr lang="en-US" dirty="0" smtClean="0"/>
          </a:p>
          <a:p>
            <a:pPr marL="0" indent="0">
              <a:buNone/>
            </a:pPr>
            <a:endParaRPr lang="en-US" dirty="0" smtClean="0"/>
          </a:p>
          <a:p>
            <a:pPr marL="0" indent="0">
              <a:buNone/>
            </a:pPr>
            <a:r>
              <a:rPr lang="en-US"/>
              <a:t>c</a:t>
            </a:r>
            <a:r>
              <a:rPr lang="en-US" smtClean="0"/>
              <a:t>ompile		download</a:t>
            </a:r>
            <a:endParaRPr lang="en-US" dirty="0" smtClean="0"/>
          </a:p>
          <a:p>
            <a:pPr marL="0" indent="0">
              <a:buNone/>
            </a:pPr>
            <a:endParaRPr lang="en-US" dirty="0" smtClean="0"/>
          </a:p>
        </p:txBody>
      </p:sp>
      <p:sp>
        <p:nvSpPr>
          <p:cNvPr id="6" name="Foliennummernplatzhalter 5"/>
          <p:cNvSpPr>
            <a:spLocks noGrp="1"/>
          </p:cNvSpPr>
          <p:nvPr>
            <p:ph type="sldNum" sz="quarter" idx="12"/>
          </p:nvPr>
        </p:nvSpPr>
        <p:spPr/>
        <p:txBody>
          <a:bodyPr/>
          <a:lstStyle/>
          <a:p>
            <a:fld id="{5BE5162C-0251-43B5-8D75-6AC9459E373D}" type="slidenum">
              <a:rPr lang="de-DE" smtClean="0"/>
              <a:pPr/>
              <a:t>42</a:t>
            </a:fld>
            <a:endParaRPr lang="de-DE"/>
          </a:p>
        </p:txBody>
      </p:sp>
      <p:pic>
        <p:nvPicPr>
          <p:cNvPr id="32770" name="Picture 2" descr="F:\Bilder Marcel\Keil.PNG"/>
          <p:cNvPicPr>
            <a:picLocks noChangeAspect="1" noChangeArrowheads="1"/>
          </p:cNvPicPr>
          <p:nvPr/>
        </p:nvPicPr>
        <p:blipFill>
          <a:blip r:embed="rId2" cstate="print"/>
          <a:srcRect/>
          <a:stretch>
            <a:fillRect/>
          </a:stretch>
        </p:blipFill>
        <p:spPr bwMode="auto">
          <a:xfrm>
            <a:off x="539552" y="4653136"/>
            <a:ext cx="6316453" cy="504056"/>
          </a:xfrm>
          <a:prstGeom prst="rect">
            <a:avLst/>
          </a:prstGeom>
          <a:noFill/>
        </p:spPr>
      </p:pic>
      <p:sp>
        <p:nvSpPr>
          <p:cNvPr id="9" name="Ellipse 8"/>
          <p:cNvSpPr/>
          <p:nvPr/>
        </p:nvSpPr>
        <p:spPr>
          <a:xfrm>
            <a:off x="2555776" y="4653136"/>
            <a:ext cx="576064" cy="432048"/>
          </a:xfrm>
          <a:prstGeom prst="ellipse">
            <a:avLst/>
          </a:prstGeom>
          <a:noFill/>
          <a:ln w="571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771" name="Picture 3" descr="F:\debugbutton.PNG"/>
          <p:cNvPicPr>
            <a:picLocks noChangeAspect="1" noChangeArrowheads="1"/>
          </p:cNvPicPr>
          <p:nvPr/>
        </p:nvPicPr>
        <p:blipFill>
          <a:blip r:embed="rId3" cstate="print"/>
          <a:srcRect/>
          <a:stretch>
            <a:fillRect/>
          </a:stretch>
        </p:blipFill>
        <p:spPr bwMode="auto">
          <a:xfrm>
            <a:off x="8028384" y="4725144"/>
            <a:ext cx="432048" cy="368512"/>
          </a:xfrm>
          <a:prstGeom prst="rect">
            <a:avLst/>
          </a:prstGeom>
          <a:noFill/>
        </p:spPr>
      </p:pic>
      <p:cxnSp>
        <p:nvCxnSpPr>
          <p:cNvPr id="11" name="Gerade Verbindung mit Pfeil 10"/>
          <p:cNvCxnSpPr/>
          <p:nvPr/>
        </p:nvCxnSpPr>
        <p:spPr>
          <a:xfrm>
            <a:off x="6983760" y="4917800"/>
            <a:ext cx="900608" cy="0"/>
          </a:xfrm>
          <a:prstGeom prst="straightConnector1">
            <a:avLst/>
          </a:prstGeom>
          <a:ln w="381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2" name="Ellipse 11"/>
          <p:cNvSpPr/>
          <p:nvPr/>
        </p:nvSpPr>
        <p:spPr>
          <a:xfrm>
            <a:off x="971600" y="4661608"/>
            <a:ext cx="576064" cy="432048"/>
          </a:xfrm>
          <a:prstGeom prst="ellipse">
            <a:avLst/>
          </a:prstGeom>
          <a:noFill/>
          <a:ln w="571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Gerade Verbindung mit Pfeil 12"/>
          <p:cNvCxnSpPr>
            <a:endCxn id="9" idx="0"/>
          </p:cNvCxnSpPr>
          <p:nvPr/>
        </p:nvCxnSpPr>
        <p:spPr>
          <a:xfrm>
            <a:off x="2797170" y="4006307"/>
            <a:ext cx="46638" cy="646829"/>
          </a:xfrm>
          <a:prstGeom prst="straightConnector1">
            <a:avLst/>
          </a:prstGeom>
          <a:ln w="381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4" name="Gerade Verbindung mit Pfeil 13"/>
          <p:cNvCxnSpPr/>
          <p:nvPr/>
        </p:nvCxnSpPr>
        <p:spPr>
          <a:xfrm>
            <a:off x="971600" y="4005064"/>
            <a:ext cx="216024" cy="576064"/>
          </a:xfrm>
          <a:prstGeom prst="straightConnector1">
            <a:avLst/>
          </a:prstGeom>
          <a:ln w="381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70003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Keil</a:t>
            </a:r>
            <a:r>
              <a:rPr lang="en-US" dirty="0" smtClean="0"/>
              <a:t> µVision Development </a:t>
            </a:r>
            <a:r>
              <a:rPr lang="en-US" dirty="0" err="1" smtClean="0"/>
              <a:t>Enviroment</a:t>
            </a:r>
            <a:endParaRPr lang="en-US" dirty="0"/>
          </a:p>
        </p:txBody>
      </p:sp>
      <p:sp>
        <p:nvSpPr>
          <p:cNvPr id="3" name="Inhaltsplatzhalter 2"/>
          <p:cNvSpPr>
            <a:spLocks noGrp="1"/>
          </p:cNvSpPr>
          <p:nvPr>
            <p:ph idx="1"/>
          </p:nvPr>
        </p:nvSpPr>
        <p:spPr>
          <a:xfrm>
            <a:off x="457200" y="1052735"/>
            <a:ext cx="8229600" cy="5668739"/>
          </a:xfrm>
        </p:spPr>
        <p:txBody>
          <a:bodyPr>
            <a:normAutofit fontScale="92500" lnSpcReduction="20000"/>
          </a:bodyPr>
          <a:lstStyle/>
          <a:p>
            <a:pPr marL="0" indent="0">
              <a:buNone/>
            </a:pPr>
            <a:r>
              <a:rPr lang="en-US" dirty="0" smtClean="0"/>
              <a:t>Of course</a:t>
            </a:r>
            <a:r>
              <a:rPr lang="en-US" smtClean="0"/>
              <a:t>, now we want </a:t>
            </a:r>
            <a:r>
              <a:rPr lang="en-US" dirty="0" smtClean="0"/>
              <a:t>to see if our LEDs will flash in rhythm</a:t>
            </a:r>
            <a:r>
              <a:rPr lang="en-US" smtClean="0"/>
              <a:t>. </a:t>
            </a:r>
          </a:p>
          <a:p>
            <a:pPr marL="0" indent="0">
              <a:buNone/>
            </a:pPr>
            <a:r>
              <a:rPr lang="en-US" smtClean="0"/>
              <a:t>We can </a:t>
            </a:r>
            <a:r>
              <a:rPr lang="en-US" b="1" smtClean="0"/>
              <a:t>download the program</a:t>
            </a:r>
            <a:r>
              <a:rPr lang="en-US" smtClean="0"/>
              <a:t> and see the blinking LED. </a:t>
            </a:r>
          </a:p>
          <a:p>
            <a:pPr marL="0" indent="0">
              <a:buNone/>
            </a:pPr>
            <a:endParaRPr lang="en-US"/>
          </a:p>
          <a:p>
            <a:pPr marL="0" indent="0">
              <a:buNone/>
            </a:pPr>
            <a:r>
              <a:rPr lang="en-US"/>
              <a:t>In case of an error or missing target, we can use the Keil Simulator:</a:t>
            </a:r>
            <a:br>
              <a:rPr lang="en-US"/>
            </a:br>
            <a:r>
              <a:rPr lang="en-US"/>
              <a:t>We have to activate the </a:t>
            </a:r>
            <a:r>
              <a:rPr lang="en-US" dirty="0"/>
              <a:t>debug </a:t>
            </a:r>
            <a:r>
              <a:rPr lang="en-US"/>
              <a:t>mode </a:t>
            </a:r>
            <a:r>
              <a:rPr lang="en-US" smtClean="0"/>
              <a:t/>
            </a:r>
            <a:br>
              <a:rPr lang="en-US" smtClean="0"/>
            </a:br>
            <a:r>
              <a:rPr lang="en-US" smtClean="0"/>
              <a:t>of </a:t>
            </a:r>
            <a:r>
              <a:rPr lang="en-US"/>
              <a:t>the </a:t>
            </a:r>
            <a:r>
              <a:rPr lang="en-US" smtClean="0"/>
              <a:t>Keil </a:t>
            </a:r>
            <a:r>
              <a:rPr lang="en-US" dirty="0"/>
              <a:t>IDE.</a:t>
            </a:r>
          </a:p>
          <a:p>
            <a:pPr marL="0" indent="0">
              <a:buNone/>
            </a:pPr>
            <a:r>
              <a:rPr lang="en-US" smtClean="0"/>
              <a:t/>
            </a:r>
            <a:br>
              <a:rPr lang="en-US" smtClean="0"/>
            </a:br>
            <a:r>
              <a:rPr lang="en-US" smtClean="0"/>
              <a:t>When </a:t>
            </a:r>
            <a:r>
              <a:rPr lang="en-US" dirty="0"/>
              <a:t>we are in debug mode, an IO-window </a:t>
            </a:r>
            <a:r>
              <a:rPr lang="en-US"/>
              <a:t>automatically </a:t>
            </a:r>
            <a:r>
              <a:rPr lang="en-US" smtClean="0"/>
              <a:t>opens or we choose the General Purpose IO Fast Interface and Select GPIO2. There we </a:t>
            </a:r>
            <a:r>
              <a:rPr lang="en-US" dirty="0"/>
              <a:t>can monitor the state of the </a:t>
            </a:r>
            <a:r>
              <a:rPr lang="en-US"/>
              <a:t>ports</a:t>
            </a:r>
            <a:r>
              <a:rPr lang="en-US" smtClean="0"/>
              <a:t>.</a:t>
            </a:r>
            <a:br>
              <a:rPr lang="en-US" smtClean="0"/>
            </a:br>
            <a:endParaRPr lang="en-US" sz="1200" dirty="0" smtClean="0"/>
          </a:p>
          <a:p>
            <a:pPr marL="0" indent="0">
              <a:buNone/>
            </a:pPr>
            <a:r>
              <a:rPr lang="en-US" dirty="0" smtClean="0"/>
              <a:t>If we now click on the RUN button, we can see how bit “2” of FIO2SET toggles in the 100ms rhythm and bit “3” in 50ms </a:t>
            </a:r>
            <a:r>
              <a:rPr lang="en-US" smtClean="0"/>
              <a:t>intervals.</a:t>
            </a:r>
          </a:p>
          <a:p>
            <a:pPr marL="0" indent="0">
              <a:buNone/>
            </a:pPr>
            <a:endParaRPr lang="en-US" smtClean="0"/>
          </a:p>
          <a:p>
            <a:pPr marL="0" indent="0">
              <a:buNone/>
            </a:pPr>
            <a:endParaRPr lang="en-US" smtClean="0"/>
          </a:p>
          <a:p>
            <a:pPr marL="0" indent="0">
              <a:buNone/>
            </a:pPr>
            <a:endParaRPr lang="en-US" smtClean="0"/>
          </a:p>
          <a:p>
            <a:pPr marL="0" indent="0">
              <a:buNone/>
            </a:pPr>
            <a:endParaRPr lang="en-US" smtClean="0"/>
          </a:p>
          <a:p>
            <a:pPr marL="0" indent="0">
              <a:buNone/>
            </a:pPr>
            <a:endParaRPr lang="en-US" smtClean="0"/>
          </a:p>
          <a:p>
            <a:pPr marL="0" indent="0">
              <a:buNone/>
            </a:pPr>
            <a:endParaRPr lang="en-US" smtClean="0"/>
          </a:p>
          <a:p>
            <a:pPr marL="0" indent="0">
              <a:buNone/>
            </a:pPr>
            <a:endParaRPr lang="en-US" smtClean="0"/>
          </a:p>
          <a:p>
            <a:pPr marL="0" indent="0">
              <a:buNone/>
            </a:pPr>
            <a:r>
              <a:rPr lang="en-US" smtClean="0"/>
              <a:t>We can switch from Simulator to Hardware with Project/OptionsforTarget</a:t>
            </a:r>
            <a:endParaRPr lang="en-US" dirty="0" smtClean="0"/>
          </a:p>
          <a:p>
            <a:pPr marL="0" indent="0">
              <a:buNone/>
            </a:pPr>
            <a:endParaRPr lang="en-US" dirty="0" smtClean="0"/>
          </a:p>
        </p:txBody>
      </p:sp>
      <p:sp>
        <p:nvSpPr>
          <p:cNvPr id="6" name="Foliennummernplatzhalter 5"/>
          <p:cNvSpPr>
            <a:spLocks noGrp="1"/>
          </p:cNvSpPr>
          <p:nvPr>
            <p:ph type="sldNum" sz="quarter" idx="12"/>
          </p:nvPr>
        </p:nvSpPr>
        <p:spPr/>
        <p:txBody>
          <a:bodyPr/>
          <a:lstStyle/>
          <a:p>
            <a:fld id="{5BE5162C-0251-43B5-8D75-6AC9459E373D}" type="slidenum">
              <a:rPr lang="de-DE" smtClean="0"/>
              <a:pPr/>
              <a:t>43</a:t>
            </a:fld>
            <a:endParaRPr lang="de-DE"/>
          </a:p>
        </p:txBody>
      </p:sp>
      <p:pic>
        <p:nvPicPr>
          <p:cNvPr id="10" name="Picture 4" descr="F:\Bilder Marcel\debug.PNG"/>
          <p:cNvPicPr>
            <a:picLocks noChangeAspect="1" noChangeArrowheads="1"/>
          </p:cNvPicPr>
          <p:nvPr/>
        </p:nvPicPr>
        <p:blipFill>
          <a:blip r:embed="rId2" cstate="print"/>
          <a:srcRect/>
          <a:stretch>
            <a:fillRect/>
          </a:stretch>
        </p:blipFill>
        <p:spPr bwMode="auto">
          <a:xfrm>
            <a:off x="4283968" y="2248031"/>
            <a:ext cx="3424380" cy="474145"/>
          </a:xfrm>
          <a:prstGeom prst="rect">
            <a:avLst/>
          </a:prstGeom>
          <a:noFill/>
        </p:spPr>
      </p:pic>
      <p:sp>
        <p:nvSpPr>
          <p:cNvPr id="12" name="Ellipse 11"/>
          <p:cNvSpPr/>
          <p:nvPr/>
        </p:nvSpPr>
        <p:spPr>
          <a:xfrm>
            <a:off x="4860032" y="2300968"/>
            <a:ext cx="576064" cy="432048"/>
          </a:xfrm>
          <a:prstGeom prst="ellipse">
            <a:avLst/>
          </a:prstGeom>
          <a:noFill/>
          <a:ln w="571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E:\ScreenShot101.bmp"/>
          <p:cNvPicPr>
            <a:picLocks noChangeAspect="1" noChangeArrowheads="1"/>
          </p:cNvPicPr>
          <p:nvPr/>
        </p:nvPicPr>
        <p:blipFill>
          <a:blip r:embed="rId3" cstate="print"/>
          <a:srcRect/>
          <a:stretch>
            <a:fillRect/>
          </a:stretch>
        </p:blipFill>
        <p:spPr bwMode="auto">
          <a:xfrm>
            <a:off x="539552" y="4370628"/>
            <a:ext cx="5794068" cy="1957722"/>
          </a:xfrm>
          <a:prstGeom prst="rect">
            <a:avLst/>
          </a:prstGeom>
          <a:noFill/>
        </p:spPr>
      </p:pic>
      <p:pic>
        <p:nvPicPr>
          <p:cNvPr id="5" name="Grafik 4"/>
          <p:cNvPicPr>
            <a:picLocks noChangeAspect="1"/>
          </p:cNvPicPr>
          <p:nvPr/>
        </p:nvPicPr>
        <p:blipFill>
          <a:blip r:embed="rId4"/>
          <a:stretch>
            <a:fillRect/>
          </a:stretch>
        </p:blipFill>
        <p:spPr>
          <a:xfrm>
            <a:off x="6876256" y="1124744"/>
            <a:ext cx="931740" cy="504056"/>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11560" y="2420888"/>
            <a:ext cx="7772400" cy="1785950"/>
          </a:xfrm>
        </p:spPr>
        <p:txBody>
          <a:bodyPr>
            <a:noAutofit/>
          </a:bodyPr>
          <a:lstStyle/>
          <a:p>
            <a:pPr lvl="0">
              <a:spcBef>
                <a:spcPct val="20000"/>
              </a:spcBef>
            </a:pPr>
            <a:r>
              <a:rPr lang="en-US" smtClean="0"/>
              <a:t>Laboratory Guide –  </a:t>
            </a:r>
            <a:br>
              <a:rPr lang="en-US" smtClean="0"/>
            </a:br>
            <a:r>
              <a:rPr lang="en-US" smtClean="0"/>
              <a:t>Embedded Systems </a:t>
            </a:r>
            <a:br>
              <a:rPr lang="en-US" smtClean="0"/>
            </a:br>
            <a:r>
              <a:rPr lang="en-US" sz="2000" smtClean="0"/>
              <a:t>Prof. M. von Schwerin</a:t>
            </a:r>
            <a:br>
              <a:rPr lang="en-US" sz="2000" smtClean="0"/>
            </a:br>
            <a:r>
              <a:rPr lang="en-US" sz="2000" smtClean="0"/>
              <a:t>Prof. N. Normann</a:t>
            </a:r>
            <a:br>
              <a:rPr lang="en-US" sz="2000" smtClean="0"/>
            </a:br>
            <a:r>
              <a:rPr lang="en-US" sz="2000" smtClean="0"/>
              <a:t/>
            </a:r>
            <a:br>
              <a:rPr lang="en-US" sz="2000" smtClean="0"/>
            </a:br>
            <a:r>
              <a:rPr lang="en-US" sz="2000" smtClean="0"/>
              <a:t/>
            </a:r>
            <a:br>
              <a:rPr lang="en-US" sz="2000" smtClean="0"/>
            </a:br>
            <a:r>
              <a:rPr lang="en-US" sz="2000" b="0" cap="none" smtClean="0">
                <a:solidFill>
                  <a:prstClr val="black"/>
                </a:solidFill>
                <a:ea typeface="+mn-ea"/>
                <a:cs typeface="+mn-cs"/>
              </a:rPr>
              <a:t>On the next few pages several tasks and exercises are described which have to be solved during the laboratory.</a:t>
            </a:r>
            <a:br>
              <a:rPr lang="en-US" sz="2000" b="0" cap="none" smtClean="0">
                <a:solidFill>
                  <a:prstClr val="black"/>
                </a:solidFill>
                <a:ea typeface="+mn-ea"/>
                <a:cs typeface="+mn-cs"/>
              </a:rPr>
            </a:br>
            <a:r>
              <a:rPr lang="en-US" smtClean="0"/>
              <a:t/>
            </a:r>
            <a:br>
              <a:rPr lang="en-US" smtClean="0"/>
            </a:br>
            <a:r>
              <a:rPr lang="en-US" smtClean="0"/>
              <a:t/>
            </a:r>
            <a:br>
              <a:rPr lang="en-US" smtClean="0"/>
            </a:br>
            <a:endParaRPr lang="en-US" dirty="0"/>
          </a:p>
        </p:txBody>
      </p:sp>
      <p:sp>
        <p:nvSpPr>
          <p:cNvPr id="9" name="Textplatzhalter 8"/>
          <p:cNvSpPr>
            <a:spLocks noGrp="1"/>
          </p:cNvSpPr>
          <p:nvPr>
            <p:ph type="body" idx="1"/>
          </p:nvPr>
        </p:nvSpPr>
        <p:spPr>
          <a:xfrm>
            <a:off x="722313" y="1412777"/>
            <a:ext cx="7772400" cy="648072"/>
          </a:xfrm>
        </p:spPr>
        <p:txBody>
          <a:bodyPr>
            <a:normAutofit/>
          </a:bodyPr>
          <a:lstStyle/>
          <a:p>
            <a:r>
              <a:rPr lang="en-US" dirty="0" smtClean="0"/>
              <a:t>Department of Electrical Engineering and Information Technology</a:t>
            </a:r>
            <a:endParaRPr lang="en-US" dirty="0"/>
          </a:p>
        </p:txBody>
      </p:sp>
      <p:sp>
        <p:nvSpPr>
          <p:cNvPr id="4" name="Foliennummernplatzhalter 3"/>
          <p:cNvSpPr>
            <a:spLocks noGrp="1"/>
          </p:cNvSpPr>
          <p:nvPr>
            <p:ph type="sldNum" sz="quarter" idx="12"/>
          </p:nvPr>
        </p:nvSpPr>
        <p:spPr/>
        <p:txBody>
          <a:bodyPr/>
          <a:lstStyle/>
          <a:p>
            <a:fld id="{5BE5162C-0251-43B5-8D75-6AC9459E373D}" type="slidenum">
              <a:rPr lang="de-DE" smtClean="0"/>
              <a:pPr/>
              <a:t>44</a:t>
            </a:fld>
            <a:endParaRPr lang="de-DE"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Annotations</a:t>
            </a:r>
            <a:endParaRPr lang="en-US" dirty="0"/>
          </a:p>
        </p:txBody>
      </p:sp>
      <p:sp>
        <p:nvSpPr>
          <p:cNvPr id="3" name="Inhaltsplatzhalter 2"/>
          <p:cNvSpPr>
            <a:spLocks noGrp="1"/>
          </p:cNvSpPr>
          <p:nvPr>
            <p:ph idx="1"/>
          </p:nvPr>
        </p:nvSpPr>
        <p:spPr/>
        <p:txBody>
          <a:bodyPr/>
          <a:lstStyle/>
          <a:p>
            <a:r>
              <a:rPr lang="en-US" smtClean="0"/>
              <a:t>Start the exercise part with a new project. Do </a:t>
            </a:r>
            <a:r>
              <a:rPr lang="en-US" b="1" smtClean="0"/>
              <a:t>not use parameters for the initialization of a class</a:t>
            </a:r>
            <a:r>
              <a:rPr lang="en-US" smtClean="0"/>
              <a:t> because in the following we will also use other types of instantiation of an object as shown in the example. </a:t>
            </a:r>
          </a:p>
          <a:p>
            <a:r>
              <a:rPr lang="en-US" smtClean="0"/>
              <a:t>Create a new project for every exercise. </a:t>
            </a:r>
            <a:endParaRPr lang="en-US" dirty="0" smtClean="0"/>
          </a:p>
          <a:p>
            <a:r>
              <a:rPr lang="en-US" smtClean="0"/>
              <a:t>Therefore you can select </a:t>
            </a:r>
            <a:r>
              <a:rPr lang="en-US" dirty="0" smtClean="0"/>
              <a:t>a suitable already existing project </a:t>
            </a:r>
            <a:br>
              <a:rPr lang="en-US" dirty="0" smtClean="0"/>
            </a:br>
            <a:r>
              <a:rPr lang="en-US" dirty="0" smtClean="0"/>
              <a:t>(Hint: </a:t>
            </a:r>
            <a:r>
              <a:rPr lang="en-US" dirty="0"/>
              <a:t>Note that the last project is not always the best fit for the next </a:t>
            </a:r>
            <a:r>
              <a:rPr lang="en-US" smtClean="0"/>
              <a:t>exercise)</a:t>
            </a:r>
            <a:endParaRPr lang="en-US" dirty="0" smtClean="0"/>
          </a:p>
          <a:p>
            <a:r>
              <a:rPr lang="en-US" smtClean="0"/>
              <a:t>You should copy </a:t>
            </a:r>
            <a:r>
              <a:rPr lang="en-US" dirty="0" smtClean="0"/>
              <a:t>selected former project by using “save as” and create a new top directory folder.</a:t>
            </a:r>
          </a:p>
          <a:p>
            <a:pPr marL="0" indent="0">
              <a:buNone/>
            </a:pPr>
            <a:endParaRPr lang="en-US" dirty="0" smtClean="0"/>
          </a:p>
          <a:p>
            <a:pPr>
              <a:buNone/>
            </a:pPr>
            <a:endParaRPr lang="en-US" dirty="0" smtClean="0"/>
          </a:p>
        </p:txBody>
      </p:sp>
      <p:sp>
        <p:nvSpPr>
          <p:cNvPr id="6" name="Foliennummernplatzhalter 5"/>
          <p:cNvSpPr>
            <a:spLocks noGrp="1"/>
          </p:cNvSpPr>
          <p:nvPr>
            <p:ph type="sldNum" sz="quarter" idx="12"/>
          </p:nvPr>
        </p:nvSpPr>
        <p:spPr/>
        <p:txBody>
          <a:bodyPr/>
          <a:lstStyle/>
          <a:p>
            <a:fld id="{5BE5162C-0251-43B5-8D75-6AC9459E373D}" type="slidenum">
              <a:rPr lang="de-DE" smtClean="0"/>
              <a:pPr/>
              <a:t>45</a:t>
            </a:fld>
            <a:endParaRPr lang="de-DE" dirty="0"/>
          </a:p>
        </p:txBody>
      </p:sp>
      <p:sp>
        <p:nvSpPr>
          <p:cNvPr id="5" name="Ellipse 4"/>
          <p:cNvSpPr/>
          <p:nvPr/>
        </p:nvSpPr>
        <p:spPr>
          <a:xfrm>
            <a:off x="3851920" y="1628800"/>
            <a:ext cx="1368152"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Exercise 1</a:t>
            </a:r>
            <a:endParaRPr lang="en-US" dirty="0"/>
          </a:p>
        </p:txBody>
      </p:sp>
      <p:sp>
        <p:nvSpPr>
          <p:cNvPr id="3" name="Inhaltsplatzhalter 2"/>
          <p:cNvSpPr>
            <a:spLocks noGrp="1"/>
          </p:cNvSpPr>
          <p:nvPr>
            <p:ph idx="1"/>
          </p:nvPr>
        </p:nvSpPr>
        <p:spPr>
          <a:xfrm>
            <a:off x="457200" y="1196752"/>
            <a:ext cx="8229600" cy="4929411"/>
          </a:xfrm>
        </p:spPr>
        <p:txBody>
          <a:bodyPr>
            <a:normAutofit/>
          </a:bodyPr>
          <a:lstStyle/>
          <a:p>
            <a:r>
              <a:rPr lang="en-US" dirty="0" smtClean="0"/>
              <a:t>Modify the project from the tutorial, that</a:t>
            </a:r>
          </a:p>
          <a:p>
            <a:endParaRPr lang="en-US" dirty="0" smtClean="0"/>
          </a:p>
          <a:p>
            <a:pPr lvl="1"/>
            <a:r>
              <a:rPr lang="en-US" dirty="0" smtClean="0"/>
              <a:t>a) all LED’s (P2.2 to P2.6) flash in turn and go out in reverse order.</a:t>
            </a:r>
          </a:p>
          <a:p>
            <a:pPr lvl="1"/>
            <a:endParaRPr lang="en-US" dirty="0"/>
          </a:p>
          <a:p>
            <a:pPr lvl="1"/>
            <a:endParaRPr lang="en-US" dirty="0" smtClean="0"/>
          </a:p>
          <a:p>
            <a:pPr lvl="1"/>
            <a:r>
              <a:rPr lang="en-US" dirty="0" smtClean="0"/>
              <a:t>b) all LED’s flash in a row to build a ‘moving light’. </a:t>
            </a:r>
          </a:p>
          <a:p>
            <a:pPr lvl="1"/>
            <a:endParaRPr lang="en-US" dirty="0"/>
          </a:p>
          <a:p>
            <a:pPr lvl="1"/>
            <a:endParaRPr lang="en-US" dirty="0" smtClean="0"/>
          </a:p>
          <a:p>
            <a:pPr lvl="1"/>
            <a:endParaRPr lang="en-US" dirty="0"/>
          </a:p>
          <a:p>
            <a:pPr lvl="1"/>
            <a:endParaRPr lang="en-US" dirty="0" smtClean="0"/>
          </a:p>
          <a:p>
            <a:r>
              <a:rPr lang="en-US" dirty="0"/>
              <a:t>Modify the time, which the </a:t>
            </a:r>
            <a:r>
              <a:rPr lang="en-US" dirty="0" smtClean="0"/>
              <a:t>“moving light” </a:t>
            </a:r>
            <a:r>
              <a:rPr lang="en-US" dirty="0"/>
              <a:t>takes for one </a:t>
            </a:r>
            <a:r>
              <a:rPr lang="en-US" dirty="0" smtClean="0"/>
              <a:t>iteration. Therefore implement a code that changes the “Delay” variable dynamically </a:t>
            </a:r>
            <a:r>
              <a:rPr lang="en-US" smtClean="0"/>
              <a:t>during the runtime</a:t>
            </a:r>
            <a:r>
              <a:rPr lang="en-US" dirty="0" smtClean="0"/>
              <a:t>.</a:t>
            </a:r>
          </a:p>
          <a:p>
            <a:pPr lvl="1"/>
            <a:endParaRPr lang="en-US" dirty="0" smtClean="0"/>
          </a:p>
        </p:txBody>
      </p:sp>
      <p:sp>
        <p:nvSpPr>
          <p:cNvPr id="6" name="Foliennummernplatzhalter 5"/>
          <p:cNvSpPr>
            <a:spLocks noGrp="1"/>
          </p:cNvSpPr>
          <p:nvPr>
            <p:ph type="sldNum" sz="quarter" idx="12"/>
          </p:nvPr>
        </p:nvSpPr>
        <p:spPr/>
        <p:txBody>
          <a:bodyPr/>
          <a:lstStyle/>
          <a:p>
            <a:fld id="{5BE5162C-0251-43B5-8D75-6AC9459E373D}" type="slidenum">
              <a:rPr lang="de-DE" smtClean="0"/>
              <a:pPr/>
              <a:t>46</a:t>
            </a:fld>
            <a:endParaRPr lang="de-DE" dirty="0"/>
          </a:p>
        </p:txBody>
      </p:sp>
      <p:sp>
        <p:nvSpPr>
          <p:cNvPr id="7" name="Ellipse 6"/>
          <p:cNvSpPr/>
          <p:nvPr/>
        </p:nvSpPr>
        <p:spPr>
          <a:xfrm>
            <a:off x="2724944" y="2924944"/>
            <a:ext cx="216024" cy="216024"/>
          </a:xfrm>
          <a:prstGeom prst="ellipse">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8" name="Ellipse 7"/>
          <p:cNvSpPr/>
          <p:nvPr/>
        </p:nvSpPr>
        <p:spPr>
          <a:xfrm>
            <a:off x="2954753" y="2924944"/>
            <a:ext cx="216024" cy="216024"/>
          </a:xfrm>
          <a:prstGeom prst="ellipse">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9" name="Ellipse 8"/>
          <p:cNvSpPr/>
          <p:nvPr/>
        </p:nvSpPr>
        <p:spPr>
          <a:xfrm>
            <a:off x="3182144" y="2924944"/>
            <a:ext cx="216024" cy="216024"/>
          </a:xfrm>
          <a:prstGeom prst="ellipse">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10" name="Ellipse 9"/>
          <p:cNvSpPr/>
          <p:nvPr/>
        </p:nvSpPr>
        <p:spPr>
          <a:xfrm>
            <a:off x="3399410" y="2924944"/>
            <a:ext cx="216024" cy="216024"/>
          </a:xfrm>
          <a:prstGeom prst="ellipse">
            <a:avLst/>
          </a:prstGeom>
          <a:solidFill>
            <a:schemeClr val="bg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11" name="Ellipse 10"/>
          <p:cNvSpPr/>
          <p:nvPr/>
        </p:nvSpPr>
        <p:spPr>
          <a:xfrm>
            <a:off x="3615434" y="2924944"/>
            <a:ext cx="216024" cy="216024"/>
          </a:xfrm>
          <a:prstGeom prst="ellipse">
            <a:avLst/>
          </a:prstGeom>
          <a:solidFill>
            <a:schemeClr val="bg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12" name="Ellipse 11"/>
          <p:cNvSpPr/>
          <p:nvPr/>
        </p:nvSpPr>
        <p:spPr>
          <a:xfrm>
            <a:off x="5700318" y="2924944"/>
            <a:ext cx="216024" cy="216024"/>
          </a:xfrm>
          <a:prstGeom prst="ellipse">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13" name="Ellipse 12"/>
          <p:cNvSpPr/>
          <p:nvPr/>
        </p:nvSpPr>
        <p:spPr>
          <a:xfrm>
            <a:off x="5930127" y="2924944"/>
            <a:ext cx="216024" cy="216024"/>
          </a:xfrm>
          <a:prstGeom prst="ellipse">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14" name="Ellipse 13"/>
          <p:cNvSpPr/>
          <p:nvPr/>
        </p:nvSpPr>
        <p:spPr>
          <a:xfrm>
            <a:off x="6157518" y="2924944"/>
            <a:ext cx="216024" cy="216024"/>
          </a:xfrm>
          <a:prstGeom prst="ellipse">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15" name="Ellipse 14"/>
          <p:cNvSpPr/>
          <p:nvPr/>
        </p:nvSpPr>
        <p:spPr>
          <a:xfrm>
            <a:off x="6374784" y="2924944"/>
            <a:ext cx="216024" cy="216024"/>
          </a:xfrm>
          <a:prstGeom prst="ellipse">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16" name="Ellipse 15"/>
          <p:cNvSpPr/>
          <p:nvPr/>
        </p:nvSpPr>
        <p:spPr>
          <a:xfrm>
            <a:off x="6590808" y="2924944"/>
            <a:ext cx="216024" cy="216024"/>
          </a:xfrm>
          <a:prstGeom prst="ellipse">
            <a:avLst/>
          </a:prstGeom>
          <a:solidFill>
            <a:schemeClr val="bg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17" name="Ellipse 16"/>
          <p:cNvSpPr/>
          <p:nvPr/>
        </p:nvSpPr>
        <p:spPr>
          <a:xfrm>
            <a:off x="4228249" y="2924944"/>
            <a:ext cx="216024" cy="216024"/>
          </a:xfrm>
          <a:prstGeom prst="ellipse">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18" name="Ellipse 17"/>
          <p:cNvSpPr/>
          <p:nvPr/>
        </p:nvSpPr>
        <p:spPr>
          <a:xfrm>
            <a:off x="4458058" y="2924944"/>
            <a:ext cx="216024" cy="216024"/>
          </a:xfrm>
          <a:prstGeom prst="ellipse">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19" name="Ellipse 18"/>
          <p:cNvSpPr/>
          <p:nvPr/>
        </p:nvSpPr>
        <p:spPr>
          <a:xfrm>
            <a:off x="4685449" y="2924944"/>
            <a:ext cx="216024" cy="216024"/>
          </a:xfrm>
          <a:prstGeom prst="ellipse">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20" name="Ellipse 19"/>
          <p:cNvSpPr/>
          <p:nvPr/>
        </p:nvSpPr>
        <p:spPr>
          <a:xfrm>
            <a:off x="4902715" y="2924944"/>
            <a:ext cx="216024" cy="216024"/>
          </a:xfrm>
          <a:prstGeom prst="ellipse">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21" name="Ellipse 20"/>
          <p:cNvSpPr/>
          <p:nvPr/>
        </p:nvSpPr>
        <p:spPr>
          <a:xfrm>
            <a:off x="5118739" y="2924944"/>
            <a:ext cx="216024" cy="216024"/>
          </a:xfrm>
          <a:prstGeom prst="ellipse">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22" name="Ellipse 21"/>
          <p:cNvSpPr/>
          <p:nvPr/>
        </p:nvSpPr>
        <p:spPr>
          <a:xfrm>
            <a:off x="1331640" y="2924944"/>
            <a:ext cx="216024" cy="216024"/>
          </a:xfrm>
          <a:prstGeom prst="ellipse">
            <a:avLst/>
          </a:prstGeom>
          <a:solidFill>
            <a:schemeClr val="bg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23" name="Ellipse 22"/>
          <p:cNvSpPr/>
          <p:nvPr/>
        </p:nvSpPr>
        <p:spPr>
          <a:xfrm>
            <a:off x="1561449" y="2924944"/>
            <a:ext cx="216024" cy="216024"/>
          </a:xfrm>
          <a:prstGeom prst="ellipse">
            <a:avLst/>
          </a:prstGeom>
          <a:solidFill>
            <a:schemeClr val="bg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24" name="Ellipse 23"/>
          <p:cNvSpPr/>
          <p:nvPr/>
        </p:nvSpPr>
        <p:spPr>
          <a:xfrm>
            <a:off x="1788840" y="2924944"/>
            <a:ext cx="216024" cy="216024"/>
          </a:xfrm>
          <a:prstGeom prst="ellipse">
            <a:avLst/>
          </a:prstGeom>
          <a:solidFill>
            <a:schemeClr val="bg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25" name="Ellipse 24"/>
          <p:cNvSpPr/>
          <p:nvPr/>
        </p:nvSpPr>
        <p:spPr>
          <a:xfrm>
            <a:off x="2006106" y="2924944"/>
            <a:ext cx="216024" cy="216024"/>
          </a:xfrm>
          <a:prstGeom prst="ellipse">
            <a:avLst/>
          </a:prstGeom>
          <a:solidFill>
            <a:schemeClr val="bg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26" name="Ellipse 25"/>
          <p:cNvSpPr/>
          <p:nvPr/>
        </p:nvSpPr>
        <p:spPr>
          <a:xfrm>
            <a:off x="2222130" y="2924944"/>
            <a:ext cx="216024" cy="216024"/>
          </a:xfrm>
          <a:prstGeom prst="ellipse">
            <a:avLst/>
          </a:prstGeom>
          <a:solidFill>
            <a:schemeClr val="bg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27" name="Ellipse 26"/>
          <p:cNvSpPr/>
          <p:nvPr/>
        </p:nvSpPr>
        <p:spPr>
          <a:xfrm>
            <a:off x="7124475" y="2924944"/>
            <a:ext cx="216024" cy="216024"/>
          </a:xfrm>
          <a:prstGeom prst="ellipse">
            <a:avLst/>
          </a:prstGeom>
          <a:solidFill>
            <a:schemeClr val="bg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28" name="Ellipse 27"/>
          <p:cNvSpPr/>
          <p:nvPr/>
        </p:nvSpPr>
        <p:spPr>
          <a:xfrm>
            <a:off x="7354284" y="2924944"/>
            <a:ext cx="216024" cy="216024"/>
          </a:xfrm>
          <a:prstGeom prst="ellipse">
            <a:avLst/>
          </a:prstGeom>
          <a:solidFill>
            <a:schemeClr val="bg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29" name="Ellipse 28"/>
          <p:cNvSpPr/>
          <p:nvPr/>
        </p:nvSpPr>
        <p:spPr>
          <a:xfrm>
            <a:off x="7581675" y="2924944"/>
            <a:ext cx="216024" cy="216024"/>
          </a:xfrm>
          <a:prstGeom prst="ellipse">
            <a:avLst/>
          </a:prstGeom>
          <a:solidFill>
            <a:schemeClr val="bg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0" name="Ellipse 29"/>
          <p:cNvSpPr/>
          <p:nvPr/>
        </p:nvSpPr>
        <p:spPr>
          <a:xfrm>
            <a:off x="7798941" y="2924944"/>
            <a:ext cx="216024" cy="216024"/>
          </a:xfrm>
          <a:prstGeom prst="ellipse">
            <a:avLst/>
          </a:prstGeom>
          <a:solidFill>
            <a:schemeClr val="bg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1" name="Ellipse 30"/>
          <p:cNvSpPr/>
          <p:nvPr/>
        </p:nvSpPr>
        <p:spPr>
          <a:xfrm>
            <a:off x="8014965" y="2924944"/>
            <a:ext cx="216024" cy="216024"/>
          </a:xfrm>
          <a:prstGeom prst="ellipse">
            <a:avLst/>
          </a:prstGeom>
          <a:solidFill>
            <a:schemeClr val="bg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2" name="Pfeil nach rechts 31"/>
          <p:cNvSpPr/>
          <p:nvPr/>
        </p:nvSpPr>
        <p:spPr>
          <a:xfrm>
            <a:off x="2748854" y="2780928"/>
            <a:ext cx="649314" cy="72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Pfeil nach rechts 32"/>
          <p:cNvSpPr/>
          <p:nvPr/>
        </p:nvSpPr>
        <p:spPr>
          <a:xfrm rot="10800000">
            <a:off x="5729145" y="2816932"/>
            <a:ext cx="649314" cy="72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Ellipse 33"/>
          <p:cNvSpPr/>
          <p:nvPr/>
        </p:nvSpPr>
        <p:spPr>
          <a:xfrm>
            <a:off x="2713577" y="4005064"/>
            <a:ext cx="216024" cy="216024"/>
          </a:xfrm>
          <a:prstGeom prst="ellipse">
            <a:avLst/>
          </a:prstGeom>
          <a:solidFill>
            <a:schemeClr val="bg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5" name="Ellipse 34"/>
          <p:cNvSpPr/>
          <p:nvPr/>
        </p:nvSpPr>
        <p:spPr>
          <a:xfrm>
            <a:off x="2943386" y="4005064"/>
            <a:ext cx="216024" cy="216024"/>
          </a:xfrm>
          <a:prstGeom prst="ellipse">
            <a:avLst/>
          </a:prstGeom>
          <a:solidFill>
            <a:schemeClr val="bg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6" name="Ellipse 35"/>
          <p:cNvSpPr/>
          <p:nvPr/>
        </p:nvSpPr>
        <p:spPr>
          <a:xfrm>
            <a:off x="3170777" y="4005064"/>
            <a:ext cx="216024" cy="216024"/>
          </a:xfrm>
          <a:prstGeom prst="ellipse">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7" name="Ellipse 36"/>
          <p:cNvSpPr/>
          <p:nvPr/>
        </p:nvSpPr>
        <p:spPr>
          <a:xfrm>
            <a:off x="3388043" y="4005064"/>
            <a:ext cx="216024" cy="216024"/>
          </a:xfrm>
          <a:prstGeom prst="ellipse">
            <a:avLst/>
          </a:prstGeom>
          <a:solidFill>
            <a:schemeClr val="bg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8" name="Ellipse 37"/>
          <p:cNvSpPr/>
          <p:nvPr/>
        </p:nvSpPr>
        <p:spPr>
          <a:xfrm>
            <a:off x="3604067" y="4005064"/>
            <a:ext cx="216024" cy="216024"/>
          </a:xfrm>
          <a:prstGeom prst="ellipse">
            <a:avLst/>
          </a:prstGeom>
          <a:solidFill>
            <a:schemeClr val="bg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9" name="Ellipse 38"/>
          <p:cNvSpPr/>
          <p:nvPr/>
        </p:nvSpPr>
        <p:spPr>
          <a:xfrm>
            <a:off x="5688951" y="4005064"/>
            <a:ext cx="216024" cy="216024"/>
          </a:xfrm>
          <a:prstGeom prst="ellipse">
            <a:avLst/>
          </a:prstGeom>
          <a:solidFill>
            <a:schemeClr val="bg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40" name="Ellipse 39"/>
          <p:cNvSpPr/>
          <p:nvPr/>
        </p:nvSpPr>
        <p:spPr>
          <a:xfrm>
            <a:off x="5918760" y="4005064"/>
            <a:ext cx="216024" cy="216024"/>
          </a:xfrm>
          <a:prstGeom prst="ellipse">
            <a:avLst/>
          </a:prstGeom>
          <a:solidFill>
            <a:schemeClr val="bg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41" name="Ellipse 40"/>
          <p:cNvSpPr/>
          <p:nvPr/>
        </p:nvSpPr>
        <p:spPr>
          <a:xfrm>
            <a:off x="6146151" y="4005064"/>
            <a:ext cx="216024" cy="216024"/>
          </a:xfrm>
          <a:prstGeom prst="ellipse">
            <a:avLst/>
          </a:prstGeom>
          <a:solidFill>
            <a:schemeClr val="bg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42" name="Ellipse 41"/>
          <p:cNvSpPr/>
          <p:nvPr/>
        </p:nvSpPr>
        <p:spPr>
          <a:xfrm>
            <a:off x="6363417" y="4005064"/>
            <a:ext cx="216024" cy="216024"/>
          </a:xfrm>
          <a:prstGeom prst="ellipse">
            <a:avLst/>
          </a:prstGeom>
          <a:solidFill>
            <a:schemeClr val="bg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43" name="Ellipse 42"/>
          <p:cNvSpPr/>
          <p:nvPr/>
        </p:nvSpPr>
        <p:spPr>
          <a:xfrm>
            <a:off x="6579441" y="4005064"/>
            <a:ext cx="216024" cy="216024"/>
          </a:xfrm>
          <a:prstGeom prst="ellipse">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44" name="Ellipse 43"/>
          <p:cNvSpPr/>
          <p:nvPr/>
        </p:nvSpPr>
        <p:spPr>
          <a:xfrm>
            <a:off x="4216882" y="4005064"/>
            <a:ext cx="216024" cy="216024"/>
          </a:xfrm>
          <a:prstGeom prst="ellipse">
            <a:avLst/>
          </a:prstGeom>
          <a:solidFill>
            <a:schemeClr val="bg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45" name="Ellipse 44"/>
          <p:cNvSpPr/>
          <p:nvPr/>
        </p:nvSpPr>
        <p:spPr>
          <a:xfrm>
            <a:off x="4446691" y="4005064"/>
            <a:ext cx="216024" cy="216024"/>
          </a:xfrm>
          <a:prstGeom prst="ellipse">
            <a:avLst/>
          </a:prstGeom>
          <a:solidFill>
            <a:schemeClr val="bg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46" name="Ellipse 45"/>
          <p:cNvSpPr/>
          <p:nvPr/>
        </p:nvSpPr>
        <p:spPr>
          <a:xfrm>
            <a:off x="4674082" y="4005064"/>
            <a:ext cx="216024" cy="216024"/>
          </a:xfrm>
          <a:prstGeom prst="ellipse">
            <a:avLst/>
          </a:prstGeom>
          <a:solidFill>
            <a:schemeClr val="bg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47" name="Ellipse 46"/>
          <p:cNvSpPr/>
          <p:nvPr/>
        </p:nvSpPr>
        <p:spPr>
          <a:xfrm>
            <a:off x="4891348" y="4005064"/>
            <a:ext cx="216024" cy="216024"/>
          </a:xfrm>
          <a:prstGeom prst="ellipse">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48" name="Ellipse 47"/>
          <p:cNvSpPr/>
          <p:nvPr/>
        </p:nvSpPr>
        <p:spPr>
          <a:xfrm>
            <a:off x="5107372" y="4005064"/>
            <a:ext cx="216024" cy="216024"/>
          </a:xfrm>
          <a:prstGeom prst="ellipse">
            <a:avLst/>
          </a:prstGeom>
          <a:solidFill>
            <a:schemeClr val="bg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49" name="Ellipse 48"/>
          <p:cNvSpPr/>
          <p:nvPr/>
        </p:nvSpPr>
        <p:spPr>
          <a:xfrm>
            <a:off x="1320273" y="4005064"/>
            <a:ext cx="216024" cy="216024"/>
          </a:xfrm>
          <a:prstGeom prst="ellipse">
            <a:avLst/>
          </a:prstGeom>
          <a:solidFill>
            <a:schemeClr val="bg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50" name="Ellipse 49"/>
          <p:cNvSpPr/>
          <p:nvPr/>
        </p:nvSpPr>
        <p:spPr>
          <a:xfrm>
            <a:off x="1550082" y="4005064"/>
            <a:ext cx="216024" cy="216024"/>
          </a:xfrm>
          <a:prstGeom prst="ellipse">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51" name="Ellipse 50"/>
          <p:cNvSpPr/>
          <p:nvPr/>
        </p:nvSpPr>
        <p:spPr>
          <a:xfrm>
            <a:off x="1777473" y="4005064"/>
            <a:ext cx="216024" cy="216024"/>
          </a:xfrm>
          <a:prstGeom prst="ellipse">
            <a:avLst/>
          </a:prstGeom>
          <a:solidFill>
            <a:schemeClr val="bg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52" name="Ellipse 51"/>
          <p:cNvSpPr/>
          <p:nvPr/>
        </p:nvSpPr>
        <p:spPr>
          <a:xfrm>
            <a:off x="1994739" y="4005064"/>
            <a:ext cx="216024" cy="216024"/>
          </a:xfrm>
          <a:prstGeom prst="ellipse">
            <a:avLst/>
          </a:prstGeom>
          <a:solidFill>
            <a:schemeClr val="bg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53" name="Ellipse 52"/>
          <p:cNvSpPr/>
          <p:nvPr/>
        </p:nvSpPr>
        <p:spPr>
          <a:xfrm>
            <a:off x="2210763" y="4005064"/>
            <a:ext cx="216024" cy="216024"/>
          </a:xfrm>
          <a:prstGeom prst="ellipse">
            <a:avLst/>
          </a:prstGeom>
          <a:solidFill>
            <a:schemeClr val="bg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54" name="Ellipse 53"/>
          <p:cNvSpPr/>
          <p:nvPr/>
        </p:nvSpPr>
        <p:spPr>
          <a:xfrm>
            <a:off x="7113108" y="4005064"/>
            <a:ext cx="216024" cy="216024"/>
          </a:xfrm>
          <a:prstGeom prst="ellipse">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55" name="Ellipse 54"/>
          <p:cNvSpPr/>
          <p:nvPr/>
        </p:nvSpPr>
        <p:spPr>
          <a:xfrm>
            <a:off x="7342917" y="4005064"/>
            <a:ext cx="216024" cy="216024"/>
          </a:xfrm>
          <a:prstGeom prst="ellipse">
            <a:avLst/>
          </a:prstGeom>
          <a:solidFill>
            <a:schemeClr val="bg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56" name="Ellipse 55"/>
          <p:cNvSpPr/>
          <p:nvPr/>
        </p:nvSpPr>
        <p:spPr>
          <a:xfrm>
            <a:off x="7570308" y="4005064"/>
            <a:ext cx="216024" cy="216024"/>
          </a:xfrm>
          <a:prstGeom prst="ellipse">
            <a:avLst/>
          </a:prstGeom>
          <a:solidFill>
            <a:schemeClr val="bg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57" name="Ellipse 56"/>
          <p:cNvSpPr/>
          <p:nvPr/>
        </p:nvSpPr>
        <p:spPr>
          <a:xfrm>
            <a:off x="7787574" y="4005064"/>
            <a:ext cx="216024" cy="216024"/>
          </a:xfrm>
          <a:prstGeom prst="ellipse">
            <a:avLst/>
          </a:prstGeom>
          <a:solidFill>
            <a:schemeClr val="bg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58" name="Ellipse 57"/>
          <p:cNvSpPr/>
          <p:nvPr/>
        </p:nvSpPr>
        <p:spPr>
          <a:xfrm>
            <a:off x="8003598" y="4005064"/>
            <a:ext cx="216024" cy="216024"/>
          </a:xfrm>
          <a:prstGeom prst="ellipse">
            <a:avLst/>
          </a:prstGeom>
          <a:solidFill>
            <a:schemeClr val="bg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59" name="Pfeil nach rechts 58"/>
          <p:cNvSpPr/>
          <p:nvPr/>
        </p:nvSpPr>
        <p:spPr>
          <a:xfrm>
            <a:off x="4432906" y="3846132"/>
            <a:ext cx="649314" cy="72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itel 1"/>
          <p:cNvSpPr txBox="1">
            <a:spLocks/>
          </p:cNvSpPr>
          <p:nvPr/>
        </p:nvSpPr>
        <p:spPr>
          <a:xfrm>
            <a:off x="452278" y="4437112"/>
            <a:ext cx="5770984" cy="511156"/>
          </a:xfrm>
          <a:prstGeom prst="rect">
            <a:avLst/>
          </a:prstGeom>
        </p:spPr>
        <p:txBody>
          <a:bodyPr vert="horz" lIns="91440" tIns="45720" rIns="91440" bIns="45720" rtlCol="0" anchor="ctr">
            <a:noAutofit/>
          </a:bodyPr>
          <a:lstStyle>
            <a:lvl1pPr algn="l" defTabSz="914400" rtl="0" eaLnBrk="1" latinLnBrk="0" hangingPunct="1">
              <a:spcBef>
                <a:spcPct val="0"/>
              </a:spcBef>
              <a:buNone/>
              <a:defRPr sz="2400" b="1" kern="1200">
                <a:solidFill>
                  <a:schemeClr val="tx1"/>
                </a:solidFill>
                <a:latin typeface="+mj-lt"/>
                <a:ea typeface="+mj-ea"/>
                <a:cs typeface="+mj-cs"/>
              </a:defRPr>
            </a:lvl1pPr>
          </a:lstStyle>
          <a:p>
            <a:r>
              <a:rPr lang="en-US" dirty="0" smtClean="0"/>
              <a:t>Exercise 2</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Exercise 3</a:t>
            </a:r>
            <a:endParaRPr lang="en-US" dirty="0"/>
          </a:p>
        </p:txBody>
      </p:sp>
      <p:sp>
        <p:nvSpPr>
          <p:cNvPr id="3" name="Inhaltsplatzhalter 2"/>
          <p:cNvSpPr>
            <a:spLocks noGrp="1"/>
          </p:cNvSpPr>
          <p:nvPr>
            <p:ph idx="1"/>
          </p:nvPr>
        </p:nvSpPr>
        <p:spPr/>
        <p:txBody>
          <a:bodyPr>
            <a:normAutofit/>
          </a:bodyPr>
          <a:lstStyle/>
          <a:p>
            <a:r>
              <a:rPr lang="en-US" dirty="0" smtClean="0"/>
              <a:t>Now the iteration time should be modified by using the Poti, which is right beside the LEDs. Its potential is connected via jumper </a:t>
            </a:r>
            <a:r>
              <a:rPr lang="en-US" dirty="0"/>
              <a:t>AD0.2</a:t>
            </a:r>
            <a:r>
              <a:rPr lang="en-US" dirty="0" smtClean="0"/>
              <a:t> to the A/D Converter channel 2 of the LPC1768. The </a:t>
            </a:r>
            <a:r>
              <a:rPr lang="en-US" dirty="0"/>
              <a:t>p</a:t>
            </a:r>
            <a:r>
              <a:rPr lang="en-US" dirty="0" smtClean="0"/>
              <a:t>otentiometer changes should be processed using polling mode.</a:t>
            </a:r>
          </a:p>
          <a:p>
            <a:r>
              <a:rPr lang="en-US" b="1" dirty="0" smtClean="0"/>
              <a:t>Hint:</a:t>
            </a:r>
            <a:r>
              <a:rPr lang="en-US" dirty="0" smtClean="0"/>
              <a:t> For the configuration of the A/D Converter the following code can be used.</a:t>
            </a:r>
          </a:p>
          <a:p>
            <a:endParaRPr lang="en-US" dirty="0" smtClean="0"/>
          </a:p>
          <a:p>
            <a:pPr marL="457200" lvl="1" indent="0">
              <a:buNone/>
            </a:pPr>
            <a:r>
              <a:rPr lang="en-US" u="sng" dirty="0" smtClean="0"/>
              <a:t>AD Initialization:</a:t>
            </a:r>
            <a:endParaRPr lang="en-US" dirty="0" smtClean="0"/>
          </a:p>
          <a:p>
            <a:pPr marL="457200" lvl="1" indent="0">
              <a:buNone/>
            </a:pPr>
            <a:r>
              <a:rPr lang="en-US" sz="1600" dirty="0" smtClean="0">
                <a:latin typeface="Courier New" pitchFamily="49" charset="0"/>
                <a:cs typeface="Courier New" pitchFamily="49" charset="0"/>
              </a:rPr>
              <a:t>LPC_PINCON-</a:t>
            </a:r>
            <a:r>
              <a:rPr lang="en-US" sz="1600" dirty="0">
                <a:latin typeface="Courier New" pitchFamily="49" charset="0"/>
                <a:cs typeface="Courier New" pitchFamily="49" charset="0"/>
              </a:rPr>
              <a:t>&gt;PINSEL1 &amp;= ~(3&lt;&lt;18</a:t>
            </a:r>
            <a:r>
              <a:rPr lang="en-US" sz="1600" dirty="0" smtClean="0">
                <a:latin typeface="Courier New" pitchFamily="49" charset="0"/>
                <a:cs typeface="Courier New" pitchFamily="49" charset="0"/>
              </a:rPr>
              <a:t>);</a:t>
            </a:r>
            <a:r>
              <a:rPr lang="en-US" sz="1600" dirty="0" smtClean="0">
                <a:solidFill>
                  <a:srgbClr val="00B050"/>
                </a:solidFill>
                <a:latin typeface="Courier New" pitchFamily="49" charset="0"/>
                <a:cs typeface="Courier New" pitchFamily="49" charset="0"/>
              </a:rPr>
              <a:t>/*P0.25 </a:t>
            </a:r>
            <a:r>
              <a:rPr lang="en-US" sz="1600" dirty="0">
                <a:solidFill>
                  <a:srgbClr val="00B050"/>
                </a:solidFill>
                <a:latin typeface="Courier New" pitchFamily="49" charset="0"/>
                <a:cs typeface="Courier New" pitchFamily="49" charset="0"/>
              </a:rPr>
              <a:t>is </a:t>
            </a:r>
            <a:r>
              <a:rPr lang="en-US" sz="1600" dirty="0" smtClean="0">
                <a:solidFill>
                  <a:srgbClr val="00B050"/>
                </a:solidFill>
                <a:latin typeface="Courier New" pitchFamily="49" charset="0"/>
                <a:cs typeface="Courier New" pitchFamily="49" charset="0"/>
              </a:rPr>
              <a:t>GPIO */</a:t>
            </a:r>
            <a:endParaRPr lang="en-US" sz="1600" dirty="0">
              <a:solidFill>
                <a:srgbClr val="00B050"/>
              </a:solidFill>
              <a:latin typeface="Courier New" pitchFamily="49" charset="0"/>
              <a:cs typeface="Courier New" pitchFamily="49" charset="0"/>
            </a:endParaRPr>
          </a:p>
          <a:p>
            <a:pPr marL="457200" lvl="1" indent="0">
              <a:buNone/>
            </a:pPr>
            <a:r>
              <a:rPr lang="en-US" sz="1600" dirty="0" smtClean="0">
                <a:latin typeface="Courier New" pitchFamily="49" charset="0"/>
                <a:cs typeface="Courier New" pitchFamily="49" charset="0"/>
              </a:rPr>
              <a:t>LPC_PINCON-</a:t>
            </a:r>
            <a:r>
              <a:rPr lang="en-US" sz="1600" dirty="0">
                <a:latin typeface="Courier New" pitchFamily="49" charset="0"/>
                <a:cs typeface="Courier New" pitchFamily="49" charset="0"/>
              </a:rPr>
              <a:t>&gt;PINSEL1 |=  (1&lt;&lt;18</a:t>
            </a:r>
            <a:r>
              <a:rPr lang="en-US" sz="1600" dirty="0" smtClean="0">
                <a:latin typeface="Courier New" pitchFamily="49" charset="0"/>
                <a:cs typeface="Courier New" pitchFamily="49" charset="0"/>
              </a:rPr>
              <a:t>);</a:t>
            </a:r>
            <a:r>
              <a:rPr lang="en-US" sz="1600" dirty="0" smtClean="0">
                <a:solidFill>
                  <a:srgbClr val="00B050"/>
                </a:solidFill>
                <a:latin typeface="Courier New" pitchFamily="49" charset="0"/>
                <a:cs typeface="Courier New" pitchFamily="49" charset="0"/>
              </a:rPr>
              <a:t>/*P0.25 </a:t>
            </a:r>
            <a:r>
              <a:rPr lang="en-US" sz="1600" dirty="0">
                <a:solidFill>
                  <a:srgbClr val="00B050"/>
                </a:solidFill>
                <a:latin typeface="Courier New" pitchFamily="49" charset="0"/>
                <a:cs typeface="Courier New" pitchFamily="49" charset="0"/>
              </a:rPr>
              <a:t>is AD0.2 */</a:t>
            </a:r>
          </a:p>
          <a:p>
            <a:pPr marL="457200" lvl="1" indent="0">
              <a:buNone/>
            </a:pPr>
            <a:r>
              <a:rPr lang="en-US" sz="1600" dirty="0" smtClean="0">
                <a:latin typeface="Courier New" pitchFamily="49" charset="0"/>
                <a:cs typeface="Courier New" pitchFamily="49" charset="0"/>
              </a:rPr>
              <a:t>LPC_SC-</a:t>
            </a:r>
            <a:r>
              <a:rPr lang="en-US" sz="1600" dirty="0">
                <a:latin typeface="Courier New" pitchFamily="49" charset="0"/>
                <a:cs typeface="Courier New" pitchFamily="49" charset="0"/>
              </a:rPr>
              <a:t>&gt;PCONP       |=  (1&lt;&lt;12</a:t>
            </a:r>
            <a:r>
              <a:rPr lang="en-US" sz="1600" dirty="0" smtClean="0">
                <a:latin typeface="Courier New" pitchFamily="49" charset="0"/>
                <a:cs typeface="Courier New" pitchFamily="49" charset="0"/>
              </a:rPr>
              <a:t>);</a:t>
            </a:r>
            <a:r>
              <a:rPr lang="en-US" sz="1600" dirty="0" smtClean="0">
                <a:solidFill>
                  <a:srgbClr val="00B050"/>
                </a:solidFill>
                <a:latin typeface="Courier New" pitchFamily="49" charset="0"/>
                <a:cs typeface="Courier New" pitchFamily="49" charset="0"/>
              </a:rPr>
              <a:t>/*Enable </a:t>
            </a:r>
            <a:r>
              <a:rPr lang="en-US" sz="1600" dirty="0">
                <a:solidFill>
                  <a:srgbClr val="00B050"/>
                </a:solidFill>
                <a:latin typeface="Courier New" pitchFamily="49" charset="0"/>
                <a:cs typeface="Courier New" pitchFamily="49" charset="0"/>
              </a:rPr>
              <a:t>power </a:t>
            </a:r>
            <a:r>
              <a:rPr lang="en-US" sz="1600" dirty="0" smtClean="0">
                <a:solidFill>
                  <a:srgbClr val="00B050"/>
                </a:solidFill>
                <a:latin typeface="Courier New" pitchFamily="49" charset="0"/>
                <a:cs typeface="Courier New" pitchFamily="49" charset="0"/>
              </a:rPr>
              <a:t>ADC block </a:t>
            </a:r>
            <a:r>
              <a:rPr lang="en-US" sz="1600" dirty="0">
                <a:solidFill>
                  <a:srgbClr val="00B050"/>
                </a:solidFill>
                <a:latin typeface="Courier New" pitchFamily="49" charset="0"/>
                <a:cs typeface="Courier New" pitchFamily="49" charset="0"/>
              </a:rPr>
              <a:t>*/</a:t>
            </a:r>
          </a:p>
          <a:p>
            <a:pPr marL="457200" lvl="1" indent="0">
              <a:buNone/>
            </a:pPr>
            <a:r>
              <a:rPr lang="en-US" sz="1600" dirty="0" smtClean="0">
                <a:latin typeface="Courier New" pitchFamily="49" charset="0"/>
                <a:cs typeface="Courier New" pitchFamily="49" charset="0"/>
              </a:rPr>
              <a:t>LPC_ADC-</a:t>
            </a:r>
            <a:r>
              <a:rPr lang="en-US" sz="1600" dirty="0">
                <a:latin typeface="Courier New" pitchFamily="49" charset="0"/>
                <a:cs typeface="Courier New" pitchFamily="49" charset="0"/>
              </a:rPr>
              <a:t>&gt;ADCR        =  (1&lt;&lt; 2) </a:t>
            </a:r>
            <a:r>
              <a:rPr lang="en-US" sz="1600" dirty="0" smtClean="0">
                <a:latin typeface="Courier New" pitchFamily="49" charset="0"/>
                <a:cs typeface="Courier New" pitchFamily="49" charset="0"/>
              </a:rPr>
              <a:t>| </a:t>
            </a:r>
            <a:r>
              <a:rPr lang="en-US" sz="1600" dirty="0" smtClean="0">
                <a:solidFill>
                  <a:srgbClr val="00B050"/>
                </a:solidFill>
                <a:latin typeface="Courier New" pitchFamily="49" charset="0"/>
                <a:cs typeface="Courier New" pitchFamily="49" charset="0"/>
              </a:rPr>
              <a:t>/*select </a:t>
            </a:r>
            <a:r>
              <a:rPr lang="en-US" sz="1600" dirty="0">
                <a:solidFill>
                  <a:srgbClr val="00B050"/>
                </a:solidFill>
                <a:latin typeface="Courier New" pitchFamily="49" charset="0"/>
                <a:cs typeface="Courier New" pitchFamily="49" charset="0"/>
              </a:rPr>
              <a:t>AD0.2 </a:t>
            </a:r>
            <a:r>
              <a:rPr lang="en-US" sz="1600" dirty="0" smtClean="0">
                <a:solidFill>
                  <a:srgbClr val="00B050"/>
                </a:solidFill>
                <a:latin typeface="Courier New" pitchFamily="49" charset="0"/>
                <a:cs typeface="Courier New" pitchFamily="49" charset="0"/>
              </a:rPr>
              <a:t>pin </a:t>
            </a:r>
            <a:r>
              <a:rPr lang="en-US" sz="1600" dirty="0">
                <a:solidFill>
                  <a:srgbClr val="00B050"/>
                </a:solidFill>
                <a:latin typeface="Courier New" pitchFamily="49" charset="0"/>
                <a:cs typeface="Courier New" pitchFamily="49" charset="0"/>
              </a:rPr>
              <a:t>*/</a:t>
            </a:r>
          </a:p>
          <a:p>
            <a:pPr marL="457200" lvl="1" indent="0">
              <a:buNone/>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4&lt;&lt; 8) </a:t>
            </a:r>
            <a:r>
              <a:rPr lang="en-US" sz="1600" dirty="0" smtClean="0">
                <a:latin typeface="Courier New" pitchFamily="49" charset="0"/>
                <a:cs typeface="Courier New" pitchFamily="49" charset="0"/>
              </a:rPr>
              <a:t>| </a:t>
            </a:r>
            <a:r>
              <a:rPr lang="en-US" sz="1600" dirty="0" smtClean="0">
                <a:solidFill>
                  <a:srgbClr val="00B050"/>
                </a:solidFill>
                <a:latin typeface="Courier New" pitchFamily="49" charset="0"/>
                <a:cs typeface="Courier New" pitchFamily="49" charset="0"/>
              </a:rPr>
              <a:t>/*ADC </a:t>
            </a:r>
            <a:r>
              <a:rPr lang="en-US" sz="1600" dirty="0">
                <a:solidFill>
                  <a:srgbClr val="00B050"/>
                </a:solidFill>
                <a:latin typeface="Courier New" pitchFamily="49" charset="0"/>
                <a:cs typeface="Courier New" pitchFamily="49" charset="0"/>
              </a:rPr>
              <a:t>clock is </a:t>
            </a:r>
            <a:r>
              <a:rPr lang="en-US" sz="1600" dirty="0" smtClean="0">
                <a:solidFill>
                  <a:srgbClr val="00B050"/>
                </a:solidFill>
                <a:latin typeface="Courier New" pitchFamily="49" charset="0"/>
                <a:cs typeface="Courier New" pitchFamily="49" charset="0"/>
              </a:rPr>
              <a:t>25MHz/5 </a:t>
            </a:r>
            <a:r>
              <a:rPr lang="en-US" sz="1600" dirty="0">
                <a:solidFill>
                  <a:srgbClr val="00B050"/>
                </a:solidFill>
                <a:latin typeface="Courier New" pitchFamily="49" charset="0"/>
                <a:cs typeface="Courier New" pitchFamily="49" charset="0"/>
              </a:rPr>
              <a:t>*/</a:t>
            </a:r>
          </a:p>
          <a:p>
            <a:pPr marL="457200" lvl="1" indent="0">
              <a:buNone/>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1&lt;&lt;21); </a:t>
            </a:r>
            <a:r>
              <a:rPr lang="en-US" sz="1600" dirty="0" smtClean="0">
                <a:latin typeface="Courier New" pitchFamily="49" charset="0"/>
                <a:cs typeface="Courier New" pitchFamily="49" charset="0"/>
              </a:rPr>
              <a:t> </a:t>
            </a:r>
            <a:r>
              <a:rPr lang="en-US" sz="1600" dirty="0" smtClean="0">
                <a:solidFill>
                  <a:srgbClr val="00B050"/>
                </a:solidFill>
                <a:latin typeface="Courier New" pitchFamily="49" charset="0"/>
                <a:cs typeface="Courier New" pitchFamily="49" charset="0"/>
              </a:rPr>
              <a:t>/* </a:t>
            </a:r>
            <a:r>
              <a:rPr lang="en-US" sz="1600" dirty="0">
                <a:solidFill>
                  <a:srgbClr val="00B050"/>
                </a:solidFill>
                <a:latin typeface="Courier New" pitchFamily="49" charset="0"/>
                <a:cs typeface="Courier New" pitchFamily="49" charset="0"/>
              </a:rPr>
              <a:t>enable ADC    */  </a:t>
            </a:r>
            <a:endParaRPr lang="en-US" sz="1600" dirty="0" smtClean="0">
              <a:solidFill>
                <a:srgbClr val="00B050"/>
              </a:solidFill>
              <a:latin typeface="Courier New" pitchFamily="49" charset="0"/>
              <a:cs typeface="Courier New" pitchFamily="49" charset="0"/>
            </a:endParaRPr>
          </a:p>
          <a:p>
            <a:pPr lvl="1"/>
            <a:endParaRPr lang="en-US" dirty="0" smtClean="0"/>
          </a:p>
        </p:txBody>
      </p:sp>
      <p:sp>
        <p:nvSpPr>
          <p:cNvPr id="6" name="Foliennummernplatzhalter 5"/>
          <p:cNvSpPr>
            <a:spLocks noGrp="1"/>
          </p:cNvSpPr>
          <p:nvPr>
            <p:ph type="sldNum" sz="quarter" idx="12"/>
          </p:nvPr>
        </p:nvSpPr>
        <p:spPr/>
        <p:txBody>
          <a:bodyPr/>
          <a:lstStyle/>
          <a:p>
            <a:fld id="{5BE5162C-0251-43B5-8D75-6AC9459E373D}" type="slidenum">
              <a:rPr lang="de-DE" smtClean="0"/>
              <a:pPr/>
              <a:t>47</a:t>
            </a:fld>
            <a:endParaRPr lang="de-DE" dirty="0"/>
          </a:p>
        </p:txBody>
      </p:sp>
    </p:spTree>
    <p:extLst>
      <p:ext uri="{BB962C8B-B14F-4D97-AF65-F5344CB8AC3E}">
        <p14:creationId xmlns:p14="http://schemas.microsoft.com/office/powerpoint/2010/main" val="415322898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Exercise 3 continue</a:t>
            </a:r>
            <a:endParaRPr lang="en-US" dirty="0"/>
          </a:p>
        </p:txBody>
      </p:sp>
      <p:sp>
        <p:nvSpPr>
          <p:cNvPr id="3" name="Inhaltsplatzhalter 2"/>
          <p:cNvSpPr>
            <a:spLocks noGrp="1"/>
          </p:cNvSpPr>
          <p:nvPr>
            <p:ph idx="1"/>
          </p:nvPr>
        </p:nvSpPr>
        <p:spPr/>
        <p:txBody>
          <a:bodyPr>
            <a:normAutofit/>
          </a:bodyPr>
          <a:lstStyle/>
          <a:p>
            <a:pPr marL="457200" lvl="1" indent="0">
              <a:buNone/>
            </a:pPr>
            <a:r>
              <a:rPr lang="en-US" u="sng" dirty="0" smtClean="0"/>
              <a:t>Sampling:</a:t>
            </a:r>
            <a:endParaRPr lang="en-US" u="sng" dirty="0"/>
          </a:p>
          <a:p>
            <a:pPr marL="457200" lvl="1" indent="0">
              <a:buNone/>
            </a:pPr>
            <a:r>
              <a:rPr lang="en-US" sz="1600" dirty="0" smtClean="0">
                <a:latin typeface="Courier New" pitchFamily="49" charset="0"/>
                <a:cs typeface="Courier New" pitchFamily="49" charset="0"/>
              </a:rPr>
              <a:t>LPC_ADC-</a:t>
            </a:r>
            <a:r>
              <a:rPr lang="en-US" sz="1600" dirty="0">
                <a:latin typeface="Courier New" pitchFamily="49" charset="0"/>
                <a:cs typeface="Courier New" pitchFamily="49" charset="0"/>
              </a:rPr>
              <a:t>&gt;ADCR |=  </a:t>
            </a:r>
            <a:r>
              <a:rPr lang="en-US" sz="1600" dirty="0" smtClean="0">
                <a:latin typeface="Courier New" pitchFamily="49" charset="0"/>
                <a:cs typeface="Courier New" pitchFamily="49" charset="0"/>
              </a:rPr>
              <a:t>0x01200000; </a:t>
            </a:r>
            <a:r>
              <a:rPr lang="en-US" sz="1600" dirty="0" smtClean="0">
                <a:solidFill>
                  <a:srgbClr val="00B050"/>
                </a:solidFill>
                <a:latin typeface="Courier New" pitchFamily="49" charset="0"/>
                <a:cs typeface="Courier New" pitchFamily="49" charset="0"/>
              </a:rPr>
              <a:t>/*Start A/D Conversion*/</a:t>
            </a:r>
            <a:endParaRPr lang="en-US" sz="1600" dirty="0" smtClean="0">
              <a:latin typeface="Courier New" pitchFamily="49" charset="0"/>
              <a:cs typeface="Courier New" pitchFamily="49" charset="0"/>
            </a:endParaRPr>
          </a:p>
          <a:p>
            <a:pPr marL="457200" lvl="1" indent="0">
              <a:buNone/>
            </a:pPr>
            <a:r>
              <a:rPr lang="en-US" sz="1600" dirty="0" smtClean="0">
                <a:latin typeface="Courier New" pitchFamily="49" charset="0"/>
                <a:cs typeface="Courier New" pitchFamily="49" charset="0"/>
              </a:rPr>
              <a:t>do{</a:t>
            </a:r>
          </a:p>
          <a:p>
            <a:pPr marL="457200" lvl="1" indent="0">
              <a:buNone/>
            </a:pPr>
            <a:r>
              <a:rPr lang="en-US" sz="1600" dirty="0" smtClean="0">
                <a:latin typeface="Courier New" pitchFamily="49" charset="0"/>
                <a:cs typeface="Courier New" pitchFamily="49" charset="0"/>
              </a:rPr>
              <a:t>	val= </a:t>
            </a:r>
            <a:r>
              <a:rPr lang="en-US" sz="1600" dirty="0">
                <a:latin typeface="Courier New" pitchFamily="49" charset="0"/>
                <a:cs typeface="Courier New" pitchFamily="49" charset="0"/>
              </a:rPr>
              <a:t>LPC_ADC-&gt;ADDR2</a:t>
            </a:r>
            <a:r>
              <a:rPr lang="en-US" sz="1600" dirty="0" smtClean="0">
                <a:latin typeface="Courier New" pitchFamily="49" charset="0"/>
                <a:cs typeface="Courier New" pitchFamily="49" charset="0"/>
              </a:rPr>
              <a:t>; </a:t>
            </a:r>
            <a:r>
              <a:rPr lang="en-US" sz="1600" dirty="0" smtClean="0">
                <a:solidFill>
                  <a:srgbClr val="00B050"/>
                </a:solidFill>
                <a:latin typeface="Courier New" pitchFamily="49" charset="0"/>
                <a:cs typeface="Courier New" pitchFamily="49" charset="0"/>
              </a:rPr>
              <a:t>/*Read A/D Data Register into val*/</a:t>
            </a:r>
            <a:endParaRPr lang="en-US" sz="1600" dirty="0" smtClean="0">
              <a:latin typeface="Courier New" pitchFamily="49" charset="0"/>
              <a:cs typeface="Courier New" pitchFamily="49" charset="0"/>
            </a:endParaRPr>
          </a:p>
          <a:p>
            <a:pPr marL="457200" lvl="1" indent="0">
              <a:buNone/>
            </a:pPr>
            <a:r>
              <a:rPr lang="en-US" sz="1600" dirty="0" smtClean="0">
                <a:latin typeface="Courier New" pitchFamily="49" charset="0"/>
                <a:cs typeface="Courier New" pitchFamily="49" charset="0"/>
              </a:rPr>
              <a:t>}</a:t>
            </a:r>
            <a:r>
              <a:rPr lang="en-US" sz="1600" dirty="0">
                <a:latin typeface="Courier New" pitchFamily="49" charset="0"/>
                <a:cs typeface="Courier New" pitchFamily="49" charset="0"/>
              </a:rPr>
              <a:t>while((LPC_ADC-&gt;ADGDR &amp; 0x80000000) == 0</a:t>
            </a:r>
            <a:r>
              <a:rPr lang="en-US" sz="1600" dirty="0" smtClean="0">
                <a:latin typeface="Courier New" pitchFamily="49" charset="0"/>
                <a:cs typeface="Courier New" pitchFamily="49" charset="0"/>
              </a:rPr>
              <a:t>); </a:t>
            </a:r>
            <a:r>
              <a:rPr lang="en-US" sz="1600" dirty="0" smtClean="0">
                <a:solidFill>
                  <a:srgbClr val="00B050"/>
                </a:solidFill>
                <a:latin typeface="Courier New" pitchFamily="49" charset="0"/>
                <a:cs typeface="Courier New" pitchFamily="49" charset="0"/>
              </a:rPr>
              <a:t>/*Wait for end of 						A/D Conversion */</a:t>
            </a:r>
            <a:endParaRPr lang="en-US" sz="1600" dirty="0" smtClean="0">
              <a:latin typeface="Courier New" pitchFamily="49" charset="0"/>
              <a:cs typeface="Courier New" pitchFamily="49" charset="0"/>
            </a:endParaRPr>
          </a:p>
          <a:p>
            <a:pPr marL="457200" lvl="1" indent="0">
              <a:buNone/>
            </a:pPr>
            <a:r>
              <a:rPr lang="en-US" sz="1600" dirty="0" smtClean="0">
                <a:latin typeface="Courier New" pitchFamily="49" charset="0"/>
                <a:cs typeface="Courier New" pitchFamily="49" charset="0"/>
              </a:rPr>
              <a:t>LPC_ADC-</a:t>
            </a:r>
            <a:r>
              <a:rPr lang="en-US" sz="1600" dirty="0">
                <a:latin typeface="Courier New" pitchFamily="49" charset="0"/>
                <a:cs typeface="Courier New" pitchFamily="49" charset="0"/>
              </a:rPr>
              <a:t>&gt;ADCR &amp;=  ~0x01000000</a:t>
            </a:r>
            <a:r>
              <a:rPr lang="en-US" sz="1600" dirty="0" smtClean="0">
                <a:latin typeface="Courier New" pitchFamily="49" charset="0"/>
                <a:cs typeface="Courier New" pitchFamily="49" charset="0"/>
              </a:rPr>
              <a:t>; </a:t>
            </a:r>
            <a:r>
              <a:rPr lang="en-US" sz="1600" dirty="0" smtClean="0">
                <a:solidFill>
                  <a:srgbClr val="00B050"/>
                </a:solidFill>
                <a:latin typeface="Courier New" pitchFamily="49" charset="0"/>
                <a:cs typeface="Courier New" pitchFamily="49" charset="0"/>
              </a:rPr>
              <a:t>/*Stop </a:t>
            </a:r>
            <a:r>
              <a:rPr lang="en-US" sz="1600" dirty="0">
                <a:solidFill>
                  <a:srgbClr val="00B050"/>
                </a:solidFill>
                <a:latin typeface="Courier New" pitchFamily="49" charset="0"/>
                <a:cs typeface="Courier New" pitchFamily="49" charset="0"/>
              </a:rPr>
              <a:t>A/D Conversion*/</a:t>
            </a:r>
            <a:endParaRPr lang="en-US" sz="1600" dirty="0" smtClean="0">
              <a:latin typeface="Courier New" pitchFamily="49" charset="0"/>
              <a:cs typeface="Courier New" pitchFamily="49" charset="0"/>
            </a:endParaRPr>
          </a:p>
          <a:p>
            <a:pPr marL="457200" lvl="1" indent="0">
              <a:buNone/>
            </a:pPr>
            <a:r>
              <a:rPr lang="en-US" sz="1600" dirty="0" smtClean="0">
                <a:latin typeface="Courier New" pitchFamily="49" charset="0"/>
                <a:cs typeface="Courier New" pitchFamily="49" charset="0"/>
              </a:rPr>
              <a:t>val= (val &gt;&gt; </a:t>
            </a:r>
            <a:r>
              <a:rPr lang="en-US" sz="1600" dirty="0">
                <a:latin typeface="Courier New" pitchFamily="49" charset="0"/>
                <a:cs typeface="Courier New" pitchFamily="49" charset="0"/>
              </a:rPr>
              <a:t>8) &amp; </a:t>
            </a:r>
            <a:r>
              <a:rPr lang="en-US" sz="1600" dirty="0" smtClean="0">
                <a:latin typeface="Courier New" pitchFamily="49" charset="0"/>
                <a:cs typeface="Courier New" pitchFamily="49" charset="0"/>
              </a:rPr>
              <a:t>0x03FF;</a:t>
            </a:r>
            <a:r>
              <a:rPr lang="en-US" sz="1600" dirty="0">
                <a:solidFill>
                  <a:srgbClr val="00B050"/>
                </a:solidFill>
                <a:latin typeface="Courier New" pitchFamily="49" charset="0"/>
                <a:cs typeface="Courier New" pitchFamily="49" charset="0"/>
              </a:rPr>
              <a:t> </a:t>
            </a:r>
            <a:r>
              <a:rPr lang="en-US" sz="1600" dirty="0" smtClean="0">
                <a:solidFill>
                  <a:srgbClr val="00B050"/>
                </a:solidFill>
                <a:latin typeface="Courier New" pitchFamily="49" charset="0"/>
                <a:cs typeface="Courier New" pitchFamily="49" charset="0"/>
              </a:rPr>
              <a:t>/* Extract value Conversion</a:t>
            </a:r>
            <a:r>
              <a:rPr lang="en-US" sz="1600" dirty="0">
                <a:solidFill>
                  <a:srgbClr val="00B050"/>
                </a:solidFill>
                <a:latin typeface="Courier New" pitchFamily="49" charset="0"/>
                <a:cs typeface="Courier New" pitchFamily="49" charset="0"/>
              </a:rPr>
              <a:t>*/</a:t>
            </a:r>
            <a:r>
              <a:rPr lang="en-US" sz="1600" dirty="0" smtClean="0">
                <a:latin typeface="Courier New" pitchFamily="49" charset="0"/>
                <a:cs typeface="Courier New" pitchFamily="49" charset="0"/>
              </a:rPr>
              <a:t> </a:t>
            </a:r>
          </a:p>
          <a:p>
            <a:pPr marL="457200" lvl="1" indent="0">
              <a:buNone/>
            </a:pPr>
            <a:endParaRPr lang="en-US" sz="1600" dirty="0" smtClean="0">
              <a:latin typeface="Courier New" pitchFamily="49" charset="0"/>
              <a:cs typeface="Courier New" pitchFamily="49" charset="0"/>
            </a:endParaRPr>
          </a:p>
          <a:p>
            <a:pPr marL="457200" lvl="1" indent="0">
              <a:buNone/>
            </a:pPr>
            <a:endParaRPr lang="en-US" sz="1600" dirty="0">
              <a:latin typeface="Courier New" pitchFamily="49" charset="0"/>
              <a:cs typeface="Courier New" pitchFamily="49" charset="0"/>
            </a:endParaRPr>
          </a:p>
          <a:p>
            <a:pPr marL="457200" lvl="1" indent="0">
              <a:buNone/>
            </a:pPr>
            <a:r>
              <a:rPr lang="en-US" b="1" dirty="0" smtClean="0"/>
              <a:t>Exercises 1 – 3 have to be checked through a lab advisor. Please mail your projects and submit printouts of your implementations, methods and state charts </a:t>
            </a:r>
            <a:r>
              <a:rPr lang="en-US" b="1" dirty="0"/>
              <a:t>to the </a:t>
            </a:r>
            <a:r>
              <a:rPr lang="en-US" b="1" dirty="0" smtClean="0"/>
              <a:t>advisors.</a:t>
            </a:r>
          </a:p>
        </p:txBody>
      </p:sp>
      <p:sp>
        <p:nvSpPr>
          <p:cNvPr id="6" name="Foliennummernplatzhalter 5"/>
          <p:cNvSpPr>
            <a:spLocks noGrp="1"/>
          </p:cNvSpPr>
          <p:nvPr>
            <p:ph type="sldNum" sz="quarter" idx="12"/>
          </p:nvPr>
        </p:nvSpPr>
        <p:spPr/>
        <p:txBody>
          <a:bodyPr/>
          <a:lstStyle/>
          <a:p>
            <a:fld id="{5BE5162C-0251-43B5-8D75-6AC9459E373D}" type="slidenum">
              <a:rPr lang="de-DE" smtClean="0"/>
              <a:pPr/>
              <a:t>48</a:t>
            </a:fld>
            <a:endParaRPr lang="de-DE" dirty="0"/>
          </a:p>
        </p:txBody>
      </p:sp>
    </p:spTree>
    <p:extLst>
      <p:ext uri="{BB962C8B-B14F-4D97-AF65-F5344CB8AC3E}">
        <p14:creationId xmlns:p14="http://schemas.microsoft.com/office/powerpoint/2010/main" val="239859934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Exercise 4</a:t>
            </a:r>
            <a:endParaRPr lang="en-US" dirty="0"/>
          </a:p>
        </p:txBody>
      </p:sp>
      <p:sp>
        <p:nvSpPr>
          <p:cNvPr id="3" name="Inhaltsplatzhalter 2"/>
          <p:cNvSpPr>
            <a:spLocks noGrp="1"/>
          </p:cNvSpPr>
          <p:nvPr>
            <p:ph idx="1"/>
          </p:nvPr>
        </p:nvSpPr>
        <p:spPr/>
        <p:txBody>
          <a:bodyPr>
            <a:normAutofit fontScale="85000" lnSpcReduction="20000"/>
          </a:bodyPr>
          <a:lstStyle/>
          <a:p>
            <a:r>
              <a:rPr lang="en-US" sz="2200" dirty="0" smtClean="0"/>
              <a:t>The LEDs should now be controlled by a new class “Board“. This class sends suitable events to the LED instances to change from “on“ to “off“ state. Try to use reasonable UML relations in your class diagram. </a:t>
            </a:r>
            <a:br>
              <a:rPr lang="en-US" sz="2200" dirty="0" smtClean="0"/>
            </a:br>
            <a:r>
              <a:rPr lang="en-US" sz="2200" dirty="0" smtClean="0"/>
              <a:t>The delay does not have to be controlled by the Poti in this exercise.</a:t>
            </a:r>
          </a:p>
          <a:p>
            <a:r>
              <a:rPr lang="en-US" sz="2200" b="1" dirty="0" smtClean="0"/>
              <a:t>Hint:</a:t>
            </a:r>
          </a:p>
          <a:p>
            <a:pPr lvl="1"/>
            <a:r>
              <a:rPr lang="en-US" sz="2200" dirty="0" smtClean="0"/>
              <a:t>Events can be used for asynchronous communication between objects beyond the borders of their state charts. An event is created as an operation of the class that receives the event or as an global operation. The predefined macro CGEN defines an event</a:t>
            </a:r>
          </a:p>
          <a:p>
            <a:pPr marL="1371600" lvl="3" indent="0">
              <a:buNone/>
            </a:pPr>
            <a:r>
              <a:rPr lang="en-US" sz="2200" dirty="0" smtClean="0">
                <a:latin typeface="Courier New" pitchFamily="49" charset="0"/>
                <a:cs typeface="Courier New" pitchFamily="49" charset="0"/>
              </a:rPr>
              <a:t>CGEN( &amp;Receiver, sendEvent());</a:t>
            </a:r>
          </a:p>
          <a:p>
            <a:pPr lvl="1"/>
            <a:r>
              <a:rPr lang="en-US" sz="2200" dirty="0" smtClean="0"/>
              <a:t>Parameters can be passed to events similar to functions and so it is possible to transport </a:t>
            </a:r>
            <a:r>
              <a:rPr lang="en-US" sz="2200" dirty="0" err="1" smtClean="0"/>
              <a:t>informations</a:t>
            </a:r>
            <a:r>
              <a:rPr lang="en-US" sz="2200" dirty="0" smtClean="0"/>
              <a:t>. The receiver can access the parameters via      </a:t>
            </a:r>
          </a:p>
          <a:p>
            <a:pPr marL="1371600" lvl="3" indent="0">
              <a:buNone/>
            </a:pPr>
            <a:r>
              <a:rPr lang="en-US" sz="2200" dirty="0" smtClean="0">
                <a:latin typeface="Courier New" pitchFamily="49" charset="0"/>
                <a:cs typeface="Courier New" pitchFamily="49" charset="0"/>
              </a:rPr>
              <a:t>params-&gt;parametername</a:t>
            </a:r>
          </a:p>
          <a:p>
            <a:pPr marL="457200" lvl="1" indent="0">
              <a:buNone/>
            </a:pPr>
            <a:r>
              <a:rPr lang="en-US" sz="2200" u="sng" dirty="0" smtClean="0">
                <a:cs typeface="Courier New" pitchFamily="49" charset="0"/>
              </a:rPr>
              <a:t>Attention: </a:t>
            </a:r>
            <a:r>
              <a:rPr lang="en-US" sz="2200" dirty="0" smtClean="0">
                <a:cs typeface="Courier New" pitchFamily="49" charset="0"/>
              </a:rPr>
              <a:t>Create an event with parameters as “Operation” and add its parameter. After that, change the Stereotype of the operation to “Reception”.</a:t>
            </a:r>
            <a:r>
              <a:rPr lang="en-US" sz="2200" dirty="0" smtClean="0"/>
              <a:t> </a:t>
            </a:r>
          </a:p>
          <a:p>
            <a:pPr lvl="1"/>
            <a:endParaRPr lang="de-DE" b="1" dirty="0" smtClean="0"/>
          </a:p>
        </p:txBody>
      </p:sp>
      <p:sp>
        <p:nvSpPr>
          <p:cNvPr id="6" name="Foliennummernplatzhalter 5"/>
          <p:cNvSpPr>
            <a:spLocks noGrp="1"/>
          </p:cNvSpPr>
          <p:nvPr>
            <p:ph type="sldNum" sz="quarter" idx="12"/>
          </p:nvPr>
        </p:nvSpPr>
        <p:spPr/>
        <p:txBody>
          <a:bodyPr/>
          <a:lstStyle/>
          <a:p>
            <a:fld id="{5BE5162C-0251-43B5-8D75-6AC9459E373D}" type="slidenum">
              <a:rPr lang="de-DE" smtClean="0"/>
              <a:pPr/>
              <a:t>49</a:t>
            </a:fld>
            <a:endParaRPr lang="de-DE" dirty="0"/>
          </a:p>
        </p:txBody>
      </p:sp>
    </p:spTree>
    <p:extLst>
      <p:ext uri="{BB962C8B-B14F-4D97-AF65-F5344CB8AC3E}">
        <p14:creationId xmlns:p14="http://schemas.microsoft.com/office/powerpoint/2010/main" val="41384417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el 1"/>
          <p:cNvSpPr>
            <a:spLocks noGrp="1"/>
          </p:cNvSpPr>
          <p:nvPr>
            <p:ph type="title"/>
          </p:nvPr>
        </p:nvSpPr>
        <p:spPr/>
        <p:txBody>
          <a:bodyPr/>
          <a:lstStyle/>
          <a:p>
            <a:r>
              <a:rPr lang="de-DE" sz="3200" dirty="0" smtClean="0"/>
              <a:t>Codegeneration </a:t>
            </a:r>
            <a:br>
              <a:rPr lang="de-DE" sz="3200" dirty="0" smtClean="0"/>
            </a:br>
            <a:r>
              <a:rPr lang="de-DE" sz="3200" dirty="0" err="1" smtClean="0"/>
              <a:t>with</a:t>
            </a:r>
            <a:r>
              <a:rPr lang="de-DE" sz="3200" dirty="0" smtClean="0"/>
              <a:t> </a:t>
            </a:r>
            <a:r>
              <a:rPr lang="de-DE" sz="3200" dirty="0" err="1" smtClean="0"/>
              <a:t>Rhapsody</a:t>
            </a:r>
            <a:r>
              <a:rPr lang="de-DE" sz="3200" dirty="0" smtClean="0"/>
              <a:t> in </a:t>
            </a:r>
            <a:r>
              <a:rPr lang="de-DE" sz="3200" dirty="0" smtClean="0"/>
              <a:t>C++</a:t>
            </a:r>
            <a:endParaRPr lang="de-DE" sz="3200" dirty="0" smtClean="0"/>
          </a:p>
        </p:txBody>
      </p:sp>
      <p:sp>
        <p:nvSpPr>
          <p:cNvPr id="10243" name="Inhaltsplatzhalter 2"/>
          <p:cNvSpPr>
            <a:spLocks noGrp="1"/>
          </p:cNvSpPr>
          <p:nvPr>
            <p:ph idx="1"/>
          </p:nvPr>
        </p:nvSpPr>
        <p:spPr>
          <a:xfrm>
            <a:off x="457200" y="2060848"/>
            <a:ext cx="8229600" cy="4065315"/>
          </a:xfrm>
        </p:spPr>
        <p:txBody>
          <a:bodyPr/>
          <a:lstStyle/>
          <a:p>
            <a:pPr eaLnBrk="1" hangingPunct="1">
              <a:lnSpc>
                <a:spcPct val="80000"/>
              </a:lnSpc>
            </a:pPr>
            <a:r>
              <a:rPr lang="de-DE" b="1" dirty="0" smtClean="0"/>
              <a:t>UML </a:t>
            </a:r>
            <a:r>
              <a:rPr lang="de-DE" b="1" dirty="0" err="1" smtClean="0"/>
              <a:t>classes</a:t>
            </a:r>
            <a:r>
              <a:rPr lang="de-DE" b="1" dirty="0" smtClean="0"/>
              <a:t> </a:t>
            </a:r>
            <a:r>
              <a:rPr lang="de-DE" dirty="0" err="1" smtClean="0"/>
              <a:t>generate</a:t>
            </a:r>
            <a:r>
              <a:rPr lang="de-DE" b="1" dirty="0" smtClean="0"/>
              <a:t> </a:t>
            </a:r>
            <a:r>
              <a:rPr lang="de-DE" dirty="0" smtClean="0"/>
              <a:t>a </a:t>
            </a:r>
            <a:r>
              <a:rPr lang="de-DE" b="1" dirty="0" err="1" smtClean="0"/>
              <a:t>struct</a:t>
            </a:r>
            <a:r>
              <a:rPr lang="de-DE" b="1" dirty="0" smtClean="0"/>
              <a:t>-Typ</a:t>
            </a:r>
            <a:r>
              <a:rPr lang="de-DE" dirty="0" smtClean="0"/>
              <a:t> in C.</a:t>
            </a:r>
            <a:br>
              <a:rPr lang="de-DE" dirty="0" smtClean="0"/>
            </a:br>
            <a:endParaRPr lang="de-DE" dirty="0" smtClean="0"/>
          </a:p>
          <a:p>
            <a:pPr eaLnBrk="1" hangingPunct="1">
              <a:lnSpc>
                <a:spcPct val="80000"/>
              </a:lnSpc>
            </a:pPr>
            <a:r>
              <a:rPr lang="de-DE" dirty="0" err="1" smtClean="0"/>
              <a:t>To</a:t>
            </a:r>
            <a:r>
              <a:rPr lang="de-DE" dirty="0" smtClean="0"/>
              <a:t> </a:t>
            </a:r>
            <a:r>
              <a:rPr lang="de-DE" dirty="0" err="1" smtClean="0"/>
              <a:t>adress</a:t>
            </a:r>
            <a:r>
              <a:rPr lang="de-DE" dirty="0" smtClean="0"/>
              <a:t> </a:t>
            </a:r>
            <a:r>
              <a:rPr lang="de-DE" b="1" dirty="0" err="1" smtClean="0"/>
              <a:t>components</a:t>
            </a:r>
            <a:r>
              <a:rPr lang="de-DE" b="1" dirty="0" smtClean="0"/>
              <a:t> </a:t>
            </a:r>
            <a:r>
              <a:rPr lang="de-DE" b="1" dirty="0" err="1" smtClean="0"/>
              <a:t>of</a:t>
            </a:r>
            <a:r>
              <a:rPr lang="de-DE" b="1" dirty="0" smtClean="0"/>
              <a:t> a </a:t>
            </a:r>
            <a:r>
              <a:rPr lang="de-DE" b="1" dirty="0" err="1" smtClean="0"/>
              <a:t>class</a:t>
            </a:r>
            <a:r>
              <a:rPr lang="de-DE" b="1" dirty="0" smtClean="0"/>
              <a:t> </a:t>
            </a:r>
            <a:r>
              <a:rPr lang="de-DE" dirty="0" smtClean="0"/>
              <a:t>(</a:t>
            </a:r>
            <a:r>
              <a:rPr lang="de-DE" dirty="0" err="1" smtClean="0"/>
              <a:t>encapsulation</a:t>
            </a:r>
            <a:r>
              <a:rPr lang="de-DE" dirty="0" smtClean="0"/>
              <a:t>) an </a:t>
            </a:r>
            <a:r>
              <a:rPr lang="de-DE" dirty="0" err="1" smtClean="0"/>
              <a:t>automatically</a:t>
            </a:r>
            <a:r>
              <a:rPr lang="de-DE" dirty="0" smtClean="0"/>
              <a:t> </a:t>
            </a:r>
            <a:r>
              <a:rPr lang="de-DE" dirty="0" err="1" smtClean="0"/>
              <a:t>generated</a:t>
            </a:r>
            <a:r>
              <a:rPr lang="de-DE" dirty="0" smtClean="0"/>
              <a:t> </a:t>
            </a:r>
            <a:r>
              <a:rPr lang="de-DE" b="1" dirty="0" err="1" smtClean="0"/>
              <a:t>me-pointer</a:t>
            </a:r>
            <a:r>
              <a:rPr lang="de-DE" dirty="0" smtClean="0"/>
              <a:t> </a:t>
            </a:r>
            <a:r>
              <a:rPr lang="de-DE" dirty="0" err="1" smtClean="0"/>
              <a:t>can</a:t>
            </a:r>
            <a:r>
              <a:rPr lang="de-DE" dirty="0" smtClean="0"/>
              <a:t> </a:t>
            </a:r>
            <a:r>
              <a:rPr lang="de-DE" dirty="0" err="1" smtClean="0"/>
              <a:t>be</a:t>
            </a:r>
            <a:r>
              <a:rPr lang="de-DE" dirty="0" smtClean="0"/>
              <a:t> </a:t>
            </a:r>
            <a:r>
              <a:rPr lang="de-DE" dirty="0" err="1" smtClean="0"/>
              <a:t>used</a:t>
            </a:r>
            <a:r>
              <a:rPr lang="de-DE" dirty="0" smtClean="0"/>
              <a:t>. </a:t>
            </a:r>
            <a:br>
              <a:rPr lang="de-DE" dirty="0" smtClean="0"/>
            </a:br>
            <a:endParaRPr lang="de-DE" dirty="0" smtClean="0"/>
          </a:p>
          <a:p>
            <a:pPr eaLnBrk="1" hangingPunct="1">
              <a:lnSpc>
                <a:spcPct val="80000"/>
              </a:lnSpc>
            </a:pPr>
            <a:r>
              <a:rPr lang="de-DE" dirty="0" err="1" smtClean="0">
                <a:solidFill>
                  <a:srgbClr val="000000"/>
                </a:solidFill>
                <a:cs typeface="Times New Roman" pitchFamily="18" charset="0"/>
              </a:rPr>
              <a:t>Example</a:t>
            </a:r>
            <a:r>
              <a:rPr lang="de-DE" dirty="0" smtClean="0">
                <a:solidFill>
                  <a:srgbClr val="000000"/>
                </a:solidFill>
                <a:cs typeface="Times New Roman" pitchFamily="18" charset="0"/>
              </a:rPr>
              <a:t> </a:t>
            </a:r>
            <a:r>
              <a:rPr lang="de-DE" dirty="0" err="1" smtClean="0">
                <a:solidFill>
                  <a:srgbClr val="000000"/>
                </a:solidFill>
                <a:cs typeface="Times New Roman" pitchFamily="18" charset="0"/>
              </a:rPr>
              <a:t>for</a:t>
            </a:r>
            <a:r>
              <a:rPr lang="de-DE" dirty="0" smtClean="0">
                <a:solidFill>
                  <a:srgbClr val="000000"/>
                </a:solidFill>
                <a:cs typeface="Times New Roman" pitchFamily="18" charset="0"/>
              </a:rPr>
              <a:t> </a:t>
            </a:r>
            <a:r>
              <a:rPr lang="de-DE" dirty="0" err="1" smtClean="0">
                <a:solidFill>
                  <a:srgbClr val="000000"/>
                </a:solidFill>
                <a:cs typeface="Times New Roman" pitchFamily="18" charset="0"/>
              </a:rPr>
              <a:t>using</a:t>
            </a:r>
            <a:r>
              <a:rPr lang="de-DE" dirty="0" smtClean="0">
                <a:solidFill>
                  <a:srgbClr val="000000"/>
                </a:solidFill>
                <a:cs typeface="Times New Roman" pitchFamily="18" charset="0"/>
              </a:rPr>
              <a:t> an </a:t>
            </a:r>
            <a:r>
              <a:rPr lang="de-DE" dirty="0" err="1" smtClean="0">
                <a:solidFill>
                  <a:srgbClr val="000000"/>
                </a:solidFill>
                <a:cs typeface="Times New Roman" pitchFamily="18" charset="0"/>
              </a:rPr>
              <a:t>attibute</a:t>
            </a:r>
            <a:r>
              <a:rPr lang="de-DE" dirty="0" smtClean="0">
                <a:solidFill>
                  <a:srgbClr val="000000"/>
                </a:solidFill>
                <a:cs typeface="Times New Roman" pitchFamily="18" charset="0"/>
              </a:rPr>
              <a:t> </a:t>
            </a:r>
            <a:br>
              <a:rPr lang="de-DE" dirty="0" smtClean="0">
                <a:solidFill>
                  <a:srgbClr val="000000"/>
                </a:solidFill>
                <a:cs typeface="Times New Roman" pitchFamily="18" charset="0"/>
              </a:rPr>
            </a:br>
            <a:r>
              <a:rPr lang="de-DE" dirty="0" err="1">
                <a:solidFill>
                  <a:srgbClr val="000000"/>
                </a:solidFill>
                <a:latin typeface="Courier New" pitchFamily="49" charset="0"/>
                <a:cs typeface="Courier New" pitchFamily="49" charset="0"/>
              </a:rPr>
              <a:t>b</a:t>
            </a:r>
            <a:r>
              <a:rPr lang="de-DE" dirty="0" err="1" smtClean="0">
                <a:solidFill>
                  <a:srgbClr val="000000"/>
                </a:solidFill>
                <a:latin typeface="Courier New" pitchFamily="49" charset="0"/>
                <a:cs typeface="Courier New" pitchFamily="49" charset="0"/>
              </a:rPr>
              <a:t>itNr</a:t>
            </a:r>
            <a:r>
              <a:rPr lang="de-DE" dirty="0" smtClean="0">
                <a:solidFill>
                  <a:srgbClr val="000000"/>
                </a:solidFill>
                <a:cs typeface="Times New Roman" pitchFamily="18" charset="0"/>
              </a:rPr>
              <a:t> : Type </a:t>
            </a:r>
            <a:r>
              <a:rPr lang="de-DE" dirty="0" err="1" smtClean="0">
                <a:solidFill>
                  <a:srgbClr val="000000"/>
                </a:solidFill>
                <a:latin typeface="Courier New" pitchFamily="49" charset="0"/>
                <a:cs typeface="Courier New" pitchFamily="49" charset="0"/>
              </a:rPr>
              <a:t>int</a:t>
            </a:r>
            <a:r>
              <a:rPr lang="de-DE" dirty="0" smtClean="0">
                <a:solidFill>
                  <a:srgbClr val="000000"/>
                </a:solidFill>
                <a:cs typeface="Times New Roman" pitchFamily="18" charset="0"/>
              </a:rPr>
              <a:t> Attribute in a </a:t>
            </a:r>
            <a:r>
              <a:rPr lang="de-DE" dirty="0" err="1" smtClean="0">
                <a:solidFill>
                  <a:srgbClr val="000000"/>
                </a:solidFill>
                <a:cs typeface="Times New Roman" pitchFamily="18" charset="0"/>
              </a:rPr>
              <a:t>class</a:t>
            </a:r>
            <a:r>
              <a:rPr lang="de-DE" dirty="0" smtClean="0">
                <a:solidFill>
                  <a:srgbClr val="000000"/>
                </a:solidFill>
                <a:cs typeface="Times New Roman" pitchFamily="18" charset="0"/>
              </a:rPr>
              <a:t/>
            </a:r>
            <a:br>
              <a:rPr lang="de-DE" dirty="0" smtClean="0">
                <a:solidFill>
                  <a:srgbClr val="000000"/>
                </a:solidFill>
                <a:cs typeface="Times New Roman" pitchFamily="18" charset="0"/>
              </a:rPr>
            </a:br>
            <a:endParaRPr lang="de-DE" dirty="0" smtClean="0">
              <a:solidFill>
                <a:srgbClr val="000000"/>
              </a:solidFill>
              <a:cs typeface="Times New Roman" pitchFamily="18" charset="0"/>
            </a:endParaRPr>
          </a:p>
          <a:p>
            <a:pPr marL="0" indent="0" eaLnBrk="1" hangingPunct="1">
              <a:lnSpc>
                <a:spcPct val="80000"/>
              </a:lnSpc>
              <a:buNone/>
            </a:pPr>
            <a:r>
              <a:rPr lang="de-DE" dirty="0">
                <a:solidFill>
                  <a:srgbClr val="000000"/>
                </a:solidFill>
                <a:cs typeface="Times New Roman" pitchFamily="18" charset="0"/>
              </a:rPr>
              <a:t> </a:t>
            </a:r>
            <a:r>
              <a:rPr lang="de-DE" dirty="0" smtClean="0">
                <a:solidFill>
                  <a:srgbClr val="000000"/>
                </a:solidFill>
                <a:cs typeface="Times New Roman" pitchFamily="18" charset="0"/>
              </a:rPr>
              <a:t>     </a:t>
            </a:r>
            <a:r>
              <a:rPr lang="de-DE" dirty="0" err="1" smtClean="0">
                <a:solidFill>
                  <a:srgbClr val="000000"/>
                </a:solidFill>
                <a:cs typeface="Times New Roman" pitchFamily="18" charset="0"/>
              </a:rPr>
              <a:t>Usage</a:t>
            </a:r>
            <a:r>
              <a:rPr lang="de-DE" dirty="0" smtClean="0">
                <a:solidFill>
                  <a:srgbClr val="000000"/>
                </a:solidFill>
                <a:cs typeface="Times New Roman" pitchFamily="18" charset="0"/>
              </a:rPr>
              <a:t>  </a:t>
            </a:r>
            <a:r>
              <a:rPr lang="de-DE" dirty="0" err="1" smtClean="0">
                <a:solidFill>
                  <a:srgbClr val="000000"/>
                </a:solidFill>
                <a:cs typeface="Times New Roman" pitchFamily="18" charset="0"/>
              </a:rPr>
              <a:t>inside</a:t>
            </a:r>
            <a:r>
              <a:rPr lang="de-DE" dirty="0" smtClean="0">
                <a:solidFill>
                  <a:srgbClr val="000000"/>
                </a:solidFill>
                <a:cs typeface="Times New Roman" pitchFamily="18" charset="0"/>
              </a:rPr>
              <a:t> a </a:t>
            </a:r>
            <a:r>
              <a:rPr lang="de-DE" dirty="0" err="1" smtClean="0">
                <a:solidFill>
                  <a:srgbClr val="000000"/>
                </a:solidFill>
                <a:cs typeface="Times New Roman" pitchFamily="18" charset="0"/>
              </a:rPr>
              <a:t>class</a:t>
            </a:r>
            <a:r>
              <a:rPr lang="de-DE" dirty="0" smtClean="0">
                <a:solidFill>
                  <a:srgbClr val="000000"/>
                </a:solidFill>
                <a:cs typeface="Times New Roman" pitchFamily="18" charset="0"/>
              </a:rPr>
              <a:t> </a:t>
            </a:r>
            <a:r>
              <a:rPr lang="de-DE" dirty="0" err="1" smtClean="0">
                <a:solidFill>
                  <a:srgbClr val="000000"/>
                </a:solidFill>
                <a:cs typeface="Times New Roman" pitchFamily="18" charset="0"/>
              </a:rPr>
              <a:t>method</a:t>
            </a:r>
            <a:r>
              <a:rPr lang="de-DE" dirty="0" smtClean="0">
                <a:solidFill>
                  <a:srgbClr val="000000"/>
                </a:solidFill>
                <a:cs typeface="Times New Roman" pitchFamily="18" charset="0"/>
              </a:rPr>
              <a:t>: </a:t>
            </a:r>
            <a:br>
              <a:rPr lang="de-DE" dirty="0" smtClean="0">
                <a:solidFill>
                  <a:srgbClr val="000000"/>
                </a:solidFill>
                <a:cs typeface="Times New Roman" pitchFamily="18" charset="0"/>
              </a:rPr>
            </a:br>
            <a:r>
              <a:rPr lang="de-DE" dirty="0" smtClean="0">
                <a:solidFill>
                  <a:srgbClr val="000000"/>
                </a:solidFill>
                <a:cs typeface="Times New Roman" pitchFamily="18" charset="0"/>
              </a:rPr>
              <a:t>	</a:t>
            </a:r>
          </a:p>
          <a:p>
            <a:pPr marL="0" indent="0" eaLnBrk="1" hangingPunct="1">
              <a:lnSpc>
                <a:spcPct val="80000"/>
              </a:lnSpc>
              <a:buNone/>
            </a:pPr>
            <a:r>
              <a:rPr lang="de-DE" dirty="0" smtClean="0">
                <a:solidFill>
                  <a:srgbClr val="000000"/>
                </a:solidFill>
                <a:latin typeface="Courier New" pitchFamily="49" charset="0"/>
                <a:cs typeface="Times New Roman" pitchFamily="18" charset="0"/>
              </a:rPr>
              <a:t>	</a:t>
            </a:r>
            <a:r>
              <a:rPr lang="de-DE" dirty="0" err="1" smtClean="0">
                <a:solidFill>
                  <a:srgbClr val="000000"/>
                </a:solidFill>
                <a:latin typeface="Courier New" pitchFamily="49" charset="0"/>
                <a:cs typeface="Courier New" pitchFamily="49" charset="0"/>
              </a:rPr>
              <a:t>me</a:t>
            </a:r>
            <a:r>
              <a:rPr lang="de-DE" dirty="0" smtClean="0">
                <a:solidFill>
                  <a:srgbClr val="000000"/>
                </a:solidFill>
                <a:latin typeface="Courier New" pitchFamily="49" charset="0"/>
                <a:cs typeface="Courier New" pitchFamily="49" charset="0"/>
              </a:rPr>
              <a:t>-&gt;</a:t>
            </a:r>
            <a:r>
              <a:rPr lang="de-DE" dirty="0" err="1" smtClean="0">
                <a:solidFill>
                  <a:srgbClr val="000000"/>
                </a:solidFill>
                <a:latin typeface="Courier New" pitchFamily="49" charset="0"/>
                <a:cs typeface="Courier New" pitchFamily="49" charset="0"/>
              </a:rPr>
              <a:t>bitNr</a:t>
            </a:r>
            <a:r>
              <a:rPr lang="de-DE" dirty="0" smtClean="0">
                <a:solidFill>
                  <a:srgbClr val="000000"/>
                </a:solidFill>
                <a:latin typeface="Courier New" pitchFamily="49" charset="0"/>
                <a:cs typeface="Courier New" pitchFamily="49" charset="0"/>
              </a:rPr>
              <a:t>=16;</a:t>
            </a:r>
          </a:p>
          <a:p>
            <a:pPr eaLnBrk="1" hangingPunct="1">
              <a:lnSpc>
                <a:spcPct val="80000"/>
              </a:lnSpc>
            </a:pPr>
            <a:endParaRPr lang="de-DE" dirty="0" smtClean="0">
              <a:solidFill>
                <a:srgbClr val="000000"/>
              </a:solidFill>
              <a:latin typeface="Courier New" pitchFamily="49" charset="0"/>
              <a:cs typeface="Courier New" pitchFamily="49" charset="0"/>
            </a:endParaRPr>
          </a:p>
          <a:p>
            <a:pPr eaLnBrk="1" hangingPunct="1">
              <a:lnSpc>
                <a:spcPct val="80000"/>
              </a:lnSpc>
            </a:pPr>
            <a:endParaRPr lang="de-DE" dirty="0" smtClean="0">
              <a:solidFill>
                <a:srgbClr val="000000"/>
              </a:solidFill>
              <a:latin typeface="Courier New" pitchFamily="49" charset="0"/>
              <a:cs typeface="Courier New" pitchFamily="49" charset="0"/>
            </a:endParaRPr>
          </a:p>
          <a:p>
            <a:endParaRPr lang="de-DE" dirty="0" smtClean="0">
              <a:solidFill>
                <a:srgbClr val="000000"/>
              </a:solidFill>
              <a:latin typeface="Courier New" pitchFamily="49" charset="0"/>
              <a:cs typeface="Courier New" pitchFamily="49" charset="0"/>
            </a:endParaRPr>
          </a:p>
        </p:txBody>
      </p:sp>
      <p:sp>
        <p:nvSpPr>
          <p:cNvPr id="10246" name="Foliennummernplatzhalter 5"/>
          <p:cNvSpPr>
            <a:spLocks noGrp="1"/>
          </p:cNvSpPr>
          <p:nvPr>
            <p:ph type="sldNum" sz="quarter" idx="12"/>
          </p:nvPr>
        </p:nvSpPr>
        <p:spPr>
          <a:noFill/>
        </p:spPr>
        <p:txBody>
          <a:bodyPr/>
          <a:lstStyle/>
          <a:p>
            <a:fld id="{EF936184-5DCE-4D61-8094-3A75C331A6E2}" type="slidenum">
              <a:rPr lang="de-DE" smtClean="0"/>
              <a:pPr/>
              <a:t>5</a:t>
            </a:fld>
            <a:endParaRPr lang="de-DE" smtClean="0"/>
          </a:p>
        </p:txBody>
      </p:sp>
      <p:sp>
        <p:nvSpPr>
          <p:cNvPr id="2" name="Abgerundetes Rechteck 1"/>
          <p:cNvSpPr/>
          <p:nvPr/>
        </p:nvSpPr>
        <p:spPr>
          <a:xfrm>
            <a:off x="7020272" y="210344"/>
            <a:ext cx="1800200" cy="914400"/>
          </a:xfrm>
          <a:prstGeom prst="round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36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TODO</a:t>
            </a:r>
            <a:endParaRPr lang="en-US" sz="36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Exercise 5</a:t>
            </a:r>
            <a:endParaRPr lang="en-US" dirty="0"/>
          </a:p>
        </p:txBody>
      </p:sp>
      <p:sp>
        <p:nvSpPr>
          <p:cNvPr id="7" name="Inhaltsplatzhalter 6"/>
          <p:cNvSpPr>
            <a:spLocks noGrp="1"/>
          </p:cNvSpPr>
          <p:nvPr>
            <p:ph idx="1"/>
          </p:nvPr>
        </p:nvSpPr>
        <p:spPr>
          <a:xfrm>
            <a:off x="258614" y="1060630"/>
            <a:ext cx="8650164" cy="4525963"/>
          </a:xfrm>
        </p:spPr>
        <p:txBody>
          <a:bodyPr>
            <a:noAutofit/>
          </a:bodyPr>
          <a:lstStyle/>
          <a:p>
            <a:r>
              <a:rPr lang="en-US" dirty="0" smtClean="0"/>
              <a:t>Print now the number of the currently flashing LEDs onto the LCD </a:t>
            </a:r>
            <a:r>
              <a:rPr lang="en-US" smtClean="0"/>
              <a:t>Display.</a:t>
            </a:r>
            <a:endParaRPr lang="en-US" dirty="0" smtClean="0"/>
          </a:p>
          <a:p>
            <a:r>
              <a:rPr lang="en-US" b="1" smtClean="0"/>
              <a:t>Hint:</a:t>
            </a:r>
            <a:br>
              <a:rPr lang="en-US" b="1" smtClean="0"/>
            </a:br>
            <a:r>
              <a:rPr lang="en-US" sz="1800" smtClean="0"/>
              <a:t>The </a:t>
            </a:r>
            <a:r>
              <a:rPr lang="en-US" sz="1800" dirty="0" smtClean="0"/>
              <a:t>display requires </a:t>
            </a:r>
            <a:r>
              <a:rPr lang="en-US" sz="1800" smtClean="0"/>
              <a:t>additional drivers </a:t>
            </a:r>
            <a:br>
              <a:rPr lang="en-US" sz="1800" smtClean="0"/>
            </a:br>
            <a:r>
              <a:rPr lang="en-US" sz="1800" smtClean="0"/>
              <a:t>which are provided by the Keil IDE. </a:t>
            </a:r>
            <a:br>
              <a:rPr lang="en-US" sz="1800" smtClean="0"/>
            </a:br>
            <a:r>
              <a:rPr lang="en-US" sz="1800" smtClean="0"/>
              <a:t>In the Rhapsody project you should add </a:t>
            </a:r>
            <a:br>
              <a:rPr lang="en-US" sz="1800" smtClean="0"/>
            </a:br>
            <a:r>
              <a:rPr lang="en-US" sz="1800" smtClean="0"/>
              <a:t>two additional headers:</a:t>
            </a:r>
            <a:br>
              <a:rPr lang="en-US" sz="1800" smtClean="0"/>
            </a:br>
            <a:r>
              <a:rPr lang="en-US" sz="1800" b="1" smtClean="0"/>
              <a:t>GLCD_config.h,</a:t>
            </a:r>
            <a:r>
              <a:rPr lang="en-US" sz="1800" smtClean="0"/>
              <a:t> </a:t>
            </a:r>
            <a:r>
              <a:rPr lang="en-US" sz="1800" b="1" smtClean="0"/>
              <a:t>Board_GLCD.h</a:t>
            </a:r>
            <a:br>
              <a:rPr lang="en-US" sz="1800" b="1" smtClean="0"/>
            </a:br>
            <a:r>
              <a:rPr lang="en-US" sz="1800" smtClean="0"/>
              <a:t>In Keil choose theManage Run Time Envronment</a:t>
            </a:r>
            <a:br>
              <a:rPr lang="en-US" sz="1800" smtClean="0"/>
            </a:br>
            <a:r>
              <a:rPr lang="en-US" sz="1800" smtClean="0"/>
              <a:t>and add </a:t>
            </a:r>
          </a:p>
          <a:p>
            <a:pPr lvl="1">
              <a:buFontTx/>
              <a:buChar char="-"/>
            </a:pPr>
            <a:r>
              <a:rPr lang="en-US" sz="1800" smtClean="0"/>
              <a:t>Board Support – Graphic LCD</a:t>
            </a:r>
          </a:p>
          <a:p>
            <a:pPr lvl="1">
              <a:buFontTx/>
              <a:buChar char="-"/>
            </a:pPr>
            <a:r>
              <a:rPr lang="en-US" sz="1800" smtClean="0"/>
              <a:t>CMSIS Driver – SPI – SSP</a:t>
            </a:r>
          </a:p>
          <a:p>
            <a:pPr lvl="1">
              <a:buFontTx/>
              <a:buChar char="-"/>
            </a:pPr>
            <a:r>
              <a:rPr lang="en-US" sz="1800" smtClean="0"/>
              <a:t>Device – Seclect all</a:t>
            </a:r>
            <a:br>
              <a:rPr lang="en-US" sz="1800" smtClean="0"/>
            </a:br>
            <a:endParaRPr lang="en-US" sz="1800" smtClean="0"/>
          </a:p>
          <a:p>
            <a:pPr marL="457200" lvl="1" indent="0">
              <a:buNone/>
            </a:pPr>
            <a:r>
              <a:rPr lang="en-US" smtClean="0"/>
              <a:t/>
            </a:r>
            <a:br>
              <a:rPr lang="en-US" smtClean="0"/>
            </a:br>
            <a:endParaRPr lang="en-US" smtClean="0"/>
          </a:p>
          <a:p>
            <a:pPr lvl="1">
              <a:buNone/>
            </a:pPr>
            <a:endParaRPr lang="en-US" dirty="0" smtClean="0"/>
          </a:p>
        </p:txBody>
      </p:sp>
      <p:sp>
        <p:nvSpPr>
          <p:cNvPr id="6" name="Foliennummernplatzhalter 5"/>
          <p:cNvSpPr>
            <a:spLocks noGrp="1"/>
          </p:cNvSpPr>
          <p:nvPr>
            <p:ph type="sldNum" sz="quarter" idx="12"/>
          </p:nvPr>
        </p:nvSpPr>
        <p:spPr/>
        <p:txBody>
          <a:bodyPr/>
          <a:lstStyle/>
          <a:p>
            <a:fld id="{5BE5162C-0251-43B5-8D75-6AC9459E373D}" type="slidenum">
              <a:rPr lang="de-DE" smtClean="0"/>
              <a:pPr/>
              <a:t>50</a:t>
            </a:fld>
            <a:endParaRPr lang="de-DE" dirty="0"/>
          </a:p>
        </p:txBody>
      </p:sp>
      <p:pic>
        <p:nvPicPr>
          <p:cNvPr id="3" name="Grafik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1240" y="1927448"/>
            <a:ext cx="3535680" cy="2011680"/>
          </a:xfrm>
          <a:prstGeom prst="rect">
            <a:avLst/>
          </a:prstGeom>
        </p:spPr>
      </p:pic>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2636" y="4698912"/>
            <a:ext cx="2484120" cy="1874520"/>
          </a:xfrm>
          <a:prstGeom prst="rect">
            <a:avLst/>
          </a:prstGeom>
        </p:spPr>
      </p:pic>
      <p:pic>
        <p:nvPicPr>
          <p:cNvPr id="8" name="Grafik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0378" y="4013466"/>
            <a:ext cx="2438400" cy="2667000"/>
          </a:xfrm>
          <a:prstGeom prst="rect">
            <a:avLst/>
          </a:prstGeom>
        </p:spPr>
      </p:pic>
      <p:pic>
        <p:nvPicPr>
          <p:cNvPr id="9" name="Grafik 8"/>
          <p:cNvPicPr>
            <a:picLocks noChangeAspect="1"/>
          </p:cNvPicPr>
          <p:nvPr/>
        </p:nvPicPr>
        <p:blipFill>
          <a:blip r:embed="rId5"/>
          <a:stretch>
            <a:fillRect/>
          </a:stretch>
        </p:blipFill>
        <p:spPr>
          <a:xfrm>
            <a:off x="1605032" y="4664912"/>
            <a:ext cx="2245843" cy="2193088"/>
          </a:xfrm>
          <a:prstGeom prst="rect">
            <a:avLst/>
          </a:prstGeom>
        </p:spPr>
      </p:pic>
      <p:sp>
        <p:nvSpPr>
          <p:cNvPr id="10" name="Ellipse 9"/>
          <p:cNvSpPr/>
          <p:nvPr/>
        </p:nvSpPr>
        <p:spPr>
          <a:xfrm>
            <a:off x="1531410" y="4631332"/>
            <a:ext cx="379496" cy="339411"/>
          </a:xfrm>
          <a:prstGeom prst="ellipse">
            <a:avLst/>
          </a:prstGeom>
          <a:noFill/>
          <a:ln w="571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758752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Exercise 5 (continued)</a:t>
            </a:r>
            <a:endParaRPr lang="en-US" dirty="0"/>
          </a:p>
        </p:txBody>
      </p:sp>
      <p:sp>
        <p:nvSpPr>
          <p:cNvPr id="7" name="Inhaltsplatzhalter 6"/>
          <p:cNvSpPr>
            <a:spLocks noGrp="1"/>
          </p:cNvSpPr>
          <p:nvPr>
            <p:ph idx="1"/>
          </p:nvPr>
        </p:nvSpPr>
        <p:spPr>
          <a:xfrm>
            <a:off x="179512" y="980728"/>
            <a:ext cx="8650164" cy="4902533"/>
          </a:xfrm>
        </p:spPr>
        <p:txBody>
          <a:bodyPr>
            <a:noAutofit/>
          </a:bodyPr>
          <a:lstStyle/>
          <a:p>
            <a:pPr marL="457200" lvl="1" indent="0">
              <a:buNone/>
            </a:pPr>
            <a:endParaRPr lang="en-US" sz="1800" smtClean="0"/>
          </a:p>
          <a:p>
            <a:pPr lvl="1"/>
            <a:r>
              <a:rPr lang="en-US" sz="1800" smtClean="0"/>
              <a:t>You now see the  Board Support and CMSIS in your project</a:t>
            </a:r>
          </a:p>
          <a:p>
            <a:pPr lvl="1"/>
            <a:r>
              <a:rPr lang="en-US" sz="1800" smtClean="0"/>
              <a:t>Choos Device – RTE_Device.h and select SSP1</a:t>
            </a:r>
            <a:br>
              <a:rPr lang="en-US" sz="1800" smtClean="0"/>
            </a:br>
            <a:r>
              <a:rPr lang="en-US" sz="1800" smtClean="0"/>
              <a:t/>
            </a:r>
            <a:br>
              <a:rPr lang="en-US" sz="1800" smtClean="0"/>
            </a:br>
            <a:r>
              <a:rPr lang="en-US" sz="1800" smtClean="0"/>
              <a:t/>
            </a:r>
            <a:br>
              <a:rPr lang="en-US" sz="1800" smtClean="0"/>
            </a:br>
            <a:r>
              <a:rPr lang="en-US" sz="1800" smtClean="0"/>
              <a:t/>
            </a:r>
            <a:br>
              <a:rPr lang="en-US" sz="1800" smtClean="0"/>
            </a:br>
            <a:endParaRPr lang="en-US" sz="1800" smtClean="0"/>
          </a:p>
          <a:p>
            <a:pPr lvl="1"/>
            <a:endParaRPr lang="en-US" sz="1800" smtClean="0"/>
          </a:p>
          <a:p>
            <a:pPr lvl="1"/>
            <a:endParaRPr lang="en-US" sz="1800"/>
          </a:p>
          <a:p>
            <a:pPr lvl="1"/>
            <a:endParaRPr lang="en-US" sz="1800" smtClean="0"/>
          </a:p>
          <a:p>
            <a:pPr marL="457200" lvl="1" indent="0">
              <a:buNone/>
            </a:pPr>
            <a:endParaRPr lang="en-US" sz="1800" smtClean="0"/>
          </a:p>
          <a:p>
            <a:pPr marL="457200" lvl="1" indent="0">
              <a:buNone/>
            </a:pPr>
            <a:endParaRPr lang="en-US" sz="1800"/>
          </a:p>
          <a:p>
            <a:pPr marL="457200" lvl="1" indent="0">
              <a:buNone/>
            </a:pPr>
            <a:endParaRPr lang="en-US" sz="1800" smtClean="0"/>
          </a:p>
          <a:p>
            <a:pPr marL="457200" lvl="1" indent="0">
              <a:buNone/>
            </a:pPr>
            <a:endParaRPr lang="en-US" sz="1800"/>
          </a:p>
          <a:p>
            <a:pPr lvl="1"/>
            <a:endParaRPr lang="en-US" sz="1800" smtClean="0"/>
          </a:p>
          <a:p>
            <a:pPr lvl="1"/>
            <a:r>
              <a:rPr lang="en-US" sz="1800" smtClean="0"/>
              <a:t>Save the settings and close the project</a:t>
            </a:r>
          </a:p>
          <a:p>
            <a:pPr marL="457200" lvl="1" indent="0">
              <a:buNone/>
            </a:pPr>
            <a:r>
              <a:rPr lang="en-US" sz="1800" smtClean="0"/>
              <a:t>Now you can use the GLCD commands in your Rhapsody Project </a:t>
            </a:r>
            <a:br>
              <a:rPr lang="en-US" sz="1800" smtClean="0"/>
            </a:br>
            <a:endParaRPr lang="en-US" sz="1800" smtClean="0"/>
          </a:p>
          <a:p>
            <a:pPr marL="457200" lvl="1" indent="0">
              <a:buNone/>
            </a:pPr>
            <a:r>
              <a:rPr lang="en-US" smtClean="0"/>
              <a:t/>
            </a:r>
            <a:br>
              <a:rPr lang="en-US" smtClean="0"/>
            </a:br>
            <a:endParaRPr lang="en-US" smtClean="0"/>
          </a:p>
          <a:p>
            <a:pPr lvl="1">
              <a:buNone/>
            </a:pPr>
            <a:endParaRPr lang="en-US" dirty="0" smtClean="0"/>
          </a:p>
        </p:txBody>
      </p:sp>
      <p:sp>
        <p:nvSpPr>
          <p:cNvPr id="6" name="Foliennummernplatzhalter 5"/>
          <p:cNvSpPr>
            <a:spLocks noGrp="1"/>
          </p:cNvSpPr>
          <p:nvPr>
            <p:ph type="sldNum" sz="quarter" idx="12"/>
          </p:nvPr>
        </p:nvSpPr>
        <p:spPr/>
        <p:txBody>
          <a:bodyPr/>
          <a:lstStyle/>
          <a:p>
            <a:fld id="{5BE5162C-0251-43B5-8D75-6AC9459E373D}" type="slidenum">
              <a:rPr lang="de-DE" smtClean="0"/>
              <a:pPr/>
              <a:t>51</a:t>
            </a:fld>
            <a:endParaRPr lang="de-DE" dirty="0"/>
          </a:p>
        </p:txBody>
      </p:sp>
      <p:pic>
        <p:nvPicPr>
          <p:cNvPr id="8" name="Grafik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4208" y="469571"/>
            <a:ext cx="2529527" cy="3428175"/>
          </a:xfrm>
          <a:prstGeom prst="rect">
            <a:avLst/>
          </a:prstGeom>
        </p:spPr>
      </p:pic>
      <p:pic>
        <p:nvPicPr>
          <p:cNvPr id="9" name="Grafik 8"/>
          <p:cNvPicPr>
            <a:picLocks noChangeAspect="1"/>
          </p:cNvPicPr>
          <p:nvPr/>
        </p:nvPicPr>
        <p:blipFill>
          <a:blip r:embed="rId3"/>
          <a:stretch>
            <a:fillRect/>
          </a:stretch>
        </p:blipFill>
        <p:spPr>
          <a:xfrm>
            <a:off x="678396" y="2060848"/>
            <a:ext cx="5549788" cy="3480985"/>
          </a:xfrm>
          <a:prstGeom prst="rect">
            <a:avLst/>
          </a:prstGeom>
        </p:spPr>
      </p:pic>
    </p:spTree>
    <p:extLst>
      <p:ext uri="{BB962C8B-B14F-4D97-AF65-F5344CB8AC3E}">
        <p14:creationId xmlns:p14="http://schemas.microsoft.com/office/powerpoint/2010/main" val="31568712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Exercise 5 continued</a:t>
            </a:r>
            <a:endParaRPr lang="en-US" dirty="0"/>
          </a:p>
        </p:txBody>
      </p:sp>
      <p:sp>
        <p:nvSpPr>
          <p:cNvPr id="7" name="Inhaltsplatzhalter 6"/>
          <p:cNvSpPr>
            <a:spLocks noGrp="1"/>
          </p:cNvSpPr>
          <p:nvPr>
            <p:ph idx="1"/>
          </p:nvPr>
        </p:nvSpPr>
        <p:spPr>
          <a:xfrm>
            <a:off x="179512" y="980728"/>
            <a:ext cx="8856984" cy="4902533"/>
          </a:xfrm>
        </p:spPr>
        <p:txBody>
          <a:bodyPr>
            <a:noAutofit/>
          </a:bodyPr>
          <a:lstStyle/>
          <a:p>
            <a:pPr marL="457200" lvl="1" indent="0">
              <a:buNone/>
            </a:pPr>
            <a:endParaRPr lang="en-US" sz="1800" smtClean="0"/>
          </a:p>
          <a:p>
            <a:pPr marL="457200" lvl="1" indent="0">
              <a:buNone/>
            </a:pPr>
            <a:r>
              <a:rPr lang="en-US" sz="1800" smtClean="0"/>
              <a:t>You can use the following commands for controlling the display:</a:t>
            </a:r>
            <a:br>
              <a:rPr lang="en-US" sz="1800" smtClean="0"/>
            </a:br>
            <a:endParaRPr lang="en-US" sz="1800" smtClean="0"/>
          </a:p>
          <a:p>
            <a:pPr marL="457200" lvl="1" indent="0">
              <a:buNone/>
            </a:pPr>
            <a:r>
              <a:rPr lang="en-US" sz="1600">
                <a:latin typeface="Courier New" panose="02070309020205020404" pitchFamily="49" charset="0"/>
                <a:cs typeface="Courier New" panose="02070309020205020404" pitchFamily="49" charset="0"/>
              </a:rPr>
              <a:t>e</a:t>
            </a:r>
            <a:r>
              <a:rPr lang="en-US" sz="1600" smtClean="0">
                <a:latin typeface="Courier New" panose="02070309020205020404" pitchFamily="49" charset="0"/>
                <a:cs typeface="Courier New" panose="02070309020205020404" pitchFamily="49" charset="0"/>
              </a:rPr>
              <a:t>xtern GLCD_FONT GLCD_Font_16x24;  //in case you don’t want to </a:t>
            </a:r>
          </a:p>
          <a:p>
            <a:pPr marL="457200" lvl="1" indent="0">
              <a:buNone/>
            </a:pPr>
            <a:r>
              <a:rPr lang="en-US" sz="1600">
                <a:latin typeface="Courier New" panose="02070309020205020404" pitchFamily="49" charset="0"/>
                <a:cs typeface="Courier New" panose="02070309020205020404" pitchFamily="49" charset="0"/>
              </a:rPr>
              <a:t> </a:t>
            </a:r>
            <a:r>
              <a:rPr lang="en-US" sz="1600" smtClean="0">
                <a:latin typeface="Courier New" panose="02070309020205020404" pitchFamily="49" charset="0"/>
                <a:cs typeface="Courier New" panose="02070309020205020404" pitchFamily="49" charset="0"/>
              </a:rPr>
              <a:t>                                  // use the default string</a:t>
            </a:r>
          </a:p>
          <a:p>
            <a:pPr marL="457200" lvl="1" indent="0">
              <a:buNone/>
            </a:pPr>
            <a:r>
              <a:rPr lang="en-US" sz="1600" smtClean="0">
                <a:latin typeface="Courier New" panose="02070309020205020404" pitchFamily="49" charset="0"/>
                <a:cs typeface="Courier New" panose="02070309020205020404" pitchFamily="49" charset="0"/>
              </a:rPr>
              <a:t>GLCD_Initialize();</a:t>
            </a:r>
            <a:br>
              <a:rPr lang="en-US" sz="1600" smtClean="0">
                <a:latin typeface="Courier New" panose="02070309020205020404" pitchFamily="49" charset="0"/>
                <a:cs typeface="Courier New" panose="02070309020205020404" pitchFamily="49" charset="0"/>
              </a:rPr>
            </a:br>
            <a:r>
              <a:rPr lang="en-US" sz="1600" smtClean="0">
                <a:latin typeface="Courier New" panose="02070309020205020404" pitchFamily="49" charset="0"/>
                <a:cs typeface="Courier New" panose="02070309020205020404" pitchFamily="49" charset="0"/>
              </a:rPr>
              <a:t>GLCD_SetBackgroundColor(GLCD_COLOR_WHITE);</a:t>
            </a:r>
          </a:p>
          <a:p>
            <a:pPr marL="457200" lvl="1" indent="0">
              <a:buNone/>
            </a:pPr>
            <a:r>
              <a:rPr lang="en-US" sz="1600" smtClean="0">
                <a:latin typeface="Courier New" panose="02070309020205020404" pitchFamily="49" charset="0"/>
                <a:cs typeface="Courier New" panose="02070309020205020404" pitchFamily="49" charset="0"/>
              </a:rPr>
              <a:t>GLCD_SetForegroundColor(GLCD_COLOR_BLUE);</a:t>
            </a:r>
          </a:p>
          <a:p>
            <a:pPr marL="457200" lvl="1" indent="0">
              <a:buNone/>
            </a:pPr>
            <a:r>
              <a:rPr lang="en-US" sz="1600" smtClean="0">
                <a:latin typeface="Courier New" panose="02070309020205020404" pitchFamily="49" charset="0"/>
                <a:cs typeface="Courier New" panose="02070309020205020404" pitchFamily="49" charset="0"/>
              </a:rPr>
              <a:t>GLCD_SetFont(&amp;GLCD_Font_16x24);</a:t>
            </a:r>
          </a:p>
          <a:p>
            <a:pPr marL="457200" lvl="1" indent="0">
              <a:buNone/>
            </a:pPr>
            <a:r>
              <a:rPr lang="en-US" sz="1600" smtClean="0">
                <a:latin typeface="Courier New" panose="02070309020205020404" pitchFamily="49" charset="0"/>
                <a:cs typeface="Courier New" panose="02070309020205020404" pitchFamily="49" charset="0"/>
              </a:rPr>
              <a:t>GLCD_ClearScreen();</a:t>
            </a:r>
          </a:p>
          <a:p>
            <a:pPr marL="457200" lvl="1" indent="0">
              <a:buNone/>
            </a:pPr>
            <a:r>
              <a:rPr lang="en-US" sz="1600" smtClean="0">
                <a:latin typeface="Courier New" panose="02070309020205020404" pitchFamily="49" charset="0"/>
                <a:cs typeface="Courier New" panose="02070309020205020404" pitchFamily="49" charset="0"/>
              </a:rPr>
              <a:t>GLCD_DrawString(2,3,”Hello”);  //line,column, text as char-Array GLCD_Bargraph(unsigned </a:t>
            </a:r>
            <a:r>
              <a:rPr lang="en-US" sz="1600">
                <a:latin typeface="Courier New" pitchFamily="49" charset="0"/>
                <a:cs typeface="Courier New" pitchFamily="49" charset="0"/>
              </a:rPr>
              <a:t>int x, unsigned int </a:t>
            </a:r>
            <a:r>
              <a:rPr lang="en-US" sz="1600" smtClean="0">
                <a:latin typeface="Courier New" pitchFamily="49" charset="0"/>
                <a:cs typeface="Courier New" pitchFamily="49" charset="0"/>
              </a:rPr>
              <a:t>y</a:t>
            </a:r>
            <a:r>
              <a:rPr lang="en-US" sz="1600">
                <a:latin typeface="Courier New" pitchFamily="49" charset="0"/>
                <a:cs typeface="Courier New" pitchFamily="49" charset="0"/>
              </a:rPr>
              <a:t>, unsigned int w, </a:t>
            </a:r>
            <a:r>
              <a:rPr lang="en-US" sz="1600" smtClean="0">
                <a:latin typeface="Courier New" pitchFamily="49" charset="0"/>
                <a:cs typeface="Courier New" pitchFamily="49" charset="0"/>
              </a:rPr>
              <a:t>  </a:t>
            </a:r>
            <a:br>
              <a:rPr lang="en-US" sz="1600" smtClean="0">
                <a:latin typeface="Courier New" pitchFamily="49" charset="0"/>
                <a:cs typeface="Courier New" pitchFamily="49" charset="0"/>
              </a:rPr>
            </a:br>
            <a:r>
              <a:rPr lang="en-US" sz="1600" smtClean="0">
                <a:latin typeface="Courier New" pitchFamily="49" charset="0"/>
                <a:cs typeface="Courier New" pitchFamily="49" charset="0"/>
              </a:rPr>
              <a:t>              unsigned </a:t>
            </a:r>
            <a:r>
              <a:rPr lang="en-US" sz="1600">
                <a:latin typeface="Courier New" pitchFamily="49" charset="0"/>
                <a:cs typeface="Courier New" pitchFamily="49" charset="0"/>
              </a:rPr>
              <a:t>int h, </a:t>
            </a:r>
            <a:r>
              <a:rPr lang="en-US" sz="1600" smtClean="0">
                <a:latin typeface="Courier New" pitchFamily="49" charset="0"/>
                <a:cs typeface="Courier New" pitchFamily="49" charset="0"/>
              </a:rPr>
              <a:t>unsigned int </a:t>
            </a:r>
            <a:r>
              <a:rPr lang="en-US" sz="1600">
                <a:latin typeface="Courier New" pitchFamily="49" charset="0"/>
                <a:cs typeface="Courier New" pitchFamily="49" charset="0"/>
              </a:rPr>
              <a:t>val);</a:t>
            </a:r>
          </a:p>
          <a:p>
            <a:pPr marL="914400" lvl="2" indent="0">
              <a:buNone/>
            </a:pPr>
            <a:r>
              <a:rPr lang="en-US" sz="1600" smtClean="0">
                <a:solidFill>
                  <a:srgbClr val="00B050"/>
                </a:solidFill>
                <a:latin typeface="Courier New" pitchFamily="49" charset="0"/>
                <a:cs typeface="Courier New" pitchFamily="49" charset="0"/>
              </a:rPr>
              <a:t>/*</a:t>
            </a:r>
            <a:r>
              <a:rPr lang="en-US" sz="1600">
                <a:solidFill>
                  <a:srgbClr val="00B050"/>
                </a:solidFill>
                <a:latin typeface="Courier New" pitchFamily="49" charset="0"/>
                <a:cs typeface="Courier New" pitchFamily="49" charset="0"/>
              </a:rPr>
              <a:t>Print a Value val as bargraph to line </a:t>
            </a:r>
            <a:r>
              <a:rPr lang="en-US" sz="1600" smtClean="0">
                <a:solidFill>
                  <a:srgbClr val="00B050"/>
                </a:solidFill>
                <a:latin typeface="Courier New" pitchFamily="49" charset="0"/>
                <a:cs typeface="Courier New" pitchFamily="49" charset="0"/>
              </a:rPr>
              <a:t>x and </a:t>
            </a:r>
            <a:r>
              <a:rPr lang="en-US" sz="1600">
                <a:solidFill>
                  <a:srgbClr val="00B050"/>
                </a:solidFill>
                <a:latin typeface="Courier New" pitchFamily="49" charset="0"/>
                <a:cs typeface="Courier New" pitchFamily="49" charset="0"/>
              </a:rPr>
              <a:t>column y with the </a:t>
            </a:r>
            <a:r>
              <a:rPr lang="en-US" sz="1600" smtClean="0">
                <a:solidFill>
                  <a:srgbClr val="00B050"/>
                </a:solidFill>
                <a:latin typeface="Courier New" pitchFamily="49" charset="0"/>
                <a:cs typeface="Courier New" pitchFamily="49" charset="0"/>
              </a:rPr>
              <a:t>  pixel </a:t>
            </a:r>
            <a:r>
              <a:rPr lang="en-US" sz="1600">
                <a:solidFill>
                  <a:srgbClr val="00B050"/>
                </a:solidFill>
                <a:latin typeface="Courier New" pitchFamily="49" charset="0"/>
                <a:cs typeface="Courier New" pitchFamily="49" charset="0"/>
              </a:rPr>
              <a:t>width w and </a:t>
            </a:r>
            <a:r>
              <a:rPr lang="en-US" sz="1600" smtClean="0">
                <a:solidFill>
                  <a:srgbClr val="00B050"/>
                </a:solidFill>
                <a:latin typeface="Courier New" pitchFamily="49" charset="0"/>
                <a:cs typeface="Courier New" pitchFamily="49" charset="0"/>
              </a:rPr>
              <a:t>high h*</a:t>
            </a:r>
            <a:br>
              <a:rPr lang="en-US" sz="1600" smtClean="0">
                <a:solidFill>
                  <a:srgbClr val="00B050"/>
                </a:solidFill>
                <a:latin typeface="Courier New" pitchFamily="49" charset="0"/>
                <a:cs typeface="Courier New" pitchFamily="49" charset="0"/>
              </a:rPr>
            </a:br>
            <a:r>
              <a:rPr lang="en-US" smtClean="0">
                <a:cs typeface="Courier New" pitchFamily="49" charset="0"/>
              </a:rPr>
              <a:t>Annotation</a:t>
            </a:r>
            <a:r>
              <a:rPr lang="en-US">
                <a:cs typeface="Courier New" pitchFamily="49" charset="0"/>
              </a:rPr>
              <a:t>:	in C </a:t>
            </a:r>
            <a:r>
              <a:rPr lang="en-US" sz="1600">
                <a:latin typeface="Courier New" pitchFamily="49" charset="0"/>
                <a:cs typeface="Courier New" pitchFamily="49" charset="0"/>
              </a:rPr>
              <a:t>sprintf(str, "i is %i", i) </a:t>
            </a:r>
            <a:r>
              <a:rPr lang="en-US">
                <a:cs typeface="Courier New" pitchFamily="49" charset="0"/>
              </a:rPr>
              <a:t>changes integer i </a:t>
            </a:r>
            <a:br>
              <a:rPr lang="en-US">
                <a:cs typeface="Courier New" pitchFamily="49" charset="0"/>
              </a:rPr>
            </a:br>
            <a:r>
              <a:rPr lang="en-US">
                <a:cs typeface="Courier New" pitchFamily="49" charset="0"/>
              </a:rPr>
              <a:t>                    	to a C string  str </a:t>
            </a:r>
            <a:r>
              <a:rPr lang="en-US" smtClean="0">
                <a:cs typeface="Courier New" pitchFamily="49" charset="0"/>
              </a:rPr>
              <a:t>(char array) with </a:t>
            </a:r>
            <a:r>
              <a:rPr lang="en-US">
                <a:cs typeface="Courier New" pitchFamily="49" charset="0"/>
              </a:rPr>
              <a:t>the same </a:t>
            </a:r>
            <a:r>
              <a:rPr lang="en-US" smtClean="0">
                <a:cs typeface="Courier New" pitchFamily="49" charset="0"/>
              </a:rPr>
              <a:t>content </a:t>
            </a:r>
            <a:br>
              <a:rPr lang="en-US" smtClean="0">
                <a:cs typeface="Courier New" pitchFamily="49" charset="0"/>
              </a:rPr>
            </a:br>
            <a:r>
              <a:rPr lang="en-US" smtClean="0">
                <a:cs typeface="Courier New" pitchFamily="49" charset="0"/>
              </a:rPr>
              <a:t>                                ( header stdio.h  necessary)</a:t>
            </a:r>
            <a:endParaRPr lang="en-US">
              <a:cs typeface="Courier New" pitchFamily="49" charset="0"/>
            </a:endParaRPr>
          </a:p>
          <a:p>
            <a:pPr marL="457200" lvl="1" indent="0">
              <a:buNone/>
            </a:pPr>
            <a:endParaRPr lang="en-US" sz="1600">
              <a:latin typeface="Courier New" panose="02070309020205020404" pitchFamily="49" charset="0"/>
              <a:cs typeface="Courier New" panose="02070309020205020404" pitchFamily="49" charset="0"/>
            </a:endParaRPr>
          </a:p>
        </p:txBody>
      </p:sp>
      <p:sp>
        <p:nvSpPr>
          <p:cNvPr id="6" name="Foliennummernplatzhalter 5"/>
          <p:cNvSpPr>
            <a:spLocks noGrp="1"/>
          </p:cNvSpPr>
          <p:nvPr>
            <p:ph type="sldNum" sz="quarter" idx="12"/>
          </p:nvPr>
        </p:nvSpPr>
        <p:spPr/>
        <p:txBody>
          <a:bodyPr/>
          <a:lstStyle/>
          <a:p>
            <a:fld id="{5BE5162C-0251-43B5-8D75-6AC9459E373D}" type="slidenum">
              <a:rPr lang="de-DE" smtClean="0"/>
              <a:pPr/>
              <a:t>52</a:t>
            </a:fld>
            <a:endParaRPr lang="de-DE" dirty="0"/>
          </a:p>
        </p:txBody>
      </p:sp>
    </p:spTree>
    <p:extLst>
      <p:ext uri="{BB962C8B-B14F-4D97-AF65-F5344CB8AC3E}">
        <p14:creationId xmlns:p14="http://schemas.microsoft.com/office/powerpoint/2010/main" val="313534177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Exercise </a:t>
            </a:r>
            <a:r>
              <a:rPr lang="en-US" dirty="0"/>
              <a:t>6</a:t>
            </a:r>
          </a:p>
        </p:txBody>
      </p:sp>
      <p:sp>
        <p:nvSpPr>
          <p:cNvPr id="10" name="Inhaltsplatzhalter 9"/>
          <p:cNvSpPr>
            <a:spLocks noGrp="1"/>
          </p:cNvSpPr>
          <p:nvPr>
            <p:ph idx="1"/>
          </p:nvPr>
        </p:nvSpPr>
        <p:spPr>
          <a:xfrm>
            <a:off x="457200" y="1600200"/>
            <a:ext cx="8229600" cy="4997152"/>
          </a:xfrm>
        </p:spPr>
        <p:txBody>
          <a:bodyPr>
            <a:normAutofit/>
          </a:bodyPr>
          <a:lstStyle/>
          <a:p>
            <a:r>
              <a:rPr lang="en-US" dirty="0" smtClean="0"/>
              <a:t>Model a periodic A/D conversion of the potentiometer voltage. The interval between two AD samples should be 10 </a:t>
            </a:r>
            <a:r>
              <a:rPr lang="en-US" dirty="0" err="1" smtClean="0"/>
              <a:t>ms.</a:t>
            </a:r>
            <a:r>
              <a:rPr lang="en-US" dirty="0" smtClean="0"/>
              <a:t> Convert the AD values to a number between 0 to 100.  Print the current value to the LCD as number and bargraph.</a:t>
            </a:r>
          </a:p>
          <a:p>
            <a:pPr>
              <a:buNone/>
            </a:pPr>
            <a:endParaRPr lang="en-US" dirty="0" smtClean="0"/>
          </a:p>
          <a:p>
            <a:endParaRPr lang="en-US" dirty="0" smtClean="0"/>
          </a:p>
          <a:p>
            <a:r>
              <a:rPr lang="en-US" dirty="0" smtClean="0"/>
              <a:t>Design a complete LED supervision through the board class. The delay of the “moving-light“ should be controlled through the potentiometer in the area 0 to 100. </a:t>
            </a:r>
          </a:p>
          <a:p>
            <a:r>
              <a:rPr lang="en-US" b="1" dirty="0" smtClean="0"/>
              <a:t>Hint:</a:t>
            </a:r>
            <a:r>
              <a:rPr lang="en-US" dirty="0" smtClean="0"/>
              <a:t> Consider again how to use the UML relations reasonably.</a:t>
            </a:r>
          </a:p>
          <a:p>
            <a:endParaRPr lang="en-US" dirty="0" smtClean="0"/>
          </a:p>
          <a:p>
            <a:pPr marL="342900" lvl="1" indent="-342900">
              <a:buNone/>
            </a:pPr>
            <a:r>
              <a:rPr lang="en-US" b="1" dirty="0" smtClean="0"/>
              <a:t>	Exercises 4 – 7 have to be checked through a lab advisor. Please mail your projects and submit printouts of your implementations, methods and state charts to the advisors.</a:t>
            </a:r>
          </a:p>
          <a:p>
            <a:endParaRPr lang="en-US" dirty="0" smtClean="0"/>
          </a:p>
          <a:p>
            <a:endParaRPr lang="en-US" dirty="0"/>
          </a:p>
        </p:txBody>
      </p:sp>
      <p:sp>
        <p:nvSpPr>
          <p:cNvPr id="6" name="Foliennummernplatzhalter 5"/>
          <p:cNvSpPr>
            <a:spLocks noGrp="1"/>
          </p:cNvSpPr>
          <p:nvPr>
            <p:ph type="sldNum" sz="quarter" idx="12"/>
          </p:nvPr>
        </p:nvSpPr>
        <p:spPr/>
        <p:txBody>
          <a:bodyPr/>
          <a:lstStyle/>
          <a:p>
            <a:fld id="{5BE5162C-0251-43B5-8D75-6AC9459E373D}" type="slidenum">
              <a:rPr lang="de-DE" smtClean="0"/>
              <a:pPr/>
              <a:t>53</a:t>
            </a:fld>
            <a:endParaRPr lang="de-DE" dirty="0"/>
          </a:p>
        </p:txBody>
      </p:sp>
      <p:sp>
        <p:nvSpPr>
          <p:cNvPr id="7" name="Titel 1"/>
          <p:cNvSpPr txBox="1">
            <a:spLocks/>
          </p:cNvSpPr>
          <p:nvPr/>
        </p:nvSpPr>
        <p:spPr>
          <a:xfrm>
            <a:off x="457200" y="3068960"/>
            <a:ext cx="5770984" cy="511156"/>
          </a:xfrm>
          <a:prstGeom prst="rect">
            <a:avLst/>
          </a:prstGeom>
        </p:spPr>
        <p:txBody>
          <a:bodyPr vert="horz" lIns="91440" tIns="45720" rIns="91440" bIns="45720" rtlCol="0" anchor="ctr">
            <a:noAutofit/>
          </a:bodyPr>
          <a:lstStyle>
            <a:lvl1pPr algn="l" defTabSz="914400" rtl="0" eaLnBrk="1" latinLnBrk="0" hangingPunct="1">
              <a:spcBef>
                <a:spcPct val="0"/>
              </a:spcBef>
              <a:buNone/>
              <a:defRPr sz="2400" b="1" kern="1200">
                <a:solidFill>
                  <a:schemeClr val="tx1"/>
                </a:solidFill>
                <a:latin typeface="+mj-lt"/>
                <a:ea typeface="+mj-ea"/>
                <a:cs typeface="+mj-cs"/>
              </a:defRPr>
            </a:lvl1pPr>
          </a:lstStyle>
          <a:p>
            <a:r>
              <a:rPr lang="en-US" dirty="0" smtClean="0"/>
              <a:t>Exercise 7</a:t>
            </a:r>
            <a:endParaRPr lang="en-US" dirty="0"/>
          </a:p>
        </p:txBody>
      </p:sp>
    </p:spTree>
    <p:extLst>
      <p:ext uri="{BB962C8B-B14F-4D97-AF65-F5344CB8AC3E}">
        <p14:creationId xmlns:p14="http://schemas.microsoft.com/office/powerpoint/2010/main" val="342914300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Exercise 8</a:t>
            </a:r>
            <a:endParaRPr lang="en-US" dirty="0"/>
          </a:p>
        </p:txBody>
      </p:sp>
      <p:sp>
        <p:nvSpPr>
          <p:cNvPr id="7" name="Inhaltsplatzhalter 6"/>
          <p:cNvSpPr>
            <a:spLocks noGrp="1"/>
          </p:cNvSpPr>
          <p:nvPr>
            <p:ph idx="1"/>
          </p:nvPr>
        </p:nvSpPr>
        <p:spPr/>
        <p:txBody>
          <a:bodyPr>
            <a:noAutofit/>
          </a:bodyPr>
          <a:lstStyle/>
          <a:p>
            <a:r>
              <a:rPr lang="en-US" dirty="0" smtClean="0"/>
              <a:t>Use the “joystick“ on the MCB1700 board to control the „moving light“ through user inputs. Model a LED supervision that allows the user to enable/disable, stop and restart the LED line by using the joystick. The joystick should be prompted by polling. </a:t>
            </a:r>
          </a:p>
          <a:p>
            <a:r>
              <a:rPr lang="en-US" b="1" dirty="0" smtClean="0"/>
              <a:t>Hints:</a:t>
            </a:r>
            <a:r>
              <a:rPr lang="en-US" dirty="0" smtClean="0"/>
              <a:t>   </a:t>
            </a:r>
          </a:p>
          <a:p>
            <a:pPr lvl="1"/>
            <a:r>
              <a:rPr lang="en-US" dirty="0" smtClean="0"/>
              <a:t>Joystick initialization:</a:t>
            </a:r>
            <a:br>
              <a:rPr lang="en-US" dirty="0" smtClean="0"/>
            </a:br>
            <a:r>
              <a:rPr lang="en-US" smtClean="0"/>
              <a:t>	</a:t>
            </a:r>
            <a:r>
              <a:rPr lang="en-US" sz="1600" smtClean="0">
                <a:latin typeface="Courier New" pitchFamily="49" charset="0"/>
                <a:cs typeface="Courier New" pitchFamily="49" charset="0"/>
              </a:rPr>
              <a:t>LPC_GPIO1-&gt;FIODIR&amp;= ~((</a:t>
            </a:r>
            <a:r>
              <a:rPr lang="en-US" sz="1600" dirty="0" smtClean="0">
                <a:latin typeface="Courier New" pitchFamily="49" charset="0"/>
                <a:cs typeface="Courier New" pitchFamily="49" charset="0"/>
              </a:rPr>
              <a:t>1UL&lt;&lt;20)|(1UL&lt;&lt;23)| 			1UL&lt;&lt;24)| (1UL&lt;&lt;25)| (1UL&lt;&lt;26)); </a:t>
            </a:r>
            <a:br>
              <a:rPr lang="en-US" sz="1600" dirty="0" smtClean="0">
                <a:latin typeface="Courier New" pitchFamily="49" charset="0"/>
                <a:cs typeface="Courier New" pitchFamily="49" charset="0"/>
              </a:rPr>
            </a:br>
            <a:r>
              <a:rPr lang="en-US" sz="1600" smtClean="0">
                <a:latin typeface="Courier New" pitchFamily="49" charset="0"/>
                <a:cs typeface="Courier New" pitchFamily="49" charset="0"/>
              </a:rPr>
              <a:t>	/* </a:t>
            </a:r>
            <a:r>
              <a:rPr lang="en-US" sz="1600" dirty="0" smtClean="0">
                <a:latin typeface="Courier New" pitchFamily="49" charset="0"/>
                <a:cs typeface="Courier New" pitchFamily="49" charset="0"/>
              </a:rPr>
              <a:t>Port  P1.20, 1.23.26 is input (Joystick)*/</a:t>
            </a:r>
          </a:p>
          <a:p>
            <a:pPr lvl="1"/>
            <a:r>
              <a:rPr lang="en-US" smtClean="0">
                <a:cs typeface="Courier New" pitchFamily="49" charset="0"/>
              </a:rPr>
              <a:t>The </a:t>
            </a:r>
            <a:r>
              <a:rPr lang="en-US" dirty="0" smtClean="0">
                <a:cs typeface="Courier New" pitchFamily="49" charset="0"/>
              </a:rPr>
              <a:t>joystick position can be identified with:</a:t>
            </a:r>
            <a:r>
              <a:rPr lang="en-US" dirty="0" smtClean="0">
                <a:latin typeface="+mj-lt"/>
                <a:cs typeface="Courier New" pitchFamily="49" charset="0"/>
              </a:rPr>
              <a:t/>
            </a:r>
            <a:br>
              <a:rPr lang="en-US" dirty="0" smtClean="0">
                <a:latin typeface="+mj-lt"/>
                <a:cs typeface="Courier New" pitchFamily="49" charset="0"/>
              </a:rPr>
            </a:br>
            <a:r>
              <a:rPr lang="en-US" smtClean="0">
                <a:latin typeface="+mj-lt"/>
                <a:cs typeface="Courier New" pitchFamily="49" charset="0"/>
              </a:rPr>
              <a:t>	 </a:t>
            </a:r>
            <a:r>
              <a:rPr lang="en-US" sz="1600" smtClean="0">
                <a:latin typeface="Courier New" pitchFamily="49" charset="0"/>
                <a:cs typeface="Courier New" pitchFamily="49" charset="0"/>
              </a:rPr>
              <a:t>position </a:t>
            </a:r>
            <a:r>
              <a:rPr lang="en-US" sz="1600" dirty="0" smtClean="0">
                <a:latin typeface="Courier New" pitchFamily="49" charset="0"/>
                <a:cs typeface="Courier New" pitchFamily="49" charset="0"/>
              </a:rPr>
              <a:t>= </a:t>
            </a:r>
            <a:r>
              <a:rPr lang="en-US" sz="1600" smtClean="0">
                <a:latin typeface="Courier New" pitchFamily="49" charset="0"/>
                <a:cs typeface="Courier New" pitchFamily="49" charset="0"/>
              </a:rPr>
              <a:t>(LPC_GPIO1-&gt;FIOPIN </a:t>
            </a:r>
            <a:r>
              <a:rPr lang="en-US" sz="1600" dirty="0" smtClean="0">
                <a:latin typeface="Courier New" pitchFamily="49" charset="0"/>
                <a:cs typeface="Courier New" pitchFamily="49" charset="0"/>
              </a:rPr>
              <a:t>&gt;&gt; 20) </a:t>
            </a:r>
            <a:r>
              <a:rPr lang="en-US" sz="1600" smtClean="0">
                <a:latin typeface="Courier New" pitchFamily="49" charset="0"/>
                <a:cs typeface="Courier New" pitchFamily="49" charset="0"/>
              </a:rPr>
              <a:t>&amp; Joystick_Mask ;</a:t>
            </a:r>
            <a:br>
              <a:rPr lang="en-US" sz="1600" smtClean="0">
                <a:latin typeface="Courier New" pitchFamily="49" charset="0"/>
                <a:cs typeface="Courier New" pitchFamily="49" charset="0"/>
              </a:rPr>
            </a:br>
            <a:r>
              <a:rPr lang="en-US" sz="1600" smtClean="0">
                <a:latin typeface="Courier New" pitchFamily="49" charset="0"/>
                <a:cs typeface="Courier New" pitchFamily="49" charset="0"/>
              </a:rPr>
              <a:t> // last 7 Bits now are related to Joystick</a:t>
            </a:r>
          </a:p>
          <a:p>
            <a:pPr lvl="1"/>
            <a:r>
              <a:rPr lang="en-US" smtClean="0">
                <a:cs typeface="Courier New" pitchFamily="49" charset="0"/>
              </a:rPr>
              <a:t>Bit 4 to 7  includes the information about the joystick position:</a:t>
            </a:r>
            <a:br>
              <a:rPr lang="en-US" smtClean="0">
                <a:cs typeface="Courier New" pitchFamily="49" charset="0"/>
              </a:rPr>
            </a:br>
            <a:r>
              <a:rPr lang="en-US" sz="1600" smtClean="0">
                <a:latin typeface="Courier New" pitchFamily="49" charset="0"/>
                <a:cs typeface="Courier New" pitchFamily="49" charset="0"/>
              </a:rPr>
              <a:t>    position = position &gt;&gt; 3;</a:t>
            </a:r>
            <a:br>
              <a:rPr lang="en-US" sz="1600" smtClean="0">
                <a:latin typeface="Courier New" pitchFamily="49" charset="0"/>
                <a:cs typeface="Courier New" pitchFamily="49" charset="0"/>
              </a:rPr>
            </a:br>
            <a:r>
              <a:rPr lang="en-US" sz="1600" smtClean="0">
                <a:latin typeface="Courier New" pitchFamily="49" charset="0"/>
                <a:cs typeface="Courier New" pitchFamily="49" charset="0"/>
              </a:rPr>
              <a:t>    </a:t>
            </a:r>
            <a:r>
              <a:rPr lang="de-DE" sz="1600" dirty="0" smtClean="0">
                <a:latin typeface="Courier New" pitchFamily="49" charset="0"/>
                <a:cs typeface="Courier New" pitchFamily="49" charset="0"/>
              </a:rPr>
              <a:t/>
            </a:r>
            <a:br>
              <a:rPr lang="de-DE" sz="1600" dirty="0" smtClean="0">
                <a:latin typeface="Courier New" pitchFamily="49" charset="0"/>
                <a:cs typeface="Courier New" pitchFamily="49" charset="0"/>
              </a:rPr>
            </a:br>
            <a:r>
              <a:rPr lang="de-DE" dirty="0" smtClean="0">
                <a:latin typeface="Courier New" pitchFamily="49" charset="0"/>
                <a:cs typeface="Courier New" pitchFamily="49" charset="0"/>
              </a:rPr>
              <a:t/>
            </a:r>
            <a:br>
              <a:rPr lang="de-DE" dirty="0" smtClean="0">
                <a:latin typeface="Courier New" pitchFamily="49" charset="0"/>
                <a:cs typeface="Courier New" pitchFamily="49" charset="0"/>
              </a:rPr>
            </a:br>
            <a:endParaRPr lang="en-US" sz="1600" dirty="0">
              <a:latin typeface="Courier New" pitchFamily="49" charset="0"/>
              <a:cs typeface="Courier New" pitchFamily="49" charset="0"/>
            </a:endParaRPr>
          </a:p>
        </p:txBody>
      </p:sp>
      <p:sp>
        <p:nvSpPr>
          <p:cNvPr id="6" name="Foliennummernplatzhalter 5"/>
          <p:cNvSpPr>
            <a:spLocks noGrp="1"/>
          </p:cNvSpPr>
          <p:nvPr>
            <p:ph type="sldNum" sz="quarter" idx="12"/>
          </p:nvPr>
        </p:nvSpPr>
        <p:spPr/>
        <p:txBody>
          <a:bodyPr/>
          <a:lstStyle/>
          <a:p>
            <a:fld id="{5BE5162C-0251-43B5-8D75-6AC9459E373D}" type="slidenum">
              <a:rPr lang="de-DE" smtClean="0"/>
              <a:pPr/>
              <a:t>54</a:t>
            </a:fld>
            <a:endParaRPr lang="de-DE" dirty="0"/>
          </a:p>
        </p:txBody>
      </p:sp>
    </p:spTree>
    <p:extLst>
      <p:ext uri="{BB962C8B-B14F-4D97-AF65-F5344CB8AC3E}">
        <p14:creationId xmlns:p14="http://schemas.microsoft.com/office/powerpoint/2010/main" val="123936268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Exercise 8 continue</a:t>
            </a:r>
            <a:endParaRPr lang="en-US" dirty="0"/>
          </a:p>
        </p:txBody>
      </p:sp>
      <p:sp>
        <p:nvSpPr>
          <p:cNvPr id="7" name="Inhaltsplatzhalter 6"/>
          <p:cNvSpPr>
            <a:spLocks noGrp="1"/>
          </p:cNvSpPr>
          <p:nvPr>
            <p:ph idx="1"/>
          </p:nvPr>
        </p:nvSpPr>
        <p:spPr>
          <a:xfrm>
            <a:off x="457200" y="1600200"/>
            <a:ext cx="8229600" cy="4997152"/>
          </a:xfrm>
        </p:spPr>
        <p:txBody>
          <a:bodyPr>
            <a:normAutofit/>
          </a:bodyPr>
          <a:lstStyle/>
          <a:p>
            <a:pPr marL="342900" lvl="1" indent="-342900">
              <a:buFont typeface="Arial" pitchFamily="34" charset="0"/>
              <a:buChar char="•"/>
            </a:pPr>
            <a:r>
              <a:rPr lang="en-US" dirty="0" smtClean="0">
                <a:cs typeface="Courier New" pitchFamily="49" charset="0"/>
              </a:rPr>
              <a:t>Joystick_Mask</a:t>
            </a:r>
            <a:r>
              <a:rPr lang="en-US" dirty="0" smtClean="0">
                <a:latin typeface="Courier New" pitchFamily="49" charset="0"/>
                <a:cs typeface="Courier New" pitchFamily="49" charset="0"/>
              </a:rPr>
              <a:t> </a:t>
            </a:r>
            <a:r>
              <a:rPr lang="en-US" dirty="0" smtClean="0">
                <a:cs typeface="Courier New" pitchFamily="49" charset="0"/>
              </a:rPr>
              <a:t>is a “constant“. A constant can be created as a “Type“ through a r</a:t>
            </a:r>
            <a:r>
              <a:rPr lang="en-US" dirty="0" smtClean="0"/>
              <a:t>ight click on the “Default“ package and selecting “Add New / Type“. Call the new type MASK and write to “Declaration”:</a:t>
            </a:r>
            <a:br>
              <a:rPr lang="en-US" dirty="0" smtClean="0"/>
            </a:br>
            <a:r>
              <a:rPr lang="en-US" dirty="0" smtClean="0"/>
              <a:t>		</a:t>
            </a:r>
            <a:r>
              <a:rPr lang="en-US" sz="1600" dirty="0" smtClean="0">
                <a:solidFill>
                  <a:srgbClr val="0070C0"/>
                </a:solidFill>
                <a:latin typeface="Courier New" pitchFamily="49" charset="0"/>
                <a:cs typeface="Courier New" pitchFamily="49" charset="0"/>
              </a:rPr>
              <a:t>#define  </a:t>
            </a:r>
            <a:r>
              <a:rPr lang="en-US" sz="1600" dirty="0" smtClean="0">
                <a:latin typeface="Courier New" pitchFamily="49" charset="0"/>
                <a:cs typeface="Courier New" pitchFamily="49" charset="0"/>
              </a:rPr>
              <a:t>Joystick_Mask 0x79</a:t>
            </a:r>
          </a:p>
          <a:p>
            <a:r>
              <a:rPr lang="en-US" dirty="0" smtClean="0"/>
              <a:t>We need another constant DIRECTION from</a:t>
            </a:r>
            <a:r>
              <a:rPr lang="en-US" smtClean="0"/>
              <a:t/>
            </a:r>
            <a:br>
              <a:rPr lang="en-US" smtClean="0"/>
            </a:br>
            <a:r>
              <a:rPr lang="en-US" smtClean="0"/>
              <a:t>kind </a:t>
            </a:r>
            <a:r>
              <a:rPr lang="en-US" dirty="0" smtClean="0"/>
              <a:t>“Enumeration“ which looks like:</a:t>
            </a:r>
          </a:p>
          <a:p>
            <a:endParaRPr lang="en-US" dirty="0" smtClean="0"/>
          </a:p>
          <a:p>
            <a:endParaRPr lang="en-US" dirty="0" smtClean="0"/>
          </a:p>
          <a:p>
            <a:endParaRPr lang="en-US" dirty="0" smtClean="0"/>
          </a:p>
          <a:p>
            <a:endParaRPr lang="en-US" dirty="0" smtClean="0"/>
          </a:p>
          <a:p>
            <a:endParaRPr lang="en-US" dirty="0" smtClean="0"/>
          </a:p>
          <a:p>
            <a:r>
              <a:rPr lang="en-US" smtClean="0"/>
              <a:t>The </a:t>
            </a:r>
            <a:r>
              <a:rPr lang="en-US" dirty="0" smtClean="0"/>
              <a:t>variable “position“ can now be</a:t>
            </a:r>
            <a:br>
              <a:rPr lang="en-US" dirty="0" smtClean="0"/>
            </a:br>
            <a:r>
              <a:rPr lang="en-US" dirty="0" smtClean="0"/>
              <a:t>compared with the DIRECTION </a:t>
            </a:r>
            <a:r>
              <a:rPr lang="en-US" smtClean="0"/>
              <a:t>items.</a:t>
            </a:r>
            <a:br>
              <a:rPr lang="en-US" smtClean="0"/>
            </a:br>
            <a:endParaRPr lang="en-US" smtClean="0"/>
          </a:p>
          <a:p>
            <a:pPr marL="457200" lvl="1" indent="0">
              <a:buNone/>
            </a:pPr>
            <a:endParaRPr lang="en-US" dirty="0"/>
          </a:p>
        </p:txBody>
      </p:sp>
      <p:sp>
        <p:nvSpPr>
          <p:cNvPr id="6" name="Foliennummernplatzhalter 5"/>
          <p:cNvSpPr>
            <a:spLocks noGrp="1"/>
          </p:cNvSpPr>
          <p:nvPr>
            <p:ph type="sldNum" sz="quarter" idx="12"/>
          </p:nvPr>
        </p:nvSpPr>
        <p:spPr/>
        <p:txBody>
          <a:bodyPr/>
          <a:lstStyle/>
          <a:p>
            <a:fld id="{5BE5162C-0251-43B5-8D75-6AC9459E373D}" type="slidenum">
              <a:rPr lang="de-DE" smtClean="0"/>
              <a:pPr/>
              <a:t>55</a:t>
            </a:fld>
            <a:endParaRPr lang="de-DE"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40152" y="2996952"/>
            <a:ext cx="2661071" cy="2888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80495" y="3645024"/>
            <a:ext cx="2052240" cy="17156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713917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Exercise 9</a:t>
            </a:r>
            <a:endParaRPr lang="en-US" dirty="0"/>
          </a:p>
        </p:txBody>
      </p:sp>
      <p:sp>
        <p:nvSpPr>
          <p:cNvPr id="7" name="Inhaltsplatzhalter 6"/>
          <p:cNvSpPr>
            <a:spLocks noGrp="1"/>
          </p:cNvSpPr>
          <p:nvPr>
            <p:ph idx="1"/>
          </p:nvPr>
        </p:nvSpPr>
        <p:spPr/>
        <p:txBody>
          <a:bodyPr>
            <a:normAutofit fontScale="85000" lnSpcReduction="20000"/>
          </a:bodyPr>
          <a:lstStyle/>
          <a:p>
            <a:r>
              <a:rPr lang="en-US" sz="2400" dirty="0" smtClean="0"/>
              <a:t>Now use the EINT0 Interrupt (triggered through button INT0) to start and stop the LED line. </a:t>
            </a:r>
          </a:p>
          <a:p>
            <a:r>
              <a:rPr lang="en-US" sz="2400" b="1" dirty="0" smtClean="0"/>
              <a:t>Hint:</a:t>
            </a:r>
            <a:r>
              <a:rPr lang="en-US" sz="2400" dirty="0" smtClean="0"/>
              <a:t>  </a:t>
            </a:r>
          </a:p>
          <a:p>
            <a:pPr lvl="1"/>
            <a:r>
              <a:rPr lang="en-US" sz="2400" dirty="0" smtClean="0"/>
              <a:t>The EINT0 interrupt gets initialized through following code:</a:t>
            </a:r>
            <a:br>
              <a:rPr lang="en-US" sz="2400" dirty="0" smtClean="0"/>
            </a:br>
            <a:r>
              <a:rPr lang="en-US" dirty="0" smtClean="0"/>
              <a:t/>
            </a:r>
            <a:br>
              <a:rPr lang="en-US" dirty="0" smtClean="0"/>
            </a:br>
            <a:r>
              <a:rPr lang="en-US" dirty="0" smtClean="0"/>
              <a:t>		</a:t>
            </a:r>
            <a:r>
              <a:rPr lang="en-US" sz="1600" dirty="0" smtClean="0">
                <a:latin typeface="Courier New" pitchFamily="49" charset="0"/>
                <a:cs typeface="Courier New" pitchFamily="49" charset="0"/>
              </a:rPr>
              <a:t>LPC_PINCON-&gt;PINSEL4 |= (1&lt;&lt;20);</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t>
            </a:r>
            <a:r>
              <a:rPr lang="en-US" sz="1600" dirty="0" smtClean="0"/>
              <a:t> /</a:t>
            </a:r>
            <a:r>
              <a:rPr lang="en-US" sz="1600" dirty="0" smtClean="0">
                <a:latin typeface="Courier New" pitchFamily="49" charset="0"/>
                <a:cs typeface="Courier New" pitchFamily="49" charset="0"/>
              </a:rPr>
              <a:t>* Port 2.10 is EINT0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LPC_SC-&gt;EXTMODE |= (1&lt;&lt;0);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 EINT0 is edge sensitive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LPC_SC-&gt;EXTPOLAR &amp;= ~(1&lt;&lt;0);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 EINT0 is falling edge sensitive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NVIC_EnableIRQ(EINT0_IRQn);</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/*Enable IRQ interrupt for INT0 in NVIC */</a:t>
            </a:r>
          </a:p>
          <a:p>
            <a:pPr lvl="1"/>
            <a:endParaRPr lang="en-US" sz="1600" dirty="0" smtClean="0">
              <a:latin typeface="Courier New" pitchFamily="49" charset="0"/>
              <a:cs typeface="Courier New" pitchFamily="49" charset="0"/>
            </a:endParaRPr>
          </a:p>
          <a:p>
            <a:pPr lvl="1"/>
            <a:r>
              <a:rPr lang="en-US" sz="2400" dirty="0" smtClean="0">
                <a:cs typeface="Courier New" pitchFamily="49" charset="0"/>
              </a:rPr>
              <a:t>An operation IRQHandler() is necessary. The core interrupt handler jumps to this function. There the EINT0 Interrupt Service Routine (ISR) code takes place. In the ISR first clear the pending EINT0 interrupt flag:</a:t>
            </a:r>
            <a:br>
              <a:rPr lang="en-US" sz="2400" dirty="0" smtClean="0">
                <a:cs typeface="Courier New" pitchFamily="49" charset="0"/>
              </a:rPr>
            </a:br>
            <a:r>
              <a:rPr lang="en-US" dirty="0" smtClean="0">
                <a:cs typeface="Courier New" pitchFamily="49" charset="0"/>
              </a:rPr>
              <a:t/>
            </a:r>
            <a:br>
              <a:rPr lang="en-US" dirty="0" smtClean="0">
                <a:cs typeface="Courier New" pitchFamily="49" charset="0"/>
              </a:rPr>
            </a:br>
            <a:r>
              <a:rPr lang="en-US" dirty="0" smtClean="0">
                <a:cs typeface="Courier New" pitchFamily="49" charset="0"/>
              </a:rPr>
              <a:t>		</a:t>
            </a:r>
            <a:r>
              <a:rPr lang="en-US" sz="1700" dirty="0" smtClean="0">
                <a:latin typeface="Courier New" pitchFamily="49" charset="0"/>
                <a:cs typeface="Courier New" pitchFamily="49" charset="0"/>
              </a:rPr>
              <a:t>LPC_SC-&gt;EXTINT |= (1&lt;&lt;0); </a:t>
            </a:r>
            <a:br>
              <a:rPr lang="en-US" sz="1700" dirty="0" smtClean="0">
                <a:latin typeface="Courier New" pitchFamily="49" charset="0"/>
                <a:cs typeface="Courier New" pitchFamily="49" charset="0"/>
              </a:rPr>
            </a:br>
            <a:r>
              <a:rPr lang="en-US" sz="1700" dirty="0" smtClean="0">
                <a:latin typeface="Courier New" pitchFamily="49" charset="0"/>
                <a:cs typeface="Courier New" pitchFamily="49" charset="0"/>
              </a:rPr>
              <a:t>		/* clear EINT0 interrupt  */</a:t>
            </a:r>
            <a:endParaRPr lang="en-US" sz="1600" dirty="0">
              <a:latin typeface="Courier New" pitchFamily="49" charset="0"/>
              <a:cs typeface="Courier New" pitchFamily="49" charset="0"/>
            </a:endParaRPr>
          </a:p>
        </p:txBody>
      </p:sp>
      <p:sp>
        <p:nvSpPr>
          <p:cNvPr id="6" name="Foliennummernplatzhalter 5"/>
          <p:cNvSpPr>
            <a:spLocks noGrp="1"/>
          </p:cNvSpPr>
          <p:nvPr>
            <p:ph type="sldNum" sz="quarter" idx="12"/>
          </p:nvPr>
        </p:nvSpPr>
        <p:spPr/>
        <p:txBody>
          <a:bodyPr/>
          <a:lstStyle/>
          <a:p>
            <a:fld id="{5BE5162C-0251-43B5-8D75-6AC9459E373D}" type="slidenum">
              <a:rPr lang="de-DE" smtClean="0"/>
              <a:pPr/>
              <a:t>56</a:t>
            </a:fld>
            <a:endParaRPr lang="de-DE" dirty="0"/>
          </a:p>
        </p:txBody>
      </p:sp>
    </p:spTree>
    <p:extLst>
      <p:ext uri="{BB962C8B-B14F-4D97-AF65-F5344CB8AC3E}">
        <p14:creationId xmlns:p14="http://schemas.microsoft.com/office/powerpoint/2010/main" val="19439711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Exercise 10 (optional)  Ethernet</a:t>
            </a:r>
            <a:endParaRPr lang="en-US" dirty="0"/>
          </a:p>
        </p:txBody>
      </p:sp>
      <p:sp>
        <p:nvSpPr>
          <p:cNvPr id="7" name="Inhaltsplatzhalter 6"/>
          <p:cNvSpPr>
            <a:spLocks noGrp="1"/>
          </p:cNvSpPr>
          <p:nvPr>
            <p:ph idx="1"/>
          </p:nvPr>
        </p:nvSpPr>
        <p:spPr/>
        <p:txBody>
          <a:bodyPr>
            <a:normAutofit fontScale="92500" lnSpcReduction="10000"/>
          </a:bodyPr>
          <a:lstStyle/>
          <a:p>
            <a:r>
              <a:rPr lang="en-US" sz="2400" smtClean="0"/>
              <a:t>We now want to use the </a:t>
            </a:r>
            <a:r>
              <a:rPr lang="en-US" sz="2400" b="1" smtClean="0"/>
              <a:t>Ethernet</a:t>
            </a:r>
            <a:r>
              <a:rPr lang="en-US" sz="2400" smtClean="0"/>
              <a:t> communications which ist provided by our board. We need an additional platform model file and an idea how to model a class Ethernet. Therefore there is a starting project in  </a:t>
            </a:r>
            <a:r>
              <a:rPr lang="en-US" smtClean="0">
                <a:latin typeface="Courier New" pitchFamily="49" charset="0"/>
                <a:cs typeface="Courier New" pitchFamily="49" charset="0"/>
              </a:rPr>
              <a:t>E:Ethernet_Aufgabe</a:t>
            </a:r>
            <a:r>
              <a:rPr lang="en-US">
                <a:latin typeface="Courier New" pitchFamily="49" charset="0"/>
                <a:cs typeface="Courier New" pitchFamily="49" charset="0"/>
              </a:rPr>
              <a:t>.</a:t>
            </a:r>
            <a:r>
              <a:rPr lang="en-US" sz="2400" smtClean="0"/>
              <a:t/>
            </a:r>
            <a:br>
              <a:rPr lang="en-US" sz="2400" smtClean="0"/>
            </a:br>
            <a:r>
              <a:rPr lang="en-US" sz="2400" smtClean="0"/>
              <a:t>Use this as start and deploy the Keil Project to </a:t>
            </a:r>
            <a:br>
              <a:rPr lang="en-US" sz="2400" smtClean="0"/>
            </a:br>
            <a:r>
              <a:rPr lang="en-US">
                <a:latin typeface="Courier New" pitchFamily="49" charset="0"/>
                <a:cs typeface="Courier New" pitchFamily="49" charset="0"/>
              </a:rPr>
              <a:t>E:Ethernet_Aufgabe\GettingStarted_Ethernet</a:t>
            </a:r>
            <a:r>
              <a:rPr lang="en-US" smtClean="0">
                <a:latin typeface="Courier New" pitchFamily="49" charset="0"/>
                <a:cs typeface="Courier New" pitchFamily="49" charset="0"/>
              </a:rPr>
              <a:t>\</a:t>
            </a:r>
            <a:br>
              <a:rPr lang="en-US" smtClean="0">
                <a:latin typeface="Courier New" pitchFamily="49" charset="0"/>
                <a:cs typeface="Courier New" pitchFamily="49" charset="0"/>
              </a:rPr>
            </a:br>
            <a:r>
              <a:rPr lang="en-US" smtClean="0">
                <a:latin typeface="Courier New" pitchFamily="49" charset="0"/>
                <a:cs typeface="Courier New" pitchFamily="49" charset="0"/>
              </a:rPr>
              <a:t>GettingStarted</a:t>
            </a:r>
            <a:r>
              <a:rPr lang="en-US" sz="2400" smtClean="0"/>
              <a:t/>
            </a:r>
            <a:br>
              <a:rPr lang="en-US" sz="2400" smtClean="0"/>
            </a:br>
            <a:endParaRPr lang="en-US" sz="2400" smtClean="0"/>
          </a:p>
          <a:p>
            <a:r>
              <a:rPr lang="en-US" sz="2400"/>
              <a:t>Now develop a model which uses two boards</a:t>
            </a:r>
            <a:r>
              <a:rPr lang="en-US" sz="2400" smtClean="0"/>
              <a:t>. Connect them with an Ethernet cable. Then model the following scenario:</a:t>
            </a:r>
            <a:br>
              <a:rPr lang="en-US" sz="2400" smtClean="0"/>
            </a:br>
            <a:r>
              <a:rPr lang="en-US" sz="2400" smtClean="0"/>
              <a:t>If you </a:t>
            </a:r>
            <a:r>
              <a:rPr lang="en-US" sz="2400" b="1" smtClean="0"/>
              <a:t>push </a:t>
            </a:r>
            <a:r>
              <a:rPr lang="en-US" sz="2400" b="1"/>
              <a:t>the joystick up</a:t>
            </a:r>
            <a:r>
              <a:rPr lang="en-US" sz="2400"/>
              <a:t> on one board, the </a:t>
            </a:r>
            <a:r>
              <a:rPr lang="en-US" sz="2400" b="1"/>
              <a:t>other board</a:t>
            </a:r>
            <a:r>
              <a:rPr lang="en-US" sz="2400"/>
              <a:t> shows an </a:t>
            </a:r>
            <a:r>
              <a:rPr lang="en-US" sz="2400" b="1"/>
              <a:t>LED light</a:t>
            </a:r>
            <a:r>
              <a:rPr lang="en-US" sz="2400"/>
              <a:t>. If you push the joystick down, the light switches off again. For the </a:t>
            </a:r>
            <a:r>
              <a:rPr lang="en-US" sz="2400" smtClean="0"/>
              <a:t>communication </a:t>
            </a:r>
            <a:r>
              <a:rPr lang="en-US" sz="2400"/>
              <a:t>between the boards Ethernet is used.</a:t>
            </a:r>
            <a:r>
              <a:rPr lang="en-US" sz="2400" b="1" smtClean="0"/>
              <a:t/>
            </a:r>
            <a:br>
              <a:rPr lang="en-US" sz="2400" b="1" smtClean="0"/>
            </a:br>
            <a:endParaRPr lang="en-US" sz="1600" dirty="0">
              <a:latin typeface="Courier New" pitchFamily="49" charset="0"/>
              <a:cs typeface="Courier New" pitchFamily="49" charset="0"/>
            </a:endParaRPr>
          </a:p>
        </p:txBody>
      </p:sp>
      <p:sp>
        <p:nvSpPr>
          <p:cNvPr id="6" name="Foliennummernplatzhalter 5"/>
          <p:cNvSpPr>
            <a:spLocks noGrp="1"/>
          </p:cNvSpPr>
          <p:nvPr>
            <p:ph type="sldNum" sz="quarter" idx="12"/>
          </p:nvPr>
        </p:nvSpPr>
        <p:spPr/>
        <p:txBody>
          <a:bodyPr/>
          <a:lstStyle/>
          <a:p>
            <a:fld id="{5BE5162C-0251-43B5-8D75-6AC9459E373D}" type="slidenum">
              <a:rPr lang="de-DE" smtClean="0"/>
              <a:pPr/>
              <a:t>57</a:t>
            </a:fld>
            <a:endParaRPr lang="de-DE" dirty="0"/>
          </a:p>
        </p:txBody>
      </p:sp>
    </p:spTree>
    <p:extLst>
      <p:ext uri="{BB962C8B-B14F-4D97-AF65-F5344CB8AC3E}">
        <p14:creationId xmlns:p14="http://schemas.microsoft.com/office/powerpoint/2010/main" val="306549513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Titel 1"/>
          <p:cNvSpPr>
            <a:spLocks noGrp="1"/>
          </p:cNvSpPr>
          <p:nvPr>
            <p:ph type="title"/>
          </p:nvPr>
        </p:nvSpPr>
        <p:spPr/>
        <p:txBody>
          <a:bodyPr/>
          <a:lstStyle/>
          <a:p>
            <a:r>
              <a:rPr lang="en-US" smtClean="0"/>
              <a:t>Blinky Test</a:t>
            </a:r>
          </a:p>
        </p:txBody>
      </p:sp>
      <p:sp>
        <p:nvSpPr>
          <p:cNvPr id="9219" name="Inhaltsplatzhalter 2"/>
          <p:cNvSpPr>
            <a:spLocks noGrp="1"/>
          </p:cNvSpPr>
          <p:nvPr>
            <p:ph idx="1"/>
          </p:nvPr>
        </p:nvSpPr>
        <p:spPr>
          <a:xfrm>
            <a:off x="457200" y="1412875"/>
            <a:ext cx="8229600" cy="4713288"/>
          </a:xfrm>
        </p:spPr>
        <p:txBody>
          <a:bodyPr>
            <a:normAutofit fontScale="92500" lnSpcReduction="10000"/>
          </a:bodyPr>
          <a:lstStyle/>
          <a:p>
            <a:pPr marL="0" indent="0">
              <a:buFontTx/>
              <a:buNone/>
            </a:pPr>
            <a:r>
              <a:rPr lang="en-US" sz="2000" smtClean="0"/>
              <a:t>1. Open Rational Rhapsody</a:t>
            </a:r>
          </a:p>
          <a:p>
            <a:pPr marL="0" indent="0">
              <a:buFontTx/>
              <a:buNone/>
            </a:pPr>
            <a:r>
              <a:rPr lang="en-US" sz="2000" smtClean="0"/>
              <a:t>2. Choose Blinky Example Project in Rhapsody</a:t>
            </a:r>
          </a:p>
          <a:p>
            <a:pPr marL="0" indent="0">
              <a:buFontTx/>
              <a:buNone/>
            </a:pPr>
            <a:r>
              <a:rPr lang="en-US" sz="1700" smtClean="0">
                <a:latin typeface="Courier New" pitchFamily="49" charset="0"/>
                <a:cs typeface="Courier New" pitchFamily="49" charset="0"/>
              </a:rPr>
              <a:t>C:\users\Embedded Systems\IBM\Rhapsody\7.6.1\Share\WST_RXF_V5\</a:t>
            </a:r>
          </a:p>
          <a:p>
            <a:pPr marL="0" indent="0">
              <a:buFontTx/>
              <a:buNone/>
            </a:pPr>
            <a:r>
              <a:rPr lang="en-US" sz="1700" smtClean="0">
                <a:latin typeface="Courier New" pitchFamily="49" charset="0"/>
                <a:cs typeface="Courier New" pitchFamily="49" charset="0"/>
              </a:rPr>
              <a:t>   LisztV5.5r9\Smples\Model\Blinky.rpy</a:t>
            </a:r>
            <a:r>
              <a:rPr lang="en-US" sz="2000" smtClean="0"/>
              <a:t/>
            </a:r>
            <a:br>
              <a:rPr lang="en-US" sz="2000" smtClean="0"/>
            </a:br>
            <a:endParaRPr lang="en-US" sz="2000" smtClean="0"/>
          </a:p>
          <a:p>
            <a:pPr marL="0" indent="0">
              <a:buFontTx/>
              <a:buNone/>
            </a:pPr>
            <a:endParaRPr lang="en-US" sz="2000" smtClean="0"/>
          </a:p>
          <a:p>
            <a:pPr marL="0" indent="0">
              <a:buFontTx/>
              <a:buNone/>
            </a:pPr>
            <a:r>
              <a:rPr lang="en-US" sz="2000" smtClean="0"/>
              <a:t>3. Generate Code</a:t>
            </a:r>
          </a:p>
          <a:p>
            <a:pPr marL="0" indent="0">
              <a:buFontTx/>
              <a:buNone/>
            </a:pPr>
            <a:endParaRPr lang="en-US" sz="2000" smtClean="0"/>
          </a:p>
          <a:p>
            <a:pPr marL="0" indent="0">
              <a:buFontTx/>
              <a:buNone/>
            </a:pPr>
            <a:endParaRPr lang="en-US" sz="2000" smtClean="0"/>
          </a:p>
          <a:p>
            <a:pPr marL="0" indent="0">
              <a:buFontTx/>
              <a:buNone/>
            </a:pPr>
            <a:r>
              <a:rPr lang="en-US" sz="2000" smtClean="0"/>
              <a:t>4. Open </a:t>
            </a:r>
            <a:r>
              <a:rPr lang="en-US" sz="2000" b="1" smtClean="0"/>
              <a:t>Keil µVision</a:t>
            </a:r>
          </a:p>
          <a:p>
            <a:pPr marL="0" indent="0">
              <a:buFontTx/>
              <a:buNone/>
            </a:pPr>
            <a:r>
              <a:rPr lang="en-US" sz="2000" smtClean="0"/>
              <a:t>5. Choose Target </a:t>
            </a:r>
            <a:br>
              <a:rPr lang="en-US" sz="2000" smtClean="0"/>
            </a:br>
            <a:r>
              <a:rPr lang="en-US" sz="2000" smtClean="0"/>
              <a:t>         Release</a:t>
            </a:r>
            <a:br>
              <a:rPr lang="en-US" sz="2000" smtClean="0"/>
            </a:br>
            <a:r>
              <a:rPr lang="en-US" sz="2000" smtClean="0"/>
              <a:t/>
            </a:r>
            <a:br>
              <a:rPr lang="en-US" sz="2000" smtClean="0"/>
            </a:br>
            <a:r>
              <a:rPr lang="en-US" sz="2000" smtClean="0"/>
              <a:t>( Compile Project not necessary)</a:t>
            </a:r>
          </a:p>
          <a:p>
            <a:pPr marL="0" indent="0">
              <a:buFontTx/>
              <a:buNone/>
            </a:pPr>
            <a:r>
              <a:rPr lang="en-US" sz="2000" smtClean="0"/>
              <a:t>7. Download on target				</a:t>
            </a:r>
            <a:r>
              <a:rPr lang="en-US" sz="2000" b="1" smtClean="0">
                <a:solidFill>
                  <a:srgbClr val="FF0000"/>
                </a:solidFill>
              </a:rPr>
              <a:t>LED is blinking</a:t>
            </a:r>
          </a:p>
        </p:txBody>
      </p:sp>
      <p:sp>
        <p:nvSpPr>
          <p:cNvPr id="9222" name="Foliennummernplatzhalter 5"/>
          <p:cNvSpPr>
            <a:spLocks noGrp="1"/>
          </p:cNvSpPr>
          <p:nvPr>
            <p:ph type="sldNum" sz="quarter" idx="12"/>
          </p:nvPr>
        </p:nvSpPr>
        <p:spPr>
          <a:noFill/>
        </p:spPr>
        <p:txBody>
          <a:bodyPr/>
          <a:lstStyle/>
          <a:p>
            <a:fld id="{7ABC8214-DE51-474C-A56F-3A39A3D296C2}" type="slidenum">
              <a:rPr lang="de-DE" smtClean="0"/>
              <a:pPr/>
              <a:t>58</a:t>
            </a:fld>
            <a:endParaRPr lang="de-DE" smtClean="0"/>
          </a:p>
        </p:txBody>
      </p:sp>
      <p:pic>
        <p:nvPicPr>
          <p:cNvPr id="8" name="Picture 2" descr="F:\Bilder Marcel\Make_Run.PNG"/>
          <p:cNvPicPr>
            <a:picLocks noChangeAspect="1" noChangeArrowheads="1"/>
          </p:cNvPicPr>
          <p:nvPr/>
        </p:nvPicPr>
        <p:blipFill>
          <a:blip r:embed="rId2" cstate="print"/>
          <a:srcRect t="29351"/>
          <a:stretch>
            <a:fillRect/>
          </a:stretch>
        </p:blipFill>
        <p:spPr bwMode="auto">
          <a:xfrm>
            <a:off x="3059113" y="2636838"/>
            <a:ext cx="4475162" cy="1296987"/>
          </a:xfrm>
          <a:prstGeom prst="rect">
            <a:avLst/>
          </a:prstGeom>
          <a:noFill/>
          <a:effectLst>
            <a:outerShdw blurRad="50800" dist="38100" dir="2700000" algn="tl" rotWithShape="0">
              <a:prstClr val="black">
                <a:alpha val="40000"/>
              </a:prstClr>
            </a:outerShdw>
          </a:effectLst>
        </p:spPr>
      </p:pic>
      <p:cxnSp>
        <p:nvCxnSpPr>
          <p:cNvPr id="9224" name="Gerade Verbindung mit Pfeil 15"/>
          <p:cNvCxnSpPr>
            <a:cxnSpLocks noChangeShapeType="1"/>
          </p:cNvCxnSpPr>
          <p:nvPr/>
        </p:nvCxnSpPr>
        <p:spPr bwMode="auto">
          <a:xfrm>
            <a:off x="2411760" y="3356992"/>
            <a:ext cx="1583978" cy="287908"/>
          </a:xfrm>
          <a:prstGeom prst="straightConnector1">
            <a:avLst/>
          </a:prstGeom>
          <a:noFill/>
          <a:ln w="9525" algn="ctr">
            <a:solidFill>
              <a:schemeClr val="tx1"/>
            </a:solidFill>
            <a:round/>
            <a:headEnd/>
            <a:tailEnd type="arrow" w="med" len="med"/>
          </a:ln>
        </p:spPr>
      </p:cxnSp>
      <p:pic>
        <p:nvPicPr>
          <p:cNvPr id="9225" name="Picture 2"/>
          <p:cNvPicPr>
            <a:picLocks noChangeAspect="1" noChangeArrowheads="1"/>
          </p:cNvPicPr>
          <p:nvPr/>
        </p:nvPicPr>
        <p:blipFill>
          <a:blip r:embed="rId3" cstate="print"/>
          <a:srcRect/>
          <a:stretch>
            <a:fillRect/>
          </a:stretch>
        </p:blipFill>
        <p:spPr bwMode="auto">
          <a:xfrm>
            <a:off x="2916238" y="4508500"/>
            <a:ext cx="4176712" cy="323850"/>
          </a:xfrm>
          <a:prstGeom prst="rect">
            <a:avLst/>
          </a:prstGeom>
          <a:noFill/>
          <a:ln w="9525">
            <a:noFill/>
            <a:miter lim="800000"/>
            <a:headEnd/>
            <a:tailEnd/>
          </a:ln>
        </p:spPr>
      </p:pic>
      <p:cxnSp>
        <p:nvCxnSpPr>
          <p:cNvPr id="9226" name="Gerade Verbindung mit Pfeil 12"/>
          <p:cNvCxnSpPr>
            <a:cxnSpLocks noChangeShapeType="1"/>
          </p:cNvCxnSpPr>
          <p:nvPr/>
        </p:nvCxnSpPr>
        <p:spPr bwMode="auto">
          <a:xfrm flipV="1">
            <a:off x="3059113" y="4797425"/>
            <a:ext cx="1368425" cy="935038"/>
          </a:xfrm>
          <a:prstGeom prst="straightConnector1">
            <a:avLst/>
          </a:prstGeom>
          <a:noFill/>
          <a:ln w="9525" algn="ctr">
            <a:solidFill>
              <a:schemeClr val="tx1"/>
            </a:solidFill>
            <a:round/>
            <a:headEnd/>
            <a:tailEnd type="arrow" w="med" len="med"/>
          </a:ln>
        </p:spPr>
      </p:cxnSp>
      <p:cxnSp>
        <p:nvCxnSpPr>
          <p:cNvPr id="9227" name="Gerade Verbindung mit Pfeil 10"/>
          <p:cNvCxnSpPr>
            <a:cxnSpLocks noChangeShapeType="1"/>
          </p:cNvCxnSpPr>
          <p:nvPr/>
        </p:nvCxnSpPr>
        <p:spPr bwMode="auto">
          <a:xfrm flipV="1">
            <a:off x="2700338" y="4797425"/>
            <a:ext cx="863600" cy="503238"/>
          </a:xfrm>
          <a:prstGeom prst="straightConnector1">
            <a:avLst/>
          </a:prstGeom>
          <a:noFill/>
          <a:ln w="9525" algn="ctr">
            <a:solidFill>
              <a:schemeClr val="tx1"/>
            </a:solidFill>
            <a:round/>
            <a:headEnd/>
            <a:tailEnd type="arrow" w="med" len="med"/>
          </a:ln>
        </p:spPr>
      </p:cxnSp>
    </p:spTree>
    <p:extLst>
      <p:ext uri="{BB962C8B-B14F-4D97-AF65-F5344CB8AC3E}">
        <p14:creationId xmlns:p14="http://schemas.microsoft.com/office/powerpoint/2010/main" val="206259773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el 1"/>
          <p:cNvSpPr>
            <a:spLocks noGrp="1"/>
          </p:cNvSpPr>
          <p:nvPr>
            <p:ph type="title"/>
          </p:nvPr>
        </p:nvSpPr>
        <p:spPr>
          <a:xfrm>
            <a:off x="457200" y="469572"/>
            <a:ext cx="6995120" cy="511156"/>
          </a:xfrm>
        </p:spPr>
        <p:txBody>
          <a:bodyPr/>
          <a:lstStyle/>
          <a:p>
            <a:r>
              <a:rPr lang="de-DE" sz="3200" dirty="0" smtClean="0"/>
              <a:t>Codegeneration </a:t>
            </a:r>
            <a:r>
              <a:rPr lang="de-DE" sz="3200" dirty="0" err="1" smtClean="0"/>
              <a:t>with</a:t>
            </a:r>
            <a:r>
              <a:rPr lang="de-DE" sz="3200" dirty="0" smtClean="0"/>
              <a:t> </a:t>
            </a:r>
            <a:r>
              <a:rPr lang="de-DE" sz="3200" dirty="0" err="1" smtClean="0"/>
              <a:t>Rhapsody</a:t>
            </a:r>
            <a:r>
              <a:rPr lang="de-DE" sz="3200" dirty="0" smtClean="0"/>
              <a:t> in </a:t>
            </a:r>
            <a:r>
              <a:rPr lang="de-DE" sz="3200" dirty="0" smtClean="0"/>
              <a:t>C++</a:t>
            </a:r>
            <a:endParaRPr lang="de-DE" sz="3200" dirty="0" smtClean="0"/>
          </a:p>
        </p:txBody>
      </p:sp>
      <p:sp>
        <p:nvSpPr>
          <p:cNvPr id="11267" name="Inhaltsplatzhalter 2"/>
          <p:cNvSpPr>
            <a:spLocks noGrp="1"/>
          </p:cNvSpPr>
          <p:nvPr>
            <p:ph idx="1"/>
          </p:nvPr>
        </p:nvSpPr>
        <p:spPr/>
        <p:txBody>
          <a:bodyPr/>
          <a:lstStyle/>
          <a:p>
            <a:pPr marL="0"/>
            <a:r>
              <a:rPr lang="en-US" sz="2000" dirty="0" smtClean="0"/>
              <a:t>The </a:t>
            </a:r>
            <a:r>
              <a:rPr lang="en-US" sz="2000" b="1" dirty="0" smtClean="0"/>
              <a:t>name</a:t>
            </a:r>
            <a:r>
              <a:rPr lang="en-US" sz="2000" dirty="0" smtClean="0"/>
              <a:t> of every </a:t>
            </a:r>
            <a:r>
              <a:rPr lang="en-US" sz="2000" b="1" dirty="0" smtClean="0"/>
              <a:t>public operation </a:t>
            </a:r>
            <a:r>
              <a:rPr lang="en-US" sz="2000" dirty="0" smtClean="0"/>
              <a:t>is </a:t>
            </a:r>
            <a:r>
              <a:rPr lang="en-US" sz="2000" dirty="0" err="1" smtClean="0"/>
              <a:t>implicitely</a:t>
            </a:r>
            <a:r>
              <a:rPr lang="en-US" sz="2000" dirty="0" smtClean="0"/>
              <a:t> </a:t>
            </a:r>
            <a:r>
              <a:rPr lang="en-US" sz="2000" b="1" dirty="0" smtClean="0"/>
              <a:t>prefixed</a:t>
            </a:r>
            <a:r>
              <a:rPr lang="en-US" sz="2000" dirty="0" smtClean="0"/>
              <a:t> by the </a:t>
            </a:r>
            <a:br>
              <a:rPr lang="en-US" sz="2000" dirty="0" smtClean="0"/>
            </a:br>
            <a:r>
              <a:rPr lang="en-US" sz="2000" dirty="0" smtClean="0"/>
              <a:t>      class name</a:t>
            </a:r>
            <a:endParaRPr lang="de-DE" sz="2000" dirty="0" smtClean="0"/>
          </a:p>
          <a:p>
            <a:pPr marL="0"/>
            <a:r>
              <a:rPr lang="en-US" sz="2000" dirty="0" smtClean="0"/>
              <a:t>To realize the ownership principle the </a:t>
            </a:r>
            <a:r>
              <a:rPr lang="en-US" sz="2000" b="1" dirty="0" smtClean="0"/>
              <a:t>first parameter in a class </a:t>
            </a:r>
            <a:br>
              <a:rPr lang="en-US" sz="2000" b="1" dirty="0" smtClean="0"/>
            </a:br>
            <a:r>
              <a:rPr lang="en-US" sz="2000" b="1" dirty="0" smtClean="0"/>
              <a:t>       method</a:t>
            </a:r>
            <a:r>
              <a:rPr lang="en-US" sz="2000" dirty="0" smtClean="0"/>
              <a:t> a pointer to the owner of the method.</a:t>
            </a:r>
          </a:p>
          <a:p>
            <a:pPr marL="0" eaLnBrk="1" hangingPunct="1">
              <a:lnSpc>
                <a:spcPct val="90000"/>
              </a:lnSpc>
            </a:pPr>
            <a:r>
              <a:rPr lang="de-DE" sz="2000" b="1" dirty="0" err="1" smtClean="0">
                <a:solidFill>
                  <a:srgbClr val="000000"/>
                </a:solidFill>
                <a:cs typeface="Times New Roman" pitchFamily="18" charset="0"/>
              </a:rPr>
              <a:t>Example</a:t>
            </a:r>
            <a:r>
              <a:rPr lang="de-DE" sz="2000" b="1" dirty="0" smtClean="0">
                <a:solidFill>
                  <a:srgbClr val="000000"/>
                </a:solidFill>
                <a:cs typeface="Times New Roman" pitchFamily="18" charset="0"/>
              </a:rPr>
              <a:t>:</a:t>
            </a:r>
            <a:r>
              <a:rPr lang="de-DE" sz="2000" dirty="0" smtClean="0">
                <a:solidFill>
                  <a:srgbClr val="000000"/>
                </a:solidFill>
                <a:cs typeface="Times New Roman" pitchFamily="18" charset="0"/>
              </a:rPr>
              <a:t> </a:t>
            </a:r>
            <a:br>
              <a:rPr lang="de-DE" sz="2000" dirty="0" smtClean="0">
                <a:solidFill>
                  <a:srgbClr val="000000"/>
                </a:solidFill>
                <a:cs typeface="Times New Roman" pitchFamily="18" charset="0"/>
              </a:rPr>
            </a:br>
            <a:r>
              <a:rPr lang="de-DE" sz="2000" dirty="0" smtClean="0">
                <a:solidFill>
                  <a:srgbClr val="000000"/>
                </a:solidFill>
                <a:cs typeface="Times New Roman" pitchFamily="18" charset="0"/>
              </a:rPr>
              <a:t>      </a:t>
            </a:r>
            <a:r>
              <a:rPr lang="de-DE" sz="2000" dirty="0" err="1" smtClean="0">
                <a:solidFill>
                  <a:srgbClr val="000000"/>
                </a:solidFill>
                <a:cs typeface="Times New Roman" pitchFamily="18" charset="0"/>
              </a:rPr>
              <a:t>Generated</a:t>
            </a:r>
            <a:r>
              <a:rPr lang="de-DE" sz="2000" dirty="0" smtClean="0">
                <a:solidFill>
                  <a:srgbClr val="000000"/>
                </a:solidFill>
                <a:cs typeface="Times New Roman" pitchFamily="18" charset="0"/>
              </a:rPr>
              <a:t> C </a:t>
            </a:r>
            <a:r>
              <a:rPr lang="de-DE" sz="2000" dirty="0" err="1" smtClean="0">
                <a:solidFill>
                  <a:srgbClr val="000000"/>
                </a:solidFill>
                <a:cs typeface="Times New Roman" pitchFamily="18" charset="0"/>
              </a:rPr>
              <a:t>code</a:t>
            </a:r>
            <a:r>
              <a:rPr lang="de-DE" sz="2000" dirty="0" smtClean="0">
                <a:solidFill>
                  <a:srgbClr val="000000"/>
                </a:solidFill>
                <a:cs typeface="Times New Roman" pitchFamily="18" charset="0"/>
              </a:rPr>
              <a:t> </a:t>
            </a:r>
            <a:r>
              <a:rPr lang="de-DE" sz="2000" dirty="0" err="1" smtClean="0">
                <a:solidFill>
                  <a:srgbClr val="000000"/>
                </a:solidFill>
                <a:cs typeface="Times New Roman" pitchFamily="18" charset="0"/>
              </a:rPr>
              <a:t>for</a:t>
            </a:r>
            <a:r>
              <a:rPr lang="de-DE" sz="2000" dirty="0" smtClean="0">
                <a:solidFill>
                  <a:srgbClr val="000000"/>
                </a:solidFill>
                <a:cs typeface="Times New Roman" pitchFamily="18" charset="0"/>
              </a:rPr>
              <a:t> </a:t>
            </a:r>
            <a:r>
              <a:rPr lang="de-DE" sz="2000" dirty="0" err="1" smtClean="0">
                <a:solidFill>
                  <a:srgbClr val="000000"/>
                </a:solidFill>
                <a:cs typeface="Times New Roman" pitchFamily="18" charset="0"/>
              </a:rPr>
              <a:t>class</a:t>
            </a:r>
            <a:r>
              <a:rPr lang="de-DE" sz="2000" dirty="0" smtClean="0">
                <a:solidFill>
                  <a:srgbClr val="000000"/>
                </a:solidFill>
                <a:cs typeface="Times New Roman" pitchFamily="18" charset="0"/>
              </a:rPr>
              <a:t> </a:t>
            </a:r>
            <a:r>
              <a:rPr lang="de-DE" sz="2000" dirty="0" smtClean="0">
                <a:solidFill>
                  <a:srgbClr val="000000"/>
                </a:solidFill>
                <a:latin typeface="Courier New" pitchFamily="49" charset="0"/>
                <a:cs typeface="Courier New" pitchFamily="49" charset="0"/>
              </a:rPr>
              <a:t>Led </a:t>
            </a:r>
            <a:r>
              <a:rPr lang="de-DE" sz="2000" dirty="0" err="1" smtClean="0">
                <a:solidFill>
                  <a:srgbClr val="000000"/>
                </a:solidFill>
                <a:cs typeface="Times New Roman" pitchFamily="18" charset="0"/>
              </a:rPr>
              <a:t>with</a:t>
            </a:r>
            <a:r>
              <a:rPr lang="de-DE" sz="2000" dirty="0" smtClean="0">
                <a:solidFill>
                  <a:srgbClr val="000000"/>
                </a:solidFill>
                <a:cs typeface="Times New Roman" pitchFamily="18" charset="0"/>
              </a:rPr>
              <a:t> </a:t>
            </a:r>
            <a:r>
              <a:rPr lang="de-DE" sz="2000" dirty="0" err="1" smtClean="0">
                <a:solidFill>
                  <a:srgbClr val="000000"/>
                </a:solidFill>
                <a:cs typeface="Times New Roman" pitchFamily="18" charset="0"/>
              </a:rPr>
              <a:t>operation</a:t>
            </a:r>
            <a:r>
              <a:rPr lang="de-DE" sz="2000" dirty="0" smtClean="0">
                <a:solidFill>
                  <a:srgbClr val="000000"/>
                </a:solidFill>
                <a:cs typeface="Times New Roman" pitchFamily="18" charset="0"/>
              </a:rPr>
              <a:t> </a:t>
            </a:r>
            <a:r>
              <a:rPr lang="de-DE" sz="2000" dirty="0" smtClean="0">
                <a:solidFill>
                  <a:srgbClr val="000000"/>
                </a:solidFill>
                <a:latin typeface="Courier New" pitchFamily="49" charset="0"/>
                <a:cs typeface="Courier New" pitchFamily="49" charset="0"/>
              </a:rPr>
              <a:t>on():</a:t>
            </a:r>
            <a:r>
              <a:rPr lang="de-DE" sz="2000" dirty="0" err="1" smtClean="0">
                <a:solidFill>
                  <a:srgbClr val="000000"/>
                </a:solidFill>
                <a:latin typeface="Courier New" pitchFamily="49" charset="0"/>
                <a:cs typeface="Courier New" pitchFamily="49" charset="0"/>
              </a:rPr>
              <a:t>void</a:t>
            </a:r>
            <a:endParaRPr lang="de-DE" sz="2000" dirty="0" smtClean="0">
              <a:solidFill>
                <a:srgbClr val="000000"/>
              </a:solidFill>
              <a:latin typeface="Courier New" pitchFamily="49" charset="0"/>
              <a:cs typeface="Courier New" pitchFamily="49" charset="0"/>
            </a:endParaRPr>
          </a:p>
          <a:p>
            <a:pPr marL="0" eaLnBrk="1" hangingPunct="1">
              <a:lnSpc>
                <a:spcPct val="90000"/>
              </a:lnSpc>
              <a:buFontTx/>
              <a:buNone/>
            </a:pPr>
            <a:r>
              <a:rPr lang="en-GB" sz="2000" dirty="0" smtClean="0">
                <a:solidFill>
                  <a:srgbClr val="000000"/>
                </a:solidFill>
                <a:latin typeface="Courier New" pitchFamily="49" charset="0"/>
                <a:cs typeface="Courier New" pitchFamily="49" charset="0"/>
              </a:rPr>
              <a:t>	   </a:t>
            </a:r>
            <a:r>
              <a:rPr lang="en-GB" sz="2000" dirty="0" smtClean="0">
                <a:solidFill>
                  <a:srgbClr val="000000"/>
                </a:solidFill>
                <a:latin typeface="Courier New" pitchFamily="49" charset="0"/>
                <a:cs typeface="Courier New" pitchFamily="49" charset="0"/>
              </a:rPr>
              <a:t>void </a:t>
            </a:r>
            <a:r>
              <a:rPr lang="en-GB" sz="2000" dirty="0" err="1" smtClean="0">
                <a:solidFill>
                  <a:srgbClr val="000000"/>
                </a:solidFill>
                <a:latin typeface="Courier New" pitchFamily="49" charset="0"/>
                <a:cs typeface="Courier New" pitchFamily="49" charset="0"/>
              </a:rPr>
              <a:t>Led_on</a:t>
            </a:r>
            <a:r>
              <a:rPr lang="en-GB" sz="2000" dirty="0" smtClean="0">
                <a:solidFill>
                  <a:srgbClr val="000000"/>
                </a:solidFill>
                <a:latin typeface="Courier New" pitchFamily="49" charset="0"/>
                <a:cs typeface="Courier New" pitchFamily="49" charset="0"/>
              </a:rPr>
              <a:t>(</a:t>
            </a:r>
            <a:r>
              <a:rPr lang="en-GB" sz="2000" dirty="0" err="1" smtClean="0">
                <a:solidFill>
                  <a:srgbClr val="000000"/>
                </a:solidFill>
                <a:latin typeface="Courier New" pitchFamily="49" charset="0"/>
                <a:cs typeface="Courier New" pitchFamily="49" charset="0"/>
              </a:rPr>
              <a:t>struct</a:t>
            </a:r>
            <a:r>
              <a:rPr lang="en-GB" sz="2000" dirty="0" smtClean="0">
                <a:solidFill>
                  <a:srgbClr val="000000"/>
                </a:solidFill>
                <a:latin typeface="Courier New" pitchFamily="49" charset="0"/>
                <a:cs typeface="Courier New" pitchFamily="49" charset="0"/>
              </a:rPr>
              <a:t> Led * </a:t>
            </a:r>
            <a:r>
              <a:rPr lang="en-GB" sz="2000" dirty="0" err="1" smtClean="0">
                <a:solidFill>
                  <a:srgbClr val="000000"/>
                </a:solidFill>
                <a:latin typeface="Courier New" pitchFamily="49" charset="0"/>
                <a:cs typeface="Courier New" pitchFamily="49" charset="0"/>
              </a:rPr>
              <a:t>const</a:t>
            </a:r>
            <a:r>
              <a:rPr lang="en-GB" sz="2000" dirty="0" smtClean="0">
                <a:solidFill>
                  <a:srgbClr val="000000"/>
                </a:solidFill>
                <a:latin typeface="Courier New" pitchFamily="49" charset="0"/>
                <a:cs typeface="Courier New" pitchFamily="49" charset="0"/>
              </a:rPr>
              <a:t> me);</a:t>
            </a:r>
            <a:endParaRPr lang="en-GB" sz="2000" dirty="0" smtClean="0">
              <a:solidFill>
                <a:srgbClr val="000000"/>
              </a:solidFill>
              <a:cs typeface="Times New Roman" pitchFamily="18" charset="0"/>
            </a:endParaRPr>
          </a:p>
          <a:p>
            <a:pPr marL="0" eaLnBrk="1" hangingPunct="1">
              <a:lnSpc>
                <a:spcPct val="90000"/>
              </a:lnSpc>
              <a:buFontTx/>
              <a:buNone/>
            </a:pPr>
            <a:r>
              <a:rPr lang="en-GB" sz="2000" dirty="0" smtClean="0">
                <a:solidFill>
                  <a:srgbClr val="000000"/>
                </a:solidFill>
                <a:latin typeface="Courier New" pitchFamily="49" charset="0"/>
                <a:cs typeface="Courier New" pitchFamily="49" charset="0"/>
              </a:rPr>
              <a:t>   </a:t>
            </a:r>
            <a:r>
              <a:rPr lang="en-GB" sz="2000" dirty="0" smtClean="0">
                <a:solidFill>
                  <a:srgbClr val="000000"/>
                </a:solidFill>
                <a:cs typeface="Times New Roman" pitchFamily="18" charset="0"/>
              </a:rPr>
              <a:t>usage in implementation of </a:t>
            </a:r>
            <a:r>
              <a:rPr lang="en-GB" sz="2000" dirty="0" smtClean="0">
                <a:solidFill>
                  <a:srgbClr val="000000"/>
                </a:solidFill>
                <a:latin typeface="Courier New" pitchFamily="49" charset="0"/>
                <a:cs typeface="Courier New" pitchFamily="49" charset="0"/>
              </a:rPr>
              <a:t>blink()</a:t>
            </a:r>
          </a:p>
          <a:p>
            <a:pPr marL="0" eaLnBrk="1" hangingPunct="1">
              <a:lnSpc>
                <a:spcPct val="90000"/>
              </a:lnSpc>
              <a:buFontTx/>
              <a:buNone/>
            </a:pPr>
            <a:r>
              <a:rPr lang="en-GB" sz="2000" dirty="0" smtClean="0">
                <a:solidFill>
                  <a:srgbClr val="000000"/>
                </a:solidFill>
                <a:latin typeface="Courier New" pitchFamily="49" charset="0"/>
                <a:cs typeface="Courier New" pitchFamily="49" charset="0"/>
              </a:rPr>
              <a:t>      </a:t>
            </a:r>
            <a:r>
              <a:rPr lang="en-GB" sz="2000" dirty="0" smtClean="0">
                <a:solidFill>
                  <a:srgbClr val="000000"/>
                </a:solidFill>
                <a:latin typeface="Courier New" pitchFamily="49" charset="0"/>
                <a:cs typeface="Courier New" pitchFamily="49" charset="0"/>
              </a:rPr>
              <a:t>... </a:t>
            </a:r>
          </a:p>
          <a:p>
            <a:pPr marL="0" eaLnBrk="1" hangingPunct="1">
              <a:lnSpc>
                <a:spcPct val="90000"/>
              </a:lnSpc>
              <a:buFontTx/>
              <a:buNone/>
            </a:pPr>
            <a:r>
              <a:rPr lang="en-GB" sz="2000" dirty="0" smtClean="0">
                <a:solidFill>
                  <a:srgbClr val="000000"/>
                </a:solidFill>
                <a:latin typeface="Courier New" pitchFamily="49" charset="0"/>
                <a:cs typeface="Courier New" pitchFamily="49" charset="0"/>
              </a:rPr>
              <a:t>	me-&gt;</a:t>
            </a:r>
            <a:r>
              <a:rPr lang="en-GB" sz="2000" dirty="0" err="1" smtClean="0">
                <a:solidFill>
                  <a:srgbClr val="000000"/>
                </a:solidFill>
                <a:latin typeface="Courier New" pitchFamily="49" charset="0"/>
                <a:cs typeface="Courier New" pitchFamily="49" charset="0"/>
              </a:rPr>
              <a:t>BitNr</a:t>
            </a:r>
            <a:r>
              <a:rPr lang="en-GB" sz="2000" dirty="0" smtClean="0">
                <a:solidFill>
                  <a:srgbClr val="000000"/>
                </a:solidFill>
                <a:latin typeface="Courier New" pitchFamily="49" charset="0"/>
                <a:cs typeface="Courier New" pitchFamily="49" charset="0"/>
              </a:rPr>
              <a:t>++;</a:t>
            </a:r>
            <a:br>
              <a:rPr lang="en-GB" sz="2000" dirty="0" smtClean="0">
                <a:solidFill>
                  <a:srgbClr val="000000"/>
                </a:solidFill>
                <a:latin typeface="Courier New" pitchFamily="49" charset="0"/>
                <a:cs typeface="Courier New" pitchFamily="49" charset="0"/>
              </a:rPr>
            </a:br>
            <a:r>
              <a:rPr lang="en-GB" sz="2000" dirty="0" smtClean="0">
                <a:solidFill>
                  <a:srgbClr val="000000"/>
                </a:solidFill>
                <a:latin typeface="Courier New" pitchFamily="49" charset="0"/>
                <a:cs typeface="Courier New" pitchFamily="49" charset="0"/>
              </a:rPr>
              <a:t>      </a:t>
            </a:r>
            <a:r>
              <a:rPr lang="en-GB" sz="2000" dirty="0" err="1" smtClean="0">
                <a:solidFill>
                  <a:srgbClr val="000000"/>
                </a:solidFill>
                <a:latin typeface="Courier New" pitchFamily="49" charset="0"/>
                <a:cs typeface="Courier New" pitchFamily="49" charset="0"/>
              </a:rPr>
              <a:t>Led_on</a:t>
            </a:r>
            <a:r>
              <a:rPr lang="en-GB" sz="2000" dirty="0" smtClean="0">
                <a:solidFill>
                  <a:srgbClr val="000000"/>
                </a:solidFill>
                <a:latin typeface="Courier New" pitchFamily="49" charset="0"/>
                <a:cs typeface="Courier New" pitchFamily="49" charset="0"/>
              </a:rPr>
              <a:t>(me);  ...  </a:t>
            </a:r>
            <a:endParaRPr lang="de-DE" sz="2000" dirty="0" smtClean="0">
              <a:solidFill>
                <a:srgbClr val="000000"/>
              </a:solidFill>
              <a:cs typeface="Times New Roman" pitchFamily="18" charset="0"/>
            </a:endParaRPr>
          </a:p>
          <a:p>
            <a:pPr marL="0" eaLnBrk="1" hangingPunct="1">
              <a:lnSpc>
                <a:spcPct val="90000"/>
              </a:lnSpc>
            </a:pPr>
            <a:r>
              <a:rPr lang="de-DE" sz="2000" dirty="0" smtClean="0">
                <a:solidFill>
                  <a:srgbClr val="000000"/>
                </a:solidFill>
                <a:cs typeface="Times New Roman" pitchFamily="18" charset="0"/>
              </a:rPr>
              <a:t>The </a:t>
            </a:r>
            <a:r>
              <a:rPr lang="de-DE" sz="2000" dirty="0" err="1" smtClean="0">
                <a:solidFill>
                  <a:srgbClr val="000000"/>
                </a:solidFill>
                <a:cs typeface="Times New Roman" pitchFamily="18" charset="0"/>
              </a:rPr>
              <a:t>extensions</a:t>
            </a:r>
            <a:r>
              <a:rPr lang="de-DE" sz="2000" dirty="0" smtClean="0">
                <a:solidFill>
                  <a:srgbClr val="000000"/>
                </a:solidFill>
                <a:cs typeface="Times New Roman" pitchFamily="18" charset="0"/>
              </a:rPr>
              <a:t> </a:t>
            </a:r>
            <a:r>
              <a:rPr lang="de-DE" sz="2000" dirty="0" err="1" smtClean="0">
                <a:solidFill>
                  <a:srgbClr val="000000"/>
                </a:solidFill>
                <a:cs typeface="Times New Roman" pitchFamily="18" charset="0"/>
              </a:rPr>
              <a:t>are</a:t>
            </a:r>
            <a:r>
              <a:rPr lang="de-DE" sz="2000" dirty="0" smtClean="0">
                <a:solidFill>
                  <a:srgbClr val="000000"/>
                </a:solidFill>
                <a:cs typeface="Times New Roman" pitchFamily="18" charset="0"/>
              </a:rPr>
              <a:t> not </a:t>
            </a:r>
            <a:r>
              <a:rPr lang="de-DE" sz="2000" dirty="0" err="1" smtClean="0">
                <a:solidFill>
                  <a:srgbClr val="000000"/>
                </a:solidFill>
                <a:cs typeface="Times New Roman" pitchFamily="18" charset="0"/>
              </a:rPr>
              <a:t>visible</a:t>
            </a:r>
            <a:r>
              <a:rPr lang="de-DE" sz="2000" dirty="0" smtClean="0">
                <a:solidFill>
                  <a:srgbClr val="000000"/>
                </a:solidFill>
                <a:cs typeface="Times New Roman" pitchFamily="18" charset="0"/>
              </a:rPr>
              <a:t> in prototype / UML </a:t>
            </a:r>
            <a:r>
              <a:rPr lang="de-DE" sz="2000" dirty="0" err="1" smtClean="0">
                <a:solidFill>
                  <a:srgbClr val="000000"/>
                </a:solidFill>
                <a:cs typeface="Times New Roman" pitchFamily="18" charset="0"/>
              </a:rPr>
              <a:t>model</a:t>
            </a:r>
            <a:endParaRPr lang="de-DE" sz="2000" dirty="0" smtClean="0">
              <a:solidFill>
                <a:srgbClr val="000000"/>
              </a:solidFill>
              <a:cs typeface="Times New Roman" pitchFamily="18" charset="0"/>
            </a:endParaRPr>
          </a:p>
        </p:txBody>
      </p:sp>
      <p:sp>
        <p:nvSpPr>
          <p:cNvPr id="11270" name="Foliennummernplatzhalter 5"/>
          <p:cNvSpPr>
            <a:spLocks noGrp="1"/>
          </p:cNvSpPr>
          <p:nvPr>
            <p:ph type="sldNum" sz="quarter" idx="12"/>
          </p:nvPr>
        </p:nvSpPr>
        <p:spPr>
          <a:noFill/>
        </p:spPr>
        <p:txBody>
          <a:bodyPr/>
          <a:lstStyle/>
          <a:p>
            <a:fld id="{06CC2949-9F0E-4D6E-BE94-D8053324A081}" type="slidenum">
              <a:rPr lang="de-DE" smtClean="0"/>
              <a:pPr/>
              <a:t>6</a:t>
            </a:fld>
            <a:endParaRPr lang="de-DE" smtClean="0"/>
          </a:p>
        </p:txBody>
      </p:sp>
      <p:pic>
        <p:nvPicPr>
          <p:cNvPr id="11271" name="Picture 2"/>
          <p:cNvPicPr>
            <a:picLocks noChangeAspect="1" noChangeArrowheads="1"/>
          </p:cNvPicPr>
          <p:nvPr/>
        </p:nvPicPr>
        <p:blipFill>
          <a:blip r:embed="rId2" cstate="print"/>
          <a:srcRect/>
          <a:stretch>
            <a:fillRect/>
          </a:stretch>
        </p:blipFill>
        <p:spPr bwMode="auto">
          <a:xfrm>
            <a:off x="7019925" y="3284538"/>
            <a:ext cx="1727200" cy="1757362"/>
          </a:xfrm>
          <a:prstGeom prst="rect">
            <a:avLst/>
          </a:prstGeom>
          <a:noFill/>
          <a:ln w="9525">
            <a:noFill/>
            <a:miter lim="800000"/>
            <a:headEnd/>
            <a:tailEnd/>
          </a:ln>
        </p:spPr>
      </p:pic>
      <p:sp>
        <p:nvSpPr>
          <p:cNvPr id="6" name="Abgerundetes Rechteck 5"/>
          <p:cNvSpPr/>
          <p:nvPr/>
        </p:nvSpPr>
        <p:spPr>
          <a:xfrm>
            <a:off x="7020272" y="210344"/>
            <a:ext cx="1800200" cy="914400"/>
          </a:xfrm>
          <a:prstGeom prst="round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36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TODO</a:t>
            </a:r>
            <a:endParaRPr lang="en-US" sz="36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3568" y="2420888"/>
            <a:ext cx="5770984" cy="1008112"/>
          </a:xfrm>
        </p:spPr>
        <p:txBody>
          <a:bodyPr/>
          <a:lstStyle/>
          <a:p>
            <a:pPr eaLnBrk="1" hangingPunct="1"/>
            <a:r>
              <a:rPr lang="de-DE" smtClean="0"/>
              <a:t>Automatically generated functions</a:t>
            </a:r>
          </a:p>
        </p:txBody>
      </p:sp>
      <p:sp>
        <p:nvSpPr>
          <p:cNvPr id="14339" name="Rectangle 3"/>
          <p:cNvSpPr>
            <a:spLocks noGrp="1" noChangeArrowheads="1"/>
          </p:cNvSpPr>
          <p:nvPr>
            <p:ph type="body" idx="1"/>
          </p:nvPr>
        </p:nvSpPr>
        <p:spPr>
          <a:xfrm>
            <a:off x="539552" y="3284984"/>
            <a:ext cx="8229600" cy="3573016"/>
          </a:xfrm>
        </p:spPr>
        <p:txBody>
          <a:bodyPr>
            <a:normAutofit/>
          </a:bodyPr>
          <a:lstStyle/>
          <a:p>
            <a:pPr eaLnBrk="1" hangingPunct="1">
              <a:lnSpc>
                <a:spcPct val="80000"/>
              </a:lnSpc>
            </a:pPr>
            <a:r>
              <a:rPr lang="de-DE" dirty="0" err="1" smtClean="0">
                <a:solidFill>
                  <a:srgbClr val="000000"/>
                </a:solidFill>
                <a:cs typeface="Times New Roman" pitchFamily="18" charset="0"/>
              </a:rPr>
              <a:t>Rhapsody</a:t>
            </a:r>
            <a:r>
              <a:rPr lang="de-DE" dirty="0" smtClean="0">
                <a:solidFill>
                  <a:srgbClr val="000000"/>
                </a:solidFill>
                <a:cs typeface="Times New Roman" pitchFamily="18" charset="0"/>
              </a:rPr>
              <a:t> </a:t>
            </a:r>
            <a:r>
              <a:rPr lang="de-DE" dirty="0" err="1" smtClean="0">
                <a:solidFill>
                  <a:srgbClr val="000000"/>
                </a:solidFill>
                <a:cs typeface="Times New Roman" pitchFamily="18" charset="0"/>
              </a:rPr>
              <a:t>generates</a:t>
            </a:r>
            <a:r>
              <a:rPr lang="de-DE" dirty="0" smtClean="0">
                <a:solidFill>
                  <a:srgbClr val="000000"/>
                </a:solidFill>
                <a:cs typeface="Times New Roman" pitchFamily="18" charset="0"/>
              </a:rPr>
              <a:t> </a:t>
            </a:r>
            <a:r>
              <a:rPr lang="de-DE" dirty="0" err="1" smtClean="0">
                <a:solidFill>
                  <a:srgbClr val="000000"/>
                </a:solidFill>
                <a:cs typeface="Times New Roman" pitchFamily="18" charset="0"/>
              </a:rPr>
              <a:t>operations</a:t>
            </a:r>
            <a:r>
              <a:rPr lang="de-DE" dirty="0" smtClean="0">
                <a:solidFill>
                  <a:srgbClr val="000000"/>
                </a:solidFill>
                <a:cs typeface="Times New Roman" pitchFamily="18" charset="0"/>
              </a:rPr>
              <a:t> </a:t>
            </a:r>
            <a:r>
              <a:rPr lang="de-DE" dirty="0" err="1" smtClean="0">
                <a:solidFill>
                  <a:srgbClr val="000000"/>
                </a:solidFill>
                <a:cs typeface="Times New Roman" pitchFamily="18" charset="0"/>
              </a:rPr>
              <a:t>and</a:t>
            </a:r>
            <a:r>
              <a:rPr lang="de-DE" dirty="0" smtClean="0">
                <a:solidFill>
                  <a:srgbClr val="000000"/>
                </a:solidFill>
                <a:cs typeface="Times New Roman" pitchFamily="18" charset="0"/>
              </a:rPr>
              <a:t> </a:t>
            </a:r>
            <a:r>
              <a:rPr lang="de-DE" dirty="0" err="1" smtClean="0">
                <a:solidFill>
                  <a:srgbClr val="000000"/>
                </a:solidFill>
                <a:cs typeface="Times New Roman" pitchFamily="18" charset="0"/>
              </a:rPr>
              <a:t>objects</a:t>
            </a:r>
            <a:r>
              <a:rPr lang="de-DE" dirty="0" smtClean="0">
                <a:solidFill>
                  <a:srgbClr val="000000"/>
                </a:solidFill>
                <a:cs typeface="Times New Roman" pitchFamily="18" charset="0"/>
              </a:rPr>
              <a:t> </a:t>
            </a:r>
            <a:r>
              <a:rPr lang="de-DE" dirty="0" err="1" smtClean="0">
                <a:solidFill>
                  <a:srgbClr val="000000"/>
                </a:solidFill>
                <a:cs typeface="Times New Roman" pitchFamily="18" charset="0"/>
              </a:rPr>
              <a:t>to</a:t>
            </a:r>
            <a:r>
              <a:rPr lang="de-DE" dirty="0" smtClean="0">
                <a:solidFill>
                  <a:srgbClr val="000000"/>
                </a:solidFill>
                <a:cs typeface="Times New Roman" pitchFamily="18" charset="0"/>
              </a:rPr>
              <a:t> </a:t>
            </a:r>
            <a:r>
              <a:rPr lang="de-DE" b="1" dirty="0" err="1" smtClean="0">
                <a:solidFill>
                  <a:srgbClr val="000000"/>
                </a:solidFill>
                <a:cs typeface="Times New Roman" pitchFamily="18" charset="0"/>
              </a:rPr>
              <a:t>create</a:t>
            </a:r>
            <a:r>
              <a:rPr lang="de-DE" dirty="0" smtClean="0">
                <a:solidFill>
                  <a:srgbClr val="000000"/>
                </a:solidFill>
                <a:cs typeface="Times New Roman" pitchFamily="18" charset="0"/>
              </a:rPr>
              <a:t>, </a:t>
            </a:r>
            <a:r>
              <a:rPr lang="de-DE" dirty="0" err="1" smtClean="0">
                <a:solidFill>
                  <a:srgbClr val="000000"/>
                </a:solidFill>
                <a:cs typeface="Times New Roman" pitchFamily="18" charset="0"/>
              </a:rPr>
              <a:t>to</a:t>
            </a:r>
            <a:r>
              <a:rPr lang="de-DE" dirty="0" smtClean="0">
                <a:solidFill>
                  <a:srgbClr val="000000"/>
                </a:solidFill>
                <a:cs typeface="Times New Roman" pitchFamily="18" charset="0"/>
              </a:rPr>
              <a:t> </a:t>
            </a:r>
            <a:r>
              <a:rPr lang="de-DE" b="1" dirty="0" err="1" smtClean="0">
                <a:solidFill>
                  <a:srgbClr val="000000"/>
                </a:solidFill>
                <a:cs typeface="Times New Roman" pitchFamily="18" charset="0"/>
              </a:rPr>
              <a:t>initialize</a:t>
            </a:r>
            <a:r>
              <a:rPr lang="de-DE" b="1" dirty="0" smtClean="0">
                <a:solidFill>
                  <a:srgbClr val="000000"/>
                </a:solidFill>
                <a:cs typeface="Times New Roman" pitchFamily="18" charset="0"/>
              </a:rPr>
              <a:t>,</a:t>
            </a:r>
            <a:r>
              <a:rPr lang="de-DE" dirty="0" smtClean="0">
                <a:solidFill>
                  <a:srgbClr val="000000"/>
                </a:solidFill>
                <a:cs typeface="Times New Roman" pitchFamily="18" charset="0"/>
              </a:rPr>
              <a:t> </a:t>
            </a:r>
            <a:r>
              <a:rPr lang="de-DE" dirty="0" err="1" smtClean="0">
                <a:solidFill>
                  <a:srgbClr val="000000"/>
                </a:solidFill>
                <a:cs typeface="Times New Roman" pitchFamily="18" charset="0"/>
              </a:rPr>
              <a:t>to</a:t>
            </a:r>
            <a:r>
              <a:rPr lang="de-DE" dirty="0" smtClean="0">
                <a:solidFill>
                  <a:srgbClr val="000000"/>
                </a:solidFill>
                <a:cs typeface="Times New Roman" pitchFamily="18" charset="0"/>
              </a:rPr>
              <a:t> </a:t>
            </a:r>
            <a:r>
              <a:rPr lang="de-DE" b="1" dirty="0" err="1" smtClean="0">
                <a:solidFill>
                  <a:srgbClr val="000000"/>
                </a:solidFill>
                <a:cs typeface="Times New Roman" pitchFamily="18" charset="0"/>
              </a:rPr>
              <a:t>cleanup</a:t>
            </a:r>
            <a:r>
              <a:rPr lang="de-DE" dirty="0" smtClean="0">
                <a:solidFill>
                  <a:srgbClr val="000000"/>
                </a:solidFill>
                <a:cs typeface="Times New Roman" pitchFamily="18" charset="0"/>
              </a:rPr>
              <a:t>, </a:t>
            </a:r>
            <a:r>
              <a:rPr lang="de-DE" dirty="0" err="1" smtClean="0">
                <a:solidFill>
                  <a:srgbClr val="000000"/>
                </a:solidFill>
                <a:cs typeface="Times New Roman" pitchFamily="18" charset="0"/>
              </a:rPr>
              <a:t>and</a:t>
            </a:r>
            <a:r>
              <a:rPr lang="de-DE" dirty="0" smtClean="0">
                <a:solidFill>
                  <a:srgbClr val="000000"/>
                </a:solidFill>
                <a:cs typeface="Times New Roman" pitchFamily="18" charset="0"/>
              </a:rPr>
              <a:t> </a:t>
            </a:r>
            <a:r>
              <a:rPr lang="de-DE" dirty="0" err="1" smtClean="0">
                <a:solidFill>
                  <a:srgbClr val="000000"/>
                </a:solidFill>
                <a:cs typeface="Times New Roman" pitchFamily="18" charset="0"/>
              </a:rPr>
              <a:t>to</a:t>
            </a:r>
            <a:r>
              <a:rPr lang="de-DE" dirty="0" smtClean="0">
                <a:solidFill>
                  <a:srgbClr val="000000"/>
                </a:solidFill>
                <a:cs typeface="Times New Roman" pitchFamily="18" charset="0"/>
              </a:rPr>
              <a:t> </a:t>
            </a:r>
            <a:r>
              <a:rPr lang="de-DE" b="1" dirty="0" err="1" smtClean="0">
                <a:solidFill>
                  <a:srgbClr val="000000"/>
                </a:solidFill>
                <a:cs typeface="Times New Roman" pitchFamily="18" charset="0"/>
              </a:rPr>
              <a:t>destroy</a:t>
            </a:r>
            <a:r>
              <a:rPr lang="de-DE" dirty="0" smtClean="0">
                <a:solidFill>
                  <a:srgbClr val="000000"/>
                </a:solidFill>
                <a:cs typeface="Times New Roman" pitchFamily="18" charset="0"/>
              </a:rPr>
              <a:t> </a:t>
            </a:r>
            <a:r>
              <a:rPr lang="de-DE" dirty="0" err="1" smtClean="0">
                <a:solidFill>
                  <a:srgbClr val="000000"/>
                </a:solidFill>
                <a:cs typeface="Times New Roman" pitchFamily="18" charset="0"/>
              </a:rPr>
              <a:t>objects</a:t>
            </a:r>
            <a:r>
              <a:rPr lang="de-DE" dirty="0" smtClean="0">
                <a:solidFill>
                  <a:srgbClr val="000000"/>
                </a:solidFill>
                <a:cs typeface="Times New Roman" pitchFamily="18" charset="0"/>
              </a:rPr>
              <a:t>.</a:t>
            </a:r>
          </a:p>
          <a:p>
            <a:pPr eaLnBrk="1" hangingPunct="1">
              <a:lnSpc>
                <a:spcPct val="80000"/>
              </a:lnSpc>
            </a:pPr>
            <a:r>
              <a:rPr lang="de-DE" dirty="0" err="1" smtClean="0">
                <a:solidFill>
                  <a:srgbClr val="3333CC"/>
                </a:solidFill>
                <a:cs typeface="Times New Roman" pitchFamily="18" charset="0"/>
              </a:rPr>
              <a:t>Object</a:t>
            </a:r>
            <a:r>
              <a:rPr lang="de-DE" dirty="0" smtClean="0">
                <a:solidFill>
                  <a:srgbClr val="3333CC"/>
                </a:solidFill>
                <a:cs typeface="Times New Roman" pitchFamily="18" charset="0"/>
              </a:rPr>
              <a:t> </a:t>
            </a:r>
            <a:r>
              <a:rPr lang="de-DE" dirty="0" err="1" smtClean="0">
                <a:solidFill>
                  <a:srgbClr val="3333CC"/>
                </a:solidFill>
                <a:cs typeface="Times New Roman" pitchFamily="18" charset="0"/>
              </a:rPr>
              <a:t>constructors</a:t>
            </a:r>
            <a:r>
              <a:rPr lang="de-DE" dirty="0" smtClean="0">
                <a:solidFill>
                  <a:srgbClr val="000000"/>
                </a:solidFill>
                <a:cs typeface="Times New Roman" pitchFamily="18" charset="0"/>
              </a:rPr>
              <a:t> </a:t>
            </a:r>
            <a:r>
              <a:rPr lang="de-DE" dirty="0" err="1" smtClean="0">
                <a:solidFill>
                  <a:srgbClr val="000000"/>
                </a:solidFill>
                <a:cs typeface="Times New Roman" pitchFamily="18" charset="0"/>
              </a:rPr>
              <a:t>contain</a:t>
            </a:r>
            <a:r>
              <a:rPr lang="de-DE" dirty="0" smtClean="0">
                <a:solidFill>
                  <a:srgbClr val="000000"/>
                </a:solidFill>
                <a:cs typeface="Times New Roman" pitchFamily="18" charset="0"/>
              </a:rPr>
              <a:t> </a:t>
            </a:r>
            <a:r>
              <a:rPr lang="de-DE" dirty="0" err="1" smtClean="0">
                <a:solidFill>
                  <a:srgbClr val="000000"/>
                </a:solidFill>
                <a:cs typeface="Times New Roman" pitchFamily="18" charset="0"/>
              </a:rPr>
              <a:t>creators</a:t>
            </a:r>
            <a:r>
              <a:rPr lang="de-DE" dirty="0" smtClean="0">
                <a:solidFill>
                  <a:srgbClr val="000000"/>
                </a:solidFill>
                <a:cs typeface="Times New Roman" pitchFamily="18" charset="0"/>
              </a:rPr>
              <a:t> </a:t>
            </a:r>
            <a:r>
              <a:rPr lang="de-DE" dirty="0" err="1" smtClean="0">
                <a:solidFill>
                  <a:srgbClr val="000000"/>
                </a:solidFill>
                <a:cs typeface="Times New Roman" pitchFamily="18" charset="0"/>
              </a:rPr>
              <a:t>and</a:t>
            </a:r>
            <a:r>
              <a:rPr lang="de-DE" dirty="0" smtClean="0">
                <a:solidFill>
                  <a:srgbClr val="000000"/>
                </a:solidFill>
                <a:cs typeface="Times New Roman" pitchFamily="18" charset="0"/>
              </a:rPr>
              <a:t> </a:t>
            </a:r>
            <a:r>
              <a:rPr lang="de-DE" dirty="0" err="1" smtClean="0">
                <a:solidFill>
                  <a:srgbClr val="000000"/>
                </a:solidFill>
                <a:cs typeface="Times New Roman" pitchFamily="18" charset="0"/>
              </a:rPr>
              <a:t>initializers</a:t>
            </a:r>
            <a:r>
              <a:rPr lang="de-DE" dirty="0" smtClean="0">
                <a:solidFill>
                  <a:srgbClr val="000000"/>
                </a:solidFill>
                <a:cs typeface="Times New Roman" pitchFamily="18" charset="0"/>
              </a:rPr>
              <a:t>; Objekt </a:t>
            </a:r>
            <a:r>
              <a:rPr lang="de-DE" dirty="0" err="1" smtClean="0">
                <a:solidFill>
                  <a:srgbClr val="000000"/>
                </a:solidFill>
                <a:cs typeface="Times New Roman" pitchFamily="18" charset="0"/>
              </a:rPr>
              <a:t>destructors</a:t>
            </a:r>
            <a:r>
              <a:rPr lang="de-DE" dirty="0" smtClean="0">
                <a:solidFill>
                  <a:srgbClr val="000000"/>
                </a:solidFill>
                <a:cs typeface="Times New Roman" pitchFamily="18" charset="0"/>
              </a:rPr>
              <a:t> </a:t>
            </a:r>
            <a:r>
              <a:rPr lang="de-DE" dirty="0" err="1" smtClean="0">
                <a:solidFill>
                  <a:srgbClr val="000000"/>
                </a:solidFill>
                <a:cs typeface="Times New Roman" pitchFamily="18" charset="0"/>
              </a:rPr>
              <a:t>contain</a:t>
            </a:r>
            <a:r>
              <a:rPr lang="de-DE" dirty="0" smtClean="0">
                <a:solidFill>
                  <a:srgbClr val="000000"/>
                </a:solidFill>
                <a:cs typeface="Times New Roman" pitchFamily="18" charset="0"/>
              </a:rPr>
              <a:t> </a:t>
            </a:r>
            <a:r>
              <a:rPr lang="de-DE" dirty="0" err="1" smtClean="0">
                <a:solidFill>
                  <a:srgbClr val="000000"/>
                </a:solidFill>
                <a:cs typeface="Times New Roman" pitchFamily="18" charset="0"/>
              </a:rPr>
              <a:t>cleanup</a:t>
            </a:r>
            <a:r>
              <a:rPr lang="de-DE" dirty="0" smtClean="0">
                <a:solidFill>
                  <a:srgbClr val="000000"/>
                </a:solidFill>
                <a:cs typeface="Times New Roman" pitchFamily="18" charset="0"/>
              </a:rPr>
              <a:t> </a:t>
            </a:r>
            <a:r>
              <a:rPr lang="de-DE" dirty="0" err="1" smtClean="0">
                <a:solidFill>
                  <a:srgbClr val="000000"/>
                </a:solidFill>
                <a:cs typeface="Times New Roman" pitchFamily="18" charset="0"/>
              </a:rPr>
              <a:t>and</a:t>
            </a:r>
            <a:r>
              <a:rPr lang="de-DE" dirty="0" smtClean="0">
                <a:solidFill>
                  <a:srgbClr val="000000"/>
                </a:solidFill>
                <a:cs typeface="Times New Roman" pitchFamily="18" charset="0"/>
              </a:rPr>
              <a:t> </a:t>
            </a:r>
            <a:r>
              <a:rPr lang="de-DE" dirty="0" err="1" smtClean="0">
                <a:solidFill>
                  <a:srgbClr val="000000"/>
                </a:solidFill>
                <a:cs typeface="Times New Roman" pitchFamily="18" charset="0"/>
              </a:rPr>
              <a:t>destroy</a:t>
            </a:r>
            <a:r>
              <a:rPr lang="de-DE" dirty="0" smtClean="0">
                <a:solidFill>
                  <a:srgbClr val="000000"/>
                </a:solidFill>
                <a:cs typeface="Times New Roman" pitchFamily="18" charset="0"/>
              </a:rPr>
              <a:t> </a:t>
            </a:r>
            <a:r>
              <a:rPr lang="de-DE" dirty="0" err="1" smtClean="0">
                <a:solidFill>
                  <a:srgbClr val="000000"/>
                </a:solidFill>
                <a:cs typeface="Times New Roman" pitchFamily="18" charset="0"/>
              </a:rPr>
              <a:t>operations</a:t>
            </a:r>
            <a:r>
              <a:rPr lang="de-DE" dirty="0" smtClean="0">
                <a:solidFill>
                  <a:srgbClr val="000000"/>
                </a:solidFill>
                <a:cs typeface="Times New Roman" pitchFamily="18" charset="0"/>
              </a:rPr>
              <a:t>.</a:t>
            </a:r>
            <a:endParaRPr lang="de-DE" u="sng" dirty="0" smtClean="0">
              <a:solidFill>
                <a:srgbClr val="000000"/>
              </a:solidFill>
              <a:cs typeface="Times New Roman" pitchFamily="18" charset="0"/>
            </a:endParaRPr>
          </a:p>
          <a:p>
            <a:pPr lvl="1" eaLnBrk="1" hangingPunct="1">
              <a:lnSpc>
                <a:spcPct val="80000"/>
              </a:lnSpc>
              <a:buFontTx/>
              <a:buNone/>
            </a:pPr>
            <a:r>
              <a:rPr lang="de-DE" sz="2000" dirty="0" smtClean="0">
                <a:solidFill>
                  <a:srgbClr val="000000"/>
                </a:solidFill>
                <a:cs typeface="Times New Roman" pitchFamily="18" charset="0"/>
              </a:rPr>
              <a:t>	</a:t>
            </a:r>
            <a:r>
              <a:rPr lang="de-DE" sz="2000" u="sng" dirty="0" err="1" smtClean="0">
                <a:solidFill>
                  <a:srgbClr val="000000"/>
                </a:solidFill>
                <a:cs typeface="Times New Roman" pitchFamily="18" charset="0"/>
              </a:rPr>
              <a:t>Naming</a:t>
            </a:r>
            <a:r>
              <a:rPr lang="de-DE" sz="2000" u="sng" dirty="0" smtClean="0">
                <a:solidFill>
                  <a:srgbClr val="000000"/>
                </a:solidFill>
                <a:cs typeface="Times New Roman" pitchFamily="18" charset="0"/>
              </a:rPr>
              <a:t>:</a:t>
            </a:r>
            <a:endParaRPr lang="de-DE" sz="1400" dirty="0" smtClean="0">
              <a:solidFill>
                <a:srgbClr val="000000"/>
              </a:solidFill>
              <a:latin typeface="Courier New" pitchFamily="49" charset="0"/>
              <a:ea typeface="Times New Roman" pitchFamily="18" charset="0"/>
              <a:cs typeface="Courier New" pitchFamily="49" charset="0"/>
            </a:endParaRPr>
          </a:p>
          <a:p>
            <a:pPr eaLnBrk="1" hangingPunct="1">
              <a:lnSpc>
                <a:spcPct val="80000"/>
              </a:lnSpc>
              <a:buFontTx/>
              <a:buNone/>
            </a:pPr>
            <a:r>
              <a:rPr lang="de-DE" sz="1800" dirty="0" smtClean="0">
                <a:solidFill>
                  <a:srgbClr val="000000"/>
                </a:solidFill>
                <a:latin typeface="Courier New" pitchFamily="49" charset="0"/>
                <a:ea typeface="Times New Roman" pitchFamily="18" charset="0"/>
                <a:cs typeface="Courier New" pitchFamily="49" charset="0"/>
              </a:rPr>
              <a:t>		&lt;</a:t>
            </a:r>
            <a:r>
              <a:rPr lang="de-DE" sz="1800" dirty="0" err="1" smtClean="0">
                <a:solidFill>
                  <a:srgbClr val="000000"/>
                </a:solidFill>
                <a:latin typeface="Courier New" pitchFamily="49" charset="0"/>
                <a:ea typeface="Times New Roman" pitchFamily="18" charset="0"/>
                <a:cs typeface="Courier New" pitchFamily="49" charset="0"/>
              </a:rPr>
              <a:t>classname</a:t>
            </a:r>
            <a:r>
              <a:rPr lang="de-DE" sz="1800" dirty="0" smtClean="0">
                <a:solidFill>
                  <a:srgbClr val="000000"/>
                </a:solidFill>
                <a:latin typeface="Courier New" pitchFamily="49" charset="0"/>
                <a:ea typeface="Times New Roman" pitchFamily="18" charset="0"/>
                <a:cs typeface="Courier New" pitchFamily="49" charset="0"/>
              </a:rPr>
              <a:t>&gt;_Create()</a:t>
            </a:r>
            <a:r>
              <a:rPr lang="de-DE" sz="2000" dirty="0" smtClean="0">
                <a:solidFill>
                  <a:srgbClr val="000000"/>
                </a:solidFill>
                <a:cs typeface="Times New Roman" pitchFamily="18" charset="0"/>
              </a:rPr>
              <a:t>.</a:t>
            </a:r>
          </a:p>
          <a:p>
            <a:pPr eaLnBrk="1" hangingPunct="1">
              <a:lnSpc>
                <a:spcPct val="80000"/>
              </a:lnSpc>
              <a:buFontTx/>
              <a:buNone/>
            </a:pPr>
            <a:r>
              <a:rPr lang="de-DE" sz="2000" dirty="0" smtClean="0">
                <a:solidFill>
                  <a:srgbClr val="000000"/>
                </a:solidFill>
                <a:cs typeface="Times New Roman" pitchFamily="18" charset="0"/>
              </a:rPr>
              <a:t>		e.g.</a:t>
            </a:r>
            <a:endParaRPr lang="en-GB" sz="1800" dirty="0" smtClean="0">
              <a:solidFill>
                <a:srgbClr val="000000"/>
              </a:solidFill>
              <a:cs typeface="Times New Roman" pitchFamily="18" charset="0"/>
            </a:endParaRPr>
          </a:p>
          <a:p>
            <a:pPr eaLnBrk="1" hangingPunct="1">
              <a:lnSpc>
                <a:spcPct val="80000"/>
              </a:lnSpc>
              <a:buFontTx/>
              <a:buNone/>
            </a:pPr>
            <a:r>
              <a:rPr lang="en-GB" sz="1800" dirty="0" smtClean="0">
                <a:solidFill>
                  <a:srgbClr val="000000"/>
                </a:solidFill>
                <a:cs typeface="Times New Roman" pitchFamily="18" charset="0"/>
              </a:rPr>
              <a:t>		</a:t>
            </a:r>
            <a:r>
              <a:rPr lang="en-GB" sz="1800" dirty="0" smtClean="0">
                <a:solidFill>
                  <a:srgbClr val="000000"/>
                </a:solidFill>
                <a:latin typeface="Courier New" pitchFamily="49" charset="0"/>
                <a:cs typeface="Times New Roman" pitchFamily="18" charset="0"/>
              </a:rPr>
              <a:t>B *</a:t>
            </a:r>
            <a:r>
              <a:rPr lang="en-GB" sz="1800" dirty="0" err="1" smtClean="0">
                <a:solidFill>
                  <a:srgbClr val="000000"/>
                </a:solidFill>
                <a:latin typeface="Courier New" pitchFamily="49" charset="0"/>
                <a:cs typeface="Times New Roman" pitchFamily="18" charset="0"/>
              </a:rPr>
              <a:t>mynewB</a:t>
            </a:r>
            <a:r>
              <a:rPr lang="en-GB" sz="1800" dirty="0" smtClean="0">
                <a:solidFill>
                  <a:srgbClr val="000000"/>
                </a:solidFill>
                <a:latin typeface="Courier New" pitchFamily="49" charset="0"/>
                <a:cs typeface="Times New Roman" pitchFamily="18" charset="0"/>
              </a:rPr>
              <a:t>;</a:t>
            </a:r>
          </a:p>
          <a:p>
            <a:pPr eaLnBrk="1" hangingPunct="1">
              <a:lnSpc>
                <a:spcPct val="80000"/>
              </a:lnSpc>
              <a:buFontTx/>
              <a:buNone/>
            </a:pPr>
            <a:r>
              <a:rPr lang="en-GB" sz="1800" dirty="0" smtClean="0">
                <a:solidFill>
                  <a:srgbClr val="000000"/>
                </a:solidFill>
                <a:latin typeface="Courier New" pitchFamily="49" charset="0"/>
                <a:cs typeface="Times New Roman" pitchFamily="18" charset="0"/>
              </a:rPr>
              <a:t>		</a:t>
            </a:r>
            <a:r>
              <a:rPr lang="en-GB" sz="1800" dirty="0" err="1" smtClean="0">
                <a:solidFill>
                  <a:srgbClr val="000000"/>
                </a:solidFill>
                <a:latin typeface="Courier New" pitchFamily="49" charset="0"/>
                <a:cs typeface="Times New Roman" pitchFamily="18" charset="0"/>
              </a:rPr>
              <a:t>mynewB</a:t>
            </a:r>
            <a:r>
              <a:rPr lang="en-GB" sz="1800" dirty="0" smtClean="0">
                <a:solidFill>
                  <a:srgbClr val="000000"/>
                </a:solidFill>
                <a:latin typeface="Courier New" pitchFamily="49" charset="0"/>
                <a:cs typeface="Times New Roman" pitchFamily="18" charset="0"/>
              </a:rPr>
              <a:t> = </a:t>
            </a:r>
            <a:r>
              <a:rPr lang="en-GB" sz="1800" dirty="0" err="1" smtClean="0">
                <a:solidFill>
                  <a:srgbClr val="000000"/>
                </a:solidFill>
                <a:latin typeface="Courier New" pitchFamily="49" charset="0"/>
                <a:cs typeface="Times New Roman" pitchFamily="18" charset="0"/>
              </a:rPr>
              <a:t>B_Create</a:t>
            </a:r>
            <a:r>
              <a:rPr lang="en-GB" sz="1800" dirty="0" smtClean="0">
                <a:solidFill>
                  <a:srgbClr val="000000"/>
                </a:solidFill>
                <a:latin typeface="Courier New" pitchFamily="49" charset="0"/>
                <a:cs typeface="Times New Roman" pitchFamily="18" charset="0"/>
              </a:rPr>
              <a:t>();</a:t>
            </a:r>
          </a:p>
          <a:p>
            <a:pPr eaLnBrk="1" hangingPunct="1">
              <a:lnSpc>
                <a:spcPct val="80000"/>
              </a:lnSpc>
            </a:pPr>
            <a:r>
              <a:rPr lang="de-DE" dirty="0" err="1" smtClean="0">
                <a:solidFill>
                  <a:srgbClr val="3333CC"/>
                </a:solidFill>
                <a:cs typeface="Times New Roman" pitchFamily="18" charset="0"/>
              </a:rPr>
              <a:t>Object</a:t>
            </a:r>
            <a:r>
              <a:rPr lang="de-DE" dirty="0" smtClean="0">
                <a:solidFill>
                  <a:srgbClr val="3333CC"/>
                </a:solidFill>
                <a:cs typeface="Times New Roman" pitchFamily="18" charset="0"/>
              </a:rPr>
              <a:t> </a:t>
            </a:r>
            <a:r>
              <a:rPr lang="de-DE" dirty="0" err="1" smtClean="0">
                <a:solidFill>
                  <a:srgbClr val="3333CC"/>
                </a:solidFill>
                <a:cs typeface="Times New Roman" pitchFamily="18" charset="0"/>
              </a:rPr>
              <a:t>destructors</a:t>
            </a:r>
            <a:r>
              <a:rPr lang="de-DE" sz="1800" b="1" dirty="0" smtClean="0">
                <a:solidFill>
                  <a:srgbClr val="000000"/>
                </a:solidFill>
                <a:latin typeface="Courier New" pitchFamily="49" charset="0"/>
                <a:cs typeface="Times New Roman" pitchFamily="18" charset="0"/>
              </a:rPr>
              <a:t> </a:t>
            </a:r>
            <a:br>
              <a:rPr lang="de-DE" sz="1800" b="1" dirty="0" smtClean="0">
                <a:solidFill>
                  <a:srgbClr val="000000"/>
                </a:solidFill>
                <a:latin typeface="Courier New" pitchFamily="49" charset="0"/>
                <a:cs typeface="Times New Roman" pitchFamily="18" charset="0"/>
              </a:rPr>
            </a:br>
            <a:r>
              <a:rPr lang="de-DE" sz="1800" b="1" dirty="0" smtClean="0">
                <a:solidFill>
                  <a:srgbClr val="000000"/>
                </a:solidFill>
                <a:latin typeface="Courier New" pitchFamily="49" charset="0"/>
                <a:cs typeface="Times New Roman" pitchFamily="18" charset="0"/>
              </a:rPr>
              <a:t>	</a:t>
            </a:r>
            <a:r>
              <a:rPr lang="de-DE" dirty="0" err="1" smtClean="0">
                <a:solidFill>
                  <a:srgbClr val="000000"/>
                </a:solidFill>
                <a:cs typeface="Times New Roman" pitchFamily="18" charset="0"/>
              </a:rPr>
              <a:t>delete</a:t>
            </a:r>
            <a:r>
              <a:rPr lang="de-DE" dirty="0" smtClean="0">
                <a:solidFill>
                  <a:srgbClr val="000000"/>
                </a:solidFill>
                <a:cs typeface="Times New Roman" pitchFamily="18" charset="0"/>
              </a:rPr>
              <a:t> </a:t>
            </a:r>
            <a:r>
              <a:rPr lang="de-DE" dirty="0" err="1" smtClean="0">
                <a:solidFill>
                  <a:srgbClr val="000000"/>
                </a:solidFill>
                <a:cs typeface="Times New Roman" pitchFamily="18" charset="0"/>
              </a:rPr>
              <a:t>object</a:t>
            </a:r>
            <a:r>
              <a:rPr lang="de-DE" dirty="0" smtClean="0">
                <a:solidFill>
                  <a:srgbClr val="000000"/>
                </a:solidFill>
                <a:cs typeface="Times New Roman" pitchFamily="18" charset="0"/>
              </a:rPr>
              <a:t> </a:t>
            </a:r>
            <a:r>
              <a:rPr lang="de-DE" dirty="0" err="1" smtClean="0">
                <a:solidFill>
                  <a:srgbClr val="000000"/>
                </a:solidFill>
                <a:cs typeface="Times New Roman" pitchFamily="18" charset="0"/>
              </a:rPr>
              <a:t>instances</a:t>
            </a:r>
            <a:r>
              <a:rPr lang="de-DE" dirty="0" smtClean="0">
                <a:solidFill>
                  <a:srgbClr val="000000"/>
                </a:solidFill>
                <a:cs typeface="Times New Roman" pitchFamily="18" charset="0"/>
              </a:rPr>
              <a:t> </a:t>
            </a:r>
            <a:r>
              <a:rPr lang="en-GB" dirty="0" smtClean="0">
                <a:solidFill>
                  <a:srgbClr val="000000"/>
                </a:solidFill>
                <a:cs typeface="Times New Roman" pitchFamily="18" charset="0"/>
              </a:rPr>
              <a:t/>
            </a:r>
            <a:br>
              <a:rPr lang="en-GB" dirty="0" smtClean="0">
                <a:solidFill>
                  <a:srgbClr val="000000"/>
                </a:solidFill>
                <a:cs typeface="Times New Roman" pitchFamily="18" charset="0"/>
              </a:rPr>
            </a:br>
            <a:r>
              <a:rPr lang="en-GB" dirty="0" smtClean="0">
                <a:solidFill>
                  <a:srgbClr val="000000"/>
                </a:solidFill>
                <a:cs typeface="Times New Roman" pitchFamily="18" charset="0"/>
              </a:rPr>
              <a:t>	</a:t>
            </a:r>
            <a:r>
              <a:rPr lang="en-GB" u="sng" dirty="0" smtClean="0">
                <a:solidFill>
                  <a:srgbClr val="000000"/>
                </a:solidFill>
                <a:cs typeface="Times New Roman" pitchFamily="18" charset="0"/>
              </a:rPr>
              <a:t>Naming</a:t>
            </a:r>
            <a:r>
              <a:rPr lang="en-GB" dirty="0" smtClean="0">
                <a:solidFill>
                  <a:srgbClr val="000000"/>
                </a:solidFill>
                <a:cs typeface="Times New Roman" pitchFamily="18" charset="0"/>
              </a:rPr>
              <a:t>:</a:t>
            </a:r>
            <a:r>
              <a:rPr lang="en-GB" sz="1800" dirty="0" smtClean="0">
                <a:solidFill>
                  <a:srgbClr val="000000"/>
                </a:solidFill>
                <a:latin typeface="Courier New" pitchFamily="49" charset="0"/>
                <a:cs typeface="Times New Roman" pitchFamily="18" charset="0"/>
              </a:rPr>
              <a:t> </a:t>
            </a:r>
            <a:r>
              <a:rPr lang="en-GB" sz="1600" dirty="0" smtClean="0">
                <a:solidFill>
                  <a:srgbClr val="000000"/>
                </a:solidFill>
                <a:latin typeface="Courier New" pitchFamily="49" charset="0"/>
                <a:cs typeface="Times New Roman" pitchFamily="18" charset="0"/>
              </a:rPr>
              <a:t>&lt;object&gt;_Destroy()</a:t>
            </a:r>
            <a:r>
              <a:rPr lang="en-GB" sz="1800" dirty="0" smtClean="0">
                <a:solidFill>
                  <a:srgbClr val="000000"/>
                </a:solidFill>
                <a:latin typeface="Courier New" pitchFamily="49" charset="0"/>
                <a:cs typeface="Times New Roman" pitchFamily="18" charset="0"/>
              </a:rPr>
              <a:t>.</a:t>
            </a:r>
            <a:endParaRPr lang="de-DE" sz="1800" dirty="0" smtClean="0">
              <a:solidFill>
                <a:srgbClr val="000000"/>
              </a:solidFill>
              <a:latin typeface="Courier New" pitchFamily="49" charset="0"/>
              <a:cs typeface="Times New Roman" pitchFamily="18" charset="0"/>
            </a:endParaRPr>
          </a:p>
        </p:txBody>
      </p:sp>
      <p:sp>
        <p:nvSpPr>
          <p:cNvPr id="4" name="Foliennummernplatzhalter 3"/>
          <p:cNvSpPr>
            <a:spLocks noGrp="1"/>
          </p:cNvSpPr>
          <p:nvPr>
            <p:ph type="sldNum" sz="quarter" idx="12"/>
          </p:nvPr>
        </p:nvSpPr>
        <p:spPr/>
        <p:txBody>
          <a:bodyPr/>
          <a:lstStyle/>
          <a:p>
            <a:fld id="{5BE5162C-0251-43B5-8D75-6AC9459E373D}" type="slidenum">
              <a:rPr lang="de-DE" smtClean="0"/>
              <a:pPr/>
              <a:t>7</a:t>
            </a:fld>
            <a:endParaRPr lang="de-DE"/>
          </a:p>
        </p:txBody>
      </p:sp>
      <p:sp>
        <p:nvSpPr>
          <p:cNvPr id="5" name="Rechteck 4"/>
          <p:cNvSpPr/>
          <p:nvPr/>
        </p:nvSpPr>
        <p:spPr>
          <a:xfrm>
            <a:off x="539552" y="548680"/>
            <a:ext cx="6408712" cy="1951303"/>
          </a:xfrm>
          <a:prstGeom prst="rect">
            <a:avLst/>
          </a:prstGeom>
        </p:spPr>
        <p:txBody>
          <a:bodyPr wrap="square">
            <a:spAutoFit/>
          </a:bodyPr>
          <a:lstStyle/>
          <a:p>
            <a:pPr>
              <a:lnSpc>
                <a:spcPct val="80000"/>
              </a:lnSpc>
            </a:pPr>
            <a:r>
              <a:rPr lang="de-DE" sz="2400" b="1" smtClean="0">
                <a:solidFill>
                  <a:srgbClr val="000000"/>
                </a:solidFill>
                <a:cs typeface="Times New Roman" pitchFamily="18" charset="0"/>
              </a:rPr>
              <a:t>Available predefined types:</a:t>
            </a:r>
            <a:br>
              <a:rPr lang="de-DE" sz="2400" b="1" smtClean="0">
                <a:solidFill>
                  <a:srgbClr val="000000"/>
                </a:solidFill>
                <a:cs typeface="Times New Roman" pitchFamily="18" charset="0"/>
              </a:rPr>
            </a:br>
            <a:r>
              <a:rPr lang="de-DE" smtClean="0">
                <a:solidFill>
                  <a:srgbClr val="000000"/>
                </a:solidFill>
                <a:cs typeface="Times New Roman" pitchFamily="18" charset="0"/>
              </a:rPr>
              <a:t/>
            </a:r>
            <a:br>
              <a:rPr lang="de-DE" smtClean="0">
                <a:solidFill>
                  <a:srgbClr val="000000"/>
                </a:solidFill>
                <a:cs typeface="Times New Roman" pitchFamily="18" charset="0"/>
              </a:rPr>
            </a:br>
            <a:endParaRPr lang="en-GB" sz="900" smtClean="0">
              <a:solidFill>
                <a:srgbClr val="000000"/>
              </a:solidFill>
              <a:cs typeface="Times New Roman" pitchFamily="18" charset="0"/>
            </a:endParaRPr>
          </a:p>
          <a:p>
            <a:pPr>
              <a:lnSpc>
                <a:spcPct val="80000"/>
              </a:lnSpc>
            </a:pPr>
            <a:r>
              <a:rPr lang="en-GB" sz="2000" smtClean="0">
                <a:solidFill>
                  <a:srgbClr val="000000"/>
                </a:solidFill>
                <a:cs typeface="Times New Roman" pitchFamily="18" charset="0"/>
              </a:rPr>
              <a:t>char			char*		double	          </a:t>
            </a:r>
          </a:p>
          <a:p>
            <a:pPr>
              <a:lnSpc>
                <a:spcPct val="80000"/>
              </a:lnSpc>
            </a:pPr>
            <a:r>
              <a:rPr lang="en-GB" sz="2000" smtClean="0">
                <a:solidFill>
                  <a:srgbClr val="000000"/>
                </a:solidFill>
                <a:cs typeface="Times New Roman" pitchFamily="18" charset="0"/>
              </a:rPr>
              <a:t>float 			 int             	unsigned long </a:t>
            </a:r>
          </a:p>
          <a:p>
            <a:pPr>
              <a:lnSpc>
                <a:spcPct val="80000"/>
              </a:lnSpc>
            </a:pPr>
            <a:r>
              <a:rPr lang="en-GB" sz="2000" smtClean="0">
                <a:solidFill>
                  <a:srgbClr val="000000"/>
                </a:solidFill>
                <a:cs typeface="Times New Roman" pitchFamily="18" charset="0"/>
              </a:rPr>
              <a:t>long			long double	short unsigned   </a:t>
            </a:r>
          </a:p>
          <a:p>
            <a:pPr>
              <a:lnSpc>
                <a:spcPct val="80000"/>
              </a:lnSpc>
            </a:pPr>
            <a:r>
              <a:rPr lang="en-GB" sz="2000" smtClean="0">
                <a:solidFill>
                  <a:srgbClr val="000000"/>
                </a:solidFill>
                <a:cs typeface="Times New Roman" pitchFamily="18" charset="0"/>
              </a:rPr>
              <a:t>void   			void* 		unsigned short RiCString 		RiCBoolean	OMString</a:t>
            </a:r>
            <a:endParaRPr lang="de-DE" sz="2000" smtClean="0">
              <a:solidFill>
                <a:srgbClr val="000000"/>
              </a:solidFill>
              <a:cs typeface="Times New Roman" pitchFamily="18" charset="0"/>
            </a:endParaRPr>
          </a:p>
        </p:txBody>
      </p:sp>
      <p:sp>
        <p:nvSpPr>
          <p:cNvPr id="6" name="Abgerundetes Rechteck 5"/>
          <p:cNvSpPr/>
          <p:nvPr/>
        </p:nvSpPr>
        <p:spPr>
          <a:xfrm>
            <a:off x="7020272" y="210344"/>
            <a:ext cx="1800200" cy="914400"/>
          </a:xfrm>
          <a:prstGeom prst="round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36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TODO</a:t>
            </a:r>
            <a:endParaRPr lang="en-US" sz="36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de-DE" sz="3200" smtClean="0"/>
              <a:t>Object initializer</a:t>
            </a:r>
          </a:p>
        </p:txBody>
      </p:sp>
      <p:sp>
        <p:nvSpPr>
          <p:cNvPr id="15363" name="Rectangle 3"/>
          <p:cNvSpPr>
            <a:spLocks noGrp="1" noChangeArrowheads="1"/>
          </p:cNvSpPr>
          <p:nvPr>
            <p:ph type="body" idx="1"/>
          </p:nvPr>
        </p:nvSpPr>
        <p:spPr>
          <a:xfrm>
            <a:off x="323528" y="980728"/>
            <a:ext cx="8229600" cy="5616624"/>
          </a:xfrm>
        </p:spPr>
        <p:txBody>
          <a:bodyPr>
            <a:normAutofit fontScale="92500" lnSpcReduction="10000"/>
          </a:bodyPr>
          <a:lstStyle/>
          <a:p>
            <a:pPr eaLnBrk="1" hangingPunct="1"/>
            <a:r>
              <a:rPr lang="de-DE" smtClean="0">
                <a:solidFill>
                  <a:srgbClr val="000000"/>
                </a:solidFill>
                <a:cs typeface="Times New Roman" pitchFamily="18" charset="0"/>
              </a:rPr>
              <a:t>The function named </a:t>
            </a:r>
            <a:r>
              <a:rPr lang="de-DE" smtClean="0">
                <a:solidFill>
                  <a:srgbClr val="000000"/>
                </a:solidFill>
                <a:latin typeface="Courier New" pitchFamily="49" charset="0"/>
                <a:ea typeface="Times New Roman" pitchFamily="18" charset="0"/>
                <a:cs typeface="Courier New" pitchFamily="49" charset="0"/>
              </a:rPr>
              <a:t>init</a:t>
            </a:r>
            <a:r>
              <a:rPr lang="de-DE" smtClean="0">
                <a:solidFill>
                  <a:srgbClr val="000000"/>
                </a:solidFill>
                <a:cs typeface="Times New Roman" pitchFamily="18" charset="0"/>
              </a:rPr>
              <a:t> can be used to initialize attributes and links of an instance. </a:t>
            </a:r>
            <a:endParaRPr lang="de-DE" sz="2800" smtClean="0">
              <a:solidFill>
                <a:srgbClr val="000000"/>
              </a:solidFill>
              <a:cs typeface="Times New Roman" pitchFamily="18" charset="0"/>
            </a:endParaRPr>
          </a:p>
          <a:p>
            <a:pPr eaLnBrk="1" hangingPunct="1"/>
            <a:r>
              <a:rPr lang="de-DE" smtClean="0">
                <a:solidFill>
                  <a:srgbClr val="000000"/>
                </a:solidFill>
                <a:cs typeface="Times New Roman" pitchFamily="18" charset="0"/>
              </a:rPr>
              <a:t>It is necessary to allocate the memory before (e.g. with create) </a:t>
            </a:r>
            <a:r>
              <a:rPr lang="de-DE" sz="2800" smtClean="0">
                <a:solidFill>
                  <a:srgbClr val="000000"/>
                </a:solidFill>
                <a:cs typeface="Times New Roman" pitchFamily="18" charset="0"/>
              </a:rPr>
              <a:t/>
            </a:r>
            <a:br>
              <a:rPr lang="de-DE" sz="2800" smtClean="0">
                <a:solidFill>
                  <a:srgbClr val="000000"/>
                </a:solidFill>
                <a:cs typeface="Times New Roman" pitchFamily="18" charset="0"/>
              </a:rPr>
            </a:br>
            <a:r>
              <a:rPr lang="en-GB" u="sng" smtClean="0">
                <a:solidFill>
                  <a:srgbClr val="000000"/>
                </a:solidFill>
                <a:cs typeface="Times New Roman" pitchFamily="18" charset="0"/>
              </a:rPr>
              <a:t>Format:</a:t>
            </a:r>
            <a:r>
              <a:rPr lang="en-GB" sz="2800" smtClean="0">
                <a:solidFill>
                  <a:srgbClr val="000000"/>
                </a:solidFill>
                <a:cs typeface="Times New Roman" pitchFamily="18" charset="0"/>
              </a:rPr>
              <a:t>   </a:t>
            </a:r>
            <a:r>
              <a:rPr lang="en-GB" smtClean="0">
                <a:solidFill>
                  <a:srgbClr val="000000"/>
                </a:solidFill>
                <a:latin typeface="Courier New" pitchFamily="49" charset="0"/>
                <a:cs typeface="Times New Roman" pitchFamily="18" charset="0"/>
              </a:rPr>
              <a:t>&lt;object&gt;_init()</a:t>
            </a:r>
            <a:endParaRPr lang="de-DE" sz="2800" smtClean="0">
              <a:solidFill>
                <a:srgbClr val="000000"/>
              </a:solidFill>
              <a:cs typeface="Times New Roman" pitchFamily="18" charset="0"/>
            </a:endParaRPr>
          </a:p>
          <a:p>
            <a:pPr eaLnBrk="1" hangingPunct="1"/>
            <a:r>
              <a:rPr lang="de-DE" b="1" smtClean="0">
                <a:solidFill>
                  <a:srgbClr val="000000"/>
                </a:solidFill>
                <a:cs typeface="Times New Roman" pitchFamily="18" charset="0"/>
              </a:rPr>
              <a:t>Example:</a:t>
            </a:r>
            <a:r>
              <a:rPr lang="de-DE" smtClean="0">
                <a:solidFill>
                  <a:srgbClr val="000000"/>
                </a:solidFill>
                <a:cs typeface="Times New Roman" pitchFamily="18" charset="0"/>
              </a:rPr>
              <a:t/>
            </a:r>
            <a:br>
              <a:rPr lang="de-DE" smtClean="0">
                <a:solidFill>
                  <a:srgbClr val="000000"/>
                </a:solidFill>
                <a:cs typeface="Times New Roman" pitchFamily="18" charset="0"/>
              </a:rPr>
            </a:br>
            <a:r>
              <a:rPr lang="de-DE" smtClean="0">
                <a:solidFill>
                  <a:srgbClr val="000000"/>
                </a:solidFill>
                <a:cs typeface="Times New Roman" pitchFamily="18" charset="0"/>
              </a:rPr>
              <a:t>Prototype of the generated initializer for object myA of type A:</a:t>
            </a:r>
            <a:br>
              <a:rPr lang="de-DE" smtClean="0">
                <a:solidFill>
                  <a:srgbClr val="000000"/>
                </a:solidFill>
                <a:cs typeface="Times New Roman" pitchFamily="18" charset="0"/>
              </a:rPr>
            </a:br>
            <a:r>
              <a:rPr lang="de-DE" sz="2800" smtClean="0">
                <a:solidFill>
                  <a:srgbClr val="000000"/>
                </a:solidFill>
                <a:cs typeface="Times New Roman" pitchFamily="18" charset="0"/>
              </a:rPr>
              <a:t>	</a:t>
            </a:r>
            <a:r>
              <a:rPr lang="de-DE" smtClean="0">
                <a:solidFill>
                  <a:srgbClr val="000000"/>
                </a:solidFill>
                <a:latin typeface="Courier New" pitchFamily="49" charset="0"/>
                <a:cs typeface="Times New Roman" pitchFamily="18" charset="0"/>
              </a:rPr>
              <a:t>void A_init(struct A* const me);</a:t>
            </a:r>
            <a:br>
              <a:rPr lang="de-DE" smtClean="0">
                <a:solidFill>
                  <a:srgbClr val="000000"/>
                </a:solidFill>
                <a:latin typeface="Courier New" pitchFamily="49" charset="0"/>
                <a:cs typeface="Times New Roman" pitchFamily="18" charset="0"/>
              </a:rPr>
            </a:br>
            <a:r>
              <a:rPr lang="de-DE" smtClean="0">
                <a:solidFill>
                  <a:srgbClr val="000000"/>
                </a:solidFill>
                <a:cs typeface="Times New Roman" pitchFamily="18" charset="0"/>
              </a:rPr>
              <a:t>(is called automatically when using </a:t>
            </a:r>
            <a:r>
              <a:rPr lang="de-DE" smtClean="0">
                <a:solidFill>
                  <a:srgbClr val="000000"/>
                </a:solidFill>
                <a:latin typeface="Courier New" pitchFamily="49" charset="0"/>
                <a:cs typeface="Times New Roman" pitchFamily="18" charset="0"/>
              </a:rPr>
              <a:t>create()</a:t>
            </a:r>
            <a:r>
              <a:rPr lang="de-DE" smtClean="0">
                <a:solidFill>
                  <a:srgbClr val="000000"/>
                </a:solidFill>
                <a:cs typeface="Times New Roman" pitchFamily="18" charset="0"/>
              </a:rPr>
              <a:t>)</a:t>
            </a:r>
            <a:br>
              <a:rPr lang="de-DE" smtClean="0">
                <a:solidFill>
                  <a:srgbClr val="000000"/>
                </a:solidFill>
                <a:cs typeface="Times New Roman" pitchFamily="18" charset="0"/>
              </a:rPr>
            </a:br>
            <a:endParaRPr lang="de-DE" smtClean="0">
              <a:solidFill>
                <a:srgbClr val="000000"/>
              </a:solidFill>
              <a:cs typeface="Times New Roman" pitchFamily="18" charset="0"/>
            </a:endParaRPr>
          </a:p>
          <a:p>
            <a:pPr>
              <a:buNone/>
            </a:pPr>
            <a:r>
              <a:rPr lang="de-DE" sz="3200" b="1" smtClean="0">
                <a:latin typeface="+mj-lt"/>
                <a:ea typeface="+mj-ea"/>
                <a:cs typeface="+mj-cs"/>
              </a:rPr>
              <a:t>Primitive Operations</a:t>
            </a:r>
            <a:endParaRPr lang="de-DE" smtClean="0">
              <a:solidFill>
                <a:srgbClr val="000000"/>
              </a:solidFill>
              <a:cs typeface="Times New Roman" pitchFamily="18" charset="0"/>
            </a:endParaRPr>
          </a:p>
          <a:p>
            <a:pPr>
              <a:lnSpc>
                <a:spcPct val="90000"/>
              </a:lnSpc>
            </a:pPr>
            <a:r>
              <a:rPr lang="en-GB" smtClean="0">
                <a:solidFill>
                  <a:srgbClr val="3333CC"/>
                </a:solidFill>
              </a:rPr>
              <a:t>Primitive operations</a:t>
            </a:r>
            <a:r>
              <a:rPr lang="en-GB" i="1" smtClean="0"/>
              <a:t> </a:t>
            </a:r>
            <a:r>
              <a:rPr lang="en-GB" smtClean="0"/>
              <a:t>are operations defined by the modeler. They are defined by name, list of parameters and return type. </a:t>
            </a:r>
            <a:endParaRPr lang="de-DE" smtClean="0"/>
          </a:p>
          <a:p>
            <a:pPr>
              <a:lnSpc>
                <a:spcPct val="90000"/>
              </a:lnSpc>
            </a:pPr>
            <a:r>
              <a:rPr lang="de-DE" smtClean="0"/>
              <a:t>All </a:t>
            </a:r>
            <a:r>
              <a:rPr lang="de-DE" smtClean="0">
                <a:solidFill>
                  <a:srgbClr val="3333CC"/>
                </a:solidFill>
              </a:rPr>
              <a:t>object operations</a:t>
            </a:r>
            <a:r>
              <a:rPr lang="de-DE" smtClean="0"/>
              <a:t> are represented in code as C-functions.</a:t>
            </a:r>
            <a:br>
              <a:rPr lang="de-DE" smtClean="0"/>
            </a:br>
            <a:r>
              <a:rPr lang="de-DE" smtClean="0"/>
              <a:t>Remember, first parameter is always a pointer to the owner object followed by the parameter list.  </a:t>
            </a:r>
          </a:p>
          <a:p>
            <a:pPr>
              <a:lnSpc>
                <a:spcPct val="90000"/>
              </a:lnSpc>
              <a:buNone/>
            </a:pPr>
            <a:endParaRPr lang="de-DE" smtClean="0"/>
          </a:p>
          <a:p>
            <a:pPr>
              <a:lnSpc>
                <a:spcPct val="90000"/>
              </a:lnSpc>
              <a:buNone/>
            </a:pPr>
            <a:r>
              <a:rPr lang="de-DE" smtClean="0"/>
              <a:t>	example: Method  </a:t>
            </a:r>
            <a:r>
              <a:rPr lang="de-DE" smtClean="0">
                <a:latin typeface="Courier New" pitchFamily="49" charset="0"/>
              </a:rPr>
              <a:t>print() </a:t>
            </a:r>
            <a:r>
              <a:rPr lang="de-DE" smtClean="0"/>
              <a:t>of object B results in:</a:t>
            </a:r>
            <a:endParaRPr lang="en-GB" smtClean="0"/>
          </a:p>
          <a:p>
            <a:pPr>
              <a:lnSpc>
                <a:spcPct val="90000"/>
              </a:lnSpc>
              <a:buNone/>
            </a:pPr>
            <a:r>
              <a:rPr lang="en-GB" smtClean="0">
                <a:latin typeface="Courier New" pitchFamily="49" charset="0"/>
              </a:rPr>
              <a:t>		void B_print(B* const me);</a:t>
            </a:r>
            <a:endParaRPr lang="de-DE" smtClean="0">
              <a:latin typeface="Courier New" pitchFamily="49" charset="0"/>
            </a:endParaRPr>
          </a:p>
          <a:p>
            <a:pPr eaLnBrk="1" hangingPunct="1"/>
            <a:endParaRPr lang="de-DE" smtClean="0">
              <a:solidFill>
                <a:srgbClr val="000000"/>
              </a:solidFill>
              <a:cs typeface="Times New Roman" pitchFamily="18" charset="0"/>
            </a:endParaRPr>
          </a:p>
        </p:txBody>
      </p:sp>
      <p:sp>
        <p:nvSpPr>
          <p:cNvPr id="4" name="Foliennummernplatzhalter 3"/>
          <p:cNvSpPr>
            <a:spLocks noGrp="1"/>
          </p:cNvSpPr>
          <p:nvPr>
            <p:ph type="sldNum" sz="quarter" idx="12"/>
          </p:nvPr>
        </p:nvSpPr>
        <p:spPr/>
        <p:txBody>
          <a:bodyPr/>
          <a:lstStyle/>
          <a:p>
            <a:fld id="{5BE5162C-0251-43B5-8D75-6AC9459E373D}" type="slidenum">
              <a:rPr lang="de-DE" smtClean="0"/>
              <a:pPr/>
              <a:t>8</a:t>
            </a:fld>
            <a:endParaRPr lang="de-DE"/>
          </a:p>
        </p:txBody>
      </p:sp>
      <p:sp>
        <p:nvSpPr>
          <p:cNvPr id="5" name="Abgerundetes Rechteck 4"/>
          <p:cNvSpPr/>
          <p:nvPr/>
        </p:nvSpPr>
        <p:spPr>
          <a:xfrm>
            <a:off x="7020272" y="210344"/>
            <a:ext cx="1800200" cy="914400"/>
          </a:xfrm>
          <a:prstGeom prst="round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36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TODO</a:t>
            </a:r>
            <a:endParaRPr lang="en-US" sz="36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de-DE" sz="3200" smtClean="0"/>
              <a:t>Reactive Objects</a:t>
            </a:r>
          </a:p>
        </p:txBody>
      </p:sp>
      <p:sp>
        <p:nvSpPr>
          <p:cNvPr id="8195" name="Rectangle 3"/>
          <p:cNvSpPr>
            <a:spLocks noGrp="1" noChangeArrowheads="1"/>
          </p:cNvSpPr>
          <p:nvPr>
            <p:ph type="body" idx="1"/>
          </p:nvPr>
        </p:nvSpPr>
        <p:spPr>
          <a:xfrm>
            <a:off x="468313" y="1844675"/>
            <a:ext cx="8229600" cy="4525963"/>
          </a:xfrm>
        </p:spPr>
        <p:txBody>
          <a:bodyPr/>
          <a:lstStyle/>
          <a:p>
            <a:pPr eaLnBrk="1" hangingPunct="1">
              <a:lnSpc>
                <a:spcPct val="80000"/>
              </a:lnSpc>
              <a:defRPr/>
            </a:pPr>
            <a:r>
              <a:rPr lang="de-DE" smtClean="0"/>
              <a:t>Reactive Objects are objects which can </a:t>
            </a:r>
            <a:r>
              <a:rPr lang="de-DE" b="1" smtClean="0"/>
              <a:t>receive and deal with events.</a:t>
            </a:r>
            <a:r>
              <a:rPr lang="de-DE" smtClean="0"/>
              <a:t>  Usually they are state dependent:</a:t>
            </a:r>
          </a:p>
          <a:p>
            <a:pPr lvl="1" eaLnBrk="1" hangingPunct="1">
              <a:lnSpc>
                <a:spcPct val="80000"/>
              </a:lnSpc>
              <a:defRPr/>
            </a:pPr>
            <a:r>
              <a:rPr lang="de-DE" smtClean="0"/>
              <a:t>They are </a:t>
            </a:r>
            <a:r>
              <a:rPr lang="de-DE" b="1" smtClean="0"/>
              <a:t>described by a state machine</a:t>
            </a:r>
            <a:r>
              <a:rPr lang="de-DE" smtClean="0"/>
              <a:t> or</a:t>
            </a:r>
          </a:p>
          <a:p>
            <a:pPr lvl="1" eaLnBrk="1" hangingPunct="1">
              <a:lnSpc>
                <a:spcPct val="80000"/>
              </a:lnSpc>
              <a:defRPr/>
            </a:pPr>
            <a:r>
              <a:rPr lang="de-DE" smtClean="0"/>
              <a:t>They have an </a:t>
            </a:r>
            <a:r>
              <a:rPr lang="de-DE" b="1" smtClean="0"/>
              <a:t>event reception</a:t>
            </a:r>
            <a:r>
              <a:rPr lang="de-DE" smtClean="0"/>
              <a:t/>
            </a:r>
            <a:br>
              <a:rPr lang="de-DE" smtClean="0"/>
            </a:br>
            <a:r>
              <a:rPr lang="de-DE" smtClean="0"/>
              <a:t> </a:t>
            </a:r>
          </a:p>
          <a:p>
            <a:pPr>
              <a:defRPr/>
            </a:pPr>
            <a:r>
              <a:rPr lang="en-US" smtClean="0"/>
              <a:t>Rhapsody automatically generates state based functions</a:t>
            </a:r>
            <a:endParaRPr lang="de-DE" smtClean="0"/>
          </a:p>
          <a:p>
            <a:pPr lvl="1">
              <a:defRPr/>
            </a:pPr>
            <a:r>
              <a:rPr lang="en-US" smtClean="0">
                <a:ea typeface="+mn-ea"/>
                <a:cs typeface="+mn-cs"/>
              </a:rPr>
              <a:t>for entry of a state </a:t>
            </a:r>
            <a:endParaRPr lang="de-DE" smtClean="0">
              <a:ea typeface="+mn-ea"/>
              <a:cs typeface="+mn-cs"/>
            </a:endParaRPr>
          </a:p>
          <a:p>
            <a:pPr lvl="1">
              <a:defRPr/>
            </a:pPr>
            <a:r>
              <a:rPr lang="de-DE" smtClean="0">
                <a:ea typeface="+mn-ea"/>
                <a:cs typeface="+mn-cs"/>
              </a:rPr>
              <a:t>for consuming events </a:t>
            </a:r>
          </a:p>
          <a:p>
            <a:pPr lvl="1">
              <a:defRPr/>
            </a:pPr>
            <a:r>
              <a:rPr lang="de-DE" smtClean="0">
                <a:ea typeface="+mn-ea"/>
                <a:cs typeface="+mn-cs"/>
              </a:rPr>
              <a:t>for state request </a:t>
            </a:r>
          </a:p>
          <a:p>
            <a:pPr lvl="1">
              <a:defRPr/>
            </a:pPr>
            <a:r>
              <a:rPr lang="de-DE" smtClean="0">
                <a:ea typeface="+mn-ea"/>
                <a:cs typeface="+mn-cs"/>
              </a:rPr>
              <a:t>for leaving a state </a:t>
            </a:r>
            <a:endParaRPr lang="de-DE"/>
          </a:p>
        </p:txBody>
      </p:sp>
      <p:sp>
        <p:nvSpPr>
          <p:cNvPr id="4" name="Foliennummernplatzhalter 3"/>
          <p:cNvSpPr>
            <a:spLocks noGrp="1"/>
          </p:cNvSpPr>
          <p:nvPr>
            <p:ph type="sldNum" sz="quarter" idx="12"/>
          </p:nvPr>
        </p:nvSpPr>
        <p:spPr/>
        <p:txBody>
          <a:bodyPr/>
          <a:lstStyle/>
          <a:p>
            <a:fld id="{5BE5162C-0251-43B5-8D75-6AC9459E373D}" type="slidenum">
              <a:rPr lang="de-DE" smtClean="0"/>
              <a:pPr/>
              <a:t>9</a:t>
            </a:fld>
            <a:endParaRPr lang="de-DE"/>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0</TotalTime>
  <Words>3196</Words>
  <Application>Microsoft Office PowerPoint</Application>
  <PresentationFormat>Bildschirmpräsentation (4:3)</PresentationFormat>
  <Paragraphs>552</Paragraphs>
  <Slides>58</Slides>
  <Notes>7</Notes>
  <HiddenSlides>4</HiddenSlides>
  <MMClips>0</MMClips>
  <ScaleCrop>false</ScaleCrop>
  <HeadingPairs>
    <vt:vector size="4" baseType="variant">
      <vt:variant>
        <vt:lpstr>Design</vt:lpstr>
      </vt:variant>
      <vt:variant>
        <vt:i4>1</vt:i4>
      </vt:variant>
      <vt:variant>
        <vt:lpstr>Folientitel</vt:lpstr>
      </vt:variant>
      <vt:variant>
        <vt:i4>58</vt:i4>
      </vt:variant>
    </vt:vector>
  </HeadingPairs>
  <TitlesOfParts>
    <vt:vector size="59" baseType="lpstr">
      <vt:lpstr>Larissa-Design</vt:lpstr>
      <vt:lpstr>Tutorial  Embedded Systems  UML CODE GENERATION </vt:lpstr>
      <vt:lpstr>Software</vt:lpstr>
      <vt:lpstr>MDA Principle</vt:lpstr>
      <vt:lpstr>PowerPoint-Präsentation</vt:lpstr>
      <vt:lpstr>Codegeneration  with Rhapsody in C++</vt:lpstr>
      <vt:lpstr>Codegeneration with Rhapsody in C++</vt:lpstr>
      <vt:lpstr>Automatically generated functions</vt:lpstr>
      <vt:lpstr>Object initializer</vt:lpstr>
      <vt:lpstr>Reactive Objects</vt:lpstr>
      <vt:lpstr>Objects</vt:lpstr>
      <vt:lpstr>Events</vt:lpstr>
      <vt:lpstr>Other useful functions</vt:lpstr>
      <vt:lpstr>MCB1700 Board</vt:lpstr>
      <vt:lpstr>MCB1700 Board</vt:lpstr>
      <vt:lpstr>Blinky project GettingStarted</vt:lpstr>
      <vt:lpstr>Getting Started project</vt:lpstr>
      <vt:lpstr>Getting Started project </vt:lpstr>
      <vt:lpstr>Getting Started project</vt:lpstr>
      <vt:lpstr>Select Profiles </vt:lpstr>
      <vt:lpstr>GettingStarted project </vt:lpstr>
      <vt:lpstr>GettingStarted project</vt:lpstr>
      <vt:lpstr>Blinky project – Methods </vt:lpstr>
      <vt:lpstr>Blinky project – Methods and Attributes  </vt:lpstr>
      <vt:lpstr>Blinky project – Methods and Attributes </vt:lpstr>
      <vt:lpstr>Blinky project – Attributes </vt:lpstr>
      <vt:lpstr>Blinky project – Attributes </vt:lpstr>
      <vt:lpstr>Header and so on…</vt:lpstr>
      <vt:lpstr>Blinky – Statecharts </vt:lpstr>
      <vt:lpstr>Blinky – Statecharts </vt:lpstr>
      <vt:lpstr>Blinky – State chart  </vt:lpstr>
      <vt:lpstr>Blinky – State chart</vt:lpstr>
      <vt:lpstr>Blinky – State chart</vt:lpstr>
      <vt:lpstr>Blinky – State chart  </vt:lpstr>
      <vt:lpstr>Blinky – Instances of a class</vt:lpstr>
      <vt:lpstr>Blinky – Instances of a class</vt:lpstr>
      <vt:lpstr>Blinky – Instances of a class</vt:lpstr>
      <vt:lpstr>Blinky – Instances of a class</vt:lpstr>
      <vt:lpstr>Blinky – Instances of a class</vt:lpstr>
      <vt:lpstr>Blinky – Instances of a class</vt:lpstr>
      <vt:lpstr>Generate / Make / RUN</vt:lpstr>
      <vt:lpstr>Generate / Make / RUN</vt:lpstr>
      <vt:lpstr>Generate / Make / RUN</vt:lpstr>
      <vt:lpstr>Keil µVision Development Enviroment</vt:lpstr>
      <vt:lpstr>Laboratory Guide –   Embedded Systems  Prof. M. von Schwerin Prof. N. Normann   On the next few pages several tasks and exercises are described which have to be solved during the laboratory.   </vt:lpstr>
      <vt:lpstr>Annotations</vt:lpstr>
      <vt:lpstr>Exercise 1</vt:lpstr>
      <vt:lpstr>Exercise 3</vt:lpstr>
      <vt:lpstr>Exercise 3 continue</vt:lpstr>
      <vt:lpstr>Exercise 4</vt:lpstr>
      <vt:lpstr>Exercise 5</vt:lpstr>
      <vt:lpstr>Exercise 5 (continued)</vt:lpstr>
      <vt:lpstr>Exercise 5 continued</vt:lpstr>
      <vt:lpstr>Exercise 6</vt:lpstr>
      <vt:lpstr>Exercise 8</vt:lpstr>
      <vt:lpstr>Exercise 8 continue</vt:lpstr>
      <vt:lpstr>Exercise 9</vt:lpstr>
      <vt:lpstr>Exercise 10 (optional)  Ethernet</vt:lpstr>
      <vt:lpstr>Blinky Test</vt:lpstr>
    </vt:vector>
  </TitlesOfParts>
  <Company>Hochschule Ulm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Embedded UML Schnupper-Workshop</dc:title>
  <dc:creator>mkessler</dc:creator>
  <cp:lastModifiedBy>Thomas Sauter</cp:lastModifiedBy>
  <cp:revision>1206</cp:revision>
  <cp:lastPrinted>2015-05-15T20:29:52Z</cp:lastPrinted>
  <dcterms:created xsi:type="dcterms:W3CDTF">2011-10-18T12:16:20Z</dcterms:created>
  <dcterms:modified xsi:type="dcterms:W3CDTF">2017-04-10T15:23:13Z</dcterms:modified>
</cp:coreProperties>
</file>