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3CF4-1949-487B-B446-3995CA6D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5838D-B0CB-4131-A407-33E035394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E2DA-0319-4AA6-B706-0F0C946D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12E4-BCC1-4342-8E36-458C2420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82F7-5597-46F8-80E3-CBC678C6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0A6B-24D2-4DA1-BED5-A11476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B3FE-D87A-4904-9D0E-80AA2545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740D-93D5-47A7-B71A-BEE8405B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15D7-850F-4075-98A2-BCD1CF00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E5A7-4A91-46BA-B37F-BCB3766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4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E200D-F668-4ABC-8D8C-5ABF693C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D37B4-C7CD-4022-8360-EE326F80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F874-BEFD-43DC-895A-74C65B7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0404-FC88-4756-B30E-CDA68733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DA93-D345-4761-9128-C2EEBCD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62BA-D61D-4A1C-BD97-A669AF60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AD9A-A41F-436D-8855-156C2FA7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E8BB-042A-4EEC-AC6A-26CBC318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19B3-3EF7-4B26-A06C-0DAABF0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4F57-E090-43E6-9585-EB4B559C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0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686B-C571-43AE-B662-96BFE815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4B6F-DED4-47F5-BC6F-5D0A40FC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CD09-76E6-4584-8C18-CBD7C4C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237-8720-406A-ADAF-56D64D06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914D-4F4C-4078-BA08-7AE57CE5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65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2665-6368-46D0-ACC2-C88F450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60D9-0521-4A22-B0D0-6DDEDF7C9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5D3EA-AA92-46B5-978D-95CB0DA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5EF3-492E-4B4A-B653-A14C17E9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7E6C-5109-4C0B-9440-A2E5B48E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5885-2C4D-42F9-BC5E-21C03F8E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CBB7-C26E-44F9-942F-99E55E8C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CE9F-8E41-401D-A475-D2BCE7A7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27DB-7C8F-40CD-B37D-122DA4CF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7BB3F-4570-4A5A-B2D9-5558A91F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E2247-14D2-4ACD-9853-6756D3314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CA733-5E31-421B-86BB-6EF5764E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F80B5-0815-4169-B223-E16373E2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F0468-30F0-410E-8099-69A25FCE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6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D138-5CE3-4001-8ADE-11BA33E0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7F418-E446-435F-A4FF-BF69911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3433-EBE9-432D-A92E-1A506C73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01BFE-60D3-4EDA-A6BA-F51242D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7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25D35-3964-4813-84B4-B6707005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7A575-E582-4FC9-9B29-1D637BD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8DF2C-32B3-4EA3-8107-0A64244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9C46-E1F4-4B6F-9790-4DEE6A37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7F5B-10E3-441F-80D6-DBC04731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9A88-64F9-486B-B582-3C5DE61D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D711-6AB8-490E-942A-05CED926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42C2-AE65-49CA-8030-CCFC356D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7D95-C9A8-4C2B-BCAC-5B0DF3A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C01-3C4C-405C-AF1F-906C777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EB4EA-94E0-499E-BE6F-B45A1DF78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FCD4-1AC5-400F-B748-CD719BED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1495-49C5-420E-BD3C-D4043B0A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9CA2-2F28-4B15-89BE-85786B35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7685-6393-4DAE-8090-244E91A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7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74D96-4850-44C0-89DE-4462BF8E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EEB9E-9E51-4B64-AF13-7C5ACF94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75FB-ED6E-49CA-B680-0938E184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8B79-84E7-41E5-961D-83DA13C81BE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8728-4DA0-4F3B-862E-031CB21B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3910-A895-414F-B0B2-06A5D765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F9C6-2843-41FE-81B5-CC42B51DC4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6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F8D2EF3D-A4D5-4E8D-9262-535ED11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31820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COSC341- Lecture 15 Slide 1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045AC5DC-0BEE-48EA-A20D-42C740FC7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8936" y="227410"/>
            <a:ext cx="4511278" cy="375047"/>
          </a:xfrm>
        </p:spPr>
        <p:txBody>
          <a:bodyPr>
            <a:normAutofit fontScale="90000"/>
          </a:bodyPr>
          <a:lstStyle/>
          <a:p>
            <a:r>
              <a:rPr lang="en-US" altLang="en-US" sz="1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                   </a:t>
            </a:r>
            <a:r>
              <a:rPr lang="en-US" altLang="en-US" sz="1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Language Hierarchy -I</a:t>
            </a:r>
            <a:br>
              <a:rPr lang="en-US" altLang="en-US" sz="1800" b="1" dirty="0">
                <a:solidFill>
                  <a:srgbClr val="0070C0"/>
                </a:solidFill>
              </a:rPr>
            </a:br>
            <a:endParaRPr lang="en-AU" altLang="en-US" sz="1800" dirty="0">
              <a:solidFill>
                <a:srgbClr val="0070C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26A611F-BE07-4465-8ABE-427A002E52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26719" y="1651397"/>
            <a:ext cx="138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AU" altLang="en-US" sz="1800">
              <a:latin typeface="Times" panose="02020603050405020304" pitchFamily="18" charset="0"/>
            </a:endParaRPr>
          </a:p>
        </p:txBody>
      </p:sp>
      <p:sp>
        <p:nvSpPr>
          <p:cNvPr id="3077" name="Oval 6">
            <a:extLst>
              <a:ext uri="{FF2B5EF4-FFF2-40B4-BE49-F238E27FC236}">
                <a16:creationId xmlns:a16="http://schemas.microsoft.com/office/drawing/2014/main" id="{5C43E55C-4DE9-4CF2-9621-7591D256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629150"/>
            <a:ext cx="1200150" cy="800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3BDD5C79-E059-42C1-BE1A-8B401250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695229"/>
            <a:ext cx="914400" cy="61170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00FF00"/>
                </a:highlight>
              </a:rPr>
              <a:t>Regular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sz="1350" dirty="0"/>
              <a:t> a*b*</a:t>
            </a:r>
          </a:p>
        </p:txBody>
      </p:sp>
      <p:sp>
        <p:nvSpPr>
          <p:cNvPr id="2" name="Oval 8">
            <a:extLst>
              <a:ext uri="{FF2B5EF4-FFF2-40B4-BE49-F238E27FC236}">
                <a16:creationId xmlns:a16="http://schemas.microsoft.com/office/drawing/2014/main" id="{BF86812F-0EA4-4C08-AA4B-F3A5FED5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829050"/>
            <a:ext cx="2286000" cy="1714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0D8DA80D-52A0-4A0B-8297-334FDC58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555" y="4105969"/>
            <a:ext cx="194310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FFFF00"/>
                </a:highlight>
              </a:rPr>
              <a:t>Deterministic CF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D5503D8-ADCE-41AF-985C-9A26EA7E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448176"/>
            <a:ext cx="1314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{a</a:t>
            </a:r>
            <a:r>
              <a:rPr lang="en-US" altLang="en-US" sz="1200" baseline="30000"/>
              <a:t>n</a:t>
            </a:r>
            <a:r>
              <a:rPr lang="en-US" altLang="en-US" sz="1200"/>
              <a:t>b</a:t>
            </a:r>
            <a:r>
              <a:rPr lang="en-US" altLang="en-US" sz="1200" baseline="30000"/>
              <a:t>n </a:t>
            </a:r>
            <a:r>
              <a:rPr lang="en-US" altLang="en-US" sz="1200"/>
              <a:t>: n ≥ 0}</a:t>
            </a:r>
          </a:p>
        </p:txBody>
      </p:sp>
      <p:sp>
        <p:nvSpPr>
          <p:cNvPr id="3082" name="Oval 11">
            <a:extLst>
              <a:ext uri="{FF2B5EF4-FFF2-40B4-BE49-F238E27FC236}">
                <a16:creationId xmlns:a16="http://schemas.microsoft.com/office/drawing/2014/main" id="{D64CDB3F-F796-42C2-9B30-F812709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200400"/>
            <a:ext cx="33147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D775BF9D-E245-4A85-BAC5-FD158297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3388103"/>
            <a:ext cx="148590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FFFF00"/>
                </a:highlight>
              </a:rPr>
              <a:t>Context-free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12B7EF62-28AD-4742-9401-A39604F85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24263"/>
            <a:ext cx="1143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</a:t>
            </a:r>
            <a:r>
              <a:rPr lang="en-US" altLang="en-US" sz="1200" i="1"/>
              <a:t>Palindrome</a:t>
            </a:r>
          </a:p>
        </p:txBody>
      </p:sp>
      <p:sp>
        <p:nvSpPr>
          <p:cNvPr id="3085" name="Oval 14">
            <a:extLst>
              <a:ext uri="{FF2B5EF4-FFF2-40B4-BE49-F238E27FC236}">
                <a16:creationId xmlns:a16="http://schemas.microsoft.com/office/drawing/2014/main" id="{630661E8-69BE-49E1-8030-F92A6130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000250"/>
            <a:ext cx="4114800" cy="3829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BB3E7F86-D1FD-45FB-9959-6A02351F2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28850"/>
            <a:ext cx="142875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00FFFF"/>
                </a:highlight>
              </a:rPr>
              <a:t>Context-sensitive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3EB73307-E49B-4168-A413-835B84D7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827735"/>
            <a:ext cx="1314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{a</a:t>
            </a:r>
            <a:r>
              <a:rPr lang="en-US" altLang="en-US" sz="1200" baseline="30000"/>
              <a:t>n</a:t>
            </a:r>
            <a:r>
              <a:rPr lang="en-US" altLang="en-US" sz="1200"/>
              <a:t>b</a:t>
            </a:r>
            <a:r>
              <a:rPr lang="en-US" altLang="en-US" sz="1200" baseline="30000"/>
              <a:t>n</a:t>
            </a:r>
            <a:r>
              <a:rPr lang="en-US" altLang="en-US" sz="1200"/>
              <a:t>c</a:t>
            </a:r>
            <a:r>
              <a:rPr lang="en-US" altLang="en-US" sz="1200" baseline="30000"/>
              <a:t>n </a:t>
            </a:r>
            <a:r>
              <a:rPr lang="en-US" altLang="en-US" sz="1200"/>
              <a:t>: n &gt; 0}</a:t>
            </a:r>
          </a:p>
        </p:txBody>
      </p:sp>
      <p:sp>
        <p:nvSpPr>
          <p:cNvPr id="3088" name="Oval 17">
            <a:extLst>
              <a:ext uri="{FF2B5EF4-FFF2-40B4-BE49-F238E27FC236}">
                <a16:creationId xmlns:a16="http://schemas.microsoft.com/office/drawing/2014/main" id="{34872DC4-C616-4C55-B398-EF7FEB4B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14450"/>
            <a:ext cx="4343400" cy="4629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846B33D8-F957-40C2-A62B-64D65973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376" y="1485506"/>
            <a:ext cx="114300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00FFFF"/>
                </a:highlight>
              </a:rPr>
              <a:t>Recursive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FC546547-E549-4DAD-B284-C57503E6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657351"/>
            <a:ext cx="1257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{a</a:t>
            </a:r>
            <a:r>
              <a:rPr lang="en-US" altLang="en-US" sz="1200" baseline="30000"/>
              <a:t>n</a:t>
            </a:r>
            <a:r>
              <a:rPr lang="en-US" altLang="en-US" sz="1200"/>
              <a:t>b</a:t>
            </a:r>
            <a:r>
              <a:rPr lang="en-US" altLang="en-US" sz="1200" baseline="30000"/>
              <a:t>n</a:t>
            </a:r>
            <a:r>
              <a:rPr lang="en-US" altLang="en-US" sz="1200"/>
              <a:t>c</a:t>
            </a:r>
            <a:r>
              <a:rPr lang="en-US" altLang="en-US" sz="1200" baseline="30000"/>
              <a:t>n </a:t>
            </a:r>
            <a:r>
              <a:rPr lang="en-US" altLang="en-US" sz="1200"/>
              <a:t>: n ≥ 0}</a:t>
            </a:r>
          </a:p>
        </p:txBody>
      </p:sp>
      <p:sp>
        <p:nvSpPr>
          <p:cNvPr id="3091" name="Oval 20">
            <a:extLst>
              <a:ext uri="{FF2B5EF4-FFF2-40B4-BE49-F238E27FC236}">
                <a16:creationId xmlns:a16="http://schemas.microsoft.com/office/drawing/2014/main" id="{2A070C6B-FCBA-4486-92D6-7DBD1244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751285"/>
            <a:ext cx="4800600" cy="542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CA" altLang="en-US" sz="1200"/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4F860ECA-A82D-4A80-88DB-F6694F57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79853"/>
            <a:ext cx="188595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dirty="0">
                <a:highlight>
                  <a:srgbClr val="00FFFF"/>
                </a:highlight>
              </a:rPr>
              <a:t>Recursively enumerable</a:t>
            </a:r>
            <a:r>
              <a:rPr lang="en-US" altLang="en-US" sz="1350" dirty="0"/>
              <a:t> 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4A1E032A-8425-48D1-8A18-24003EF4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1200151"/>
            <a:ext cx="457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?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D03037BE-74DB-48E5-9CE1-9C02B23C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788" y="731211"/>
            <a:ext cx="1314450" cy="3000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350" b="1" dirty="0">
                <a:solidFill>
                  <a:schemeClr val="bg1"/>
                </a:solidFill>
                <a:highlight>
                  <a:srgbClr val="0000FF"/>
                </a:highlight>
              </a:rPr>
              <a:t>Outer space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5A9A6C30-8C7B-46FF-A107-067FE33EA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747713"/>
            <a:ext cx="7429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 dirty="0"/>
              <a:t>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ACFF64-4D46-4041-8E6A-BC6286085527}"/>
              </a:ext>
            </a:extLst>
          </p:cNvPr>
          <p:cNvSpPr/>
          <p:nvPr/>
        </p:nvSpPr>
        <p:spPr>
          <a:xfrm>
            <a:off x="5523361" y="5357904"/>
            <a:ext cx="1802167" cy="8211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C7C60-BE02-4D3D-B3AE-97931F747E96}"/>
              </a:ext>
            </a:extLst>
          </p:cNvPr>
          <p:cNvSpPr txBox="1"/>
          <p:nvPr/>
        </p:nvSpPr>
        <p:spPr>
          <a:xfrm>
            <a:off x="5804410" y="5580117"/>
            <a:ext cx="994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ighlight>
                  <a:srgbClr val="00FF00"/>
                </a:highlight>
              </a:rPr>
              <a:t>Regular</a:t>
            </a:r>
          </a:p>
          <a:p>
            <a:r>
              <a:rPr lang="en-US" altLang="en-US" dirty="0"/>
              <a:t>  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a*b*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07B28-51D5-4B37-B5EA-7FC42C20DB23}"/>
              </a:ext>
            </a:extLst>
          </p:cNvPr>
          <p:cNvSpPr/>
          <p:nvPr/>
        </p:nvSpPr>
        <p:spPr>
          <a:xfrm>
            <a:off x="2290439" y="3551068"/>
            <a:ext cx="8060924" cy="30805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9DC58E-B710-44F4-84C2-0828AABB9960}"/>
              </a:ext>
            </a:extLst>
          </p:cNvPr>
          <p:cNvSpPr/>
          <p:nvPr/>
        </p:nvSpPr>
        <p:spPr>
          <a:xfrm>
            <a:off x="3261386" y="4953741"/>
            <a:ext cx="4614593" cy="13812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7EA944-32DE-4E28-8D9A-BC9CB132A38B}"/>
              </a:ext>
            </a:extLst>
          </p:cNvPr>
          <p:cNvSpPr/>
          <p:nvPr/>
        </p:nvSpPr>
        <p:spPr>
          <a:xfrm>
            <a:off x="4785433" y="4976941"/>
            <a:ext cx="4614593" cy="13812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6AF78-0B67-41C2-BAD9-74D26F124A86}"/>
              </a:ext>
            </a:extLst>
          </p:cNvPr>
          <p:cNvSpPr txBox="1"/>
          <p:nvPr/>
        </p:nvSpPr>
        <p:spPr>
          <a:xfrm>
            <a:off x="7856953" y="5115379"/>
            <a:ext cx="136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highlight>
                  <a:srgbClr val="FFFF00"/>
                </a:highlight>
              </a:rPr>
              <a:t>CF</a:t>
            </a:r>
            <a:r>
              <a:rPr lang="en-US" altLang="en-US" b="1" baseline="-25000" dirty="0">
                <a:highlight>
                  <a:srgbClr val="FFFF00"/>
                </a:highlight>
              </a:rPr>
              <a:t>DET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5C65C-2945-408C-AEF8-DDB175D9527D}"/>
              </a:ext>
            </a:extLst>
          </p:cNvPr>
          <p:cNvSpPr txBox="1"/>
          <p:nvPr/>
        </p:nvSpPr>
        <p:spPr>
          <a:xfrm>
            <a:off x="3824471" y="5206722"/>
            <a:ext cx="136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highlight>
                  <a:srgbClr val="FFFF00"/>
                </a:highlight>
              </a:rPr>
              <a:t>CF</a:t>
            </a:r>
            <a:r>
              <a:rPr lang="en-US" altLang="en-US" b="1" baseline="-25000" dirty="0">
                <a:highlight>
                  <a:srgbClr val="FFFF00"/>
                </a:highlight>
              </a:rPr>
              <a:t>LIN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29AF6F61-EC91-436B-A6CF-7FEF595C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715" y="4071775"/>
            <a:ext cx="19812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highlight>
                  <a:srgbClr val="FFFF00"/>
                </a:highlight>
              </a:rPr>
              <a:t>Context-free</a:t>
            </a:r>
          </a:p>
          <a:p>
            <a:pPr>
              <a:defRPr/>
            </a:pPr>
            <a:r>
              <a:rPr lang="en-US" altLang="en-US" dirty="0"/>
              <a:t>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{w: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(w)=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(w) }</a:t>
            </a:r>
            <a:endParaRPr lang="en-US" altLang="en-US" dirty="0">
              <a:latin typeface="Helvetica" panose="020B0604020202020204" pitchFamily="34" charset="0"/>
              <a:ea typeface="MS Mincho" panose="02020609040205080304" pitchFamily="49" charset="-128"/>
              <a:cs typeface="Helvetica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D4FE4-FE63-465E-9A67-9EB2C8BD853B}"/>
              </a:ext>
            </a:extLst>
          </p:cNvPr>
          <p:cNvSpPr/>
          <p:nvPr/>
        </p:nvSpPr>
        <p:spPr>
          <a:xfrm>
            <a:off x="4780628" y="5042517"/>
            <a:ext cx="3058356" cy="121676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699A9-5FCE-48E8-803F-0E61FCBA5F68}"/>
              </a:ext>
            </a:extLst>
          </p:cNvPr>
          <p:cNvSpPr txBox="1"/>
          <p:nvPr/>
        </p:nvSpPr>
        <p:spPr>
          <a:xfrm>
            <a:off x="5869064" y="5056734"/>
            <a:ext cx="1364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b="1" dirty="0">
                <a:highlight>
                  <a:srgbClr val="FFFF00"/>
                </a:highlight>
              </a:rPr>
              <a:t>CF</a:t>
            </a:r>
            <a:r>
              <a:rPr lang="en-US" altLang="en-US" sz="1600" b="1" baseline="-25000" dirty="0">
                <a:highlight>
                  <a:srgbClr val="FFFF00"/>
                </a:highlight>
              </a:rPr>
              <a:t>LIN </a:t>
            </a:r>
            <a:r>
              <a:rPr lang="en-US" altLang="en-US" sz="1600" b="1" dirty="0">
                <a:highlight>
                  <a:srgbClr val="FFFF00"/>
                </a:highlight>
              </a:rPr>
              <a:t>∩ CF</a:t>
            </a:r>
            <a:r>
              <a:rPr lang="en-US" altLang="en-US" sz="1600" b="1" baseline="-25000" dirty="0">
                <a:highlight>
                  <a:srgbClr val="FFFF00"/>
                </a:highlight>
              </a:rPr>
              <a:t>DET</a:t>
            </a:r>
            <a:r>
              <a:rPr lang="en-US" altLang="en-US" sz="1600" b="1" baseline="-25000" dirty="0">
                <a:highlight>
                  <a:srgbClr val="C0C0C0"/>
                </a:highlight>
              </a:rPr>
              <a:t>  </a:t>
            </a:r>
            <a:r>
              <a:rPr lang="en-US" altLang="en-US" sz="1600" b="1" dirty="0">
                <a:highlight>
                  <a:srgbClr val="C0C0C0"/>
                </a:highlight>
              </a:rPr>
              <a:t>  </a:t>
            </a:r>
            <a:r>
              <a:rPr lang="en-US" altLang="en-US" sz="16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EF7982-18DD-4F51-BDA3-E8FFAAD04710}"/>
              </a:ext>
            </a:extLst>
          </p:cNvPr>
          <p:cNvSpPr/>
          <p:nvPr/>
        </p:nvSpPr>
        <p:spPr>
          <a:xfrm>
            <a:off x="1724090" y="2617197"/>
            <a:ext cx="9171432" cy="40661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C6994F71-E2EE-4583-8155-9733CCE3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514" y="2813012"/>
            <a:ext cx="1905000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7030A0"/>
                </a:solidFill>
                <a:highlight>
                  <a:srgbClr val="00FFFF"/>
                </a:highlight>
              </a:rPr>
              <a:t>Context-sensitive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{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n ≥ 0 }</a:t>
            </a:r>
            <a:endParaRPr lang="en-US" altLang="en-US" dirty="0">
              <a:highlight>
                <a:srgbClr val="00FFFF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92AACC-2134-44A4-B6D4-CF233D4ED3EB}"/>
              </a:ext>
            </a:extLst>
          </p:cNvPr>
          <p:cNvSpPr/>
          <p:nvPr/>
        </p:nvSpPr>
        <p:spPr>
          <a:xfrm>
            <a:off x="1245981" y="1801368"/>
            <a:ext cx="10149839" cy="48766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BC2265-1828-47B5-84EB-5C38F046CBDF}"/>
              </a:ext>
            </a:extLst>
          </p:cNvPr>
          <p:cNvSpPr/>
          <p:nvPr/>
        </p:nvSpPr>
        <p:spPr>
          <a:xfrm>
            <a:off x="841900" y="914400"/>
            <a:ext cx="10834987" cy="59160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80B63671-8258-45EA-B81F-5EDA8740A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399" y="1845472"/>
                <a:ext cx="2514599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dirty="0">
                    <a:highlight>
                      <a:srgbClr val="00FFFF"/>
                    </a:highlight>
                  </a:rPr>
                  <a:t>Recursive</a:t>
                </a:r>
                <a:r>
                  <a:rPr lang="en-US" altLang="en-US" dirty="0"/>
                  <a:t> 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{ </a:t>
                </a:r>
                <a:r>
                  <a:rPr lang="en-US" alt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ww</a:t>
                </a:r>
                <a:r>
                  <a:rPr lang="en-US" alt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w</a:t>
                </a:r>
                <a14:m>
                  <m:oMath xmlns:m="http://schemas.openxmlformats.org/officeDocument/2006/math">
                    <m:r>
                      <a:rPr lang="en-CA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{</a:t>
                </a:r>
                <a:r>
                  <a:rPr lang="en-US" alt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a,b</a:t>
                </a:r>
                <a:r>
                  <a:rPr lang="en-US" alt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}</a:t>
                </a:r>
                <a:r>
                  <a:rPr lang="en-US" altLang="en-US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* </a:t>
                </a:r>
                <a:r>
                  <a:rPr lang="en-US" alt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80B63671-8258-45EA-B81F-5EDA8740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9399" y="1845472"/>
                <a:ext cx="2514599" cy="784830"/>
              </a:xfrm>
              <a:prstGeom prst="rect">
                <a:avLst/>
              </a:prstGeom>
              <a:blipFill>
                <a:blip r:embed="rId2"/>
                <a:stretch>
                  <a:fillRect l="-2184" t="-4688" b="-12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21">
            <a:extLst>
              <a:ext uri="{FF2B5EF4-FFF2-40B4-BE49-F238E27FC236}">
                <a16:creationId xmlns:a16="http://schemas.microsoft.com/office/drawing/2014/main" id="{E40B11A1-4E6E-48EB-A449-12D866DF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053" y="1037442"/>
            <a:ext cx="3428810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highlight>
                  <a:srgbClr val="00FFFF"/>
                </a:highlight>
              </a:rPr>
              <a:t>Recursively Enumerable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Halting Problem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0CFCCC16-2976-48C0-8587-B8250F782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995" y="480241"/>
            <a:ext cx="3698875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Undecidable (Outer space!)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en-US" dirty="0">
                <a:solidFill>
                  <a:srgbClr val="FF0000"/>
                </a:solidFill>
              </a:rPr>
              <a:t>Example (in the last lecture)!</a:t>
            </a:r>
            <a:endParaRPr lang="en-US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14BB99-F88E-42FB-A490-46AEF305485A}"/>
              </a:ext>
            </a:extLst>
          </p:cNvPr>
          <p:cNvSpPr txBox="1"/>
          <p:nvPr/>
        </p:nvSpPr>
        <p:spPr>
          <a:xfrm>
            <a:off x="4305293" y="141261"/>
            <a:ext cx="390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Language Hierarchy - II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7005F-F7A7-4DE9-93B1-AFAF16A6525E}"/>
              </a:ext>
            </a:extLst>
          </p:cNvPr>
          <p:cNvSpPr txBox="1"/>
          <p:nvPr/>
        </p:nvSpPr>
        <p:spPr>
          <a:xfrm>
            <a:off x="7192960" y="4476888"/>
            <a:ext cx="159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{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: n ≥ 0 }</a:t>
            </a:r>
            <a:r>
              <a:rPr lang="en-US" altLang="en-US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21A97-F072-459F-8A12-59DA0380E98D}"/>
              </a:ext>
            </a:extLst>
          </p:cNvPr>
          <p:cNvSpPr txBox="1"/>
          <p:nvPr/>
        </p:nvSpPr>
        <p:spPr>
          <a:xfrm>
            <a:off x="7827961" y="5535575"/>
            <a:ext cx="19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  <a:r>
              <a:rPr lang="en-US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altLang="en-US" sz="1600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altLang="en-US" sz="1600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en-US" sz="1600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k</a:t>
            </a:r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: n,k≥0 }</a:t>
            </a:r>
            <a:endParaRPr lang="en-US" altLang="en-US" sz="16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CBF204-2AD4-452A-8BE7-C84074240237}"/>
              </a:ext>
            </a:extLst>
          </p:cNvPr>
          <p:cNvSpPr txBox="1"/>
          <p:nvPr/>
        </p:nvSpPr>
        <p:spPr>
          <a:xfrm>
            <a:off x="3402828" y="5589600"/>
            <a:ext cx="159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{ w: w = </a:t>
            </a:r>
            <a:r>
              <a:rPr lang="en-US" alt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altLang="en-US" baseline="30000" dirty="0" err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25897A-E5CB-4038-A535-86C1026801F4}"/>
              </a:ext>
            </a:extLst>
          </p:cNvPr>
          <p:cNvCxnSpPr/>
          <p:nvPr/>
        </p:nvCxnSpPr>
        <p:spPr>
          <a:xfrm flipH="1">
            <a:off x="7035931" y="4811999"/>
            <a:ext cx="702135" cy="5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3EFD0E19-0F6B-4C51-B013-50AD935FC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64455"/>
              </p:ext>
            </p:extLst>
          </p:nvPr>
        </p:nvGraphicFramePr>
        <p:xfrm>
          <a:off x="25347" y="42906"/>
          <a:ext cx="1879134" cy="18292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79134">
                  <a:extLst>
                    <a:ext uri="{9D8B030D-6E8A-4147-A177-3AD203B41FA5}">
                      <a16:colId xmlns:a16="http://schemas.microsoft.com/office/drawing/2014/main" val="11070252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Rec-Enumerable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60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00FFFF"/>
                          </a:highlight>
                        </a:rPr>
                        <a:t>Recursive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18431"/>
                  </a:ext>
                </a:extLst>
              </a:tr>
              <a:tr h="183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00FFFF"/>
                          </a:highlight>
                        </a:rPr>
                        <a:t>Context-sensitive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7933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Context-free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11918"/>
                  </a:ext>
                </a:extLst>
              </a:tr>
              <a:tr h="20379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highlight>
                            <a:srgbClr val="00FF00"/>
                          </a:highlight>
                        </a:rPr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6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2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/>
      <p:bldP spid="16" grpId="0"/>
      <p:bldP spid="20" grpId="0"/>
      <p:bldP spid="21" grpId="0" animBg="1"/>
      <p:bldP spid="23" grpId="0"/>
      <p:bldP spid="32" grpId="0" animBg="1"/>
      <p:bldP spid="34" grpId="0"/>
      <p:bldP spid="35" grpId="0" animBg="1"/>
      <p:bldP spid="39" grpId="0" animBg="1"/>
      <p:bldP spid="41" grpId="0"/>
      <p:bldP spid="43" grpId="0"/>
      <p:bldP spid="45" grpId="0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153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Mincho</vt:lpstr>
      <vt:lpstr>Arial</vt:lpstr>
      <vt:lpstr>Arial Rounded MT Bold</vt:lpstr>
      <vt:lpstr>Calibri</vt:lpstr>
      <vt:lpstr>Calibri Light</vt:lpstr>
      <vt:lpstr>Cambria Math</vt:lpstr>
      <vt:lpstr>Helvetica</vt:lpstr>
      <vt:lpstr>Times</vt:lpstr>
      <vt:lpstr>Office Theme</vt:lpstr>
      <vt:lpstr>                    Language Hierarchy -I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Sareh M</dc:creator>
  <cp:lastModifiedBy>umroot</cp:lastModifiedBy>
  <cp:revision>35</cp:revision>
  <cp:lastPrinted>2021-11-09T15:49:37Z</cp:lastPrinted>
  <dcterms:created xsi:type="dcterms:W3CDTF">2020-09-02T23:45:15Z</dcterms:created>
  <dcterms:modified xsi:type="dcterms:W3CDTF">2021-11-09T15:50:19Z</dcterms:modified>
</cp:coreProperties>
</file>