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1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2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03"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46099"/>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6" name=""/>
        <p:cNvGrpSpPr/>
        <p:nvPr/>
      </p:nvGrpSpPr>
      <p:grpSpPr>
        <a:xfrm>
          <a:off x="0" y="0"/>
          <a:ext cx="0" cy="0"/>
          <a:chOff x="0" y="0"/>
          <a:chExt cx="0" cy="0"/>
        </a:xfrm>
      </p:grpSpPr>
      <p:sp>
        <p:nvSpPr>
          <p:cNvPr id="1048708"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type="body" idx="1"/>
          </p:nvPr>
        </p:nvSpPr>
        <p:spPr>
          <a:xfrm>
            <a:off x="609600" y="1577340"/>
            <a:ext cx="10972800" cy="304800"/>
          </a:xfrm>
        </p:spPr>
        <p:txBody>
          <a:bodyPr bIns="0" lIns="0" rIns="0" tIns="0"/>
          <a:p/>
        </p:txBody>
      </p:sp>
      <p:sp>
        <p:nvSpPr>
          <p:cNvPr id="104871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7" name=""/>
        <p:cNvGrpSpPr/>
        <p:nvPr/>
      </p:nvGrpSpPr>
      <p:grpSpPr>
        <a:xfrm>
          <a:off x="0" y="0"/>
          <a:ext cx="0" cy="0"/>
          <a:chOff x="0" y="0"/>
          <a:chExt cx="0" cy="0"/>
        </a:xfrm>
      </p:grpSpPr>
      <p:sp>
        <p:nvSpPr>
          <p:cNvPr id="1048713"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9" name=""/>
        <p:cNvGrpSpPr/>
        <p:nvPr/>
      </p:nvGrpSpPr>
      <p:grpSpPr>
        <a:xfrm>
          <a:off x="0" y="0"/>
          <a:ext cx="0" cy="0"/>
          <a:chOff x="0" y="0"/>
          <a:chExt cx="0" cy="0"/>
        </a:xfrm>
      </p:grpSpPr>
      <p:sp>
        <p:nvSpPr>
          <p:cNvPr id="104866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6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slideLayout" Target="../slideLayouts/slideLayout4.xml"/><Relationship Id="rId5"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803910"/>
          </a:xfrm>
          <a:prstGeom prst="rect"/>
        </p:spPr>
        <p:txBody>
          <a:bodyPr bIns="0" lIns="0" rIns="0" rtlCol="0" tIns="16510" vert="horz" wrap="square">
            <a:spAutoFit/>
          </a:bodyPr>
          <a:p>
            <a:pPr indent="0" marL="2870835">
              <a:spcBef>
                <a:spcPts val="130"/>
              </a:spcBef>
              <a:buNone/>
            </a:pPr>
            <a:r>
              <a:rPr b="1" dirty="0" lang="en-US" spc="15">
                <a:solidFill>
                  <a:srgbClr val="0F0F0F"/>
                </a:solidFill>
                <a:latin typeface="Times New Roman" panose="02020603050405020304" pitchFamily="18" charset="0"/>
                <a:cs typeface="Times New Roman" panose="02020603050405020304" pitchFamily="18" charset="0"/>
              </a:rPr>
              <a:t>U</a:t>
            </a:r>
            <a:r>
              <a:rPr b="1" dirty="0" lang="en-US" spc="15">
                <a:solidFill>
                  <a:srgbClr val="0F0F0F"/>
                </a:solidFill>
                <a:latin typeface="Times New Roman" panose="02020603050405020304" pitchFamily="18" charset="0"/>
                <a:cs typeface="Times New Roman" panose="02020603050405020304" pitchFamily="18" charset="0"/>
              </a:rPr>
              <a:t>S</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G</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P</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V</a:t>
            </a:r>
            <a:r>
              <a:rPr b="1" dirty="0" lang="en-US" spc="15">
                <a:solidFill>
                  <a:srgbClr val="0F0F0F"/>
                </a:solidFill>
                <a:latin typeface="Times New Roman" panose="02020603050405020304" pitchFamily="18" charset="0"/>
                <a:cs typeface="Times New Roman" panose="02020603050405020304" pitchFamily="18" charset="0"/>
              </a:rPr>
              <a:t>O</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B</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S</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F</a:t>
            </a:r>
            <a:r>
              <a:rPr b="1" dirty="0" lang="en-US" spc="15">
                <a:solidFill>
                  <a:srgbClr val="0F0F0F"/>
                </a:solidFill>
                <a:latin typeface="Times New Roman" panose="02020603050405020304" pitchFamily="18" charset="0"/>
                <a:cs typeface="Times New Roman" panose="02020603050405020304" pitchFamily="18" charset="0"/>
              </a:rPr>
              <a:t>O</a:t>
            </a:r>
            <a:r>
              <a:rPr b="1" dirty="0" lang="en-US" spc="15">
                <a:solidFill>
                  <a:srgbClr val="0F0F0F"/>
                </a:solidFill>
                <a:latin typeface="Times New Roman" panose="02020603050405020304" pitchFamily="18" charset="0"/>
                <a:cs typeface="Times New Roman" panose="02020603050405020304" pitchFamily="18" charset="0"/>
              </a:rPr>
              <a:t>R</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M</a:t>
            </a:r>
            <a:r>
              <a:rPr b="1" dirty="0" lang="en-US" spc="15">
                <a:solidFill>
                  <a:srgbClr val="0F0F0F"/>
                </a:solidFill>
                <a:latin typeface="Times New Roman" panose="02020603050405020304" pitchFamily="18" charset="0"/>
                <a:cs typeface="Times New Roman" panose="02020603050405020304" pitchFamily="18" charset="0"/>
              </a:rPr>
              <a:t>P</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OYEE</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U</a:t>
            </a:r>
            <a:r>
              <a:rPr b="1" dirty="0" lang="en-US" spc="15">
                <a:solidFill>
                  <a:srgbClr val="0F0F0F"/>
                </a:solidFill>
                <a:latin typeface="Times New Roman" panose="02020603050405020304" pitchFamily="18" charset="0"/>
                <a:cs typeface="Times New Roman" panose="02020603050405020304" pitchFamily="18" charset="0"/>
              </a:rPr>
              <a:t>R</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OVER </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Y</a:t>
            </a:r>
            <a:r>
              <a:rPr b="1" dirty="0" lang="en-US" spc="15">
                <a:solidFill>
                  <a:srgbClr val="0F0F0F"/>
                </a:solidFill>
                <a:latin typeface="Times New Roman" panose="02020603050405020304" pitchFamily="18" charset="0"/>
                <a:cs typeface="Times New Roman" panose="02020603050405020304" pitchFamily="18" charset="0"/>
              </a:rPr>
              <a:t>SIS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dirty="0" sz="2400" lang="en-US"/>
              <a:t>N</a:t>
            </a:r>
            <a:r>
              <a:rPr dirty="0" sz="2400" lang="en-US"/>
              <a:t>A</a:t>
            </a:r>
            <a:r>
              <a:rPr dirty="0" sz="2400" lang="en-US"/>
              <a:t>M</a:t>
            </a:r>
            <a:r>
              <a:rPr dirty="0" sz="2400" lang="en-US"/>
              <a:t>E</a:t>
            </a:r>
            <a:r>
              <a:rPr dirty="0" sz="2400" lang="en-US"/>
              <a:t>:</a:t>
            </a:r>
            <a:r>
              <a:rPr dirty="0" sz="2400" lang="en-US"/>
              <a:t> </a:t>
            </a:r>
            <a:r>
              <a:rPr dirty="0" sz="2400" lang="en-US"/>
              <a:t>T</a:t>
            </a:r>
            <a:r>
              <a:rPr dirty="0" sz="2400" lang="en-US"/>
              <a:t>H</a:t>
            </a:r>
            <a:r>
              <a:rPr dirty="0" sz="2400" lang="en-US"/>
              <a:t>A</a:t>
            </a:r>
            <a:r>
              <a:rPr dirty="0" sz="2400" lang="en-US"/>
              <a:t>A</a:t>
            </a:r>
            <a:r>
              <a:rPr dirty="0" sz="2400" lang="en-US"/>
              <a:t>R</a:t>
            </a:r>
            <a:r>
              <a:rPr dirty="0" sz="2400" lang="en-US"/>
              <a:t>A</a:t>
            </a:r>
            <a:r>
              <a:rPr dirty="0" sz="2400" lang="en-US"/>
              <a:t>N</a:t>
            </a:r>
            <a:r>
              <a:rPr dirty="0" sz="2400" lang="en-US"/>
              <a:t>I</a:t>
            </a:r>
            <a:r>
              <a:rPr dirty="0" sz="2400" lang="en-US"/>
              <a:t> </a:t>
            </a:r>
            <a:r>
              <a:rPr dirty="0" sz="2400" lang="en-US"/>
              <a:t>M</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7</a:t>
            </a:r>
            <a:r>
              <a:rPr dirty="0" sz="2400" lang="en-US"/>
              <a:t>0</a:t>
            </a:r>
            <a:r>
              <a:rPr dirty="0" sz="2400" lang="en-US"/>
              <a:t>8</a:t>
            </a:r>
            <a:r>
              <a:rPr dirty="0" sz="2400" lang="en-US"/>
              <a:t>0</a:t>
            </a:r>
            <a:r>
              <a:rPr dirty="0" sz="2400" lang="en-US"/>
              <a:t> </a:t>
            </a:r>
            <a:r>
              <a:rPr dirty="0" sz="2400" lang="en-US"/>
              <a:t>(</a:t>
            </a:r>
            <a:r>
              <a:rPr dirty="0" sz="2400" lang="en-US"/>
              <a:t>asunm16593122170</a:t>
            </a:r>
            <a:r>
              <a:rPr dirty="0" sz="2400" lang="en-US"/>
              <a:t>8</a:t>
            </a:r>
            <a:r>
              <a:rPr dirty="0" sz="2400" lang="en-US"/>
              <a:t>0</a:t>
            </a:r>
            <a:r>
              <a:rPr dirty="0" sz="2400" lang="en-US"/>
              <a:t>)</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al</a:t>
            </a:r>
            <a:r>
              <a:rPr dirty="0" sz="2400" lang="en-US"/>
              <a:t>)</a:t>
            </a:r>
            <a:endParaRPr altLang="en-US" lang="zh-CN"/>
          </a:p>
          <a:p>
            <a:r>
              <a:rPr dirty="0" sz="2400" lang="en-US"/>
              <a:t>COLLEGE</a:t>
            </a:r>
            <a:r>
              <a:rPr dirty="0" sz="2400" lang="en-US"/>
              <a:t>:</a:t>
            </a:r>
            <a:r>
              <a:rPr dirty="0" sz="2400" lang="en-US"/>
              <a:t>S</a:t>
            </a:r>
            <a:r>
              <a:rPr dirty="0" sz="2400" lang="en-US"/>
              <a:t>h</a:t>
            </a:r>
            <a:r>
              <a:rPr dirty="0" sz="2400" lang="en-US"/>
              <a:t>r</a:t>
            </a:r>
            <a:r>
              <a:rPr dirty="0" sz="2400" lang="en-US"/>
              <a:t>i</a:t>
            </a:r>
            <a:r>
              <a:rPr dirty="0" sz="2400" lang="en-US"/>
              <a:t> </a:t>
            </a:r>
            <a:r>
              <a:rPr dirty="0" sz="2400" lang="en-US"/>
              <a:t>K</a:t>
            </a:r>
            <a:r>
              <a:rPr dirty="0" sz="2400" lang="en-US"/>
              <a:t>r</a:t>
            </a:r>
            <a:r>
              <a:rPr dirty="0" sz="2400" lang="en-US"/>
              <a:t>ishna</a:t>
            </a:r>
            <a:r>
              <a:rPr dirty="0" sz="2400" lang="en-US"/>
              <a:t>s</a:t>
            </a:r>
            <a:r>
              <a:rPr dirty="0" sz="2400" lang="en-US"/>
              <a:t>w</a:t>
            </a:r>
            <a:r>
              <a:rPr dirty="0" sz="2400" lang="en-US"/>
              <a:t>a</a:t>
            </a:r>
            <a:r>
              <a:rPr dirty="0" sz="2400" lang="en-US"/>
              <a:t>m</a:t>
            </a:r>
            <a:r>
              <a:rPr dirty="0" sz="2400" lang="en-US"/>
              <a:t>y</a:t>
            </a:r>
            <a:r>
              <a:rPr dirty="0" sz="2400" lang="en-US"/>
              <a:t> </a:t>
            </a:r>
            <a:r>
              <a:rPr dirty="0" sz="2400" lang="en-US"/>
              <a:t>C</a:t>
            </a:r>
            <a:r>
              <a:rPr dirty="0" sz="2400" lang="en-US"/>
              <a:t>o</a:t>
            </a:r>
            <a:r>
              <a:rPr dirty="0" sz="2400" lang="en-US"/>
              <a:t>llege </a:t>
            </a:r>
            <a:r>
              <a:rPr dirty="0" sz="2400" lang="en-US"/>
              <a:t>F</a:t>
            </a:r>
            <a:r>
              <a:rPr dirty="0" sz="2400" lang="en-US"/>
              <a:t>o</a:t>
            </a:r>
            <a:r>
              <a:rPr dirty="0" sz="2400" lang="en-US"/>
              <a:t>r</a:t>
            </a:r>
            <a:r>
              <a:rPr dirty="0" sz="2400" lang="en-US"/>
              <a:t> </a:t>
            </a:r>
            <a:r>
              <a:rPr dirty="0" sz="2400" lang="en-US"/>
              <a:t>W</a:t>
            </a:r>
            <a:r>
              <a:rPr dirty="0" sz="2400" lang="en-US"/>
              <a:t>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6" name="TextBox 8"/>
          <p:cNvSpPr txBox="1"/>
          <p:nvPr/>
        </p:nvSpPr>
        <p:spPr>
          <a:xfrm>
            <a:off x="819532" y="2101024"/>
            <a:ext cx="8534018" cy="2606041"/>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Pivot tables allow you to dynamically analyze turnover rates by various dimensions such as department, tenure, role, or performance rating. This flexibility helps identify trends and patterns in turnover that may not be immediately obvious with static data analysis.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grpSp>
        <p:nvGrpSpPr>
          <p:cNvPr id="47" name="object 2"/>
          <p:cNvGrpSpPr/>
          <p:nvPr/>
        </p:nvGrpSpPr>
        <p:grpSpPr>
          <a:xfrm>
            <a:off x="8658225" y="2647950"/>
            <a:ext cx="3533775" cy="3810000"/>
            <a:chOff x="8658225" y="2647950"/>
            <a:chExt cx="3533775" cy="381000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8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6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1" name="object 8"/>
          <p:cNvSpPr txBox="1"/>
          <p:nvPr/>
        </p:nvSpPr>
        <p:spPr>
          <a:xfrm>
            <a:off x="739775" y="291147"/>
            <a:ext cx="4103532"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grpSp>
        <p:nvGrpSpPr>
          <p:cNvPr id="49" name="object 2"/>
          <p:cNvGrpSpPr/>
          <p:nvPr/>
        </p:nvGrpSpPr>
        <p:grpSpPr>
          <a:xfrm>
            <a:off x="8658225" y="2647950"/>
            <a:ext cx="3533775" cy="3810000"/>
            <a:chOff x="8658225" y="2647950"/>
            <a:chExt cx="3533775" cy="381000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0"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695" name=""/>
          <p:cNvSpPr txBox="1"/>
          <p:nvPr/>
        </p:nvSpPr>
        <p:spPr>
          <a:xfrm>
            <a:off x="548753" y="1662429"/>
            <a:ext cx="8589108" cy="2606041"/>
          </a:xfrm>
          <a:prstGeom prst="rect"/>
        </p:spPr>
        <p:txBody>
          <a:bodyPr rtlCol="0" wrap="square">
            <a:spAutoFit/>
          </a:bodyPr>
          <a:p>
            <a:r>
              <a:rPr sz="2800" lang="en-IN">
                <a:solidFill>
                  <a:srgbClr val="000000"/>
                </a:solidFill>
              </a:rPr>
              <a:t>Prepare Data: Ensure you have columns like Employee ID, Department, Hire Date, Termination Date, Reason for Leaving, etc.</a:t>
            </a:r>
            <a:endParaRPr sz="2800" lang="en-IN">
              <a:solidFill>
                <a:srgbClr val="000000"/>
              </a:solidFill>
            </a:endParaRPr>
          </a:p>
          <a:p>
            <a:endParaRPr sz="2800" lang="en-IN">
              <a:solidFill>
                <a:srgbClr val="000000"/>
              </a:solidFill>
            </a:endParaRPr>
          </a:p>
          <a:p>
            <a:r>
              <a:rPr sz="2800" lang="en-IN">
                <a:solidFill>
                  <a:srgbClr val="000000"/>
                </a:solidFill>
              </a:rPr>
              <a:t>Create Pivot Table: Insert a pivot table using your data.</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pSp>
        <p:nvGrpSpPr>
          <p:cNvPr id="51" name="object 2"/>
          <p:cNvGrpSpPr/>
          <p:nvPr/>
        </p:nvGrpSpPr>
        <p:grpSpPr>
          <a:xfrm>
            <a:off x="8658225" y="2647950"/>
            <a:ext cx="3533775" cy="3810000"/>
            <a:chOff x="8658225" y="2647950"/>
            <a:chExt cx="3533775" cy="3810000"/>
          </a:xfrm>
        </p:grpSpPr>
        <p:sp>
          <p:nvSpPr>
            <p:cNvPr id="10487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2"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pic>
        <p:nvPicPr>
          <p:cNvPr id="2097173" name=""/>
          <p:cNvPicPr>
            <a:picLocks/>
          </p:cNvPicPr>
          <p:nvPr/>
        </p:nvPicPr>
        <p:blipFill>
          <a:blip xmlns:r="http://schemas.openxmlformats.org/officeDocument/2006/relationships" r:embed="rId3"/>
          <a:stretch>
            <a:fillRect/>
          </a:stretch>
        </p:blipFill>
        <p:spPr>
          <a:xfrm rot="0">
            <a:off x="1388533" y="1514107"/>
            <a:ext cx="6366933" cy="382978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0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grpSp>
        <p:nvGrpSpPr>
          <p:cNvPr id="55" name="object 2"/>
          <p:cNvGrpSpPr/>
          <p:nvPr/>
        </p:nvGrpSpPr>
        <p:grpSpPr>
          <a:xfrm>
            <a:off x="8658225" y="2647950"/>
            <a:ext cx="3533775" cy="3810000"/>
            <a:chOff x="8658225" y="2647950"/>
            <a:chExt cx="3533775" cy="3810000"/>
          </a:xfrm>
        </p:grpSpPr>
        <p:sp>
          <p:nvSpPr>
            <p:cNvPr id="10487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0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707" name=""/>
          <p:cNvSpPr txBox="1"/>
          <p:nvPr/>
        </p:nvSpPr>
        <p:spPr>
          <a:xfrm>
            <a:off x="755332" y="2210434"/>
            <a:ext cx="8200870" cy="3025141"/>
          </a:xfrm>
          <a:prstGeom prst="rect"/>
        </p:spPr>
        <p:txBody>
          <a:bodyPr rtlCol="0" wrap="square">
            <a:spAutoFit/>
          </a:bodyPr>
          <a:p>
            <a:r>
              <a:rPr sz="2800" lang="en-IN">
                <a:solidFill>
                  <a:srgbClr val="000000"/>
                </a:solidFill>
              </a:rPr>
              <a:t>They enable HR professionals and analysts to efficiently organize, summarize, and compare employee turnover metrics across various dimensions, such as departments, job roles, tenure, and demographics. By allowing the quick identification of trends, patterns, and anomalies, pivot tables support data-driven</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9237982" cy="1183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 </a:t>
            </a:r>
            <a:r>
              <a:rPr altLang="en-US" b="1" dirty="0" sz="4400" lang="en-US">
                <a:solidFill>
                  <a:srgbClr val="0F0F0F"/>
                </a:solidFill>
                <a:latin typeface="Times New Roman" panose="02020603050405020304" pitchFamily="18" charset="0"/>
                <a:cs typeface="Times New Roman" panose="02020603050405020304" pitchFamily="18" charset="0"/>
              </a:rPr>
              <a:t>P</a:t>
            </a:r>
            <a:r>
              <a:rPr altLang="en-US" b="1" dirty="0" sz="4400" lang="en-US">
                <a:solidFill>
                  <a:srgbClr val="0F0F0F"/>
                </a:solidFill>
                <a:latin typeface="Times New Roman" panose="02020603050405020304" pitchFamily="18" charset="0"/>
                <a:cs typeface="Times New Roman" panose="02020603050405020304" pitchFamily="18" charset="0"/>
              </a:rPr>
              <a:t>I</a:t>
            </a:r>
            <a:r>
              <a:rPr altLang="en-US" b="1" dirty="0" sz="4400" lang="en-US">
                <a:solidFill>
                  <a:srgbClr val="0F0F0F"/>
                </a:solidFill>
                <a:latin typeface="Times New Roman" panose="02020603050405020304" pitchFamily="18" charset="0"/>
                <a:cs typeface="Times New Roman" panose="02020603050405020304" pitchFamily="18" charset="0"/>
              </a:rPr>
              <a:t>V</a:t>
            </a:r>
            <a:r>
              <a:rPr altLang="en-US" b="1" dirty="0" sz="4400" lang="en-US">
                <a:solidFill>
                  <a:srgbClr val="0F0F0F"/>
                </a:solidFill>
                <a:latin typeface="Times New Roman" panose="02020603050405020304" pitchFamily="18" charset="0"/>
                <a:cs typeface="Times New Roman" panose="02020603050405020304" pitchFamily="18" charset="0"/>
              </a:rPr>
              <a:t>O</a:t>
            </a:r>
            <a:r>
              <a:rPr altLang="en-US" b="1" dirty="0" sz="4400" lang="en-US">
                <a:solidFill>
                  <a:srgbClr val="0F0F0F"/>
                </a:solidFill>
                <a:latin typeface="Times New Roman" panose="02020603050405020304" pitchFamily="18" charset="0"/>
                <a:cs typeface="Times New Roman" panose="02020603050405020304" pitchFamily="18" charset="0"/>
              </a:rPr>
              <a:t>T</a:t>
            </a:r>
            <a:r>
              <a:rPr altLang="en-US" b="1" dirty="0" sz="4400" lang="en-US">
                <a:solidFill>
                  <a:srgbClr val="0F0F0F"/>
                </a:solidFill>
                <a:latin typeface="Times New Roman" panose="02020603050405020304" pitchFamily="18" charset="0"/>
                <a:cs typeface="Times New Roman" panose="02020603050405020304" pitchFamily="18" charset="0"/>
              </a:rPr>
              <a:t> </a:t>
            </a:r>
            <a:r>
              <a:rPr altLang="en-US" b="1" dirty="0" sz="4400" lang="en-US">
                <a:solidFill>
                  <a:srgbClr val="0F0F0F"/>
                </a:solidFill>
                <a:latin typeface="Times New Roman" panose="02020603050405020304" pitchFamily="18" charset="0"/>
                <a:cs typeface="Times New Roman" panose="02020603050405020304" pitchFamily="18" charset="0"/>
              </a:rPr>
              <a:t>TABLES </a:t>
            </a:r>
            <a:r>
              <a:rPr altLang="en-US" b="1" dirty="0" sz="4400" lang="en-US">
                <a:solidFill>
                  <a:srgbClr val="0F0F0F"/>
                </a:solidFill>
                <a:latin typeface="Times New Roman" panose="02020603050405020304" pitchFamily="18" charset="0"/>
                <a:cs typeface="Times New Roman" panose="02020603050405020304" pitchFamily="18" charset="0"/>
              </a:rPr>
              <a:t>F</a:t>
            </a:r>
            <a:r>
              <a:rPr altLang="en-US" b="1" dirty="0" sz="4400" lang="en-US">
                <a:solidFill>
                  <a:srgbClr val="0F0F0F"/>
                </a:solidFill>
                <a:latin typeface="Times New Roman" panose="02020603050405020304" pitchFamily="18" charset="0"/>
                <a:cs typeface="Times New Roman" panose="02020603050405020304" pitchFamily="18" charset="0"/>
              </a:rPr>
              <a:t>O</a:t>
            </a:r>
            <a:r>
              <a:rPr altLang="en-US" b="1" dirty="0" sz="4400" lang="en-US">
                <a:solidFill>
                  <a:srgbClr val="0F0F0F"/>
                </a:solidFill>
                <a:latin typeface="Times New Roman" panose="02020603050405020304" pitchFamily="18" charset="0"/>
                <a:cs typeface="Times New Roman" panose="02020603050405020304" pitchFamily="18" charset="0"/>
              </a:rPr>
              <a:t>R</a:t>
            </a:r>
            <a:r>
              <a:rPr altLang="en-US" b="1" dirty="0" sz="4400" lang="en-US">
                <a:solidFill>
                  <a:srgbClr val="0F0F0F"/>
                </a:solidFill>
                <a:latin typeface="Times New Roman" panose="02020603050405020304" pitchFamily="18" charset="0"/>
                <a:cs typeface="Times New Roman" panose="02020603050405020304" pitchFamily="18" charset="0"/>
              </a:rPr>
              <a:t> </a:t>
            </a:r>
            <a:r>
              <a:rPr altLang="en-US" b="1" dirty="0" sz="4400" lang="en-US">
                <a:solidFill>
                  <a:srgbClr val="0F0F0F"/>
                </a:solidFill>
                <a:latin typeface="Times New Roman" panose="02020603050405020304" pitchFamily="18" charset="0"/>
                <a:cs typeface="Times New Roman" panose="02020603050405020304" pitchFamily="18" charset="0"/>
              </a:rPr>
              <a:t>E</a:t>
            </a:r>
            <a:r>
              <a:rPr altLang="en-US" b="1" dirty="0" sz="4400" lang="en-US">
                <a:solidFill>
                  <a:srgbClr val="0F0F0F"/>
                </a:solidFill>
                <a:latin typeface="Times New Roman" panose="02020603050405020304" pitchFamily="18" charset="0"/>
                <a:cs typeface="Times New Roman" panose="02020603050405020304" pitchFamily="18" charset="0"/>
              </a:rPr>
              <a:t>M</a:t>
            </a:r>
            <a:r>
              <a:rPr altLang="en-US" b="1" dirty="0" sz="4400" lang="en-US">
                <a:solidFill>
                  <a:srgbClr val="0F0F0F"/>
                </a:solidFill>
                <a:latin typeface="Times New Roman" panose="02020603050405020304" pitchFamily="18" charset="0"/>
                <a:cs typeface="Times New Roman" panose="02020603050405020304" pitchFamily="18" charset="0"/>
              </a:rPr>
              <a:t>P</a:t>
            </a:r>
            <a:r>
              <a:rPr altLang="en-US" b="1" dirty="0" sz="4400" lang="en-US">
                <a:solidFill>
                  <a:srgbClr val="0F0F0F"/>
                </a:solidFill>
                <a:latin typeface="Times New Roman" panose="02020603050405020304" pitchFamily="18" charset="0"/>
                <a:cs typeface="Times New Roman" panose="02020603050405020304" pitchFamily="18" charset="0"/>
              </a:rPr>
              <a:t>L</a:t>
            </a:r>
            <a:r>
              <a:rPr altLang="en-US" b="1" dirty="0" sz="4400" lang="en-US">
                <a:solidFill>
                  <a:srgbClr val="0F0F0F"/>
                </a:solidFill>
                <a:latin typeface="Times New Roman" panose="02020603050405020304" pitchFamily="18" charset="0"/>
                <a:cs typeface="Times New Roman" panose="02020603050405020304" pitchFamily="18" charset="0"/>
              </a:rPr>
              <a:t>O</a:t>
            </a:r>
            <a:r>
              <a:rPr altLang="en-US" b="1" dirty="0" sz="4400" lang="en-US">
                <a:solidFill>
                  <a:srgbClr val="0F0F0F"/>
                </a:solidFill>
                <a:latin typeface="Times New Roman" panose="02020603050405020304" pitchFamily="18" charset="0"/>
                <a:cs typeface="Times New Roman" panose="02020603050405020304" pitchFamily="18" charset="0"/>
              </a:rPr>
              <a:t>YEE </a:t>
            </a:r>
            <a:r>
              <a:rPr altLang="en-US" b="1" dirty="0" sz="4400" lang="en-US">
                <a:solidFill>
                  <a:srgbClr val="0F0F0F"/>
                </a:solidFill>
                <a:latin typeface="Times New Roman" panose="02020603050405020304" pitchFamily="18" charset="0"/>
                <a:cs typeface="Times New Roman" panose="02020603050405020304" pitchFamily="18" charset="0"/>
              </a:rPr>
              <a:t>TURNOVER </a:t>
            </a:r>
            <a:r>
              <a:rPr altLang="en-US" b="1" dirty="0" sz="4400" lang="en-US">
                <a:solidFill>
                  <a:srgbClr val="0F0F0F"/>
                </a:solidFill>
                <a:latin typeface="Times New Roman" panose="02020603050405020304" pitchFamily="18" charset="0"/>
                <a:cs typeface="Times New Roman" panose="02020603050405020304" pitchFamily="18" charset="0"/>
              </a:rPr>
              <a:t>A</a:t>
            </a:r>
            <a:r>
              <a:rPr altLang="en-US" b="1" dirty="0" sz="4400" lang="en-US">
                <a:solidFill>
                  <a:srgbClr val="0F0F0F"/>
                </a:solidFill>
                <a:latin typeface="Times New Roman" panose="02020603050405020304" pitchFamily="18" charset="0"/>
                <a:cs typeface="Times New Roman" panose="02020603050405020304" pitchFamily="18" charset="0"/>
              </a:rPr>
              <a:t>N</a:t>
            </a:r>
            <a:r>
              <a:rPr altLang="en-US" b="1" dirty="0" sz="4400" lang="en-US">
                <a:solidFill>
                  <a:srgbClr val="0F0F0F"/>
                </a:solidFill>
                <a:latin typeface="Times New Roman" panose="02020603050405020304" pitchFamily="18" charset="0"/>
                <a:cs typeface="Times New Roman" panose="02020603050405020304" pitchFamily="18" charset="0"/>
              </a:rPr>
              <a:t>A</a:t>
            </a:r>
            <a:r>
              <a:rPr altLang="en-US" b="1" dirty="0" sz="4400" lang="en-US">
                <a:solidFill>
                  <a:srgbClr val="0F0F0F"/>
                </a:solidFill>
                <a:latin typeface="Times New Roman" panose="02020603050405020304" pitchFamily="18" charset="0"/>
                <a:cs typeface="Times New Roman" panose="02020603050405020304" pitchFamily="18" charset="0"/>
              </a:rPr>
              <a:t>L</a:t>
            </a:r>
            <a:r>
              <a:rPr altLang="en-US" b="1" dirty="0" sz="4400" lang="en-US">
                <a:solidFill>
                  <a:srgbClr val="0F0F0F"/>
                </a:solidFill>
                <a:latin typeface="Times New Roman" panose="02020603050405020304" pitchFamily="18" charset="0"/>
                <a:cs typeface="Times New Roman" panose="02020603050405020304" pitchFamily="18" charset="0"/>
              </a:rPr>
              <a:t>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49167"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676275" y="2011680"/>
            <a:ext cx="8335819" cy="2834641"/>
          </a:xfrm>
          <a:prstGeom prst="rect"/>
        </p:spPr>
        <p:txBody>
          <a:bodyPr rtlCol="0" wrap="square">
            <a:spAutoFit/>
          </a:bodyPr>
          <a:p>
            <a:r>
              <a:rPr sz="2800" lang="en-IN">
                <a:solidFill>
                  <a:srgbClr val="000000"/>
                </a:solidFill>
              </a:rPr>
              <a:t>
- Identify overall turnover rate
- Determine highest turnover departments, job titles, and locations
- Examine tenure's impact on turnover
- Inform strategies to reduce turnover and boost retention"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600" y="1187131"/>
            <a:ext cx="8630832" cy="2834641"/>
          </a:xfrm>
          <a:prstGeom prst="rect"/>
        </p:spPr>
        <p:txBody>
          <a:bodyPr rtlCol="0" wrap="square">
            <a:spAutoFit/>
          </a:bodyPr>
          <a:p>
            <a:r>
              <a:rPr sz="2800" lang="en-IN">
                <a:solidFill>
                  <a:srgbClr val="000000"/>
                </a:solidFill>
              </a:rPr>
              <a:t>
_Project:_ Employee Turnover Analysis
_Objective:_ Analyze turnover trends and identify factors to reduce turnover and boost retention.
_Dataset:_ Employee data (ID, Department, Job Title, Location, Tenure, Turnover Status)
_Deliverables: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pSp>
        <p:nvGrpSpPr>
          <p:cNvPr id="38" name="object 2"/>
          <p:cNvGrpSpPr/>
          <p:nvPr/>
        </p:nvGrpSpPr>
        <p:grpSpPr>
          <a:xfrm>
            <a:off x="8658225" y="2647950"/>
            <a:ext cx="3533775" cy="3810000"/>
            <a:chOff x="8658225" y="2647950"/>
            <a:chExt cx="3533775" cy="381000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63"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662" name=""/>
          <p:cNvSpPr txBox="1"/>
          <p:nvPr/>
        </p:nvSpPr>
        <p:spPr>
          <a:xfrm>
            <a:off x="984971" y="1756410"/>
            <a:ext cx="7102764" cy="3177541"/>
          </a:xfrm>
          <a:prstGeom prst="rect"/>
        </p:spPr>
        <p:txBody>
          <a:bodyPr rtlCol="0" wrap="square">
            <a:spAutoFit/>
          </a:bodyPr>
          <a:p>
            <a:r>
              <a:rPr sz="2800" lang="en-IN">
                <a:solidFill>
                  <a:srgbClr val="000000"/>
                </a:solidFill>
              </a:rPr>
              <a:t>
- HR Managers
- Talent Management Teams
- Business Leaders
- Department Heads
- Decision Makers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8" name=""/>
          <p:cNvSpPr txBox="1"/>
          <p:nvPr/>
        </p:nvSpPr>
        <p:spPr>
          <a:xfrm>
            <a:off x="1194952" y="1172210"/>
            <a:ext cx="7211291" cy="2491741"/>
          </a:xfrm>
          <a:prstGeom prst="rect"/>
        </p:spPr>
        <p:txBody>
          <a:bodyPr rtlCol="0" wrap="square">
            <a:spAutoFit/>
          </a:bodyPr>
          <a:p>
            <a:r>
              <a:rPr sz="2800" lang="en-IN">
                <a:solidFill>
                  <a:srgbClr val="000000"/>
                </a:solidFill>
              </a:rPr>
              <a:t>
Or, even shorter:
- HR
- Leaders
- Decision Makers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558165" y="857885"/>
            <a:ext cx="9763125" cy="457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grpSp>
        <p:nvGrpSpPr>
          <p:cNvPr id="43" name="object 2"/>
          <p:cNvGrpSpPr/>
          <p:nvPr/>
        </p:nvGrpSpPr>
        <p:grpSpPr>
          <a:xfrm>
            <a:off x="8658225" y="2647950"/>
            <a:ext cx="3533775" cy="3810000"/>
            <a:chOff x="8658225" y="2647950"/>
            <a:chExt cx="3533775" cy="381000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66"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676" name=""/>
          <p:cNvSpPr txBox="1"/>
          <p:nvPr/>
        </p:nvSpPr>
        <p:spPr>
          <a:xfrm rot="15439">
            <a:off x="569930" y="1827234"/>
            <a:ext cx="8939923" cy="3863341"/>
          </a:xfrm>
          <a:prstGeom prst="rect"/>
        </p:spPr>
        <p:txBody>
          <a:bodyPr rtlCol="0" wrap="square">
            <a:spAutoFit/>
          </a:bodyPr>
          <a:p>
            <a:r>
              <a:rPr sz="2800" lang="en-IN">
                <a:solidFill>
                  <a:srgbClr val="000000"/>
                </a:solidFill>
              </a:rPr>
              <a:t>
_Solution:_ Employee Turnover Analytics Platform
_Value Proposition:_
"Reduce turnover, boost retention, and improve employee engagement with our AI-powered analytics platform. Gain actionable insights and develop targeted strategies to drive business success."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
            </a:r>
            <a:r>
              <a:rPr dirty="0" lang="en-US"/>
              <a:t>A</a:t>
            </a:r>
            <a:r>
              <a:rPr dirty="0" lang="en-US"/>
              <a:t>T</a:t>
            </a:r>
            <a:r>
              <a:rPr dirty="0" lang="en-US"/>
              <a:t>A</a:t>
            </a:r>
            <a:r>
              <a:rPr dirty="0" lang="en-US"/>
              <a:t>S</a:t>
            </a:r>
            <a:r>
              <a:rPr dirty="0" lang="en-US"/>
              <a:t>E</a:t>
            </a:r>
            <a:r>
              <a:rPr dirty="0" lang="en-US"/>
              <a:t>T</a:t>
            </a:r>
            <a:r>
              <a:rPr dirty="0" lang="en-US"/>
              <a:t> </a:t>
            </a:r>
            <a:r>
              <a:rPr dirty="0" lang="en-US"/>
              <a:t>D</a:t>
            </a:r>
            <a:r>
              <a:rPr dirty="0" lang="en-US"/>
              <a:t>I</a:t>
            </a:r>
            <a:r>
              <a:rPr dirty="0" lang="en-US"/>
              <a:t>S</a:t>
            </a:r>
            <a:r>
              <a:rPr dirty="0" lang="en-US"/>
              <a:t>C</a:t>
            </a:r>
            <a:r>
              <a:rPr dirty="0" lang="en-US"/>
              <a:t>R</a:t>
            </a:r>
            <a:r>
              <a:rPr dirty="0" lang="en-US"/>
              <a:t>I</a:t>
            </a:r>
            <a:r>
              <a:rPr dirty="0" lang="en-US"/>
              <a:t>P</a:t>
            </a:r>
            <a:r>
              <a:rPr dirty="0" lang="en-US"/>
              <a:t>TION </a:t>
            </a:r>
            <a:endParaRPr altLang="en-US" lang="zh-CN"/>
          </a:p>
        </p:txBody>
      </p:sp>
      <p:grpSp>
        <p:nvGrpSpPr>
          <p:cNvPr id="45" name="object 2"/>
          <p:cNvGrpSpPr/>
          <p:nvPr/>
        </p:nvGrpSpPr>
        <p:grpSpPr>
          <a:xfrm>
            <a:off x="9037165" y="2667000"/>
            <a:ext cx="3533775" cy="3810000"/>
            <a:chOff x="8520136" y="2266950"/>
            <a:chExt cx="3533775" cy="381000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67" name="object 5"/>
            <p:cNvPicPr>
              <a:picLocks/>
            </p:cNvPicPr>
            <p:nvPr/>
          </p:nvPicPr>
          <p:blipFill>
            <a:blip xmlns:r="http://schemas.openxmlformats.org/officeDocument/2006/relationships" r:embed="rId1" cstate="print"/>
            <a:stretch>
              <a:fillRect/>
            </a:stretch>
          </p:blipFill>
          <p:spPr>
            <a:xfrm>
              <a:off x="8520136" y="2266950"/>
              <a:ext cx="3533775" cy="3810000"/>
            </a:xfrm>
            <a:prstGeom prst="rect"/>
          </p:spPr>
        </p:pic>
      </p:grpSp>
      <p:sp>
        <p:nvSpPr>
          <p:cNvPr id="1048680" name=""/>
          <p:cNvSpPr txBox="1"/>
          <p:nvPr/>
        </p:nvSpPr>
        <p:spPr>
          <a:xfrm>
            <a:off x="755331" y="610129"/>
            <a:ext cx="11090782" cy="5539740"/>
          </a:xfrm>
          <a:prstGeom prst="rect"/>
        </p:spPr>
        <p:txBody>
          <a:bodyPr rtlCol="0" wrap="square">
            <a:spAutoFit/>
          </a:bodyPr>
          <a:p>
            <a:r>
              <a:rPr sz="2800" lang="en-IN">
                <a:solidFill>
                  <a:srgbClr val="000000"/>
                </a:solidFill>
              </a:rPr>
              <a:t>
Description:This dataset contains employee-related data, including demographic, job-related, and tenure information, as well as turnover sta</a:t>
            </a:r>
            <a:r>
              <a:rPr sz="2800" lang="en-US">
                <a:solidFill>
                  <a:srgbClr val="000000"/>
                </a:solidFill>
              </a:rPr>
              <a:t>t</a:t>
            </a:r>
            <a:r>
              <a:rPr sz="2800" lang="en-US">
                <a:solidFill>
                  <a:srgbClr val="000000"/>
                </a:solidFill>
              </a:rPr>
              <a:t>u</a:t>
            </a:r>
            <a:r>
              <a:rPr sz="2800" lang="en-US">
                <a:solidFill>
                  <a:srgbClr val="000000"/>
                </a:solidFill>
              </a:rPr>
              <a:t>s</a:t>
            </a:r>
            <a:r>
              <a:rPr sz="2800" lang="en-IN">
                <a:solidFill>
                  <a:srgbClr val="000000"/>
                </a:solidFill>
              </a:rPr>
              <a:t>
1. Employee ID (unique identifier)
2. Name
3. Department
4. Job Title
5. Location
6. Tenure (length of service in months)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Varsha .P.B</cp:lastModifiedBy>
  <dcterms:created xsi:type="dcterms:W3CDTF">2024-03-25T12:07:22Z</dcterms:created>
  <dcterms:modified xsi:type="dcterms:W3CDTF">2024-09-10T07:31:34Z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f4824a64dfb14916adc14fd45674d5d9</vt:lpwstr>
  </property>
</Properties>
</file>