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8" r:id="rId2"/>
    <p:sldId id="260" r:id="rId3"/>
    <p:sldId id="270" r:id="rId4"/>
    <p:sldId id="271" r:id="rId5"/>
    <p:sldId id="272" r:id="rId6"/>
    <p:sldId id="273" r:id="rId7"/>
    <p:sldId id="274" r:id="rId8"/>
    <p:sldId id="275" r:id="rId9"/>
    <p:sldId id="276"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48" d="100"/>
          <a:sy n="48" d="100"/>
        </p:scale>
        <p:origin x="67" y="854"/>
      </p:cViewPr>
      <p:guideLst/>
    </p:cSldViewPr>
  </p:slideViewPr>
  <p:notesTextViewPr>
    <p:cViewPr>
      <p:scale>
        <a:sx n="20" d="100"/>
        <a:sy n="20" d="100"/>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5/26/2024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5/26/2024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5/26/2024</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5/26/2024</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5/26/2024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5/26/2024</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5/26/2024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5/26/2024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5/26/2024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5/26/2024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5/26/2024</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a:solidFill>
                  <a:schemeClr val="tx2"/>
                </a:solidFill>
                <a:latin typeface="Times New Roman" panose="02020603050405020304" pitchFamily="18" charset="0"/>
                <a:cs typeface="Times New Roman" panose="02020603050405020304" pitchFamily="18" charset="0"/>
              </a:rPr>
              <a:t>LEGAL CHATBOT ADVISORY SYSTEM</a:t>
            </a:r>
            <a:br>
              <a:rPr lang="en-US" sz="2800" dirty="0">
                <a:solidFill>
                  <a:schemeClr val="tx2"/>
                </a:solidFill>
                <a:latin typeface="Times New Roman" panose="02020603050405020304" pitchFamily="18" charset="0"/>
                <a:cs typeface="Times New Roman" panose="02020603050405020304" pitchFamily="18" charset="0"/>
              </a:rPr>
            </a:br>
            <a:r>
              <a:rPr lang="en-US" sz="2800" dirty="0">
                <a:solidFill>
                  <a:schemeClr val="tx2"/>
                </a:solidFill>
                <a:latin typeface="Times New Roman" panose="02020603050405020304" pitchFamily="18" charset="0"/>
                <a:cs typeface="Times New Roman" panose="02020603050405020304" pitchFamily="18" charset="0"/>
              </a:rPr>
              <a:t>BATCH-4</a:t>
            </a:r>
            <a:br>
              <a:rPr lang="en-US" sz="2800" dirty="0">
                <a:solidFill>
                  <a:schemeClr val="tx2"/>
                </a:solidFill>
                <a:latin typeface="Times New Roman" panose="02020603050405020304" pitchFamily="18" charset="0"/>
                <a:cs typeface="Times New Roman" panose="02020603050405020304" pitchFamily="18" charset="0"/>
              </a:rPr>
            </a:br>
            <a:r>
              <a:rPr lang="en-US" sz="2800" b="0" dirty="0">
                <a:solidFill>
                  <a:schemeClr val="tx2"/>
                </a:solidFill>
                <a:latin typeface="Times New Roman" panose="02020603050405020304" pitchFamily="18" charset="0"/>
                <a:cs typeface="Times New Roman" panose="02020603050405020304" pitchFamily="18" charset="0"/>
              </a:rPr>
              <a:t>Team Members:</a:t>
            </a:r>
            <a:br>
              <a:rPr lang="en-US" sz="2800" b="0" dirty="0">
                <a:solidFill>
                  <a:schemeClr val="tx2"/>
                </a:solidFill>
                <a:latin typeface="Times New Roman" panose="02020603050405020304" pitchFamily="18" charset="0"/>
                <a:cs typeface="Times New Roman" panose="02020603050405020304" pitchFamily="18" charset="0"/>
              </a:rPr>
            </a:br>
            <a:r>
              <a:rPr lang="en-US" sz="2800" b="0" dirty="0">
                <a:solidFill>
                  <a:schemeClr val="tx2"/>
                </a:solidFill>
                <a:latin typeface="Times New Roman" panose="02020603050405020304" pitchFamily="18" charset="0"/>
                <a:cs typeface="Times New Roman" panose="02020603050405020304" pitchFamily="18" charset="0"/>
              </a:rPr>
              <a:t>  Audhavan A                      811721243010</a:t>
            </a:r>
            <a:br>
              <a:rPr lang="en-US" sz="2800" b="0" dirty="0">
                <a:solidFill>
                  <a:schemeClr val="tx2"/>
                </a:solidFill>
                <a:latin typeface="Times New Roman" panose="02020603050405020304" pitchFamily="18" charset="0"/>
                <a:cs typeface="Times New Roman" panose="02020603050405020304" pitchFamily="18" charset="0"/>
              </a:rPr>
            </a:br>
            <a:r>
              <a:rPr lang="en-US" sz="2800" b="0" dirty="0">
                <a:solidFill>
                  <a:schemeClr val="tx2"/>
                </a:solidFill>
                <a:latin typeface="Times New Roman" panose="02020603050405020304" pitchFamily="18" charset="0"/>
                <a:cs typeface="Times New Roman" panose="02020603050405020304" pitchFamily="18" charset="0"/>
              </a:rPr>
              <a:t>  </a:t>
            </a:r>
            <a:r>
              <a:rPr lang="en-US" sz="2800" b="0" dirty="0" err="1">
                <a:solidFill>
                  <a:schemeClr val="tx2"/>
                </a:solidFill>
                <a:latin typeface="Times New Roman" panose="02020603050405020304" pitchFamily="18" charset="0"/>
                <a:cs typeface="Times New Roman" panose="02020603050405020304" pitchFamily="18" charset="0"/>
              </a:rPr>
              <a:t>Barathvaj</a:t>
            </a:r>
            <a:r>
              <a:rPr lang="en-US" sz="2800" b="0" dirty="0">
                <a:solidFill>
                  <a:schemeClr val="tx2"/>
                </a:solidFill>
                <a:latin typeface="Times New Roman" panose="02020603050405020304" pitchFamily="18" charset="0"/>
                <a:cs typeface="Times New Roman" panose="02020603050405020304" pitchFamily="18" charset="0"/>
              </a:rPr>
              <a:t> M                     811721243011</a:t>
            </a:r>
            <a:br>
              <a:rPr lang="en-US" sz="2800" b="0" dirty="0">
                <a:solidFill>
                  <a:schemeClr val="tx2"/>
                </a:solidFill>
                <a:latin typeface="Times New Roman" panose="02020603050405020304" pitchFamily="18" charset="0"/>
                <a:cs typeface="Times New Roman" panose="02020603050405020304" pitchFamily="18" charset="0"/>
              </a:rPr>
            </a:br>
            <a:r>
              <a:rPr lang="en-US" sz="2800" b="0" dirty="0">
                <a:solidFill>
                  <a:schemeClr val="tx2"/>
                </a:solidFill>
                <a:latin typeface="Times New Roman" panose="02020603050405020304" pitchFamily="18" charset="0"/>
                <a:cs typeface="Times New Roman" panose="02020603050405020304" pitchFamily="18" charset="0"/>
              </a:rPr>
              <a:t>  Mohamed </a:t>
            </a:r>
            <a:r>
              <a:rPr lang="en-US" sz="2800" b="0" dirty="0" err="1">
                <a:solidFill>
                  <a:schemeClr val="tx2"/>
                </a:solidFill>
                <a:latin typeface="Times New Roman" panose="02020603050405020304" pitchFamily="18" charset="0"/>
                <a:cs typeface="Times New Roman" panose="02020603050405020304" pitchFamily="18" charset="0"/>
              </a:rPr>
              <a:t>Thabish</a:t>
            </a:r>
            <a:r>
              <a:rPr lang="en-US" sz="2800" b="0" dirty="0">
                <a:solidFill>
                  <a:schemeClr val="tx2"/>
                </a:solidFill>
                <a:latin typeface="Times New Roman" panose="02020603050405020304" pitchFamily="18" charset="0"/>
                <a:cs typeface="Times New Roman" panose="02020603050405020304" pitchFamily="18" charset="0"/>
              </a:rPr>
              <a:t> M       811721243031</a:t>
            </a:r>
            <a:br>
              <a:rPr lang="en-US" sz="2800" b="0" dirty="0">
                <a:solidFill>
                  <a:schemeClr val="tx2"/>
                </a:solidFill>
                <a:latin typeface="Times New Roman" panose="02020603050405020304" pitchFamily="18" charset="0"/>
                <a:cs typeface="Times New Roman" panose="02020603050405020304" pitchFamily="18" charset="0"/>
              </a:rPr>
            </a:br>
            <a:r>
              <a:rPr lang="en-US" sz="2800" b="0" dirty="0">
                <a:solidFill>
                  <a:schemeClr val="tx2"/>
                </a:solidFill>
                <a:latin typeface="Times New Roman" panose="02020603050405020304" pitchFamily="18" charset="0"/>
                <a:cs typeface="Times New Roman" panose="02020603050405020304" pitchFamily="18" charset="0"/>
              </a:rPr>
              <a:t>  </a:t>
            </a:r>
            <a:r>
              <a:rPr lang="en-US" sz="2800" b="0" dirty="0" err="1">
                <a:solidFill>
                  <a:schemeClr val="tx2"/>
                </a:solidFill>
                <a:latin typeface="Times New Roman" panose="02020603050405020304" pitchFamily="18" charset="0"/>
                <a:cs typeface="Times New Roman" panose="02020603050405020304" pitchFamily="18" charset="0"/>
              </a:rPr>
              <a:t>Vigneshwaran</a:t>
            </a:r>
            <a:r>
              <a:rPr lang="en-US" sz="2800" b="0" dirty="0">
                <a:solidFill>
                  <a:schemeClr val="tx2"/>
                </a:solidFill>
                <a:latin typeface="Times New Roman" panose="02020603050405020304" pitchFamily="18" charset="0"/>
                <a:cs typeface="Times New Roman" panose="02020603050405020304" pitchFamily="18" charset="0"/>
              </a:rPr>
              <a:t> M              811721243061</a:t>
            </a:r>
            <a:endParaRPr lang="en-US" sz="2800" b="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75199" y="4538660"/>
            <a:ext cx="8500062" cy="898580"/>
          </a:xfrm>
        </p:spPr>
        <p:txBody>
          <a:bodyPr>
            <a:normAutofit/>
          </a:bodyPr>
          <a:lstStyle/>
          <a:p>
            <a:r>
              <a:rPr lang="en-US" sz="2000" dirty="0">
                <a:latin typeface="Times New Roman" panose="02020603050405020304" pitchFamily="18" charset="0"/>
                <a:cs typeface="Times New Roman" panose="02020603050405020304" pitchFamily="18" charset="0"/>
              </a:rPr>
              <a:t>Guide Name : </a:t>
            </a:r>
            <a:r>
              <a:rPr lang="en-US" sz="2000" dirty="0" err="1">
                <a:latin typeface="Times New Roman" panose="02020603050405020304" pitchFamily="18" charset="0"/>
                <a:cs typeface="Times New Roman" panose="02020603050405020304" pitchFamily="18" charset="0"/>
              </a:rPr>
              <a:t>Mrs.G.Nalina</a:t>
            </a:r>
            <a:r>
              <a:rPr lang="en-US" sz="2000" dirty="0">
                <a:latin typeface="Times New Roman" panose="02020603050405020304" pitchFamily="18" charset="0"/>
                <a:cs typeface="Times New Roman" panose="02020603050405020304" pitchFamily="18" charset="0"/>
              </a:rPr>
              <a:t> Keerthana 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24B2-2CF7-23EA-961B-5E99390D0FA4}"/>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1DE4FFFF-7EBA-2F09-595C-70E4EAF08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642" y="2190750"/>
            <a:ext cx="5153541" cy="3986213"/>
          </a:xfrm>
        </p:spPr>
      </p:pic>
    </p:spTree>
    <p:extLst>
      <p:ext uri="{BB962C8B-B14F-4D97-AF65-F5344CB8AC3E}">
        <p14:creationId xmlns:p14="http://schemas.microsoft.com/office/powerpoint/2010/main" val="13857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BBD9-357D-4359-A8F8-07D5DEDE09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SPECIFICATION</a:t>
            </a:r>
          </a:p>
        </p:txBody>
      </p:sp>
      <p:sp>
        <p:nvSpPr>
          <p:cNvPr id="3" name="Content Placeholder 2">
            <a:extLst>
              <a:ext uri="{FF2B5EF4-FFF2-40B4-BE49-F238E27FC236}">
                <a16:creationId xmlns:a16="http://schemas.microsoft.com/office/drawing/2014/main" id="{88A3D9B5-24D2-49A3-BBA6-5043160557E5}"/>
              </a:ext>
            </a:extLst>
          </p:cNvPr>
          <p:cNvSpPr>
            <a:spLocks noGrp="1"/>
          </p:cNvSpPr>
          <p:nvPr>
            <p:ph idx="1"/>
          </p:nvPr>
        </p:nvSpPr>
        <p:spPr>
          <a:xfrm>
            <a:off x="0" y="1828457"/>
            <a:ext cx="12192000" cy="5029544"/>
          </a:xfrm>
        </p:spPr>
        <p:txBody>
          <a:bodyPr>
            <a:normAutofit fontScale="85000" lnSpcReduction="20000"/>
          </a:bodyPr>
          <a:lstStyle/>
          <a:p>
            <a:pPr marL="12700">
              <a:lnSpc>
                <a:spcPct val="150000"/>
              </a:lnSpc>
              <a:spcBef>
                <a:spcPts val="1320"/>
              </a:spcBef>
            </a:pPr>
            <a:r>
              <a:rPr lang="en-IN" sz="2400" b="1" spc="-50" dirty="0">
                <a:latin typeface="Times New Roman" panose="02020603050405020304" pitchFamily="18" charset="0"/>
                <a:cs typeface="Times New Roman" panose="02020603050405020304" pitchFamily="18" charset="0"/>
              </a:rPr>
              <a:t>HARDWARE</a:t>
            </a:r>
            <a:r>
              <a:rPr lang="en-IN" sz="2400" b="1" spc="220" dirty="0">
                <a:latin typeface="Times New Roman" panose="02020603050405020304" pitchFamily="18" charset="0"/>
                <a:cs typeface="Times New Roman" panose="02020603050405020304" pitchFamily="18" charset="0"/>
              </a:rPr>
              <a:t> </a:t>
            </a:r>
            <a:r>
              <a:rPr lang="en-IN" b="1" spc="220" dirty="0">
                <a:latin typeface="Times New Roman" panose="02020603050405020304" pitchFamily="18" charset="0"/>
                <a:cs typeface="Times New Roman" panose="02020603050405020304" pitchFamily="18" charset="0"/>
              </a:rPr>
              <a:t>SPECIFICATION :</a:t>
            </a:r>
            <a:endParaRPr lang="en-IN" sz="2400" b="1" spc="220" dirty="0">
              <a:latin typeface="Times New Roman" panose="02020603050405020304" pitchFamily="18" charset="0"/>
              <a:cs typeface="Times New Roman" panose="02020603050405020304" pitchFamily="18" charset="0"/>
            </a:endParaRPr>
          </a:p>
          <a:p>
            <a:pPr marL="298450" indent="-285750">
              <a:lnSpc>
                <a:spcPct val="150000"/>
              </a:lnSpc>
              <a:spcBef>
                <a:spcPts val="1320"/>
              </a:spcBef>
              <a:buFont typeface="Arial" panose="020B0604020202020204" pitchFamily="34" charset="0"/>
              <a:buChar char="•"/>
            </a:pPr>
            <a:r>
              <a:rPr lang="en-IN" sz="2400" spc="-5" dirty="0">
                <a:latin typeface="Times New Roman"/>
                <a:cs typeface="Times New Roman"/>
              </a:rPr>
              <a:t>Computer</a:t>
            </a:r>
            <a:r>
              <a:rPr lang="en-IN" sz="2400" dirty="0">
                <a:latin typeface="Times New Roman"/>
                <a:cs typeface="Times New Roman"/>
              </a:rPr>
              <a:t> -</a:t>
            </a:r>
            <a:r>
              <a:rPr lang="en-IN" sz="2400" spc="-5" dirty="0">
                <a:latin typeface="Times New Roman"/>
                <a:cs typeface="Times New Roman"/>
              </a:rPr>
              <a:t> </a:t>
            </a:r>
            <a:r>
              <a:rPr lang="en-IN" sz="2400" spc="-30" dirty="0">
                <a:latin typeface="Times New Roman"/>
                <a:cs typeface="Times New Roman"/>
              </a:rPr>
              <a:t>minimum</a:t>
            </a:r>
            <a:r>
              <a:rPr lang="en-IN" sz="2400" spc="160" dirty="0">
                <a:latin typeface="Times New Roman"/>
                <a:cs typeface="Times New Roman"/>
              </a:rPr>
              <a:t> </a:t>
            </a:r>
            <a:r>
              <a:rPr lang="en-IN" sz="2400" dirty="0">
                <a:latin typeface="Times New Roman"/>
                <a:cs typeface="Times New Roman"/>
              </a:rPr>
              <a:t>of </a:t>
            </a:r>
            <a:r>
              <a:rPr lang="en-IN" sz="2400" spc="-15" dirty="0">
                <a:latin typeface="Times New Roman"/>
                <a:cs typeface="Times New Roman"/>
              </a:rPr>
              <a:t>4GB</a:t>
            </a:r>
            <a:r>
              <a:rPr lang="en-IN" sz="2400" spc="-5" dirty="0">
                <a:latin typeface="Times New Roman"/>
                <a:cs typeface="Times New Roman"/>
              </a:rPr>
              <a:t> </a:t>
            </a:r>
            <a:r>
              <a:rPr lang="en-IN" sz="2400" spc="-10" dirty="0">
                <a:latin typeface="Times New Roman"/>
                <a:cs typeface="Times New Roman"/>
              </a:rPr>
              <a:t>RAM</a:t>
            </a:r>
            <a:r>
              <a:rPr lang="en-IN" sz="2400" spc="40" dirty="0">
                <a:latin typeface="Times New Roman"/>
                <a:cs typeface="Times New Roman"/>
              </a:rPr>
              <a:t> </a:t>
            </a:r>
            <a:r>
              <a:rPr lang="en-IN" sz="2400" dirty="0">
                <a:latin typeface="Times New Roman"/>
                <a:cs typeface="Times New Roman"/>
              </a:rPr>
              <a:t>&amp;</a:t>
            </a:r>
            <a:r>
              <a:rPr lang="en-IN" sz="2400" spc="20" dirty="0">
                <a:latin typeface="Times New Roman"/>
                <a:cs typeface="Times New Roman"/>
              </a:rPr>
              <a:t> </a:t>
            </a:r>
            <a:r>
              <a:rPr lang="en-IN" sz="2400" dirty="0">
                <a:latin typeface="Times New Roman"/>
                <a:cs typeface="Times New Roman"/>
              </a:rPr>
              <a:t>dual-core</a:t>
            </a:r>
            <a:r>
              <a:rPr lang="en-IN" sz="2400" spc="-60" dirty="0">
                <a:latin typeface="Times New Roman"/>
                <a:cs typeface="Times New Roman"/>
              </a:rPr>
              <a:t> </a:t>
            </a:r>
            <a:r>
              <a:rPr lang="en-IN" sz="2400" spc="-10" dirty="0">
                <a:latin typeface="Times New Roman"/>
                <a:cs typeface="Times New Roman"/>
              </a:rPr>
              <a:t>processor.</a:t>
            </a:r>
            <a:endParaRPr lang="en-IN" sz="2400" dirty="0">
              <a:latin typeface="Times New Roman"/>
              <a:cs typeface="Times New Roman"/>
            </a:endParaRPr>
          </a:p>
          <a:p>
            <a:pPr marL="298450" indent="-286385">
              <a:lnSpc>
                <a:spcPct val="150000"/>
              </a:lnSpc>
              <a:spcBef>
                <a:spcPts val="844"/>
              </a:spcBef>
              <a:buFont typeface="Arial MT"/>
              <a:buChar char="•"/>
              <a:tabLst>
                <a:tab pos="298450" algn="l"/>
                <a:tab pos="299085" algn="l"/>
              </a:tabLst>
            </a:pPr>
            <a:r>
              <a:rPr lang="en-IN" spc="-15" dirty="0" err="1">
                <a:latin typeface="Times New Roman"/>
                <a:cs typeface="Times New Roman"/>
              </a:rPr>
              <a:t>MOB</a:t>
            </a:r>
            <a:r>
              <a:rPr lang="en-IN" sz="2400" spc="-15" dirty="0" err="1">
                <a:latin typeface="Times New Roman"/>
                <a:cs typeface="Times New Roman"/>
              </a:rPr>
              <a:t>cam</a:t>
            </a:r>
            <a:r>
              <a:rPr lang="en-IN" sz="2400" spc="-120" dirty="0">
                <a:latin typeface="Times New Roman"/>
                <a:cs typeface="Times New Roman"/>
              </a:rPr>
              <a:t> </a:t>
            </a:r>
            <a:r>
              <a:rPr lang="en-IN" sz="2400" dirty="0">
                <a:latin typeface="Times New Roman"/>
                <a:cs typeface="Times New Roman"/>
              </a:rPr>
              <a:t>- </a:t>
            </a:r>
            <a:r>
              <a:rPr lang="en-IN" sz="2400" spc="10" dirty="0">
                <a:latin typeface="Times New Roman"/>
                <a:cs typeface="Times New Roman"/>
              </a:rPr>
              <a:t>at</a:t>
            </a:r>
            <a:r>
              <a:rPr lang="en-IN" sz="2400" spc="-45" dirty="0">
                <a:latin typeface="Times New Roman"/>
                <a:cs typeface="Times New Roman"/>
              </a:rPr>
              <a:t> </a:t>
            </a:r>
            <a:r>
              <a:rPr lang="en-IN" sz="2400" spc="-10" dirty="0">
                <a:latin typeface="Times New Roman"/>
                <a:cs typeface="Times New Roman"/>
              </a:rPr>
              <a:t>least</a:t>
            </a:r>
            <a:r>
              <a:rPr lang="en-IN" sz="2400" spc="25" dirty="0">
                <a:latin typeface="Times New Roman"/>
                <a:cs typeface="Times New Roman"/>
              </a:rPr>
              <a:t> </a:t>
            </a:r>
            <a:r>
              <a:rPr lang="en-IN" sz="2400" dirty="0">
                <a:latin typeface="Times New Roman"/>
                <a:cs typeface="Times New Roman"/>
              </a:rPr>
              <a:t>720p</a:t>
            </a:r>
            <a:r>
              <a:rPr lang="en-IN" sz="2400" spc="5" dirty="0">
                <a:latin typeface="Times New Roman"/>
                <a:cs typeface="Times New Roman"/>
              </a:rPr>
              <a:t> </a:t>
            </a:r>
            <a:r>
              <a:rPr lang="en-IN" sz="2400" dirty="0">
                <a:latin typeface="Times New Roman"/>
                <a:cs typeface="Times New Roman"/>
              </a:rPr>
              <a:t>&amp;</a:t>
            </a:r>
            <a:r>
              <a:rPr lang="en-IN" sz="2400" spc="30" dirty="0">
                <a:latin typeface="Times New Roman"/>
                <a:cs typeface="Times New Roman"/>
              </a:rPr>
              <a:t> </a:t>
            </a:r>
            <a:r>
              <a:rPr lang="en-IN" sz="2400" spc="-35" dirty="0">
                <a:latin typeface="Times New Roman"/>
                <a:cs typeface="Times New Roman"/>
              </a:rPr>
              <a:t>high</a:t>
            </a:r>
            <a:r>
              <a:rPr lang="en-IN" sz="2400" spc="155" dirty="0">
                <a:latin typeface="Times New Roman"/>
                <a:cs typeface="Times New Roman"/>
              </a:rPr>
              <a:t> </a:t>
            </a:r>
            <a:r>
              <a:rPr lang="en-IN" sz="2400" spc="-5" dirty="0">
                <a:latin typeface="Times New Roman"/>
                <a:cs typeface="Times New Roman"/>
              </a:rPr>
              <a:t>frame</a:t>
            </a:r>
            <a:r>
              <a:rPr lang="en-IN" sz="2400" spc="30" dirty="0">
                <a:latin typeface="Times New Roman"/>
                <a:cs typeface="Times New Roman"/>
              </a:rPr>
              <a:t> </a:t>
            </a:r>
            <a:r>
              <a:rPr lang="en-IN" sz="2400" spc="10" dirty="0">
                <a:latin typeface="Times New Roman"/>
                <a:cs typeface="Times New Roman"/>
              </a:rPr>
              <a:t>rate</a:t>
            </a:r>
            <a:r>
              <a:rPr lang="en-IN" sz="2400" spc="-50" dirty="0">
                <a:latin typeface="Times New Roman"/>
                <a:cs typeface="Times New Roman"/>
              </a:rPr>
              <a:t> </a:t>
            </a:r>
            <a:r>
              <a:rPr lang="en-IN" sz="2400" dirty="0">
                <a:latin typeface="Times New Roman"/>
                <a:cs typeface="Times New Roman"/>
              </a:rPr>
              <a:t>of</a:t>
            </a:r>
            <a:r>
              <a:rPr lang="en-IN" sz="2400" spc="5" dirty="0">
                <a:latin typeface="Times New Roman"/>
                <a:cs typeface="Times New Roman"/>
              </a:rPr>
              <a:t> </a:t>
            </a:r>
            <a:r>
              <a:rPr lang="en-IN" sz="2400" spc="10" dirty="0">
                <a:latin typeface="Times New Roman"/>
                <a:cs typeface="Times New Roman"/>
              </a:rPr>
              <a:t>at</a:t>
            </a:r>
            <a:r>
              <a:rPr lang="en-IN" sz="2400" spc="-45" dirty="0">
                <a:latin typeface="Times New Roman"/>
                <a:cs typeface="Times New Roman"/>
              </a:rPr>
              <a:t> </a:t>
            </a:r>
            <a:r>
              <a:rPr lang="en-IN" sz="2400" spc="-10" dirty="0">
                <a:latin typeface="Times New Roman"/>
                <a:cs typeface="Times New Roman"/>
              </a:rPr>
              <a:t>least</a:t>
            </a:r>
            <a:r>
              <a:rPr lang="en-IN" sz="2400" spc="30" dirty="0">
                <a:latin typeface="Times New Roman"/>
                <a:cs typeface="Times New Roman"/>
              </a:rPr>
              <a:t> </a:t>
            </a:r>
            <a:r>
              <a:rPr lang="en-IN" sz="2400" spc="-5" dirty="0">
                <a:latin typeface="Times New Roman"/>
                <a:cs typeface="Times New Roman"/>
              </a:rPr>
              <a:t>30fps.</a:t>
            </a:r>
            <a:endParaRPr lang="en-IN" sz="2400" dirty="0">
              <a:latin typeface="Times New Roman"/>
              <a:cs typeface="Times New Roman"/>
            </a:endParaRPr>
          </a:p>
          <a:p>
            <a:pPr marL="298450" indent="-286385">
              <a:lnSpc>
                <a:spcPct val="150000"/>
              </a:lnSpc>
              <a:spcBef>
                <a:spcPts val="770"/>
              </a:spcBef>
              <a:buFont typeface="Arial MT"/>
              <a:buChar char="•"/>
              <a:tabLst>
                <a:tab pos="298450" algn="l"/>
                <a:tab pos="299085" algn="l"/>
              </a:tabLst>
            </a:pPr>
            <a:r>
              <a:rPr lang="en-IN" sz="2400" spc="-20" dirty="0">
                <a:latin typeface="Times New Roman"/>
                <a:cs typeface="Times New Roman"/>
              </a:rPr>
              <a:t>Stable</a:t>
            </a:r>
            <a:r>
              <a:rPr lang="en-IN" sz="2400" spc="75" dirty="0">
                <a:latin typeface="Times New Roman"/>
                <a:cs typeface="Times New Roman"/>
              </a:rPr>
              <a:t> </a:t>
            </a:r>
            <a:r>
              <a:rPr lang="en-IN" sz="2400" dirty="0">
                <a:latin typeface="Times New Roman"/>
                <a:cs typeface="Times New Roman"/>
              </a:rPr>
              <a:t>internet</a:t>
            </a:r>
            <a:r>
              <a:rPr lang="en-IN" sz="2400" spc="-70" dirty="0">
                <a:latin typeface="Times New Roman"/>
                <a:cs typeface="Times New Roman"/>
              </a:rPr>
              <a:t> </a:t>
            </a:r>
            <a:r>
              <a:rPr lang="en-IN" sz="2400" dirty="0">
                <a:latin typeface="Times New Roman"/>
                <a:cs typeface="Times New Roman"/>
              </a:rPr>
              <a:t>connection.</a:t>
            </a:r>
          </a:p>
          <a:p>
            <a:pPr marL="298450" indent="-286385">
              <a:lnSpc>
                <a:spcPct val="150000"/>
              </a:lnSpc>
              <a:spcBef>
                <a:spcPts val="844"/>
              </a:spcBef>
              <a:buFont typeface="Arial MT"/>
              <a:buChar char="•"/>
              <a:tabLst>
                <a:tab pos="298450" algn="l"/>
                <a:tab pos="299085" algn="l"/>
              </a:tabLst>
            </a:pPr>
            <a:r>
              <a:rPr lang="en-IN" sz="2400" spc="-15" dirty="0">
                <a:latin typeface="Times New Roman"/>
                <a:cs typeface="Times New Roman"/>
              </a:rPr>
              <a:t>Storage.</a:t>
            </a:r>
            <a:endParaRPr lang="en-IN" sz="2400" dirty="0">
              <a:latin typeface="Times New Roman"/>
              <a:cs typeface="Times New Roman"/>
            </a:endParaRPr>
          </a:p>
          <a:p>
            <a:pPr marL="12700">
              <a:lnSpc>
                <a:spcPct val="150000"/>
              </a:lnSpc>
              <a:spcBef>
                <a:spcPts val="770"/>
              </a:spcBef>
            </a:pPr>
            <a:r>
              <a:rPr lang="en-IN" sz="2400" b="1" spc="-50" dirty="0">
                <a:latin typeface="Times New Roman"/>
                <a:cs typeface="Times New Roman"/>
              </a:rPr>
              <a:t>SOFTWARE</a:t>
            </a:r>
            <a:r>
              <a:rPr lang="en-IN" sz="2400" b="1" spc="200" dirty="0">
                <a:latin typeface="Times New Roman"/>
                <a:cs typeface="Times New Roman"/>
              </a:rPr>
              <a:t> </a:t>
            </a:r>
            <a:r>
              <a:rPr lang="en-IN" b="1" spc="200" dirty="0">
                <a:latin typeface="Times New Roman"/>
                <a:cs typeface="Times New Roman"/>
              </a:rPr>
              <a:t>SPECIFICATION</a:t>
            </a:r>
            <a:r>
              <a:rPr lang="en-IN" sz="2400" b="1" spc="200" dirty="0">
                <a:latin typeface="Times New Roman"/>
                <a:cs typeface="Times New Roman"/>
              </a:rPr>
              <a:t> :</a:t>
            </a:r>
          </a:p>
          <a:p>
            <a:pPr marL="298450" indent="-285750">
              <a:lnSpc>
                <a:spcPct val="150000"/>
              </a:lnSpc>
              <a:spcBef>
                <a:spcPts val="770"/>
              </a:spcBef>
              <a:buFont typeface="Arial" panose="020B0604020202020204" pitchFamily="34" charset="0"/>
              <a:buChar char="•"/>
            </a:pPr>
            <a:r>
              <a:rPr lang="en-IN" sz="2400" spc="10" dirty="0">
                <a:latin typeface="Times New Roman"/>
                <a:cs typeface="Times New Roman"/>
              </a:rPr>
              <a:t>Python</a:t>
            </a:r>
            <a:r>
              <a:rPr lang="en-IN" sz="2400" spc="-80" dirty="0">
                <a:latin typeface="Times New Roman"/>
                <a:cs typeface="Times New Roman"/>
              </a:rPr>
              <a:t> </a:t>
            </a:r>
            <a:r>
              <a:rPr lang="en-IN" sz="2400" spc="-20" dirty="0">
                <a:latin typeface="Times New Roman"/>
                <a:cs typeface="Times New Roman"/>
              </a:rPr>
              <a:t>programming</a:t>
            </a:r>
            <a:r>
              <a:rPr lang="en-IN" sz="2400" spc="225" dirty="0">
                <a:latin typeface="Times New Roman"/>
                <a:cs typeface="Times New Roman"/>
              </a:rPr>
              <a:t> </a:t>
            </a:r>
            <a:r>
              <a:rPr lang="en-IN" sz="2400" spc="-25" dirty="0">
                <a:latin typeface="Times New Roman"/>
                <a:cs typeface="Times New Roman"/>
              </a:rPr>
              <a:t>language</a:t>
            </a:r>
            <a:r>
              <a:rPr lang="en-IN" sz="2400" spc="130" dirty="0">
                <a:latin typeface="Times New Roman"/>
                <a:cs typeface="Times New Roman"/>
              </a:rPr>
              <a:t> </a:t>
            </a:r>
            <a:r>
              <a:rPr lang="en-IN" sz="2400" dirty="0">
                <a:latin typeface="Times New Roman"/>
                <a:cs typeface="Times New Roman"/>
              </a:rPr>
              <a:t>-</a:t>
            </a:r>
            <a:r>
              <a:rPr lang="en-IN" sz="2400" spc="-5" dirty="0">
                <a:latin typeface="Times New Roman"/>
                <a:cs typeface="Times New Roman"/>
              </a:rPr>
              <a:t> </a:t>
            </a:r>
            <a:r>
              <a:rPr lang="en-IN" sz="2400" spc="10" dirty="0">
                <a:latin typeface="Times New Roman"/>
                <a:cs typeface="Times New Roman"/>
              </a:rPr>
              <a:t>Python</a:t>
            </a:r>
            <a:r>
              <a:rPr lang="en-IN" sz="2400" spc="-75" dirty="0">
                <a:latin typeface="Times New Roman"/>
                <a:cs typeface="Times New Roman"/>
              </a:rPr>
              <a:t> </a:t>
            </a:r>
            <a:r>
              <a:rPr lang="en-IN" sz="2400" dirty="0">
                <a:latin typeface="Times New Roman"/>
                <a:cs typeface="Times New Roman"/>
              </a:rPr>
              <a:t>3.x</a:t>
            </a:r>
            <a:r>
              <a:rPr lang="en-IN" sz="2400" spc="5" dirty="0">
                <a:latin typeface="Times New Roman"/>
                <a:cs typeface="Times New Roman"/>
              </a:rPr>
              <a:t> </a:t>
            </a:r>
            <a:r>
              <a:rPr lang="en-IN" sz="2400" spc="-15" dirty="0">
                <a:latin typeface="Times New Roman"/>
                <a:cs typeface="Times New Roman"/>
              </a:rPr>
              <a:t>installed</a:t>
            </a:r>
            <a:r>
              <a:rPr lang="en-IN" sz="2400" spc="150" dirty="0">
                <a:latin typeface="Times New Roman"/>
                <a:cs typeface="Times New Roman"/>
              </a:rPr>
              <a:t> </a:t>
            </a:r>
            <a:r>
              <a:rPr lang="en-IN" sz="2400" dirty="0">
                <a:latin typeface="Times New Roman"/>
                <a:cs typeface="Times New Roman"/>
              </a:rPr>
              <a:t>on </a:t>
            </a:r>
            <a:r>
              <a:rPr lang="en-IN" sz="2400" spc="5" dirty="0">
                <a:latin typeface="Times New Roman"/>
                <a:cs typeface="Times New Roman"/>
              </a:rPr>
              <a:t>the</a:t>
            </a:r>
            <a:r>
              <a:rPr lang="en-IN" sz="2400" spc="-50" dirty="0">
                <a:latin typeface="Times New Roman"/>
                <a:cs typeface="Times New Roman"/>
              </a:rPr>
              <a:t> </a:t>
            </a:r>
            <a:r>
              <a:rPr lang="en-IN" sz="2400" dirty="0">
                <a:latin typeface="Times New Roman"/>
                <a:cs typeface="Times New Roman"/>
              </a:rPr>
              <a:t>computer</a:t>
            </a:r>
            <a:r>
              <a:rPr lang="en-IN" sz="2400" spc="-80" dirty="0">
                <a:latin typeface="Times New Roman"/>
                <a:cs typeface="Times New Roman"/>
              </a:rPr>
              <a:t> </a:t>
            </a:r>
            <a:r>
              <a:rPr lang="en-IN" dirty="0">
                <a:latin typeface="Times New Roman"/>
                <a:cs typeface="Times New Roman"/>
              </a:rPr>
              <a:t>.</a:t>
            </a:r>
            <a:endParaRPr lang="en-IN" sz="24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lang="en-IN" sz="2400" spc="-5" dirty="0">
                <a:latin typeface="Times New Roman"/>
                <a:cs typeface="Times New Roman"/>
              </a:rPr>
              <a:t>Operating</a:t>
            </a:r>
            <a:r>
              <a:rPr lang="en-IN" sz="2400" spc="-15" dirty="0">
                <a:latin typeface="Times New Roman"/>
                <a:cs typeface="Times New Roman"/>
              </a:rPr>
              <a:t> </a:t>
            </a:r>
            <a:r>
              <a:rPr lang="en-IN" sz="2400" spc="-5" dirty="0">
                <a:latin typeface="Times New Roman"/>
                <a:cs typeface="Times New Roman"/>
              </a:rPr>
              <a:t>system</a:t>
            </a:r>
            <a:r>
              <a:rPr lang="en-IN" sz="2400" spc="35" dirty="0">
                <a:latin typeface="Times New Roman"/>
                <a:cs typeface="Times New Roman"/>
              </a:rPr>
              <a:t> </a:t>
            </a:r>
            <a:r>
              <a:rPr lang="en-IN" sz="2400" dirty="0">
                <a:latin typeface="Times New Roman"/>
                <a:cs typeface="Times New Roman"/>
              </a:rPr>
              <a:t>–</a:t>
            </a:r>
            <a:r>
              <a:rPr lang="en-IN" sz="2400" spc="-90" dirty="0">
                <a:latin typeface="Times New Roman"/>
                <a:cs typeface="Times New Roman"/>
              </a:rPr>
              <a:t> </a:t>
            </a:r>
            <a:r>
              <a:rPr lang="en-IN" sz="2400" spc="-20" dirty="0">
                <a:latin typeface="Times New Roman"/>
                <a:cs typeface="Times New Roman"/>
              </a:rPr>
              <a:t>Windows.</a:t>
            </a:r>
            <a:endParaRPr lang="en-IN" sz="2400" dirty="0">
              <a:latin typeface="Times New Roman"/>
              <a:cs typeface="Times New Roman"/>
            </a:endParaRPr>
          </a:p>
          <a:p>
            <a:pPr marL="241300" indent="-229235">
              <a:lnSpc>
                <a:spcPct val="150000"/>
              </a:lnSpc>
              <a:spcBef>
                <a:spcPts val="844"/>
              </a:spcBef>
              <a:buFont typeface="Arial MT"/>
              <a:buChar char="•"/>
              <a:tabLst>
                <a:tab pos="241300" algn="l"/>
                <a:tab pos="241935" algn="l"/>
              </a:tabLst>
            </a:pPr>
            <a:r>
              <a:rPr lang="en-IN" sz="2400" spc="10" dirty="0">
                <a:latin typeface="Times New Roman"/>
                <a:cs typeface="Times New Roman"/>
              </a:rPr>
              <a:t>Python</a:t>
            </a:r>
            <a:r>
              <a:rPr lang="en-IN" sz="2400" spc="-85" dirty="0">
                <a:latin typeface="Times New Roman"/>
                <a:cs typeface="Times New Roman"/>
              </a:rPr>
              <a:t> </a:t>
            </a:r>
            <a:r>
              <a:rPr lang="en-IN" sz="2400" spc="-15" dirty="0">
                <a:latin typeface="Times New Roman"/>
                <a:cs typeface="Times New Roman"/>
              </a:rPr>
              <a:t>libraries</a:t>
            </a:r>
            <a:r>
              <a:rPr lang="en-IN" sz="2400" spc="120" dirty="0">
                <a:latin typeface="Times New Roman"/>
                <a:cs typeface="Times New Roman"/>
              </a:rPr>
              <a:t> </a:t>
            </a:r>
            <a:r>
              <a:rPr lang="en-IN" sz="2400" spc="-5" dirty="0">
                <a:latin typeface="Times New Roman"/>
                <a:cs typeface="Times New Roman"/>
              </a:rPr>
              <a:t>such</a:t>
            </a:r>
            <a:r>
              <a:rPr lang="en-IN" sz="2400" dirty="0">
                <a:latin typeface="Times New Roman"/>
                <a:cs typeface="Times New Roman"/>
              </a:rPr>
              <a:t> </a:t>
            </a:r>
            <a:r>
              <a:rPr lang="en-IN" sz="2400" spc="10" dirty="0">
                <a:latin typeface="Times New Roman"/>
                <a:cs typeface="Times New Roman"/>
              </a:rPr>
              <a:t>as</a:t>
            </a:r>
            <a:r>
              <a:rPr lang="en-IN" sz="2400" spc="-5" dirty="0">
                <a:latin typeface="Times New Roman"/>
                <a:cs typeface="Times New Roman"/>
              </a:rPr>
              <a:t> </a:t>
            </a:r>
            <a:r>
              <a:rPr lang="en-IN" sz="2400" dirty="0">
                <a:latin typeface="Times New Roman"/>
                <a:cs typeface="Times New Roman"/>
              </a:rPr>
              <a:t>– </a:t>
            </a:r>
            <a:r>
              <a:rPr lang="en-IN" sz="2400" spc="-10" dirty="0">
                <a:latin typeface="Times New Roman"/>
                <a:cs typeface="Times New Roman"/>
              </a:rPr>
              <a:t>NumPy</a:t>
            </a:r>
            <a:r>
              <a:rPr lang="en-IN" sz="2400" dirty="0">
                <a:latin typeface="Times New Roman"/>
                <a:cs typeface="Times New Roman"/>
              </a:rPr>
              <a:t> ,</a:t>
            </a:r>
            <a:r>
              <a:rPr lang="en-IN" sz="2400" spc="-5" dirty="0">
                <a:latin typeface="Times New Roman"/>
                <a:cs typeface="Times New Roman"/>
              </a:rPr>
              <a:t> </a:t>
            </a:r>
            <a:r>
              <a:rPr lang="en-IN" sz="2400" spc="5" dirty="0">
                <a:latin typeface="Times New Roman"/>
                <a:cs typeface="Times New Roman"/>
              </a:rPr>
              <a:t>pandas,</a:t>
            </a:r>
            <a:r>
              <a:rPr lang="en-IN" sz="2400" dirty="0">
                <a:latin typeface="Times New Roman"/>
                <a:cs typeface="Times New Roman"/>
              </a:rPr>
              <a:t> </a:t>
            </a:r>
            <a:r>
              <a:rPr lang="en-IN" sz="2400" spc="5" dirty="0">
                <a:latin typeface="Times New Roman"/>
                <a:cs typeface="Times New Roman"/>
              </a:rPr>
              <a:t>tensor</a:t>
            </a:r>
            <a:r>
              <a:rPr lang="en-IN" sz="2400" spc="-70" dirty="0">
                <a:latin typeface="Times New Roman"/>
                <a:cs typeface="Times New Roman"/>
              </a:rPr>
              <a:t> </a:t>
            </a:r>
            <a:r>
              <a:rPr lang="en-IN" sz="2400" spc="-45" dirty="0">
                <a:latin typeface="Times New Roman"/>
                <a:cs typeface="Times New Roman"/>
              </a:rPr>
              <a:t>flow,</a:t>
            </a:r>
            <a:r>
              <a:rPr lang="en-IN" sz="2400" spc="114" dirty="0">
                <a:latin typeface="Times New Roman"/>
                <a:cs typeface="Times New Roman"/>
              </a:rPr>
              <a:t> </a:t>
            </a:r>
            <a:r>
              <a:rPr lang="en-IN" sz="2400" spc="-40" dirty="0">
                <a:latin typeface="Times New Roman"/>
                <a:cs typeface="Times New Roman"/>
              </a:rPr>
              <a:t>SciPy,</a:t>
            </a:r>
            <a:r>
              <a:rPr lang="en-IN" sz="2400" spc="70" dirty="0">
                <a:latin typeface="Times New Roman"/>
                <a:cs typeface="Times New Roman"/>
              </a:rPr>
              <a:t> </a:t>
            </a:r>
            <a:r>
              <a:rPr lang="en-IN" sz="2400" spc="-50" dirty="0">
                <a:latin typeface="Times New Roman"/>
                <a:cs typeface="Times New Roman"/>
              </a:rPr>
              <a:t>pillow.</a:t>
            </a:r>
            <a:endParaRPr lang="en-IN" sz="24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lang="en-IN" sz="2400" spc="-25" dirty="0">
                <a:latin typeface="Times New Roman"/>
                <a:cs typeface="Times New Roman"/>
              </a:rPr>
              <a:t>HTML/CSS</a:t>
            </a:r>
            <a:r>
              <a:rPr lang="en-IN" sz="2400" spc="110" dirty="0">
                <a:latin typeface="Times New Roman"/>
                <a:cs typeface="Times New Roman"/>
              </a:rPr>
              <a:t> </a:t>
            </a:r>
            <a:r>
              <a:rPr lang="en-IN" sz="2400" dirty="0">
                <a:latin typeface="Times New Roman"/>
                <a:cs typeface="Times New Roman"/>
              </a:rPr>
              <a:t>or</a:t>
            </a:r>
            <a:r>
              <a:rPr lang="en-IN" sz="2400" spc="-5" dirty="0">
                <a:latin typeface="Times New Roman"/>
                <a:cs typeface="Times New Roman"/>
              </a:rPr>
              <a:t> </a:t>
            </a:r>
            <a:r>
              <a:rPr lang="en-IN" sz="2400" spc="-15" dirty="0">
                <a:latin typeface="Times New Roman"/>
                <a:cs typeface="Times New Roman"/>
              </a:rPr>
              <a:t>JavaScript</a:t>
            </a:r>
            <a:r>
              <a:rPr lang="en-IN" sz="2400" spc="120" dirty="0">
                <a:latin typeface="Times New Roman"/>
                <a:cs typeface="Times New Roman"/>
              </a:rPr>
              <a:t> </a:t>
            </a:r>
            <a:r>
              <a:rPr lang="en-IN" sz="2400" dirty="0">
                <a:latin typeface="Times New Roman"/>
                <a:cs typeface="Times New Roman"/>
              </a:rPr>
              <a:t>- for</a:t>
            </a:r>
            <a:r>
              <a:rPr lang="en-IN" sz="2400" spc="-5" dirty="0">
                <a:latin typeface="Times New Roman"/>
                <a:cs typeface="Times New Roman"/>
              </a:rPr>
              <a:t> </a:t>
            </a:r>
            <a:r>
              <a:rPr lang="en-IN" sz="2400" spc="-55" dirty="0">
                <a:latin typeface="Times New Roman"/>
                <a:cs typeface="Times New Roman"/>
              </a:rPr>
              <a:t>UI</a:t>
            </a:r>
            <a:r>
              <a:rPr lang="en-IN" sz="2400" spc="140" dirty="0">
                <a:latin typeface="Times New Roman"/>
                <a:cs typeface="Times New Roman"/>
              </a:rPr>
              <a:t> </a:t>
            </a:r>
            <a:r>
              <a:rPr lang="en-IN" sz="2400" spc="-20" dirty="0">
                <a:latin typeface="Times New Roman"/>
                <a:cs typeface="Times New Roman"/>
              </a:rPr>
              <a:t>design</a:t>
            </a:r>
            <a:endParaRPr lang="en-IN" dirty="0"/>
          </a:p>
        </p:txBody>
      </p:sp>
    </p:spTree>
    <p:extLst>
      <p:ext uri="{BB962C8B-B14F-4D97-AF65-F5344CB8AC3E}">
        <p14:creationId xmlns:p14="http://schemas.microsoft.com/office/powerpoint/2010/main" val="1767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2376-0AC1-49AE-9DB0-A0EA59CA7B5E}"/>
              </a:ext>
            </a:extLst>
          </p:cNvPr>
          <p:cNvSpPr>
            <a:spLocks noGrp="1"/>
          </p:cNvSpPr>
          <p:nvPr>
            <p:ph type="title"/>
          </p:nvPr>
        </p:nvSpPr>
        <p:spPr>
          <a:xfrm>
            <a:off x="173255" y="466344"/>
            <a:ext cx="9628632" cy="1362113"/>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97857EFF-2C54-475C-967B-80C0EE8674CF}"/>
              </a:ext>
            </a:extLst>
          </p:cNvPr>
          <p:cNvSpPr>
            <a:spLocks noGrp="1"/>
          </p:cNvSpPr>
          <p:nvPr>
            <p:ph idx="1"/>
          </p:nvPr>
        </p:nvSpPr>
        <p:spPr>
          <a:xfrm>
            <a:off x="0" y="1828457"/>
            <a:ext cx="12192000" cy="5029544"/>
          </a:xfrm>
        </p:spPr>
        <p:txBody>
          <a:bodyPr/>
          <a:lstStyle/>
          <a:p>
            <a:r>
              <a:rPr lang="en-IN" i="0" dirty="0">
                <a:solidFill>
                  <a:srgbClr val="0D0D0D"/>
                </a:solidFill>
                <a:effectLst/>
                <a:latin typeface="Times New Roman" panose="02020603050405020304" pitchFamily="18" charset="0"/>
                <a:cs typeface="Times New Roman" panose="02020603050405020304" pitchFamily="18" charset="0"/>
              </a:rPr>
              <a:t>User Interface Module</a:t>
            </a:r>
          </a:p>
          <a:p>
            <a:r>
              <a:rPr lang="en-IN" i="0" dirty="0">
                <a:solidFill>
                  <a:srgbClr val="0D0D0D"/>
                </a:solidFill>
                <a:effectLst/>
                <a:latin typeface="Times New Roman" panose="02020603050405020304" pitchFamily="18" charset="0"/>
                <a:cs typeface="Times New Roman" panose="02020603050405020304" pitchFamily="18" charset="0"/>
              </a:rPr>
              <a:t>Natural Language Processing (NLP) Module</a:t>
            </a:r>
          </a:p>
          <a:p>
            <a:r>
              <a:rPr lang="en-IN" dirty="0">
                <a:latin typeface="Times New Roman" panose="02020603050405020304" pitchFamily="18" charset="0"/>
                <a:cs typeface="Times New Roman" panose="02020603050405020304" pitchFamily="18" charset="0"/>
              </a:rPr>
              <a:t> </a:t>
            </a:r>
            <a:r>
              <a:rPr lang="en-IN" i="0" dirty="0">
                <a:solidFill>
                  <a:srgbClr val="0D0D0D"/>
                </a:solidFill>
                <a:effectLst/>
                <a:latin typeface="Times New Roman" panose="02020603050405020304" pitchFamily="18" charset="0"/>
                <a:cs typeface="Times New Roman" panose="02020603050405020304" pitchFamily="18" charset="0"/>
              </a:rPr>
              <a:t>Knowledge Base Module</a:t>
            </a:r>
          </a:p>
          <a:p>
            <a:r>
              <a:rPr lang="en-IN" i="0" dirty="0">
                <a:solidFill>
                  <a:srgbClr val="0D0D0D"/>
                </a:solidFill>
                <a:effectLst/>
                <a:latin typeface="Times New Roman" panose="02020603050405020304" pitchFamily="18" charset="0"/>
                <a:cs typeface="Times New Roman" panose="02020603050405020304" pitchFamily="18" charset="0"/>
              </a:rPr>
              <a:t>Legal Information Retrieval Module</a:t>
            </a:r>
          </a:p>
          <a:p>
            <a:r>
              <a:rPr lang="en-IN" i="0" dirty="0">
                <a:solidFill>
                  <a:srgbClr val="0D0D0D"/>
                </a:solidFill>
                <a:effectLst/>
                <a:latin typeface="Times New Roman" panose="02020603050405020304" pitchFamily="18" charset="0"/>
                <a:cs typeface="Times New Roman" panose="02020603050405020304" pitchFamily="18" charset="0"/>
              </a:rPr>
              <a:t>User Query Processing Module</a:t>
            </a:r>
          </a:p>
          <a:p>
            <a:r>
              <a:rPr lang="en-IN" i="0" dirty="0">
                <a:solidFill>
                  <a:srgbClr val="0D0D0D"/>
                </a:solidFill>
                <a:effectLst/>
                <a:latin typeface="Times New Roman" panose="02020603050405020304" pitchFamily="18" charset="0"/>
                <a:cs typeface="Times New Roman" panose="02020603050405020304" pitchFamily="18" charset="0"/>
              </a:rPr>
              <a:t>Authentication and Authorization Module</a:t>
            </a:r>
          </a:p>
          <a:p>
            <a:r>
              <a:rPr lang="en-IN" i="0" dirty="0">
                <a:solidFill>
                  <a:srgbClr val="0D0D0D"/>
                </a:solidFill>
                <a:effectLst/>
                <a:latin typeface="Times New Roman" panose="02020603050405020304" pitchFamily="18" charset="0"/>
                <a:cs typeface="Times New Roman" panose="02020603050405020304" pitchFamily="18" charset="0"/>
              </a:rPr>
              <a:t>Backend and API Module</a:t>
            </a:r>
          </a:p>
          <a:p>
            <a:r>
              <a:rPr lang="en-IN" i="0" dirty="0">
                <a:solidFill>
                  <a:srgbClr val="0D0D0D"/>
                </a:solidFill>
                <a:effectLst/>
                <a:latin typeface="Times New Roman" panose="02020603050405020304" pitchFamily="18" charset="0"/>
                <a:cs typeface="Times New Roman" panose="02020603050405020304" pitchFamily="18" charset="0"/>
              </a:rPr>
              <a:t>Analytics and Feedback Module</a:t>
            </a:r>
          </a:p>
          <a:p>
            <a:r>
              <a:rPr lang="en-IN" i="0" dirty="0">
                <a:solidFill>
                  <a:srgbClr val="0D0D0D"/>
                </a:solidFill>
                <a:effectLst/>
                <a:latin typeface="Times New Roman" panose="02020603050405020304" pitchFamily="18" charset="0"/>
                <a:cs typeface="Times New Roman" panose="02020603050405020304" pitchFamily="18" charset="0"/>
              </a:rPr>
              <a:t>Deployment Module</a:t>
            </a:r>
          </a:p>
          <a:p>
            <a:endParaRPr lang="en-IN" dirty="0"/>
          </a:p>
        </p:txBody>
      </p:sp>
    </p:spTree>
    <p:extLst>
      <p:ext uri="{BB962C8B-B14F-4D97-AF65-F5344CB8AC3E}">
        <p14:creationId xmlns:p14="http://schemas.microsoft.com/office/powerpoint/2010/main" val="393910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8EC1-34B8-4586-894B-782672FBB3F2}"/>
              </a:ext>
            </a:extLst>
          </p:cNvPr>
          <p:cNvSpPr>
            <a:spLocks noGrp="1"/>
          </p:cNvSpPr>
          <p:nvPr>
            <p:ph type="title"/>
          </p:nvPr>
        </p:nvSpPr>
        <p:spPr>
          <a:xfrm>
            <a:off x="253465" y="530511"/>
            <a:ext cx="9628632" cy="1362113"/>
          </a:xfrm>
        </p:spPr>
        <p:txBody>
          <a:bodyPr/>
          <a:lstStyle/>
          <a:p>
            <a:r>
              <a:rPr lang="en-IN" dirty="0">
                <a:latin typeface="Times New Roman" panose="02020603050405020304" pitchFamily="18" charset="0"/>
                <a:cs typeface="Times New Roman" panose="02020603050405020304" pitchFamily="18" charset="0"/>
              </a:rPr>
              <a:t>USER INTERFACE MODULE</a:t>
            </a:r>
          </a:p>
        </p:txBody>
      </p:sp>
      <p:sp>
        <p:nvSpPr>
          <p:cNvPr id="3" name="Content Placeholder 2">
            <a:extLst>
              <a:ext uri="{FF2B5EF4-FFF2-40B4-BE49-F238E27FC236}">
                <a16:creationId xmlns:a16="http://schemas.microsoft.com/office/drawing/2014/main" id="{B192B2C2-0FE9-417C-9E45-5542DF38D328}"/>
              </a:ext>
            </a:extLst>
          </p:cNvPr>
          <p:cNvSpPr>
            <a:spLocks noGrp="1"/>
          </p:cNvSpPr>
          <p:nvPr>
            <p:ph idx="1"/>
          </p:nvPr>
        </p:nvSpPr>
        <p:spPr>
          <a:xfrm>
            <a:off x="0" y="1892624"/>
            <a:ext cx="12192000" cy="4965375"/>
          </a:xfrm>
        </p:spPr>
        <p:txBody>
          <a:bodyPr/>
          <a:lstStyle/>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Purpose</a:t>
            </a:r>
            <a:r>
              <a:rPr lang="en-GB" sz="2400" b="0" i="0" dirty="0">
                <a:solidFill>
                  <a:srgbClr val="0D0D0D"/>
                </a:solidFill>
                <a:effectLst/>
                <a:latin typeface="Times New Roman" panose="02020603050405020304" pitchFamily="18" charset="0"/>
                <a:cs typeface="Times New Roman" panose="02020603050405020304" pitchFamily="18" charset="0"/>
              </a:rPr>
              <a:t>: Facilitate user interaction with the chatbot.</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Components</a:t>
            </a:r>
            <a:r>
              <a:rPr lang="en-GB"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Chat interface (web, mobile)</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Input fields for user queries</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Display areas for chatbot responses</a:t>
            </a:r>
          </a:p>
          <a:p>
            <a:endParaRPr lang="en-IN" dirty="0"/>
          </a:p>
        </p:txBody>
      </p:sp>
    </p:spTree>
    <p:extLst>
      <p:ext uri="{BB962C8B-B14F-4D97-AF65-F5344CB8AC3E}">
        <p14:creationId xmlns:p14="http://schemas.microsoft.com/office/powerpoint/2010/main" val="421406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1477-828A-4D05-BF2A-1FEE1B0EF2BE}"/>
              </a:ext>
            </a:extLst>
          </p:cNvPr>
          <p:cNvSpPr>
            <a:spLocks noGrp="1"/>
          </p:cNvSpPr>
          <p:nvPr>
            <p:ph type="title"/>
          </p:nvPr>
        </p:nvSpPr>
        <p:spPr>
          <a:xfrm>
            <a:off x="0" y="466343"/>
            <a:ext cx="10908792" cy="1362113"/>
          </a:xfrm>
        </p:spPr>
        <p:txBody>
          <a:bodyPr/>
          <a:lstStyle/>
          <a:p>
            <a:r>
              <a:rPr lang="en-IN" dirty="0">
                <a:latin typeface="Times New Roman" panose="02020603050405020304" pitchFamily="18" charset="0"/>
                <a:cs typeface="Times New Roman" panose="02020603050405020304" pitchFamily="18" charset="0"/>
              </a:rPr>
              <a:t>NATURAL LANGUAGE PROCESSING MODULE(NLP)</a:t>
            </a:r>
          </a:p>
        </p:txBody>
      </p:sp>
      <p:sp>
        <p:nvSpPr>
          <p:cNvPr id="3" name="Content Placeholder 2">
            <a:extLst>
              <a:ext uri="{FF2B5EF4-FFF2-40B4-BE49-F238E27FC236}">
                <a16:creationId xmlns:a16="http://schemas.microsoft.com/office/drawing/2014/main" id="{DAA731FB-8B55-461D-90AF-1095D94508CE}"/>
              </a:ext>
            </a:extLst>
          </p:cNvPr>
          <p:cNvSpPr>
            <a:spLocks noGrp="1"/>
          </p:cNvSpPr>
          <p:nvPr>
            <p:ph idx="1"/>
          </p:nvPr>
        </p:nvSpPr>
        <p:spPr>
          <a:xfrm>
            <a:off x="0" y="1828456"/>
            <a:ext cx="12192000" cy="5029543"/>
          </a:xfrm>
        </p:spPr>
        <p:txBody>
          <a:bodyPr/>
          <a:lstStyle/>
          <a:p>
            <a:pPr algn="just">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Purpose</a:t>
            </a:r>
            <a:r>
              <a:rPr lang="en-IN" sz="2400" b="0" i="0" dirty="0">
                <a:solidFill>
                  <a:srgbClr val="0D0D0D"/>
                </a:solidFill>
                <a:effectLst/>
                <a:latin typeface="Times New Roman" panose="02020603050405020304" pitchFamily="18" charset="0"/>
                <a:cs typeface="Times New Roman" panose="02020603050405020304" pitchFamily="18" charset="0"/>
              </a:rPr>
              <a:t>: Understand and process user inputs.</a:t>
            </a:r>
          </a:p>
          <a:p>
            <a:pPr algn="just">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Components</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Intent recognition (understanding user queries)</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Entity recognition (extracting relevant legal terms, names, dates)</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Language understanding and response generation</a:t>
            </a:r>
          </a:p>
          <a:p>
            <a:endParaRPr lang="en-IN" dirty="0"/>
          </a:p>
        </p:txBody>
      </p:sp>
    </p:spTree>
    <p:extLst>
      <p:ext uri="{BB962C8B-B14F-4D97-AF65-F5344CB8AC3E}">
        <p14:creationId xmlns:p14="http://schemas.microsoft.com/office/powerpoint/2010/main" val="4265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E8BF-C95C-452F-9E7E-D03AD96155DC}"/>
              </a:ext>
            </a:extLst>
          </p:cNvPr>
          <p:cNvSpPr>
            <a:spLocks noGrp="1"/>
          </p:cNvSpPr>
          <p:nvPr>
            <p:ph type="title"/>
          </p:nvPr>
        </p:nvSpPr>
        <p:spPr>
          <a:xfrm>
            <a:off x="0" y="466343"/>
            <a:ext cx="10908792" cy="1362113"/>
          </a:xfrm>
        </p:spPr>
        <p:txBody>
          <a:bodyPr/>
          <a:lstStyle/>
          <a:p>
            <a:r>
              <a:rPr lang="en-IN" dirty="0">
                <a:latin typeface="Times New Roman" panose="02020603050405020304" pitchFamily="18" charset="0"/>
                <a:cs typeface="Times New Roman" panose="02020603050405020304" pitchFamily="18" charset="0"/>
              </a:rPr>
              <a:t>KNOWLEDGE BASE MODULE</a:t>
            </a:r>
          </a:p>
        </p:txBody>
      </p:sp>
      <p:sp>
        <p:nvSpPr>
          <p:cNvPr id="3" name="Content Placeholder 2">
            <a:extLst>
              <a:ext uri="{FF2B5EF4-FFF2-40B4-BE49-F238E27FC236}">
                <a16:creationId xmlns:a16="http://schemas.microsoft.com/office/drawing/2014/main" id="{97F9E163-DF78-4005-B489-9FE877F69749}"/>
              </a:ext>
            </a:extLst>
          </p:cNvPr>
          <p:cNvSpPr>
            <a:spLocks noGrp="1"/>
          </p:cNvSpPr>
          <p:nvPr>
            <p:ph idx="1"/>
          </p:nvPr>
        </p:nvSpPr>
        <p:spPr>
          <a:xfrm>
            <a:off x="0" y="1828456"/>
            <a:ext cx="12192000" cy="5029543"/>
          </a:xfrm>
        </p:spPr>
        <p:txBody>
          <a:bodyPr/>
          <a:lstStyle/>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Purpose</a:t>
            </a:r>
            <a:r>
              <a:rPr lang="en-GB" sz="2400" b="0" i="0" dirty="0">
                <a:solidFill>
                  <a:srgbClr val="0D0D0D"/>
                </a:solidFill>
                <a:effectLst/>
                <a:latin typeface="Times New Roman" panose="02020603050405020304" pitchFamily="18" charset="0"/>
                <a:cs typeface="Times New Roman" panose="02020603050405020304" pitchFamily="18" charset="0"/>
              </a:rPr>
              <a:t>: Store and retrieve legal information and FAQs.</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Components</a:t>
            </a:r>
            <a:r>
              <a:rPr lang="en-GB"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Structured databases of legal information</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Predefined responses for common legal questions</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Legal document templates and guides</a:t>
            </a:r>
          </a:p>
          <a:p>
            <a:endParaRPr lang="en-IN" dirty="0"/>
          </a:p>
        </p:txBody>
      </p:sp>
    </p:spTree>
    <p:extLst>
      <p:ext uri="{BB962C8B-B14F-4D97-AF65-F5344CB8AC3E}">
        <p14:creationId xmlns:p14="http://schemas.microsoft.com/office/powerpoint/2010/main" val="346322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CDED-E362-4E69-8ABE-D72D5D38F5A5}"/>
              </a:ext>
            </a:extLst>
          </p:cNvPr>
          <p:cNvSpPr>
            <a:spLocks noGrp="1"/>
          </p:cNvSpPr>
          <p:nvPr>
            <p:ph type="title"/>
          </p:nvPr>
        </p:nvSpPr>
        <p:spPr>
          <a:xfrm>
            <a:off x="0" y="466343"/>
            <a:ext cx="10908792" cy="1362113"/>
          </a:xfrm>
        </p:spPr>
        <p:txBody>
          <a:bodyPr/>
          <a:lstStyle/>
          <a:p>
            <a:r>
              <a:rPr lang="en-IN" dirty="0">
                <a:latin typeface="Times New Roman" panose="02020603050405020304" pitchFamily="18" charset="0"/>
                <a:cs typeface="Times New Roman" panose="02020603050405020304" pitchFamily="18" charset="0"/>
              </a:rPr>
              <a:t>LEGAL INFORMATION RETRIEVAL MODULE:</a:t>
            </a:r>
          </a:p>
        </p:txBody>
      </p:sp>
      <p:sp>
        <p:nvSpPr>
          <p:cNvPr id="3" name="Content Placeholder 2">
            <a:extLst>
              <a:ext uri="{FF2B5EF4-FFF2-40B4-BE49-F238E27FC236}">
                <a16:creationId xmlns:a16="http://schemas.microsoft.com/office/drawing/2014/main" id="{9EFD95BC-F47A-484E-8581-C079881ABEDB}"/>
              </a:ext>
            </a:extLst>
          </p:cNvPr>
          <p:cNvSpPr>
            <a:spLocks noGrp="1"/>
          </p:cNvSpPr>
          <p:nvPr>
            <p:ph idx="1"/>
          </p:nvPr>
        </p:nvSpPr>
        <p:spPr>
          <a:xfrm>
            <a:off x="0" y="1828456"/>
            <a:ext cx="12192000" cy="5029543"/>
          </a:xfrm>
        </p:spPr>
        <p:txBody>
          <a:bodyPr/>
          <a:lstStyle/>
          <a:p>
            <a:pPr algn="l">
              <a:buFont typeface="Arial" panose="020B0604020202020204" pitchFamily="34" charset="0"/>
              <a:buChar char="•"/>
            </a:pPr>
            <a:r>
              <a:rPr lang="en-GB" b="1" i="0" dirty="0">
                <a:solidFill>
                  <a:srgbClr val="0D0D0D"/>
                </a:solidFill>
                <a:effectLst/>
                <a:latin typeface="Times New Roman" panose="02020603050405020304" pitchFamily="18" charset="0"/>
                <a:cs typeface="Times New Roman" panose="02020603050405020304" pitchFamily="18" charset="0"/>
              </a:rPr>
              <a:t>Purpose</a:t>
            </a:r>
            <a:r>
              <a:rPr lang="en-GB" b="0" i="0" dirty="0">
                <a:solidFill>
                  <a:srgbClr val="0D0D0D"/>
                </a:solidFill>
                <a:effectLst/>
                <a:latin typeface="Times New Roman" panose="02020603050405020304" pitchFamily="18" charset="0"/>
                <a:cs typeface="Times New Roman" panose="02020603050405020304" pitchFamily="18" charset="0"/>
              </a:rPr>
              <a:t>: Access and fetch up-to-date legal information from external sources.</a:t>
            </a:r>
          </a:p>
          <a:p>
            <a:pPr algn="l">
              <a:buFont typeface="Arial" panose="020B0604020202020204" pitchFamily="34" charset="0"/>
              <a:buChar char="•"/>
            </a:pPr>
            <a:r>
              <a:rPr lang="en-GB" b="1" i="0" dirty="0">
                <a:solidFill>
                  <a:srgbClr val="0D0D0D"/>
                </a:solidFill>
                <a:effectLst/>
                <a:latin typeface="Times New Roman" panose="02020603050405020304" pitchFamily="18" charset="0"/>
                <a:cs typeface="Times New Roman" panose="02020603050405020304" pitchFamily="18" charset="0"/>
              </a:rPr>
              <a:t>Components</a:t>
            </a:r>
            <a:r>
              <a:rPr lang="en-GB"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Integration with legal databases (e.g., Westlaw, LexisNexis)</a:t>
            </a:r>
          </a:p>
          <a:p>
            <a:pPr marL="742950" lvl="1" indent="-285750" algn="l">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APIs for accessing public legal repositories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89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8CD7-2DB1-450E-BCA4-9F803FE191CC}"/>
              </a:ext>
            </a:extLst>
          </p:cNvPr>
          <p:cNvSpPr>
            <a:spLocks noGrp="1"/>
          </p:cNvSpPr>
          <p:nvPr>
            <p:ph type="title"/>
          </p:nvPr>
        </p:nvSpPr>
        <p:spPr>
          <a:xfrm>
            <a:off x="112295" y="466343"/>
            <a:ext cx="10796497" cy="1362113"/>
          </a:xfrm>
        </p:spPr>
        <p:txBody>
          <a:bodyPr/>
          <a:lstStyle/>
          <a:p>
            <a:r>
              <a:rPr lang="en-IN" dirty="0">
                <a:latin typeface="Times New Roman" panose="02020603050405020304" pitchFamily="18" charset="0"/>
                <a:cs typeface="Times New Roman" panose="02020603050405020304" pitchFamily="18" charset="0"/>
              </a:rPr>
              <a:t>USER QUERY PROCESSING MODULE:</a:t>
            </a:r>
          </a:p>
        </p:txBody>
      </p:sp>
      <p:sp>
        <p:nvSpPr>
          <p:cNvPr id="3" name="Content Placeholder 2">
            <a:extLst>
              <a:ext uri="{FF2B5EF4-FFF2-40B4-BE49-F238E27FC236}">
                <a16:creationId xmlns:a16="http://schemas.microsoft.com/office/drawing/2014/main" id="{DF28B1E3-CF3D-4747-985F-7EF074C4944C}"/>
              </a:ext>
            </a:extLst>
          </p:cNvPr>
          <p:cNvSpPr>
            <a:spLocks noGrp="1"/>
          </p:cNvSpPr>
          <p:nvPr>
            <p:ph idx="1"/>
          </p:nvPr>
        </p:nvSpPr>
        <p:spPr>
          <a:xfrm>
            <a:off x="0" y="1828456"/>
            <a:ext cx="12191999" cy="5029543"/>
          </a:xfrm>
        </p:spPr>
        <p:txBody>
          <a:bodyPr/>
          <a:lstStyle/>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Purpose</a:t>
            </a:r>
            <a:r>
              <a:rPr lang="en-GB" sz="2400" b="0" i="0" dirty="0">
                <a:solidFill>
                  <a:srgbClr val="0D0D0D"/>
                </a:solidFill>
                <a:effectLst/>
                <a:latin typeface="Times New Roman" panose="02020603050405020304" pitchFamily="18" charset="0"/>
                <a:cs typeface="Times New Roman" panose="02020603050405020304" pitchFamily="18" charset="0"/>
              </a:rPr>
              <a:t>: Process user queries and generate appropriate responses.</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Components</a:t>
            </a:r>
            <a:r>
              <a:rPr lang="en-GB"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Query classification (categorizing types of legal questions)</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Context management (maintaining context across multiple interactions)</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Response generation (providing accurate and relevant answers)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21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8A38-6E51-48D7-B2CB-7C1B58C7B194}"/>
              </a:ext>
            </a:extLst>
          </p:cNvPr>
          <p:cNvSpPr>
            <a:spLocks noGrp="1"/>
          </p:cNvSpPr>
          <p:nvPr>
            <p:ph type="title"/>
          </p:nvPr>
        </p:nvSpPr>
        <p:spPr>
          <a:xfrm>
            <a:off x="0" y="466343"/>
            <a:ext cx="10908792" cy="1362113"/>
          </a:xfrm>
        </p:spPr>
        <p:txBody>
          <a:bodyPr/>
          <a:lstStyle/>
          <a:p>
            <a:r>
              <a:rPr lang="en-IN" dirty="0">
                <a:latin typeface="Times New Roman" panose="02020603050405020304" pitchFamily="18" charset="0"/>
                <a:cs typeface="Times New Roman" panose="02020603050405020304" pitchFamily="18" charset="0"/>
              </a:rPr>
              <a:t>AUTHENTICATION AND AUTHERIZATION MODULE</a:t>
            </a:r>
          </a:p>
        </p:txBody>
      </p:sp>
      <p:sp>
        <p:nvSpPr>
          <p:cNvPr id="3" name="Content Placeholder 2">
            <a:extLst>
              <a:ext uri="{FF2B5EF4-FFF2-40B4-BE49-F238E27FC236}">
                <a16:creationId xmlns:a16="http://schemas.microsoft.com/office/drawing/2014/main" id="{B1D6EF72-4017-451A-ACDC-0B683CF6D3AD}"/>
              </a:ext>
            </a:extLst>
          </p:cNvPr>
          <p:cNvSpPr>
            <a:spLocks noGrp="1"/>
          </p:cNvSpPr>
          <p:nvPr>
            <p:ph idx="1"/>
          </p:nvPr>
        </p:nvSpPr>
        <p:spPr>
          <a:xfrm>
            <a:off x="0" y="1828456"/>
            <a:ext cx="12192000" cy="5029543"/>
          </a:xfrm>
        </p:spPr>
        <p:txBody>
          <a:bodyPr/>
          <a:lstStyle/>
          <a:p>
            <a:pPr algn="l"/>
            <a:r>
              <a:rPr lang="en-GB" sz="2400" b="1" i="0" dirty="0">
                <a:solidFill>
                  <a:srgbClr val="0D0D0D"/>
                </a:solidFill>
                <a:effectLst/>
                <a:latin typeface="Times New Roman" panose="02020603050405020304" pitchFamily="18" charset="0"/>
                <a:cs typeface="Times New Roman" panose="02020603050405020304" pitchFamily="18" charset="0"/>
              </a:rPr>
              <a:t>Authentication and Authorization Module</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Purpose</a:t>
            </a:r>
            <a:r>
              <a:rPr lang="en-GB" sz="2400" b="0" i="0" dirty="0">
                <a:solidFill>
                  <a:srgbClr val="0D0D0D"/>
                </a:solidFill>
                <a:effectLst/>
                <a:latin typeface="Times New Roman" panose="02020603050405020304" pitchFamily="18" charset="0"/>
                <a:cs typeface="Times New Roman" panose="02020603050405020304" pitchFamily="18" charset="0"/>
              </a:rPr>
              <a:t>: Secure user access and data.</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Components</a:t>
            </a:r>
            <a:r>
              <a:rPr lang="en-GB"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User authentication (login, registration)</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Role-based access control (different access levels for users, admins, etc.)</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Data encryption and privacy measures</a:t>
            </a:r>
          </a:p>
          <a:p>
            <a:endParaRPr lang="en-IN" dirty="0"/>
          </a:p>
        </p:txBody>
      </p:sp>
    </p:spTree>
    <p:extLst>
      <p:ext uri="{BB962C8B-B14F-4D97-AF65-F5344CB8AC3E}">
        <p14:creationId xmlns:p14="http://schemas.microsoft.com/office/powerpoint/2010/main" val="218841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C36D-3EFC-40BC-BBF2-C9B3E8A414EE}"/>
              </a:ext>
            </a:extLst>
          </p:cNvPr>
          <p:cNvSpPr>
            <a:spLocks noGrp="1"/>
          </p:cNvSpPr>
          <p:nvPr>
            <p:ph type="title"/>
          </p:nvPr>
        </p:nvSpPr>
        <p:spPr>
          <a:xfrm>
            <a:off x="128337" y="466343"/>
            <a:ext cx="10780455" cy="1362113"/>
          </a:xfrm>
        </p:spPr>
        <p:txBody>
          <a:bodyPr/>
          <a:lstStyle/>
          <a:p>
            <a:r>
              <a:rPr lang="en-IN" dirty="0">
                <a:latin typeface="Times New Roman" panose="02020603050405020304" pitchFamily="18" charset="0"/>
                <a:cs typeface="Times New Roman" panose="02020603050405020304" pitchFamily="18" charset="0"/>
              </a:rPr>
              <a:t>BACKEND AND API MODULE </a:t>
            </a:r>
          </a:p>
        </p:txBody>
      </p:sp>
      <p:sp>
        <p:nvSpPr>
          <p:cNvPr id="3" name="Content Placeholder 2">
            <a:extLst>
              <a:ext uri="{FF2B5EF4-FFF2-40B4-BE49-F238E27FC236}">
                <a16:creationId xmlns:a16="http://schemas.microsoft.com/office/drawing/2014/main" id="{2CFA0D51-8992-43F6-9140-18CD03230123}"/>
              </a:ext>
            </a:extLst>
          </p:cNvPr>
          <p:cNvSpPr>
            <a:spLocks noGrp="1"/>
          </p:cNvSpPr>
          <p:nvPr>
            <p:ph idx="1"/>
          </p:nvPr>
        </p:nvSpPr>
        <p:spPr>
          <a:xfrm>
            <a:off x="0" y="1828456"/>
            <a:ext cx="12192000" cy="5029544"/>
          </a:xfrm>
        </p:spPr>
        <p:txBody>
          <a:bodyPr/>
          <a:lstStyle/>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Purpose</a:t>
            </a:r>
            <a:r>
              <a:rPr lang="en-GB" sz="2400" b="0" i="0" dirty="0">
                <a:solidFill>
                  <a:srgbClr val="0D0D0D"/>
                </a:solidFill>
                <a:effectLst/>
                <a:latin typeface="Times New Roman" panose="02020603050405020304" pitchFamily="18" charset="0"/>
                <a:cs typeface="Times New Roman" panose="02020603050405020304" pitchFamily="18" charset="0"/>
              </a:rPr>
              <a:t>: Manage communication between the front end, NLP module, and knowledge base.</a:t>
            </a:r>
          </a:p>
          <a:p>
            <a:pPr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Components</a:t>
            </a:r>
            <a:r>
              <a:rPr lang="en-GB"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API Gateway (handling requests and responses)</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Server-side logic and processing</a:t>
            </a:r>
          </a:p>
          <a:p>
            <a:pPr marL="742950" lvl="1" indent="-285750"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Database management for user data and interactions</a:t>
            </a:r>
          </a:p>
          <a:p>
            <a:endParaRPr lang="en-IN" dirty="0"/>
          </a:p>
        </p:txBody>
      </p:sp>
    </p:spTree>
    <p:extLst>
      <p:ext uri="{BB962C8B-B14F-4D97-AF65-F5344CB8AC3E}">
        <p14:creationId xmlns:p14="http://schemas.microsoft.com/office/powerpoint/2010/main" val="237767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500" dirty="0">
                <a:latin typeface="Times New Roman" panose="02020603050405020304" pitchFamily="18" charset="0"/>
                <a:cs typeface="Times New Roman" panose="02020603050405020304" pitchFamily="18" charset="0"/>
              </a:rPr>
              <a:t>OBJECTIVE</a:t>
            </a:r>
          </a:p>
        </p:txBody>
      </p:sp>
      <p:sp>
        <p:nvSpPr>
          <p:cNvPr id="14" name="Content Placeholder 2"/>
          <p:cNvSpPr>
            <a:spLocks noGrp="1"/>
          </p:cNvSpPr>
          <p:nvPr>
            <p:ph idx="1"/>
          </p:nvPr>
        </p:nvSpPr>
        <p:spPr/>
        <p:txBody>
          <a:bodyPr>
            <a:normAutofit/>
          </a:bodyPr>
          <a:lstStyle/>
          <a:p>
            <a:pPr algn="just"/>
            <a:r>
              <a:rPr lang="en-GB" sz="2800" dirty="0">
                <a:latin typeface="Times New Roman" panose="02020603050405020304" pitchFamily="18" charset="0"/>
                <a:cs typeface="Times New Roman" panose="02020603050405020304" pitchFamily="18" charset="0"/>
              </a:rPr>
              <a:t>The objective of creating a legal chatbot advisory system is to provide accessible, cost-effective, and accurate legal information to the public, thereby enhancing legal awareness and education. This system aims to streamline the process of obtaining legal advice, support legal professionals by handling preliminary queries, and guide users through initial legal procedures and document preparation.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D672-100E-4BF8-A7C3-973B9C9608F0}"/>
              </a:ext>
            </a:extLst>
          </p:cNvPr>
          <p:cNvSpPr>
            <a:spLocks noGrp="1"/>
          </p:cNvSpPr>
          <p:nvPr>
            <p:ph type="title"/>
          </p:nvPr>
        </p:nvSpPr>
        <p:spPr>
          <a:xfrm>
            <a:off x="144379" y="466343"/>
            <a:ext cx="10764413" cy="1362113"/>
          </a:xfrm>
        </p:spPr>
        <p:txBody>
          <a:bodyPr/>
          <a:lstStyle/>
          <a:p>
            <a:r>
              <a:rPr lang="en-IN" dirty="0">
                <a:latin typeface="Times New Roman" panose="02020603050405020304" pitchFamily="18" charset="0"/>
                <a:cs typeface="Times New Roman" panose="02020603050405020304" pitchFamily="18" charset="0"/>
              </a:rPr>
              <a:t>ANALYTICS AND FEEDBACK MODULE</a:t>
            </a:r>
          </a:p>
        </p:txBody>
      </p:sp>
      <p:sp>
        <p:nvSpPr>
          <p:cNvPr id="3" name="Content Placeholder 2">
            <a:extLst>
              <a:ext uri="{FF2B5EF4-FFF2-40B4-BE49-F238E27FC236}">
                <a16:creationId xmlns:a16="http://schemas.microsoft.com/office/drawing/2014/main" id="{C83B0E20-2053-4070-A9FE-8FC5B4A86368}"/>
              </a:ext>
            </a:extLst>
          </p:cNvPr>
          <p:cNvSpPr>
            <a:spLocks noGrp="1"/>
          </p:cNvSpPr>
          <p:nvPr>
            <p:ph idx="1"/>
          </p:nvPr>
        </p:nvSpPr>
        <p:spPr>
          <a:xfrm>
            <a:off x="0" y="1828456"/>
            <a:ext cx="12192000" cy="5029543"/>
          </a:xfrm>
        </p:spPr>
        <p:txBody>
          <a:bodyPr/>
          <a:lstStyle/>
          <a:p>
            <a:pPr algn="l">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Purpose</a:t>
            </a:r>
            <a:r>
              <a:rPr lang="en-IN" sz="2400" b="0" i="0" dirty="0">
                <a:solidFill>
                  <a:srgbClr val="0D0D0D"/>
                </a:solidFill>
                <a:effectLst/>
                <a:latin typeface="Times New Roman" panose="02020603050405020304" pitchFamily="18" charset="0"/>
                <a:cs typeface="Times New Roman" panose="02020603050405020304" pitchFamily="18" charset="0"/>
              </a:rPr>
              <a:t>: Monitor chatbot performance and gather user feedback.</a:t>
            </a:r>
          </a:p>
          <a:p>
            <a:pPr algn="l">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Components</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Usage analytics (tracking interactions, common queries)</a:t>
            </a:r>
          </a:p>
          <a:p>
            <a:pPr marL="742950" lvl="1" indent="-28575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Feedback collection (user ratings, comments)</a:t>
            </a:r>
          </a:p>
          <a:p>
            <a:pPr marL="742950" lvl="1" indent="-28575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Continuous improvement based on analytics and feedback</a:t>
            </a:r>
          </a:p>
          <a:p>
            <a:endParaRPr lang="en-IN" dirty="0"/>
          </a:p>
        </p:txBody>
      </p:sp>
    </p:spTree>
    <p:extLst>
      <p:ext uri="{BB962C8B-B14F-4D97-AF65-F5344CB8AC3E}">
        <p14:creationId xmlns:p14="http://schemas.microsoft.com/office/powerpoint/2010/main" val="284559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4E0C-5213-4235-B964-E21315080FB1}"/>
              </a:ext>
            </a:extLst>
          </p:cNvPr>
          <p:cNvSpPr>
            <a:spLocks noGrp="1"/>
          </p:cNvSpPr>
          <p:nvPr>
            <p:ph type="title"/>
          </p:nvPr>
        </p:nvSpPr>
        <p:spPr>
          <a:xfrm>
            <a:off x="144379" y="466343"/>
            <a:ext cx="10764413" cy="1362113"/>
          </a:xfrm>
        </p:spPr>
        <p:txBody>
          <a:bodyPr/>
          <a:lstStyle/>
          <a:p>
            <a:r>
              <a:rPr lang="en-IN" dirty="0">
                <a:latin typeface="Times New Roman" panose="02020603050405020304" pitchFamily="18" charset="0"/>
                <a:cs typeface="Times New Roman" panose="02020603050405020304" pitchFamily="18" charset="0"/>
              </a:rPr>
              <a:t>DEPLOYMENT MODULE:</a:t>
            </a:r>
          </a:p>
        </p:txBody>
      </p:sp>
      <p:sp>
        <p:nvSpPr>
          <p:cNvPr id="3" name="Content Placeholder 2">
            <a:extLst>
              <a:ext uri="{FF2B5EF4-FFF2-40B4-BE49-F238E27FC236}">
                <a16:creationId xmlns:a16="http://schemas.microsoft.com/office/drawing/2014/main" id="{33516B79-0E4D-4797-B5B0-B19D0C2AFA98}"/>
              </a:ext>
            </a:extLst>
          </p:cNvPr>
          <p:cNvSpPr>
            <a:spLocks noGrp="1"/>
          </p:cNvSpPr>
          <p:nvPr>
            <p:ph idx="1"/>
          </p:nvPr>
        </p:nvSpPr>
        <p:spPr>
          <a:xfrm>
            <a:off x="0" y="1828456"/>
            <a:ext cx="12192000" cy="5029543"/>
          </a:xfrm>
        </p:spPr>
        <p:txBody>
          <a:bodyPr/>
          <a:lstStyle/>
          <a:p>
            <a:pPr algn="l"/>
            <a:r>
              <a:rPr lang="en-GB" b="1" i="0" dirty="0">
                <a:solidFill>
                  <a:srgbClr val="0D0D0D"/>
                </a:solidFill>
                <a:effectLst/>
                <a:latin typeface="Times New Roman" panose="02020603050405020304" pitchFamily="18" charset="0"/>
                <a:cs typeface="Times New Roman" panose="02020603050405020304" pitchFamily="18" charset="0"/>
              </a:rPr>
              <a:t>Purpose:</a:t>
            </a:r>
          </a:p>
          <a:p>
            <a:pPr marL="0" indent="0" algn="just">
              <a:buNone/>
            </a:pPr>
            <a:r>
              <a:rPr lang="en-GB" b="1" dirty="0">
                <a:solidFill>
                  <a:srgbClr val="0D0D0D"/>
                </a:solidFill>
                <a:latin typeface="Times New Roman" panose="02020603050405020304" pitchFamily="18" charset="0"/>
                <a:cs typeface="Times New Roman" panose="02020603050405020304" pitchFamily="18" charset="0"/>
              </a:rPr>
              <a:t>    </a:t>
            </a:r>
            <a:r>
              <a:rPr lang="en-GB" b="0" i="0" dirty="0">
                <a:solidFill>
                  <a:srgbClr val="0D0D0D"/>
                </a:solidFill>
                <a:effectLst/>
                <a:latin typeface="Times New Roman" panose="02020603050405020304" pitchFamily="18" charset="0"/>
                <a:cs typeface="Times New Roman" panose="02020603050405020304" pitchFamily="18" charset="0"/>
              </a:rPr>
              <a:t>The Deployment Module ensures that the legal chatbot advisory system is accessible, reliable, scalable, and secure. It handles the deployment, management, and maintenance of the system in production environments.</a:t>
            </a:r>
          </a:p>
          <a:p>
            <a:r>
              <a:rPr lang="en-IN" b="1" dirty="0">
                <a:latin typeface="Times New Roman" panose="02020603050405020304" pitchFamily="18" charset="0"/>
                <a:cs typeface="Times New Roman" panose="02020603050405020304" pitchFamily="18" charset="0"/>
              </a:rPr>
              <a:t>Components:</a:t>
            </a:r>
          </a:p>
          <a:p>
            <a:pPr lvl="1"/>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Infrastructure setup</a:t>
            </a:r>
          </a:p>
          <a:p>
            <a:pPr lvl="1"/>
            <a:r>
              <a:rPr lang="en-IN" dirty="0" err="1">
                <a:latin typeface="Times New Roman" panose="02020603050405020304" pitchFamily="18" charset="0"/>
                <a:cs typeface="Times New Roman" panose="02020603050405020304" pitchFamily="18" charset="0"/>
              </a:rPr>
              <a:t>Continous</a:t>
            </a:r>
            <a:r>
              <a:rPr lang="en-IN" dirty="0">
                <a:latin typeface="Times New Roman" panose="02020603050405020304" pitchFamily="18" charset="0"/>
                <a:cs typeface="Times New Roman" panose="02020603050405020304" pitchFamily="18" charset="0"/>
              </a:rPr>
              <a:t> Integration/</a:t>
            </a:r>
            <a:r>
              <a:rPr lang="en-IN" dirty="0" err="1">
                <a:latin typeface="Times New Roman" panose="02020603050405020304" pitchFamily="18" charset="0"/>
                <a:cs typeface="Times New Roman" panose="02020603050405020304" pitchFamily="18" charset="0"/>
              </a:rPr>
              <a:t>Continous</a:t>
            </a:r>
            <a:r>
              <a:rPr lang="en-IN" dirty="0">
                <a:latin typeface="Times New Roman" panose="02020603050405020304" pitchFamily="18" charset="0"/>
                <a:cs typeface="Times New Roman" panose="02020603050405020304" pitchFamily="18" charset="0"/>
              </a:rPr>
              <a:t> Deployment</a:t>
            </a:r>
          </a:p>
          <a:p>
            <a:pPr lvl="1"/>
            <a:r>
              <a:rPr lang="en-IN" dirty="0">
                <a:latin typeface="Times New Roman" panose="02020603050405020304" pitchFamily="18" charset="0"/>
                <a:cs typeface="Times New Roman" panose="02020603050405020304" pitchFamily="18" charset="0"/>
              </a:rPr>
              <a:t>Containerization and Orchestration</a:t>
            </a:r>
          </a:p>
          <a:p>
            <a:pPr lvl="1"/>
            <a:r>
              <a:rPr lang="en-IN" dirty="0">
                <a:latin typeface="Times New Roman" panose="02020603050405020304" pitchFamily="18" charset="0"/>
                <a:cs typeface="Times New Roman" panose="02020603050405020304" pitchFamily="18" charset="0"/>
              </a:rPr>
              <a:t>Monitoring and Logging</a:t>
            </a:r>
          </a:p>
          <a:p>
            <a:pPr lvl="1"/>
            <a:r>
              <a:rPr lang="en-IN" dirty="0">
                <a:latin typeface="Times New Roman" panose="02020603050405020304" pitchFamily="18" charset="0"/>
                <a:cs typeface="Times New Roman" panose="02020603050405020304" pitchFamily="18" charset="0"/>
              </a:rPr>
              <a:t>Security  Management</a:t>
            </a:r>
          </a:p>
          <a:p>
            <a:pPr lvl="1"/>
            <a:r>
              <a:rPr lang="en-IN" dirty="0">
                <a:latin typeface="Times New Roman" panose="02020603050405020304" pitchFamily="18" charset="0"/>
                <a:cs typeface="Times New Roman" panose="02020603050405020304" pitchFamily="18" charset="0"/>
              </a:rPr>
              <a:t>Scalability and Load Balancing</a:t>
            </a:r>
          </a:p>
          <a:p>
            <a:pPr lvl="1"/>
            <a:r>
              <a:rPr lang="en-IN" dirty="0">
                <a:latin typeface="Times New Roman" panose="02020603050405020304" pitchFamily="18" charset="0"/>
                <a:cs typeface="Times New Roman" panose="02020603050405020304" pitchFamily="18" charset="0"/>
              </a:rPr>
              <a:t>Disaster Recovery </a:t>
            </a:r>
          </a:p>
          <a:p>
            <a:pPr lvl="1"/>
            <a:r>
              <a:rPr lang="en-IN" dirty="0">
                <a:latin typeface="Times New Roman" panose="02020603050405020304" pitchFamily="18" charset="0"/>
                <a:cs typeface="Times New Roman" panose="02020603050405020304" pitchFamily="18" charset="0"/>
              </a:rPr>
              <a:t>User Feedback and Analytics</a:t>
            </a:r>
          </a:p>
        </p:txBody>
      </p:sp>
    </p:spTree>
    <p:extLst>
      <p:ext uri="{BB962C8B-B14F-4D97-AF65-F5344CB8AC3E}">
        <p14:creationId xmlns:p14="http://schemas.microsoft.com/office/powerpoint/2010/main" val="359995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C2C7-9691-B241-5F54-7FE5F2F2F2F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4EEBAD95-9BC7-AEC1-6A86-750D3A1BEFE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Automated Routine Tasks</a:t>
            </a:r>
          </a:p>
          <a:p>
            <a:r>
              <a:rPr lang="en-US" dirty="0">
                <a:latin typeface="Times New Roman" panose="02020603050405020304" pitchFamily="18" charset="0"/>
                <a:cs typeface="Times New Roman" panose="02020603050405020304" pitchFamily="18" charset="0"/>
              </a:rPr>
              <a:t>24/7 Availability</a:t>
            </a:r>
          </a:p>
          <a:p>
            <a:r>
              <a:rPr lang="en-US" dirty="0">
                <a:latin typeface="Times New Roman" panose="02020603050405020304" pitchFamily="18" charset="0"/>
                <a:cs typeface="Times New Roman" panose="02020603050405020304" pitchFamily="18" charset="0"/>
              </a:rPr>
              <a:t>Initial Client Screening</a:t>
            </a:r>
          </a:p>
          <a:p>
            <a:r>
              <a:rPr lang="en-IN" dirty="0">
                <a:latin typeface="Times New Roman" panose="02020603050405020304" pitchFamily="18" charset="0"/>
                <a:cs typeface="Times New Roman" panose="02020603050405020304" pitchFamily="18" charset="0"/>
              </a:rPr>
              <a:t>Use friendly </a:t>
            </a:r>
          </a:p>
          <a:p>
            <a:r>
              <a:rPr lang="en-IN" dirty="0">
                <a:latin typeface="Times New Roman" panose="02020603050405020304" pitchFamily="18" charset="0"/>
                <a:cs typeface="Times New Roman" panose="02020603050405020304" pitchFamily="18" charset="0"/>
              </a:rPr>
              <a:t>Cost effectiveness</a:t>
            </a:r>
          </a:p>
          <a:p>
            <a:r>
              <a:rPr lang="en-IN" dirty="0" err="1">
                <a:latin typeface="Times New Roman" panose="02020603050405020304" pitchFamily="18" charset="0"/>
                <a:cs typeface="Times New Roman" panose="02020603050405020304" pitchFamily="18" charset="0"/>
              </a:rPr>
              <a:t>Accessiblity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Scalability</a:t>
            </a:r>
          </a:p>
        </p:txBody>
      </p:sp>
    </p:spTree>
    <p:extLst>
      <p:ext uri="{BB962C8B-B14F-4D97-AF65-F5344CB8AC3E}">
        <p14:creationId xmlns:p14="http://schemas.microsoft.com/office/powerpoint/2010/main" val="142624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F77A-BF27-56BD-D216-22FF3344B5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CBFD3511-7D33-4646-B568-D14C8E0444A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1. Client Onboarding and Support:</a:t>
            </a:r>
          </a:p>
          <a:p>
            <a:r>
              <a:rPr lang="en-US" dirty="0">
                <a:latin typeface="Times New Roman" panose="02020603050405020304" pitchFamily="18" charset="0"/>
                <a:cs typeface="Times New Roman" panose="02020603050405020304" pitchFamily="18" charset="0"/>
              </a:rPr>
              <a:t>        Initial Consultation</a:t>
            </a:r>
          </a:p>
          <a:p>
            <a:r>
              <a:rPr lang="en-US" dirty="0">
                <a:latin typeface="Times New Roman" panose="02020603050405020304" pitchFamily="18" charset="0"/>
                <a:cs typeface="Times New Roman" panose="02020603050405020304" pitchFamily="18" charset="0"/>
              </a:rPr>
              <a:t>        FAQ Handling</a:t>
            </a:r>
          </a:p>
          <a:p>
            <a:r>
              <a:rPr lang="en-US" dirty="0">
                <a:latin typeface="Times New Roman" panose="02020603050405020304" pitchFamily="18" charset="0"/>
                <a:cs typeface="Times New Roman" panose="02020603050405020304" pitchFamily="18" charset="0"/>
              </a:rPr>
              <a:t>2. Document Automation and Review:</a:t>
            </a:r>
          </a:p>
          <a:p>
            <a:r>
              <a:rPr lang="en-US" dirty="0">
                <a:latin typeface="Times New Roman" panose="02020603050405020304" pitchFamily="18" charset="0"/>
                <a:cs typeface="Times New Roman" panose="02020603050405020304" pitchFamily="18" charset="0"/>
              </a:rPr>
              <a:t>       Document Drafting</a:t>
            </a:r>
          </a:p>
          <a:p>
            <a:r>
              <a:rPr lang="en-US" dirty="0">
                <a:latin typeface="Times New Roman" panose="02020603050405020304" pitchFamily="18" charset="0"/>
                <a:cs typeface="Times New Roman" panose="02020603050405020304" pitchFamily="18" charset="0"/>
              </a:rPr>
              <a:t>       Document Review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68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C2E5-7BBE-7B7D-DD14-08C7316882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1290FA4-7718-4835-8051-A54FC3D52DF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 conclusion, the development of an AI-driven Legal Advisory Chatbot System (LACS) has the potential to revolutionize the legal advisory landscape. By leveraging state-of-the-art natural language processing (NLP) and machine learning algorithms, LACS can provide personalized legal advice , access to legal resources, and case law analysis in a user-friendly and accessible manner.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186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40F5-25DF-CC74-52A2-FE1A009636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AFC9C57-C676-7433-8938-BD175CB59145}"/>
              </a:ext>
            </a:extLst>
          </p:cNvPr>
          <p:cNvSpPr>
            <a:spLocks noGrp="1"/>
          </p:cNvSpPr>
          <p:nvPr>
            <p:ph idx="1"/>
          </p:nvPr>
        </p:nvSpPr>
        <p:spPr>
          <a:xfrm>
            <a:off x="1280160" y="2190749"/>
            <a:ext cx="9628632" cy="4450683"/>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 ROSS Intelligence: ROSS is a legal research platform that uses artificial intelligence to help lawyers find relevant case law and statutes. It also  offers a chatbot interface for legal research queries.</a:t>
            </a:r>
          </a:p>
          <a:p>
            <a:pPr marL="0" indent="0" algn="just">
              <a:buNone/>
            </a:pPr>
            <a:r>
              <a:rPr lang="en-US" dirty="0">
                <a:latin typeface="Times New Roman" panose="02020603050405020304" pitchFamily="18" charset="0"/>
                <a:cs typeface="Times New Roman" panose="02020603050405020304" pitchFamily="18" charset="0"/>
              </a:rPr>
              <a:t>• Do Not Pay: Do Not Pay started as a chatbot to help with parking ticket appeals but has expanded to offer legal advice in various areas, such as landlord-tenant disputes , consumer rights, and more.</a:t>
            </a:r>
          </a:p>
          <a:p>
            <a:pPr marL="0" indent="0" algn="just">
              <a:buNone/>
            </a:pPr>
            <a:r>
              <a:rPr lang="en-US" dirty="0">
                <a:latin typeface="Times New Roman" panose="02020603050405020304" pitchFamily="18" charset="0"/>
                <a:cs typeface="Times New Roman" panose="02020603050405020304" pitchFamily="18" charset="0"/>
              </a:rPr>
              <a:t>• LexisNexis: LexisNexis offers legal research tools and services, including chatbot interfaces, to help legal professionals access relevant legal information and resources.</a:t>
            </a:r>
          </a:p>
          <a:p>
            <a:pPr marL="0" indent="0" algn="just">
              <a:buNone/>
            </a:pPr>
            <a:r>
              <a:rPr lang="en-US" dirty="0">
                <a:latin typeface="Times New Roman" panose="02020603050405020304" pitchFamily="18" charset="0"/>
                <a:cs typeface="Times New Roman" panose="02020603050405020304" pitchFamily="18" charset="0"/>
              </a:rPr>
              <a:t>• IBM Watson Legal: IBM Watson offers AI-powered legal solutions, including chatbots, to assist with legal research, document analysis, and contract review.</a:t>
            </a:r>
          </a:p>
          <a:p>
            <a:endParaRPr lang="en-IN" dirty="0"/>
          </a:p>
        </p:txBody>
      </p:sp>
    </p:spTree>
    <p:extLst>
      <p:ext uri="{BB962C8B-B14F-4D97-AF65-F5344CB8AC3E}">
        <p14:creationId xmlns:p14="http://schemas.microsoft.com/office/powerpoint/2010/main" val="4183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F57D-79BA-C916-0510-3A4A6F9FEE89}"/>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238F53F-5C0E-CEE2-4710-F696A3531DC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Personalized Legal Advice: The chatbot will provide personalized legal advice based on the user's specific needs and circumstances.</a:t>
            </a:r>
          </a:p>
          <a:p>
            <a:pPr marL="0" indent="0">
              <a:buNone/>
            </a:pPr>
            <a:r>
              <a:rPr lang="en-US" dirty="0">
                <a:latin typeface="Times New Roman" panose="02020603050405020304" pitchFamily="18" charset="0"/>
                <a:cs typeface="Times New Roman" panose="02020603050405020304" pitchFamily="18" charset="0"/>
              </a:rPr>
              <a:t>• Legal Information Retrieval: LACS will be integrated with legal databases and knowledge bases to retrieve relevant legal information and resources.</a:t>
            </a:r>
          </a:p>
          <a:p>
            <a:pPr marL="0" indent="0">
              <a:buNone/>
            </a:pPr>
            <a:r>
              <a:rPr lang="en-US" dirty="0">
                <a:latin typeface="Times New Roman" panose="02020603050405020304" pitchFamily="18" charset="0"/>
                <a:cs typeface="Times New Roman" panose="02020603050405020304" pitchFamily="18" charset="0"/>
              </a:rPr>
              <a:t>• Case Law and Statutory Analysis: The chatbot will be capable of analyzing case law and statutes to provide informed legal opinions.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620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387E-C50F-60EC-83FB-46637BF232B5}"/>
              </a:ext>
            </a:extLst>
          </p:cNvPr>
          <p:cNvSpPr>
            <a:spLocks noGrp="1"/>
          </p:cNvSpPr>
          <p:nvPr>
            <p:ph type="title"/>
          </p:nvPr>
        </p:nvSpPr>
        <p:spPr>
          <a:xfrm>
            <a:off x="1280160" y="466343"/>
            <a:ext cx="9628632" cy="1362113"/>
          </a:xfrm>
        </p:spPr>
        <p:txBody>
          <a:bodyPr>
            <a:normAutofit/>
          </a:bodyPr>
          <a:lstStyle/>
          <a:p>
            <a:pPr marL="0" indent="0"/>
            <a:r>
              <a:rPr lang="en-IN"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3B5F8AAD-AE72-19A6-16EC-E2971EFCD1CF}"/>
              </a:ext>
            </a:extLst>
          </p:cNvPr>
          <p:cNvGraphicFramePr>
            <a:graphicFrameLocks noGrp="1"/>
          </p:cNvGraphicFramePr>
          <p:nvPr>
            <p:ph idx="1"/>
            <p:extLst>
              <p:ext uri="{D42A27DB-BD31-4B8C-83A1-F6EECF244321}">
                <p14:modId xmlns:p14="http://schemas.microsoft.com/office/powerpoint/2010/main" val="2556452163"/>
              </p:ext>
            </p:extLst>
          </p:nvPr>
        </p:nvGraphicFramePr>
        <p:xfrm>
          <a:off x="1" y="1737360"/>
          <a:ext cx="12192003" cy="5120640"/>
        </p:xfrm>
        <a:graphic>
          <a:graphicData uri="http://schemas.openxmlformats.org/drawingml/2006/table">
            <a:tbl>
              <a:tblPr firstRow="1" bandRow="1">
                <a:tableStyleId>{7E9639D4-E3E2-4D34-9284-5A2195B3D0D7}</a:tableStyleId>
              </a:tblPr>
              <a:tblGrid>
                <a:gridCol w="811067">
                  <a:extLst>
                    <a:ext uri="{9D8B030D-6E8A-4147-A177-3AD203B41FA5}">
                      <a16:colId xmlns:a16="http://schemas.microsoft.com/office/drawing/2014/main" val="407543749"/>
                    </a:ext>
                  </a:extLst>
                </a:gridCol>
                <a:gridCol w="2666271">
                  <a:extLst>
                    <a:ext uri="{9D8B030D-6E8A-4147-A177-3AD203B41FA5}">
                      <a16:colId xmlns:a16="http://schemas.microsoft.com/office/drawing/2014/main" val="2641815476"/>
                    </a:ext>
                  </a:extLst>
                </a:gridCol>
                <a:gridCol w="1742933">
                  <a:extLst>
                    <a:ext uri="{9D8B030D-6E8A-4147-A177-3AD203B41FA5}">
                      <a16:colId xmlns:a16="http://schemas.microsoft.com/office/drawing/2014/main" val="2839227747"/>
                    </a:ext>
                  </a:extLst>
                </a:gridCol>
                <a:gridCol w="1742933">
                  <a:extLst>
                    <a:ext uri="{9D8B030D-6E8A-4147-A177-3AD203B41FA5}">
                      <a16:colId xmlns:a16="http://schemas.microsoft.com/office/drawing/2014/main" val="1869212181"/>
                    </a:ext>
                  </a:extLst>
                </a:gridCol>
                <a:gridCol w="1742933">
                  <a:extLst>
                    <a:ext uri="{9D8B030D-6E8A-4147-A177-3AD203B41FA5}">
                      <a16:colId xmlns:a16="http://schemas.microsoft.com/office/drawing/2014/main" val="3337282410"/>
                    </a:ext>
                  </a:extLst>
                </a:gridCol>
                <a:gridCol w="1742933">
                  <a:extLst>
                    <a:ext uri="{9D8B030D-6E8A-4147-A177-3AD203B41FA5}">
                      <a16:colId xmlns:a16="http://schemas.microsoft.com/office/drawing/2014/main" val="838798338"/>
                    </a:ext>
                  </a:extLst>
                </a:gridCol>
                <a:gridCol w="1742933">
                  <a:extLst>
                    <a:ext uri="{9D8B030D-6E8A-4147-A177-3AD203B41FA5}">
                      <a16:colId xmlns:a16="http://schemas.microsoft.com/office/drawing/2014/main" val="71805799"/>
                    </a:ext>
                  </a:extLst>
                </a:gridCol>
              </a:tblGrid>
              <a:tr h="91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SI.NO</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 NAME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ALGORITHM USED</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MERITS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4920021"/>
                  </a:ext>
                </a:extLst>
              </a:tr>
              <a:tr h="4196223">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Linear regression based machine learning algorithm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Zamora, M. C.</a:t>
                      </a: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US" dirty="0" err="1">
                          <a:latin typeface="Times New Roman" panose="02020603050405020304" pitchFamily="18" charset="0"/>
                          <a:cs typeface="Times New Roman" panose="02020603050405020304" pitchFamily="18" charset="0"/>
                        </a:rPr>
                        <a:t>Regressions,support</a:t>
                      </a:r>
                      <a:r>
                        <a:rPr lang="en-US" dirty="0">
                          <a:latin typeface="Times New Roman" panose="02020603050405020304" pitchFamily="18" charset="0"/>
                          <a:cs typeface="Times New Roman" panose="02020603050405020304" pitchFamily="18" charset="0"/>
                        </a:rPr>
                        <a:t> vector machine ,random forest</a:t>
                      </a:r>
                      <a:r>
                        <a:rPr lang="en-US" dirty="0"/>
                        <a:t>.</a:t>
                      </a:r>
                      <a:endParaRPr lang="en-IN" dirty="0"/>
                    </a:p>
                  </a:txBody>
                  <a:tcPr/>
                </a:tc>
                <a:tc>
                  <a:txBody>
                    <a:bodyPr/>
                    <a:lstStyle/>
                    <a:p>
                      <a:pPr marL="0" indent="0">
                        <a:buNone/>
                      </a:pPr>
                      <a:r>
                        <a:rPr lang="en-US" dirty="0">
                          <a:latin typeface="Times New Roman" panose="02020603050405020304" pitchFamily="18" charset="0"/>
                          <a:cs typeface="Times New Roman" panose="02020603050405020304" pitchFamily="18" charset="0"/>
                        </a:rPr>
                        <a:t>It aids exploratory data analysis. It can identify relationships</a:t>
                      </a:r>
                    </a:p>
                    <a:p>
                      <a:pPr marL="0" indent="0">
                        <a:buNone/>
                      </a:pPr>
                      <a:r>
                        <a:rPr lang="en-US" dirty="0">
                          <a:latin typeface="Times New Roman" panose="02020603050405020304" pitchFamily="18" charset="0"/>
                          <a:cs typeface="Times New Roman" panose="02020603050405020304" pitchFamily="18" charset="0"/>
                        </a:rPr>
                        <a:t>between variables. It is relatively straightforward to implement.</a:t>
                      </a:r>
                    </a:p>
                    <a:p>
                      <a:endParaRPr lang="en-IN" dirty="0"/>
                    </a:p>
                  </a:txBody>
                  <a:tcPr/>
                </a:tc>
                <a:tc>
                  <a:txBody>
                    <a:bodyPr/>
                    <a:lstStyle/>
                    <a:p>
                      <a:pPr marL="0" indent="0">
                        <a:buNone/>
                      </a:pPr>
                      <a:r>
                        <a:rPr lang="en-US" dirty="0">
                          <a:latin typeface="Times New Roman" panose="02020603050405020304" pitchFamily="18" charset="0"/>
                          <a:cs typeface="Times New Roman" panose="02020603050405020304" pitchFamily="18" charset="0"/>
                        </a:rPr>
                        <a:t>Linear regression assumes that the relationship between the</a:t>
                      </a:r>
                    </a:p>
                    <a:p>
                      <a:pPr marL="0" indent="0">
                        <a:buNone/>
                      </a:pPr>
                      <a:r>
                        <a:rPr lang="en-US" dirty="0">
                          <a:latin typeface="Times New Roman" panose="02020603050405020304" pitchFamily="18" charset="0"/>
                          <a:cs typeface="Times New Roman" panose="02020603050405020304" pitchFamily="18" charset="0"/>
                        </a:rPr>
                        <a:t>independent and dependent variables is linear. If this assumption is not met, the</a:t>
                      </a:r>
                    </a:p>
                    <a:p>
                      <a:pPr marL="0" indent="0">
                        <a:buNone/>
                      </a:pPr>
                      <a:r>
                        <a:rPr lang="en-US" dirty="0">
                          <a:latin typeface="Times New Roman" panose="02020603050405020304" pitchFamily="18" charset="0"/>
                          <a:cs typeface="Times New Roman" panose="02020603050405020304" pitchFamily="18" charset="0"/>
                        </a:rPr>
                        <a:t>model may provide poor predictions.</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511189265"/>
                  </a:ext>
                </a:extLst>
              </a:tr>
            </a:tbl>
          </a:graphicData>
        </a:graphic>
      </p:graphicFrame>
    </p:spTree>
    <p:extLst>
      <p:ext uri="{BB962C8B-B14F-4D97-AF65-F5344CB8AC3E}">
        <p14:creationId xmlns:p14="http://schemas.microsoft.com/office/powerpoint/2010/main" val="226999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F3E-B938-E7EA-F22E-8AE8E67E4A52}"/>
              </a:ext>
            </a:extLst>
          </p:cNvPr>
          <p:cNvSpPr>
            <a:spLocks noGrp="1"/>
          </p:cNvSpPr>
          <p:nvPr>
            <p:ph type="title"/>
          </p:nvPr>
        </p:nvSpPr>
        <p:spPr>
          <a:xfrm>
            <a:off x="1280160" y="466343"/>
            <a:ext cx="9628632" cy="1490793"/>
          </a:xfrm>
        </p:spPr>
        <p:txBody>
          <a:bodyPr>
            <a:normAutofit/>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C0FB9EAF-B871-301D-6B67-6A1463194133}"/>
              </a:ext>
            </a:extLst>
          </p:cNvPr>
          <p:cNvGraphicFramePr>
            <a:graphicFrameLocks noGrp="1"/>
          </p:cNvGraphicFramePr>
          <p:nvPr>
            <p:ph idx="1"/>
            <p:extLst>
              <p:ext uri="{D42A27DB-BD31-4B8C-83A1-F6EECF244321}">
                <p14:modId xmlns:p14="http://schemas.microsoft.com/office/powerpoint/2010/main" val="3152718572"/>
              </p:ext>
            </p:extLst>
          </p:nvPr>
        </p:nvGraphicFramePr>
        <p:xfrm>
          <a:off x="112294" y="1796716"/>
          <a:ext cx="12079705" cy="5061283"/>
        </p:xfrm>
        <a:graphic>
          <a:graphicData uri="http://schemas.openxmlformats.org/drawingml/2006/table">
            <a:tbl>
              <a:tblPr firstRow="1" bandRow="1">
                <a:tableStyleId>{7E9639D4-E3E2-4D34-9284-5A2195B3D0D7}</a:tableStyleId>
              </a:tblPr>
              <a:tblGrid>
                <a:gridCol w="869841">
                  <a:extLst>
                    <a:ext uri="{9D8B030D-6E8A-4147-A177-3AD203B41FA5}">
                      <a16:colId xmlns:a16="http://schemas.microsoft.com/office/drawing/2014/main" val="2718131726"/>
                    </a:ext>
                  </a:extLst>
                </a:gridCol>
                <a:gridCol w="1698261">
                  <a:extLst>
                    <a:ext uri="{9D8B030D-6E8A-4147-A177-3AD203B41FA5}">
                      <a16:colId xmlns:a16="http://schemas.microsoft.com/office/drawing/2014/main" val="2571670994"/>
                    </a:ext>
                  </a:extLst>
                </a:gridCol>
                <a:gridCol w="1645563">
                  <a:extLst>
                    <a:ext uri="{9D8B030D-6E8A-4147-A177-3AD203B41FA5}">
                      <a16:colId xmlns:a16="http://schemas.microsoft.com/office/drawing/2014/main" val="263010063"/>
                    </a:ext>
                  </a:extLst>
                </a:gridCol>
                <a:gridCol w="1966510">
                  <a:extLst>
                    <a:ext uri="{9D8B030D-6E8A-4147-A177-3AD203B41FA5}">
                      <a16:colId xmlns:a16="http://schemas.microsoft.com/office/drawing/2014/main" val="2279692027"/>
                    </a:ext>
                  </a:extLst>
                </a:gridCol>
                <a:gridCol w="1966510">
                  <a:extLst>
                    <a:ext uri="{9D8B030D-6E8A-4147-A177-3AD203B41FA5}">
                      <a16:colId xmlns:a16="http://schemas.microsoft.com/office/drawing/2014/main" val="1164445571"/>
                    </a:ext>
                  </a:extLst>
                </a:gridCol>
                <a:gridCol w="1966510">
                  <a:extLst>
                    <a:ext uri="{9D8B030D-6E8A-4147-A177-3AD203B41FA5}">
                      <a16:colId xmlns:a16="http://schemas.microsoft.com/office/drawing/2014/main" val="3771580757"/>
                    </a:ext>
                  </a:extLst>
                </a:gridCol>
                <a:gridCol w="1966510">
                  <a:extLst>
                    <a:ext uri="{9D8B030D-6E8A-4147-A177-3AD203B41FA5}">
                      <a16:colId xmlns:a16="http://schemas.microsoft.com/office/drawing/2014/main" val="5463653"/>
                    </a:ext>
                  </a:extLst>
                </a:gridCol>
              </a:tblGrid>
              <a:tr h="1359973">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 NAME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YEAR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ALGORITHM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3293678021"/>
                  </a:ext>
                </a:extLst>
              </a:tr>
              <a:tr h="3701310">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using Machine Learning Algorithm</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err="1">
                          <a:latin typeface="Times New Roman" panose="02020603050405020304" pitchFamily="18" charset="0"/>
                          <a:cs typeface="Times New Roman" panose="02020603050405020304" pitchFamily="18" charset="0"/>
                        </a:rPr>
                        <a:t>Jayapal.k</a:t>
                      </a:r>
                      <a:endParaRPr lang="en-US" sz="2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2023</a:t>
                      </a:r>
                    </a:p>
                  </a:txBody>
                  <a:tcPr/>
                </a:tc>
                <a:tc>
                  <a:txBody>
                    <a:bodyPr/>
                    <a:lstStyle/>
                    <a:p>
                      <a:r>
                        <a:rPr lang="en-US" sz="2200" dirty="0">
                          <a:latin typeface="Times New Roman" panose="02020603050405020304" pitchFamily="18" charset="0"/>
                          <a:cs typeface="Times New Roman" panose="02020603050405020304" pitchFamily="18" charset="0"/>
                        </a:rPr>
                        <a:t>k nearest neighbor algorithm(Machine learning).</a:t>
                      </a:r>
                      <a:endParaRPr lang="en-IN" sz="2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KNN is easy to understand and implement, making it an excellent</a:t>
                      </a:r>
                    </a:p>
                    <a:p>
                      <a:pPr marL="0" indent="0">
                        <a:buNone/>
                      </a:pPr>
                      <a:r>
                        <a:rPr lang="en-US" dirty="0">
                          <a:latin typeface="Times New Roman" panose="02020603050405020304" pitchFamily="18" charset="0"/>
                          <a:cs typeface="Times New Roman" panose="02020603050405020304" pitchFamily="18" charset="0"/>
                        </a:rPr>
                        <a:t>choice for beginners in machine learning.</a:t>
                      </a:r>
                    </a:p>
                    <a:p>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KNN is an instance-based algorithm, it needs to store all training</a:t>
                      </a:r>
                    </a:p>
                    <a:p>
                      <a:pPr marL="0" indent="0">
                        <a:buNone/>
                      </a:pPr>
                      <a:r>
                        <a:rPr lang="en-US" dirty="0">
                          <a:latin typeface="Times New Roman" panose="02020603050405020304" pitchFamily="18" charset="0"/>
                          <a:cs typeface="Times New Roman" panose="02020603050405020304" pitchFamily="18" charset="0"/>
                        </a:rPr>
                        <a:t>data, which can be memory-intensive for large datasets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01324"/>
                  </a:ext>
                </a:extLst>
              </a:tr>
            </a:tbl>
          </a:graphicData>
        </a:graphic>
      </p:graphicFrame>
    </p:spTree>
    <p:extLst>
      <p:ext uri="{BB962C8B-B14F-4D97-AF65-F5344CB8AC3E}">
        <p14:creationId xmlns:p14="http://schemas.microsoft.com/office/powerpoint/2010/main" val="372762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F1FE-E09E-98A2-DE3B-86FC964339DE}"/>
              </a:ext>
            </a:extLst>
          </p:cNvPr>
          <p:cNvSpPr>
            <a:spLocks noGrp="1"/>
          </p:cNvSpPr>
          <p:nvPr>
            <p:ph type="title"/>
          </p:nvPr>
        </p:nvSpPr>
        <p:spPr>
          <a:xfrm>
            <a:off x="721895" y="466343"/>
            <a:ext cx="10186897" cy="1362113"/>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55E8E89E-80A1-0272-2D00-FC1712ED2353}"/>
              </a:ext>
            </a:extLst>
          </p:cNvPr>
          <p:cNvGraphicFramePr>
            <a:graphicFrameLocks noGrp="1"/>
          </p:cNvGraphicFramePr>
          <p:nvPr>
            <p:ph idx="1"/>
            <p:extLst>
              <p:ext uri="{D42A27DB-BD31-4B8C-83A1-F6EECF244321}">
                <p14:modId xmlns:p14="http://schemas.microsoft.com/office/powerpoint/2010/main" val="3631693171"/>
              </p:ext>
            </p:extLst>
          </p:nvPr>
        </p:nvGraphicFramePr>
        <p:xfrm>
          <a:off x="0" y="1828456"/>
          <a:ext cx="12191999" cy="5029543"/>
        </p:xfrm>
        <a:graphic>
          <a:graphicData uri="http://schemas.openxmlformats.org/drawingml/2006/table">
            <a:tbl>
              <a:tblPr firstRow="1" bandRow="1">
                <a:tableStyleId>{7E9639D4-E3E2-4D34-9284-5A2195B3D0D7}</a:tableStyleId>
              </a:tblPr>
              <a:tblGrid>
                <a:gridCol w="932258">
                  <a:extLst>
                    <a:ext uri="{9D8B030D-6E8A-4147-A177-3AD203B41FA5}">
                      <a16:colId xmlns:a16="http://schemas.microsoft.com/office/drawing/2014/main" val="3651058978"/>
                    </a:ext>
                  </a:extLst>
                </a:gridCol>
                <a:gridCol w="2551171">
                  <a:extLst>
                    <a:ext uri="{9D8B030D-6E8A-4147-A177-3AD203B41FA5}">
                      <a16:colId xmlns:a16="http://schemas.microsoft.com/office/drawing/2014/main" val="2833571030"/>
                    </a:ext>
                  </a:extLst>
                </a:gridCol>
                <a:gridCol w="1741714">
                  <a:extLst>
                    <a:ext uri="{9D8B030D-6E8A-4147-A177-3AD203B41FA5}">
                      <a16:colId xmlns:a16="http://schemas.microsoft.com/office/drawing/2014/main" val="1417767898"/>
                    </a:ext>
                  </a:extLst>
                </a:gridCol>
                <a:gridCol w="1741714">
                  <a:extLst>
                    <a:ext uri="{9D8B030D-6E8A-4147-A177-3AD203B41FA5}">
                      <a16:colId xmlns:a16="http://schemas.microsoft.com/office/drawing/2014/main" val="2110577586"/>
                    </a:ext>
                  </a:extLst>
                </a:gridCol>
                <a:gridCol w="1741714">
                  <a:extLst>
                    <a:ext uri="{9D8B030D-6E8A-4147-A177-3AD203B41FA5}">
                      <a16:colId xmlns:a16="http://schemas.microsoft.com/office/drawing/2014/main" val="3589570447"/>
                    </a:ext>
                  </a:extLst>
                </a:gridCol>
                <a:gridCol w="1741714">
                  <a:extLst>
                    <a:ext uri="{9D8B030D-6E8A-4147-A177-3AD203B41FA5}">
                      <a16:colId xmlns:a16="http://schemas.microsoft.com/office/drawing/2014/main" val="3083424465"/>
                    </a:ext>
                  </a:extLst>
                </a:gridCol>
                <a:gridCol w="1741714">
                  <a:extLst>
                    <a:ext uri="{9D8B030D-6E8A-4147-A177-3AD203B41FA5}">
                      <a16:colId xmlns:a16="http://schemas.microsoft.com/office/drawing/2014/main" val="579682225"/>
                    </a:ext>
                  </a:extLst>
                </a:gridCol>
              </a:tblGrid>
              <a:tr h="1183450">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 NAME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ALGORITHM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3802817673"/>
                  </a:ext>
                </a:extLst>
              </a:tr>
              <a:tr h="3846093">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sz="2200" dirty="0">
                          <a:latin typeface="Times New Roman" panose="02020603050405020304" pitchFamily="18" charset="0"/>
                          <a:cs typeface="Times New Roman" panose="02020603050405020304" pitchFamily="18" charset="0"/>
                        </a:rPr>
                        <a:t>Support Vector Machine using Machine Learning Techniques</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Dr. H. S. Behera</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pPr marL="0" indent="0">
                        <a:buNone/>
                      </a:pPr>
                      <a:r>
                        <a:rPr lang="en-US" dirty="0">
                          <a:latin typeface="Times New Roman" panose="02020603050405020304" pitchFamily="18" charset="0"/>
                          <a:cs typeface="Times New Roman" panose="02020603050405020304" pitchFamily="18" charset="0"/>
                        </a:rPr>
                        <a:t>Support Vector Machine (SVM), Data Mining, Artificial Neural</a:t>
                      </a:r>
                    </a:p>
                    <a:p>
                      <a:pPr marL="0" indent="0">
                        <a:buNone/>
                      </a:pPr>
                      <a:r>
                        <a:rPr lang="en-US" dirty="0">
                          <a:latin typeface="Times New Roman" panose="02020603050405020304" pitchFamily="18" charset="0"/>
                          <a:cs typeface="Times New Roman" panose="02020603050405020304" pitchFamily="18" charset="0"/>
                        </a:rPr>
                        <a:t>Network(ANN)</a:t>
                      </a:r>
                    </a:p>
                    <a:p>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Optimizing margins can help reduce the overfitting of data and allow</a:t>
                      </a:r>
                    </a:p>
                    <a:p>
                      <a:pPr marL="0" indent="0">
                        <a:buNone/>
                      </a:pPr>
                      <a:r>
                        <a:rPr lang="en-US" dirty="0">
                          <a:latin typeface="Times New Roman" panose="02020603050405020304" pitchFamily="18" charset="0"/>
                          <a:cs typeface="Times New Roman" panose="02020603050405020304" pitchFamily="18" charset="0"/>
                        </a:rPr>
                        <a:t>for capacity control</a:t>
                      </a:r>
                    </a:p>
                    <a:p>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SVM does not perform very well when the data set has more noise</a:t>
                      </a:r>
                    </a:p>
                    <a:p>
                      <a:pPr marL="0" indent="0">
                        <a:buNone/>
                      </a:pPr>
                      <a:r>
                        <a:rPr lang="en-US" dirty="0">
                          <a:latin typeface="Times New Roman" panose="02020603050405020304" pitchFamily="18" charset="0"/>
                          <a:cs typeface="Times New Roman" panose="02020603050405020304" pitchFamily="18" charset="0"/>
                        </a:rPr>
                        <a:t>i.e. target classes are overlapping</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7106319"/>
                  </a:ext>
                </a:extLst>
              </a:tr>
            </a:tbl>
          </a:graphicData>
        </a:graphic>
      </p:graphicFrame>
    </p:spTree>
    <p:extLst>
      <p:ext uri="{BB962C8B-B14F-4D97-AF65-F5344CB8AC3E}">
        <p14:creationId xmlns:p14="http://schemas.microsoft.com/office/powerpoint/2010/main" val="111077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C595-F500-53F4-BACC-C3BAC62D03B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291CBB6F-EE28-91B5-78F2-82CF4B8F8A06}"/>
              </a:ext>
            </a:extLst>
          </p:cNvPr>
          <p:cNvGraphicFramePr>
            <a:graphicFrameLocks noGrp="1"/>
          </p:cNvGraphicFramePr>
          <p:nvPr>
            <p:ph idx="1"/>
            <p:extLst>
              <p:ext uri="{D42A27DB-BD31-4B8C-83A1-F6EECF244321}">
                <p14:modId xmlns:p14="http://schemas.microsoft.com/office/powerpoint/2010/main" val="95863542"/>
              </p:ext>
            </p:extLst>
          </p:nvPr>
        </p:nvGraphicFramePr>
        <p:xfrm>
          <a:off x="0" y="1828456"/>
          <a:ext cx="12191998" cy="5029544"/>
        </p:xfrm>
        <a:graphic>
          <a:graphicData uri="http://schemas.openxmlformats.org/drawingml/2006/table">
            <a:tbl>
              <a:tblPr firstRow="1" bandRow="1">
                <a:tableStyleId>{7E9639D4-E3E2-4D34-9284-5A2195B3D0D7}</a:tableStyleId>
              </a:tblPr>
              <a:tblGrid>
                <a:gridCol w="1741714">
                  <a:extLst>
                    <a:ext uri="{9D8B030D-6E8A-4147-A177-3AD203B41FA5}">
                      <a16:colId xmlns:a16="http://schemas.microsoft.com/office/drawing/2014/main" val="765698869"/>
                    </a:ext>
                  </a:extLst>
                </a:gridCol>
                <a:gridCol w="1741714">
                  <a:extLst>
                    <a:ext uri="{9D8B030D-6E8A-4147-A177-3AD203B41FA5}">
                      <a16:colId xmlns:a16="http://schemas.microsoft.com/office/drawing/2014/main" val="1141315002"/>
                    </a:ext>
                  </a:extLst>
                </a:gridCol>
                <a:gridCol w="1741714">
                  <a:extLst>
                    <a:ext uri="{9D8B030D-6E8A-4147-A177-3AD203B41FA5}">
                      <a16:colId xmlns:a16="http://schemas.microsoft.com/office/drawing/2014/main" val="1429582829"/>
                    </a:ext>
                  </a:extLst>
                </a:gridCol>
                <a:gridCol w="1741714">
                  <a:extLst>
                    <a:ext uri="{9D8B030D-6E8A-4147-A177-3AD203B41FA5}">
                      <a16:colId xmlns:a16="http://schemas.microsoft.com/office/drawing/2014/main" val="1535195145"/>
                    </a:ext>
                  </a:extLst>
                </a:gridCol>
                <a:gridCol w="1741714">
                  <a:extLst>
                    <a:ext uri="{9D8B030D-6E8A-4147-A177-3AD203B41FA5}">
                      <a16:colId xmlns:a16="http://schemas.microsoft.com/office/drawing/2014/main" val="2218537616"/>
                    </a:ext>
                  </a:extLst>
                </a:gridCol>
                <a:gridCol w="1741714">
                  <a:extLst>
                    <a:ext uri="{9D8B030D-6E8A-4147-A177-3AD203B41FA5}">
                      <a16:colId xmlns:a16="http://schemas.microsoft.com/office/drawing/2014/main" val="2563781408"/>
                    </a:ext>
                  </a:extLst>
                </a:gridCol>
                <a:gridCol w="1741714">
                  <a:extLst>
                    <a:ext uri="{9D8B030D-6E8A-4147-A177-3AD203B41FA5}">
                      <a16:colId xmlns:a16="http://schemas.microsoft.com/office/drawing/2014/main" val="2280901640"/>
                    </a:ext>
                  </a:extLst>
                </a:gridCol>
              </a:tblGrid>
              <a:tr h="730303">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ALGORITHM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524801540"/>
                  </a:ext>
                </a:extLst>
              </a:tr>
              <a:tr h="4299241">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Artificial Neural Network(ANN) using Machine Learning Techniques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Sai Varun </a:t>
                      </a:r>
                      <a:r>
                        <a:rPr lang="en-US" dirty="0" err="1">
                          <a:latin typeface="Times New Roman" panose="02020603050405020304" pitchFamily="18" charset="0"/>
                          <a:cs typeface="Times New Roman" panose="02020603050405020304" pitchFamily="18" charset="0"/>
                        </a:rPr>
                        <a:t>Nuna</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Artificial Neural Network(ANN),Data Mining.</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Artificial neural networks have the ability to perform multiple functions</a:t>
                      </a:r>
                    </a:p>
                    <a:p>
                      <a:pPr marL="0" indent="0">
                        <a:buNone/>
                      </a:pPr>
                      <a:r>
                        <a:rPr lang="en-US" dirty="0">
                          <a:latin typeface="Times New Roman" panose="02020603050405020304" pitchFamily="18" charset="0"/>
                          <a:cs typeface="Times New Roman" panose="02020603050405020304" pitchFamily="18" charset="0"/>
                        </a:rPr>
                        <a:t>simultaneously.</a:t>
                      </a:r>
                    </a:p>
                    <a:p>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dirty="0">
                          <a:latin typeface="Times New Roman" panose="02020603050405020304" pitchFamily="18" charset="0"/>
                          <a:cs typeface="Times New Roman" panose="02020603050405020304" pitchFamily="18" charset="0"/>
                        </a:rPr>
                        <a:t>The functioning of the ANNs is not clear, and the solutions reached</a:t>
                      </a:r>
                    </a:p>
                    <a:p>
                      <a:pPr marL="0" indent="0">
                        <a:buNone/>
                      </a:pPr>
                      <a:r>
                        <a:rPr lang="en-US" dirty="0">
                          <a:latin typeface="Times New Roman" panose="02020603050405020304" pitchFamily="18" charset="0"/>
                          <a:cs typeface="Times New Roman" panose="02020603050405020304" pitchFamily="18" charset="0"/>
                        </a:rPr>
                        <a:t>do not come with explanations as to how or why they were reached.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442818"/>
                  </a:ext>
                </a:extLst>
              </a:tr>
            </a:tbl>
          </a:graphicData>
        </a:graphic>
      </p:graphicFrame>
    </p:spTree>
    <p:extLst>
      <p:ext uri="{BB962C8B-B14F-4D97-AF65-F5344CB8AC3E}">
        <p14:creationId xmlns:p14="http://schemas.microsoft.com/office/powerpoint/2010/main" val="9923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BC2F-5900-6DF9-B2D3-D0FDAFB4562C}"/>
              </a:ext>
            </a:extLst>
          </p:cNvPr>
          <p:cNvSpPr>
            <a:spLocks noGrp="1"/>
          </p:cNvSpPr>
          <p:nvPr>
            <p:ph type="title"/>
          </p:nvPr>
        </p:nvSpPr>
        <p:spPr>
          <a:xfrm>
            <a:off x="497305" y="466343"/>
            <a:ext cx="10411487" cy="1362113"/>
          </a:xfrm>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A8FD2856-9599-CCC6-C265-C36AAB7E5E48}"/>
              </a:ext>
            </a:extLst>
          </p:cNvPr>
          <p:cNvGraphicFramePr>
            <a:graphicFrameLocks noGrp="1"/>
          </p:cNvGraphicFramePr>
          <p:nvPr>
            <p:ph idx="1"/>
            <p:extLst>
              <p:ext uri="{D42A27DB-BD31-4B8C-83A1-F6EECF244321}">
                <p14:modId xmlns:p14="http://schemas.microsoft.com/office/powerpoint/2010/main" val="3946728627"/>
              </p:ext>
            </p:extLst>
          </p:nvPr>
        </p:nvGraphicFramePr>
        <p:xfrm>
          <a:off x="0" y="1828456"/>
          <a:ext cx="12191998" cy="5029544"/>
        </p:xfrm>
        <a:graphic>
          <a:graphicData uri="http://schemas.openxmlformats.org/drawingml/2006/table">
            <a:tbl>
              <a:tblPr firstRow="1" bandRow="1">
                <a:tableStyleId>{7E9639D4-E3E2-4D34-9284-5A2195B3D0D7}</a:tableStyleId>
              </a:tblPr>
              <a:tblGrid>
                <a:gridCol w="1741714">
                  <a:extLst>
                    <a:ext uri="{9D8B030D-6E8A-4147-A177-3AD203B41FA5}">
                      <a16:colId xmlns:a16="http://schemas.microsoft.com/office/drawing/2014/main" val="4008279721"/>
                    </a:ext>
                  </a:extLst>
                </a:gridCol>
                <a:gridCol w="1741714">
                  <a:extLst>
                    <a:ext uri="{9D8B030D-6E8A-4147-A177-3AD203B41FA5}">
                      <a16:colId xmlns:a16="http://schemas.microsoft.com/office/drawing/2014/main" val="2866664613"/>
                    </a:ext>
                  </a:extLst>
                </a:gridCol>
                <a:gridCol w="1741714">
                  <a:extLst>
                    <a:ext uri="{9D8B030D-6E8A-4147-A177-3AD203B41FA5}">
                      <a16:colId xmlns:a16="http://schemas.microsoft.com/office/drawing/2014/main" val="1390634903"/>
                    </a:ext>
                  </a:extLst>
                </a:gridCol>
                <a:gridCol w="1741714">
                  <a:extLst>
                    <a:ext uri="{9D8B030D-6E8A-4147-A177-3AD203B41FA5}">
                      <a16:colId xmlns:a16="http://schemas.microsoft.com/office/drawing/2014/main" val="1493473820"/>
                    </a:ext>
                  </a:extLst>
                </a:gridCol>
                <a:gridCol w="1741714">
                  <a:extLst>
                    <a:ext uri="{9D8B030D-6E8A-4147-A177-3AD203B41FA5}">
                      <a16:colId xmlns:a16="http://schemas.microsoft.com/office/drawing/2014/main" val="2763052597"/>
                    </a:ext>
                  </a:extLst>
                </a:gridCol>
                <a:gridCol w="1741714">
                  <a:extLst>
                    <a:ext uri="{9D8B030D-6E8A-4147-A177-3AD203B41FA5}">
                      <a16:colId xmlns:a16="http://schemas.microsoft.com/office/drawing/2014/main" val="3765803401"/>
                    </a:ext>
                  </a:extLst>
                </a:gridCol>
                <a:gridCol w="1741714">
                  <a:extLst>
                    <a:ext uri="{9D8B030D-6E8A-4147-A177-3AD203B41FA5}">
                      <a16:colId xmlns:a16="http://schemas.microsoft.com/office/drawing/2014/main" val="2150709017"/>
                    </a:ext>
                  </a:extLst>
                </a:gridCol>
              </a:tblGrid>
              <a:tr h="768507">
                <a:tc>
                  <a:txBody>
                    <a:bodyPr/>
                    <a:lstStyle/>
                    <a:p>
                      <a:r>
                        <a:rPr lang="en-IN" dirty="0"/>
                        <a:t>SI.NO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AUTHOR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ALGORITHM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DEMERITS</a:t>
                      </a:r>
                    </a:p>
                  </a:txBody>
                  <a:tcPr/>
                </a:tc>
                <a:extLst>
                  <a:ext uri="{0D108BD9-81ED-4DB2-BD59-A6C34878D82A}">
                    <a16:rowId xmlns:a16="http://schemas.microsoft.com/office/drawing/2014/main" val="3905411635"/>
                  </a:ext>
                </a:extLst>
              </a:tr>
              <a:tr h="4261037">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Decision Tree using machine learning and IOT.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Sunil </a:t>
                      </a:r>
                      <a:r>
                        <a:rPr lang="en-US" dirty="0" err="1">
                          <a:latin typeface="Times New Roman" panose="02020603050405020304" pitchFamily="18" charset="0"/>
                          <a:cs typeface="Times New Roman" panose="02020603050405020304" pitchFamily="18" charset="0"/>
                        </a:rPr>
                        <a:t>Kumar.K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 Learning, </a:t>
                      </a:r>
                      <a:r>
                        <a:rPr lang="en-US" dirty="0" err="1">
                          <a:latin typeface="Times New Roman" panose="02020603050405020304" pitchFamily="18" charset="0"/>
                          <a:cs typeface="Times New Roman" panose="02020603050405020304" pitchFamily="18" charset="0"/>
                        </a:rPr>
                        <a:t>classification,Machine</a:t>
                      </a:r>
                      <a:r>
                        <a:rPr lang="en-US" dirty="0">
                          <a:latin typeface="Times New Roman" panose="02020603050405020304" pitchFamily="18" charset="0"/>
                          <a:cs typeface="Times New Roman" panose="02020603050405020304" pitchFamily="18" charset="0"/>
                        </a:rPr>
                        <a:t> learning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trees are easy to interpret and visualize. The decision rules</a:t>
                      </a:r>
                    </a:p>
                    <a:p>
                      <a:pPr marL="0" indent="0">
                        <a:buNone/>
                      </a:pPr>
                      <a:r>
                        <a:rPr lang="en-US" dirty="0">
                          <a:latin typeface="Times New Roman" panose="02020603050405020304" pitchFamily="18" charset="0"/>
                          <a:cs typeface="Times New Roman" panose="02020603050405020304" pitchFamily="18" charset="0"/>
                        </a:rPr>
                        <a:t>   learned from the data can be easily understood by non-experts.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trees are prone to overfitting, especially with deep tree that capture noise in the training data. This can lead to poor generalization to           unseen data.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5002633"/>
                  </a:ext>
                </a:extLst>
              </a:tr>
            </a:tbl>
          </a:graphicData>
        </a:graphic>
      </p:graphicFrame>
    </p:spTree>
    <p:extLst>
      <p:ext uri="{BB962C8B-B14F-4D97-AF65-F5344CB8AC3E}">
        <p14:creationId xmlns:p14="http://schemas.microsoft.com/office/powerpoint/2010/main" val="314606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108</TotalTime>
  <Words>1317</Words>
  <Application>Microsoft Office PowerPoint</Application>
  <PresentationFormat>Widescreen</PresentationFormat>
  <Paragraphs>198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MT</vt:lpstr>
      <vt:lpstr>Calibri</vt:lpstr>
      <vt:lpstr>Times New Roman</vt:lpstr>
      <vt:lpstr>Wingdings</vt:lpstr>
      <vt:lpstr>Educational subjects 16x9</vt:lpstr>
      <vt:lpstr>LEGAL CHATBOT ADVISORY SYSTEM BATCH-4 Team Members:   Audhavan A                      811721243010   Barathvaj M                     811721243011   Mohamed Thabish M       811721243031   Vigneshwaran M              811721243061</vt:lpstr>
      <vt:lpstr>OBJECTIVE</vt:lpstr>
      <vt:lpstr>EXISTING SYSTEM</vt:lpstr>
      <vt:lpstr>PROPOSED SYSTEM</vt:lpstr>
      <vt:lpstr>LITERATURE SURVEY</vt:lpstr>
      <vt:lpstr>LITERATURE SURVEY</vt:lpstr>
      <vt:lpstr>LITERATURE SURVEY</vt:lpstr>
      <vt:lpstr>LITERATURE SURVEY</vt:lpstr>
      <vt:lpstr>LITERATURE SURVEY</vt:lpstr>
      <vt:lpstr>SYSTEM ARCHITECTURE</vt:lpstr>
      <vt:lpstr>SYSTEM SPECIFICATION</vt:lpstr>
      <vt:lpstr>MODULES</vt:lpstr>
      <vt:lpstr>USER INTERFACE MODULE</vt:lpstr>
      <vt:lpstr>NATURAL LANGUAGE PROCESSING MODULE(NLP)</vt:lpstr>
      <vt:lpstr>KNOWLEDGE BASE MODULE</vt:lpstr>
      <vt:lpstr>LEGAL INFORMATION RETRIEVAL MODULE:</vt:lpstr>
      <vt:lpstr>USER QUERY PROCESSING MODULE:</vt:lpstr>
      <vt:lpstr>AUTHENTICATION AND AUTHERIZATION MODULE</vt:lpstr>
      <vt:lpstr>BACKEND AND API MODULE </vt:lpstr>
      <vt:lpstr>ANALYTICS AND FEEDBACK MODULE</vt:lpstr>
      <vt:lpstr>DEPLOYMENT MODULE:</vt:lpstr>
      <vt:lpstr>ADVANTAGES</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CHATBOT ADVISORY SYSTEM BATCH-4 Team Members:   Audhavan A                      811721243010   Barathvaj M                     811721243011   Mohamed Thabish M       811721243031   Vigneshwaran M              811721243061</dc:title>
  <dc:creator>Audhavan A</dc:creator>
  <cp:lastModifiedBy>mohammed thabish</cp:lastModifiedBy>
  <cp:revision>8</cp:revision>
  <dcterms:created xsi:type="dcterms:W3CDTF">2024-05-23T15:00:01Z</dcterms:created>
  <dcterms:modified xsi:type="dcterms:W3CDTF">2024-05-26T03:43:16Z</dcterms:modified>
</cp:coreProperties>
</file>