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7"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laameri86@outlook.com" initials="a" lastIdx="2" clrIdx="0">
    <p:extLst>
      <p:ext uri="{19B8F6BF-5375-455C-9EA6-DF929625EA0E}">
        <p15:presenceInfo xmlns:p15="http://schemas.microsoft.com/office/powerpoint/2012/main" userId="5824276ee1ef71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8EA8-A25F-4685-A1B1-43C4606405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996FD1-48EE-426A-A7AB-CD7D20F07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486549-2DD3-435B-ADF7-F9383170C317}"/>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5" name="Footer Placeholder 4">
            <a:extLst>
              <a:ext uri="{FF2B5EF4-FFF2-40B4-BE49-F238E27FC236}">
                <a16:creationId xmlns:a16="http://schemas.microsoft.com/office/drawing/2014/main" id="{9B3936B3-908C-40D7-AED2-D72F45E97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65EFF-975F-499F-8D74-013BDE45805A}"/>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151915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8D22-5220-48A1-9A72-51C93A94E1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9CC0D-8A5F-4A49-9738-EA671F481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8CEB7-1287-4C2B-AF4E-4BC2AFCEF9AB}"/>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5" name="Footer Placeholder 4">
            <a:extLst>
              <a:ext uri="{FF2B5EF4-FFF2-40B4-BE49-F238E27FC236}">
                <a16:creationId xmlns:a16="http://schemas.microsoft.com/office/drawing/2014/main" id="{035E5D49-96E5-4F01-8802-96D88ABF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A222-AF4F-457C-84A6-900855E5D511}"/>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317592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E4076-2DE6-4927-8A80-9ADFE35C1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C2CAC7-5E25-4387-A27D-6A22AA332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9BED1-C329-4BB7-9FA8-945586765AB2}"/>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5" name="Footer Placeholder 4">
            <a:extLst>
              <a:ext uri="{FF2B5EF4-FFF2-40B4-BE49-F238E27FC236}">
                <a16:creationId xmlns:a16="http://schemas.microsoft.com/office/drawing/2014/main" id="{F8F46EC9-7A84-42C7-AD46-B8A41CA5B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28535-3AFB-41D9-8B08-939B251B0FCD}"/>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264421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F7D1-DC02-4F28-9C4E-B3F57C3A6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0A654-5115-40C2-AD41-A9B632A26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E9377-72EA-41CB-B3DF-B5493E6ABEF6}"/>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5" name="Footer Placeholder 4">
            <a:extLst>
              <a:ext uri="{FF2B5EF4-FFF2-40B4-BE49-F238E27FC236}">
                <a16:creationId xmlns:a16="http://schemas.microsoft.com/office/drawing/2014/main" id="{B327C987-47C8-41CE-9B6E-0131C9879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14F15-9D6D-47F9-A748-46A206D43672}"/>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411399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3242-2816-45AD-98A9-6B32167B1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3C629D-0641-461D-A167-6CAAF4282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A7B840-0CA2-4898-BBF4-B3AB3A7869C9}"/>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5" name="Footer Placeholder 4">
            <a:extLst>
              <a:ext uri="{FF2B5EF4-FFF2-40B4-BE49-F238E27FC236}">
                <a16:creationId xmlns:a16="http://schemas.microsoft.com/office/drawing/2014/main" id="{FF4540EC-FBD3-4959-8253-4DBF64F3F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B4F7D-A7DA-4B4E-BCB6-76E3ECC648E6}"/>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316310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1C55-DBD7-43DC-9FB2-6D3500A0A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10EDB-D3AB-4C60-B362-E26F54E327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B10B-A4C8-4A77-9F4F-358435D489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AAFE1-1CEA-4FA0-B413-CC7E9C3D87D3}"/>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6" name="Footer Placeholder 5">
            <a:extLst>
              <a:ext uri="{FF2B5EF4-FFF2-40B4-BE49-F238E27FC236}">
                <a16:creationId xmlns:a16="http://schemas.microsoft.com/office/drawing/2014/main" id="{16B31413-E752-4FE4-A04A-B4C143E6E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C2A22-B3A9-4878-9856-1F5AC2B960FA}"/>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54830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5FF2-8939-48DB-94F9-564629B197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85D07-4756-49FE-84C0-332477EF6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2375E-91ED-49AE-923E-36595F8DA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F1EE1-96DC-4CF1-B2A4-AC3F7EF0C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F4AD1E-E3DE-4D68-8446-1076B9484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DBDC2-84E8-418D-9924-82791DB57621}"/>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8" name="Footer Placeholder 7">
            <a:extLst>
              <a:ext uri="{FF2B5EF4-FFF2-40B4-BE49-F238E27FC236}">
                <a16:creationId xmlns:a16="http://schemas.microsoft.com/office/drawing/2014/main" id="{69C70E2D-0898-4009-9D0C-84B0B2104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7BDEF-C75C-4B9D-9A94-1E7C85961198}"/>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4604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D9EA-9377-45F6-9AA5-989A992A10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D0FA2D-AD52-4B07-86B0-B6C83B165936}"/>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4" name="Footer Placeholder 3">
            <a:extLst>
              <a:ext uri="{FF2B5EF4-FFF2-40B4-BE49-F238E27FC236}">
                <a16:creationId xmlns:a16="http://schemas.microsoft.com/office/drawing/2014/main" id="{A679FD72-3269-4069-B470-0444D77114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AD3A44-4306-4426-B4C8-391E86128FCA}"/>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42563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9C1475-AADD-4EBD-B1D4-428A96F52F56}"/>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3" name="Footer Placeholder 2">
            <a:extLst>
              <a:ext uri="{FF2B5EF4-FFF2-40B4-BE49-F238E27FC236}">
                <a16:creationId xmlns:a16="http://schemas.microsoft.com/office/drawing/2014/main" id="{811CBD2B-F5F0-4531-8553-68747627B3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C9B456-47EA-496A-B5E8-CAE06A32F381}"/>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338140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4B6CD-1820-4755-8FF3-48EE0C386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38EBA3-B7BC-4F87-903E-71CBC4FF7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D4EB9-CF64-496F-9CBF-0CBF4300F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701FF-A79B-4066-87FC-91B6B8433198}"/>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6" name="Footer Placeholder 5">
            <a:extLst>
              <a:ext uri="{FF2B5EF4-FFF2-40B4-BE49-F238E27FC236}">
                <a16:creationId xmlns:a16="http://schemas.microsoft.com/office/drawing/2014/main" id="{8D578CFE-564E-4DE4-94FB-49BD5663A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4BF05-FD03-4794-A8E3-B498B69E864D}"/>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259152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0147-531A-4618-A55A-3B06BF681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D261BF-1FB4-42F0-9D96-A18232A57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298890-6999-4611-8F14-E2E1691C9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03FC9-C9FD-4E61-9564-4C50C57D7E60}"/>
              </a:ext>
            </a:extLst>
          </p:cNvPr>
          <p:cNvSpPr>
            <a:spLocks noGrp="1"/>
          </p:cNvSpPr>
          <p:nvPr>
            <p:ph type="dt" sz="half" idx="10"/>
          </p:nvPr>
        </p:nvSpPr>
        <p:spPr/>
        <p:txBody>
          <a:bodyPr/>
          <a:lstStyle/>
          <a:p>
            <a:fld id="{10414876-A702-4927-8624-38DADFEFCAA0}" type="datetimeFigureOut">
              <a:rPr lang="en-US" smtClean="0"/>
              <a:t>10/17/2023</a:t>
            </a:fld>
            <a:endParaRPr lang="en-US"/>
          </a:p>
        </p:txBody>
      </p:sp>
      <p:sp>
        <p:nvSpPr>
          <p:cNvPr id="6" name="Footer Placeholder 5">
            <a:extLst>
              <a:ext uri="{FF2B5EF4-FFF2-40B4-BE49-F238E27FC236}">
                <a16:creationId xmlns:a16="http://schemas.microsoft.com/office/drawing/2014/main" id="{D4B03715-BC5B-4DDB-B2E2-3B2DC5F1F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47D02-2C04-4552-9933-B9DED144DC7E}"/>
              </a:ext>
            </a:extLst>
          </p:cNvPr>
          <p:cNvSpPr>
            <a:spLocks noGrp="1"/>
          </p:cNvSpPr>
          <p:nvPr>
            <p:ph type="sldNum" sz="quarter" idx="12"/>
          </p:nvPr>
        </p:nvSpPr>
        <p:spPr/>
        <p:txBody>
          <a:bodyPr/>
          <a:lstStyle/>
          <a:p>
            <a:fld id="{FEE6FC7C-E26A-402A-BB2F-760DD7C0222F}" type="slidenum">
              <a:rPr lang="en-US" smtClean="0"/>
              <a:t>‹#›</a:t>
            </a:fld>
            <a:endParaRPr lang="en-US"/>
          </a:p>
        </p:txBody>
      </p:sp>
    </p:spTree>
    <p:extLst>
      <p:ext uri="{BB962C8B-B14F-4D97-AF65-F5344CB8AC3E}">
        <p14:creationId xmlns:p14="http://schemas.microsoft.com/office/powerpoint/2010/main" val="16372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69B2DA-3718-4ACD-BE40-DCC6B798C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84722E-F2ED-4804-83F6-CDA83D981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969AC-8311-4CEE-A1F7-67837FF6E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4876-A702-4927-8624-38DADFEFCAA0}" type="datetimeFigureOut">
              <a:rPr lang="en-US" smtClean="0"/>
              <a:t>10/17/2023</a:t>
            </a:fld>
            <a:endParaRPr lang="en-US"/>
          </a:p>
        </p:txBody>
      </p:sp>
      <p:sp>
        <p:nvSpPr>
          <p:cNvPr id="5" name="Footer Placeholder 4">
            <a:extLst>
              <a:ext uri="{FF2B5EF4-FFF2-40B4-BE49-F238E27FC236}">
                <a16:creationId xmlns:a16="http://schemas.microsoft.com/office/drawing/2014/main" id="{F62153EB-1EFF-40D6-BB8A-4DCC72E35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C9F80A-F093-42B2-AB6E-35551E44D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6FC7C-E26A-402A-BB2F-760DD7C0222F}" type="slidenum">
              <a:rPr lang="en-US" smtClean="0"/>
              <a:t>‹#›</a:t>
            </a:fld>
            <a:endParaRPr lang="en-US"/>
          </a:p>
        </p:txBody>
      </p:sp>
    </p:spTree>
    <p:extLst>
      <p:ext uri="{BB962C8B-B14F-4D97-AF65-F5344CB8AC3E}">
        <p14:creationId xmlns:p14="http://schemas.microsoft.com/office/powerpoint/2010/main" val="328296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6.xml"/><Relationship Id="rId7"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ideo" Target="https://www.youtube.com/embed/ChUh5XC92kw?feature=oembed" TargetMode="External"/><Relationship Id="rId6" Type="http://schemas.openxmlformats.org/officeDocument/2006/relationships/slide" Target="slide3.xml"/><Relationship Id="rId5" Type="http://schemas.openxmlformats.org/officeDocument/2006/relationships/slide" Target="slide4.xml"/><Relationship Id="rId4" Type="http://schemas.openxmlformats.org/officeDocument/2006/relationships/slide" Target="slide5.xml"/><Relationship Id="rId9"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13" Type="http://schemas.openxmlformats.org/officeDocument/2006/relationships/hyperlink" Target="https://www.sixsenses.com/en/resorts/zighy-bay" TargetMode="External"/><Relationship Id="rId3" Type="http://schemas.openxmlformats.org/officeDocument/2006/relationships/slide" Target="slide5.xml"/><Relationship Id="rId7" Type="http://schemas.openxmlformats.org/officeDocument/2006/relationships/slide" Target="slide1.xml"/><Relationship Id="rId12" Type="http://schemas.openxmlformats.org/officeDocument/2006/relationships/image" Target="../media/image5.jp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image" Target="../media/image4.jpg"/><Relationship Id="rId5" Type="http://schemas.openxmlformats.org/officeDocument/2006/relationships/slide" Target="slide3.xml"/><Relationship Id="rId15" Type="http://schemas.openxmlformats.org/officeDocument/2006/relationships/hyperlink" Target="https://ar.tripadvisor.com/Hotel_Review-g298416-d1020430-Reviews-Khasab_Hotel-Khasab_Musandam_Governorate.html" TargetMode="External"/><Relationship Id="rId10" Type="http://schemas.openxmlformats.org/officeDocument/2006/relationships/hyperlink" Target="https://ar.tripadvisor.com/Hotel_Review-g298416-d302685-Reviews-Atana_Khasab-Khasab_Musandam_Governorate.html" TargetMode="External"/><Relationship Id="rId4" Type="http://schemas.openxmlformats.org/officeDocument/2006/relationships/slide" Target="slide4.xml"/><Relationship Id="rId9" Type="http://schemas.openxmlformats.org/officeDocument/2006/relationships/hyperlink" Target="https://atanahotels.com/ar/" TargetMode="External"/><Relationship Id="rId14" Type="http://schemas.openxmlformats.org/officeDocument/2006/relationships/image" Target="../media/image6.jp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EEEEB17D-8E16-4952-9442-22C086E15306}"/>
              </a:ext>
            </a:extLst>
          </p:cNvPr>
          <p:cNvGraphicFramePr>
            <a:graphicFrameLocks noGrp="1"/>
          </p:cNvGraphicFramePr>
          <p:nvPr>
            <p:extLst>
              <p:ext uri="{D42A27DB-BD31-4B8C-83A1-F6EECF244321}">
                <p14:modId xmlns:p14="http://schemas.microsoft.com/office/powerpoint/2010/main" val="625485608"/>
              </p:ext>
            </p:extLst>
          </p:nvPr>
        </p:nvGraphicFramePr>
        <p:xfrm>
          <a:off x="1952625" y="294176"/>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2736973224"/>
                    </a:ext>
                  </a:extLst>
                </a:gridCol>
                <a:gridCol w="1882456">
                  <a:extLst>
                    <a:ext uri="{9D8B030D-6E8A-4147-A177-3AD203B41FA5}">
                      <a16:colId xmlns:a16="http://schemas.microsoft.com/office/drawing/2014/main" val="90757873"/>
                    </a:ext>
                  </a:extLst>
                </a:gridCol>
                <a:gridCol w="1662199">
                  <a:extLst>
                    <a:ext uri="{9D8B030D-6E8A-4147-A177-3AD203B41FA5}">
                      <a16:colId xmlns:a16="http://schemas.microsoft.com/office/drawing/2014/main" val="2766899776"/>
                    </a:ext>
                  </a:extLst>
                </a:gridCol>
                <a:gridCol w="1391898">
                  <a:extLst>
                    <a:ext uri="{9D8B030D-6E8A-4147-A177-3AD203B41FA5}">
                      <a16:colId xmlns:a16="http://schemas.microsoft.com/office/drawing/2014/main" val="994527633"/>
                    </a:ext>
                  </a:extLst>
                </a:gridCol>
                <a:gridCol w="1056077">
                  <a:extLst>
                    <a:ext uri="{9D8B030D-6E8A-4147-A177-3AD203B41FA5}">
                      <a16:colId xmlns:a16="http://schemas.microsoft.com/office/drawing/2014/main" val="270207395"/>
                    </a:ext>
                  </a:extLst>
                </a:gridCol>
                <a:gridCol w="1170766">
                  <a:extLst>
                    <a:ext uri="{9D8B030D-6E8A-4147-A177-3AD203B41FA5}">
                      <a16:colId xmlns:a16="http://schemas.microsoft.com/office/drawing/2014/main" val="2704794383"/>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rgbClr val="008AF2"/>
                    </a:solidFill>
                  </a:tcPr>
                </a:tc>
                <a:extLst>
                  <a:ext uri="{0D108BD9-81ED-4DB2-BD59-A6C34878D82A}">
                    <a16:rowId xmlns:a16="http://schemas.microsoft.com/office/drawing/2014/main" val="4116951533"/>
                  </a:ext>
                </a:extLst>
              </a:tr>
            </a:tbl>
          </a:graphicData>
        </a:graphic>
      </p:graphicFrame>
      <p:pic>
        <p:nvPicPr>
          <p:cNvPr id="1026" name="Picture 2" descr="ولاية خصب Size:217.70 Kb Dim: 1000 x 562 ">
            <a:extLst>
              <a:ext uri="{FF2B5EF4-FFF2-40B4-BE49-F238E27FC236}">
                <a16:creationId xmlns:a16="http://schemas.microsoft.com/office/drawing/2014/main" id="{A6021116-1337-4C88-A330-43C72CE74E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420" y="1918476"/>
            <a:ext cx="4986020" cy="2802143"/>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Chevron 13">
            <a:extLst>
              <a:ext uri="{FF2B5EF4-FFF2-40B4-BE49-F238E27FC236}">
                <a16:creationId xmlns:a16="http://schemas.microsoft.com/office/drawing/2014/main" id="{F2200503-D6B4-4746-9060-7CB9DBFCEBFA}"/>
              </a:ext>
            </a:extLst>
          </p:cNvPr>
          <p:cNvSpPr/>
          <p:nvPr/>
        </p:nvSpPr>
        <p:spPr>
          <a:xfrm>
            <a:off x="9184640" y="3020835"/>
            <a:ext cx="386080" cy="391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4">
            <a:extLst>
              <a:ext uri="{FF2B5EF4-FFF2-40B4-BE49-F238E27FC236}">
                <a16:creationId xmlns:a16="http://schemas.microsoft.com/office/drawing/2014/main" id="{6FE4345E-3FE1-4826-92E9-B672C23D0880}"/>
              </a:ext>
            </a:extLst>
          </p:cNvPr>
          <p:cNvSpPr/>
          <p:nvPr/>
        </p:nvSpPr>
        <p:spPr>
          <a:xfrm rot="10626837">
            <a:off x="3393440" y="3010675"/>
            <a:ext cx="467360" cy="4673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FD7F8B4-4EAE-40E3-BA6A-258E25B31D95}"/>
              </a:ext>
            </a:extLst>
          </p:cNvPr>
          <p:cNvSpPr txBox="1"/>
          <p:nvPr/>
        </p:nvSpPr>
        <p:spPr>
          <a:xfrm>
            <a:off x="2894564" y="4828700"/>
            <a:ext cx="7498245" cy="1569660"/>
          </a:xfrm>
          <a:prstGeom prst="rect">
            <a:avLst/>
          </a:prstGeom>
          <a:solidFill>
            <a:schemeClr val="bg1"/>
          </a:solidFill>
        </p:spPr>
        <p:txBody>
          <a:bodyPr wrap="square" rtlCol="0">
            <a:spAutoFit/>
          </a:bodyPr>
          <a:lstStyle/>
          <a:p>
            <a:pPr algn="ctr" rtl="1"/>
            <a:r>
              <a:rPr lang="ar-OM" sz="2400" b="1" dirty="0">
                <a:solidFill>
                  <a:schemeClr val="accent2">
                    <a:lumMod val="75000"/>
                  </a:schemeClr>
                </a:solidFill>
                <a:latin typeface="Adobe Arabic" panose="02040503050201020203" pitchFamily="18" charset="-78"/>
                <a:cs typeface="Adobe Arabic" panose="02040503050201020203" pitchFamily="18" charset="-78"/>
              </a:rPr>
              <a:t>محافظة مسندم هي واحدةٌ من أهمّ محافظات سلطنة عمان وأشهرها وذلك نظراً لموقعها الإستراتيجي المطلّ على ممرّ مضيق هرمز أحد أهم الممرّات المائية في العالم وأكثرها حيويّةً عبر التاريخ، من ناحيةٍ أخرى تعدّ هذه المحافظة واحدةً من أجمل المناطق في الخليج العربي وذلك لطبيعتها الخلّابة التي جعلت منها مركز جذبٍ سياحيٍّ كبيرٍ يقصده الكثيرون على مدار العام. </a:t>
            </a:r>
            <a:endParaRPr lang="en-US" sz="2400" b="1" dirty="0">
              <a:solidFill>
                <a:schemeClr val="accent2">
                  <a:lumMod val="75000"/>
                </a:schemeClr>
              </a:solidFill>
              <a:latin typeface="Adobe Arabic" panose="02040503050201020203" pitchFamily="18" charset="-78"/>
              <a:cs typeface="Adobe Arabic" panose="02040503050201020203" pitchFamily="18" charset="-78"/>
            </a:endParaRPr>
          </a:p>
        </p:txBody>
      </p:sp>
      <p:sp>
        <p:nvSpPr>
          <p:cNvPr id="19" name="TextBox 18">
            <a:extLst>
              <a:ext uri="{FF2B5EF4-FFF2-40B4-BE49-F238E27FC236}">
                <a16:creationId xmlns:a16="http://schemas.microsoft.com/office/drawing/2014/main" id="{478929DD-117C-4530-93D2-EF858323CCF9}"/>
              </a:ext>
            </a:extLst>
          </p:cNvPr>
          <p:cNvSpPr txBox="1"/>
          <p:nvPr/>
        </p:nvSpPr>
        <p:spPr>
          <a:xfrm>
            <a:off x="3995420" y="1059608"/>
            <a:ext cx="4986020" cy="646331"/>
          </a:xfrm>
          <a:prstGeom prst="rect">
            <a:avLst/>
          </a:prstGeom>
          <a:solidFill>
            <a:schemeClr val="bg1"/>
          </a:solidFill>
        </p:spPr>
        <p:txBody>
          <a:bodyPr wrap="square" rtlCol="0">
            <a:spAutoFit/>
          </a:bodyPr>
          <a:lstStyle/>
          <a:p>
            <a:pPr algn="ctr" rtl="1"/>
            <a:r>
              <a:rPr lang="ar-OM" sz="3600" b="1" dirty="0">
                <a:latin typeface="Adobe Arabic" panose="02040503050201020203" pitchFamily="18" charset="-78"/>
                <a:cs typeface="Adobe Arabic" panose="02040503050201020203" pitchFamily="18" charset="-78"/>
              </a:rPr>
              <a:t>مـرحبـا بـكم في ربوع محافظة مسندم</a:t>
            </a:r>
            <a:endParaRPr lang="en-US" sz="3600" b="1" dirty="0">
              <a:latin typeface="Adobe Arabic" panose="02040503050201020203" pitchFamily="18" charset="-78"/>
              <a:cs typeface="Adobe Arabic" panose="02040503050201020203" pitchFamily="18" charset="-78"/>
            </a:endParaRPr>
          </a:p>
        </p:txBody>
      </p:sp>
      <p:sp>
        <p:nvSpPr>
          <p:cNvPr id="2" name="TextBox 1">
            <a:extLst>
              <a:ext uri="{FF2B5EF4-FFF2-40B4-BE49-F238E27FC236}">
                <a16:creationId xmlns:a16="http://schemas.microsoft.com/office/drawing/2014/main" id="{46B48E76-7658-4AF6-AEEC-D4A49B032989}"/>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cxnSp>
        <p:nvCxnSpPr>
          <p:cNvPr id="4" name="Straight Arrow Connector 3">
            <a:extLst>
              <a:ext uri="{FF2B5EF4-FFF2-40B4-BE49-F238E27FC236}">
                <a16:creationId xmlns:a16="http://schemas.microsoft.com/office/drawing/2014/main" id="{28D066B4-5556-423B-91B1-8B99140FE030}"/>
              </a:ext>
            </a:extLst>
          </p:cNvPr>
          <p:cNvCxnSpPr>
            <a:cxnSpLocks/>
          </p:cNvCxnSpPr>
          <p:nvPr/>
        </p:nvCxnSpPr>
        <p:spPr>
          <a:xfrm flipH="1">
            <a:off x="2512295" y="3256121"/>
            <a:ext cx="736261" cy="172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80507BE3-F178-4B76-B5B5-604679EB9B7D}"/>
              </a:ext>
            </a:extLst>
          </p:cNvPr>
          <p:cNvSpPr txBox="1"/>
          <p:nvPr/>
        </p:nvSpPr>
        <p:spPr>
          <a:xfrm>
            <a:off x="1222286" y="2742686"/>
            <a:ext cx="1460678" cy="1754326"/>
          </a:xfrm>
          <a:prstGeom prst="rect">
            <a:avLst/>
          </a:prstGeom>
          <a:noFill/>
        </p:spPr>
        <p:txBody>
          <a:bodyPr wrap="square" rtlCol="0">
            <a:spAutoFit/>
          </a:bodyPr>
          <a:lstStyle/>
          <a:p>
            <a:pPr algn="ctr"/>
            <a:r>
              <a:rPr lang="ar-OM" dirty="0"/>
              <a:t>يستخدم هذه الاسهم لاستعراض مجموعة من الصور في نفس الصفحة</a:t>
            </a:r>
            <a:endParaRPr lang="en-US" dirty="0"/>
          </a:p>
        </p:txBody>
      </p:sp>
    </p:spTree>
    <p:extLst>
      <p:ext uri="{BB962C8B-B14F-4D97-AF65-F5344CB8AC3E}">
        <p14:creationId xmlns:p14="http://schemas.microsoft.com/office/powerpoint/2010/main" val="133585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076E38-FAE4-4F8C-98CF-4974C80EC0DB}"/>
              </a:ext>
            </a:extLst>
          </p:cNvPr>
          <p:cNvSpPr txBox="1"/>
          <p:nvPr/>
        </p:nvSpPr>
        <p:spPr>
          <a:xfrm>
            <a:off x="4166712" y="918184"/>
            <a:ext cx="6227444" cy="1415772"/>
          </a:xfrm>
          <a:prstGeom prst="rect">
            <a:avLst/>
          </a:prstGeom>
          <a:noFill/>
        </p:spPr>
        <p:txBody>
          <a:bodyPr wrap="square" rtlCol="0">
            <a:spAutoFit/>
          </a:bodyPr>
          <a:lstStyle/>
          <a:p>
            <a:pPr algn="ctr" rtl="1"/>
            <a:r>
              <a:rPr lang="ar-OM" sz="3600" b="1" dirty="0">
                <a:solidFill>
                  <a:schemeClr val="accent2"/>
                </a:solidFill>
                <a:latin typeface="Adobe Arabic" panose="02040503050201020203" pitchFamily="18" charset="-78"/>
                <a:cs typeface="Adobe Arabic" panose="02040503050201020203" pitchFamily="18" charset="-78"/>
              </a:rPr>
              <a:t>               ولايات محافظة مسندم</a:t>
            </a:r>
          </a:p>
          <a:p>
            <a:pPr algn="r" rtl="1"/>
            <a:endParaRPr lang="ar-OM" sz="1000" dirty="0"/>
          </a:p>
          <a:p>
            <a:pPr algn="r" rtl="1"/>
            <a:r>
              <a:rPr lang="ar-OM" sz="2000" b="1" dirty="0"/>
              <a:t>تتكون محافظة مسندم من 4 ولايات:</a:t>
            </a:r>
          </a:p>
          <a:p>
            <a:pPr algn="r" rtl="1"/>
            <a:endParaRPr lang="ar-OM" sz="2000" b="1" dirty="0"/>
          </a:p>
        </p:txBody>
      </p:sp>
      <p:sp>
        <p:nvSpPr>
          <p:cNvPr id="14" name="TextBox 13">
            <a:extLst>
              <a:ext uri="{FF2B5EF4-FFF2-40B4-BE49-F238E27FC236}">
                <a16:creationId xmlns:a16="http://schemas.microsoft.com/office/drawing/2014/main" id="{785B5B17-8A27-4D51-AA89-236238ADA190}"/>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15" name="Table 14">
            <a:extLst>
              <a:ext uri="{FF2B5EF4-FFF2-40B4-BE49-F238E27FC236}">
                <a16:creationId xmlns:a16="http://schemas.microsoft.com/office/drawing/2014/main" id="{4B6640B4-E5FB-4FC2-9873-B08132A12C25}"/>
              </a:ext>
            </a:extLst>
          </p:cNvPr>
          <p:cNvGraphicFramePr>
            <a:graphicFrameLocks noGrp="1"/>
          </p:cNvGraphicFramePr>
          <p:nvPr>
            <p:extLst>
              <p:ext uri="{D42A27DB-BD31-4B8C-83A1-F6EECF244321}">
                <p14:modId xmlns:p14="http://schemas.microsoft.com/office/powerpoint/2010/main" val="4216887123"/>
              </p:ext>
            </p:extLst>
          </p:nvPr>
        </p:nvGraphicFramePr>
        <p:xfrm>
          <a:off x="2031998" y="217144"/>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solidFill>
                      <a:srgbClr val="008AF2"/>
                    </a:solidFill>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sp>
        <p:nvSpPr>
          <p:cNvPr id="3" name="TextBox 2">
            <a:extLst>
              <a:ext uri="{FF2B5EF4-FFF2-40B4-BE49-F238E27FC236}">
                <a16:creationId xmlns:a16="http://schemas.microsoft.com/office/drawing/2014/main" id="{78E49797-C70E-4A16-BC09-DF3252835305}"/>
              </a:ext>
            </a:extLst>
          </p:cNvPr>
          <p:cNvSpPr txBox="1"/>
          <p:nvPr/>
        </p:nvSpPr>
        <p:spPr>
          <a:xfrm>
            <a:off x="3200400" y="2170986"/>
            <a:ext cx="7468986" cy="4154984"/>
          </a:xfrm>
          <a:prstGeom prst="rect">
            <a:avLst/>
          </a:prstGeom>
          <a:noFill/>
        </p:spPr>
        <p:txBody>
          <a:bodyPr wrap="square" rtlCol="0">
            <a:spAutoFit/>
          </a:bodyPr>
          <a:lstStyle/>
          <a:p>
            <a:pPr marL="342900" indent="-342900" algn="r" rtl="1">
              <a:buFont typeface="Wingdings" panose="05000000000000000000" pitchFamily="2" charset="2"/>
              <a:buChar char="§"/>
            </a:pPr>
            <a:r>
              <a:rPr lang="ar-OM" b="1" u="sng" dirty="0">
                <a:solidFill>
                  <a:srgbClr val="0070C0"/>
                </a:solidFill>
              </a:rPr>
              <a:t>ولاية خصب: </a:t>
            </a:r>
            <a:r>
              <a:rPr lang="ar-OM" sz="1600" b="1" dirty="0"/>
              <a:t>تعتبرخصب مركزا إقليميا لمحافظة مسندم في سلطنة عمان وتبعد عن مسقط العاصمة نحو 500 كم.تقع خصب في أقصى شمال المحافظة وتستمد اسمها من خصوبة تربتها ويوجد فيها ميناء خصب. ويوجد بها العديد من المعالم والمواقع الأثرية والتاريخية.</a:t>
            </a:r>
            <a:endParaRPr lang="en-US" sz="1600" b="1" dirty="0"/>
          </a:p>
          <a:p>
            <a:pPr marL="285750" indent="-285750" algn="r" rtl="1">
              <a:buFont typeface="Wingdings" panose="05000000000000000000" pitchFamily="2" charset="2"/>
              <a:buChar char="§"/>
            </a:pPr>
            <a:endParaRPr lang="en-US" sz="1600" b="1" dirty="0"/>
          </a:p>
          <a:p>
            <a:pPr marL="342900" indent="-342900" algn="r" rtl="1">
              <a:buFont typeface="Wingdings" panose="05000000000000000000" pitchFamily="2" charset="2"/>
              <a:buChar char="§"/>
            </a:pPr>
            <a:r>
              <a:rPr lang="ar-OM" b="1" u="sng" dirty="0">
                <a:solidFill>
                  <a:srgbClr val="0070C0"/>
                </a:solidFill>
              </a:rPr>
              <a:t>ولاية بخا : </a:t>
            </a:r>
            <a:r>
              <a:rPr lang="ar-OM" sz="1600" b="1" dirty="0"/>
              <a:t>تقع جنوب ولاية خصب وتضم العديد من المناطق والقرى ويغلب عليها ارتفاع درجات الحرارة صيفا والدفء مع تساقط الأمطار في فصل الشتاء، مما يؤدي إلى جريان الأودية فيها واعتدال الجو الذي يسهم في ازدياد حركة السياحة والتنزه في الشتاء بوجه خاص.</a:t>
            </a:r>
            <a:endParaRPr lang="en-US" sz="1600" b="1" u="sng" dirty="0"/>
          </a:p>
          <a:p>
            <a:pPr marL="285750" indent="-285750" algn="r" rtl="1">
              <a:buFont typeface="Wingdings" panose="05000000000000000000" pitchFamily="2" charset="2"/>
              <a:buChar char="§"/>
            </a:pPr>
            <a:endParaRPr lang="en-US" sz="1600" b="1" u="sng" dirty="0"/>
          </a:p>
          <a:p>
            <a:pPr marL="342900" indent="-342900" algn="r" rtl="1">
              <a:buFont typeface="Wingdings" panose="05000000000000000000" pitchFamily="2" charset="2"/>
              <a:buChar char="§"/>
            </a:pPr>
            <a:r>
              <a:rPr lang="ar-OM" b="1" u="sng" dirty="0">
                <a:solidFill>
                  <a:srgbClr val="0070C0"/>
                </a:solidFill>
              </a:rPr>
              <a:t>ولاية دباء : </a:t>
            </a:r>
            <a:r>
              <a:rPr lang="ar-OM" sz="1600" b="1" dirty="0"/>
              <a:t>تقع ولاية دبا في الجنوب الشرقي من محافظة مسندم وهي من أكبر ولاياتها من حيث عدد القرى حيث يبلغ عددها 114 قريةً تنتشر ضمن أراضيها ذات التضاريس المتباينة بين الجبل والسهل والوادي، حيث ساعد التنوع الطبيعي فيها على انتشار العديد من المهن</a:t>
            </a:r>
            <a:endParaRPr lang="en-US" sz="1600" b="1" u="sng" dirty="0"/>
          </a:p>
          <a:p>
            <a:pPr marL="285750" indent="-285750" algn="r" rtl="1">
              <a:buFont typeface="Wingdings" panose="05000000000000000000" pitchFamily="2" charset="2"/>
              <a:buChar char="§"/>
            </a:pPr>
            <a:endParaRPr lang="en-US" sz="1600" b="1" u="sng" dirty="0"/>
          </a:p>
          <a:p>
            <a:pPr marL="342900" indent="-342900" algn="r" rtl="1">
              <a:buFont typeface="Wingdings" panose="05000000000000000000" pitchFamily="2" charset="2"/>
              <a:buChar char="§"/>
            </a:pPr>
            <a:r>
              <a:rPr lang="ar-OM" b="1" u="sng" dirty="0">
                <a:solidFill>
                  <a:srgbClr val="0070C0"/>
                </a:solidFill>
              </a:rPr>
              <a:t>ولاية مدحاء : </a:t>
            </a:r>
            <a:r>
              <a:rPr lang="ar-OM" sz="1600" b="1" dirty="0"/>
              <a:t>تقع ولاية مدحاء في الجزء الشمالي من سلطنة عمان وتحيط بها دولة الإمارات من جميع جهاتها وتتصل بها عبر العديد من المراكز الحدودية المختلفة، وهي منطقةٌ ذات طبيعةٍ جبليّةٍ .</a:t>
            </a:r>
            <a:endParaRPr lang="en-US" sz="1600" b="1" u="sng" dirty="0"/>
          </a:p>
          <a:p>
            <a:pPr marL="342900" indent="-342900" algn="r" rtl="1">
              <a:buFont typeface="Wingdings" panose="05000000000000000000" pitchFamily="2" charset="2"/>
              <a:buChar char="§"/>
            </a:pPr>
            <a:endParaRPr lang="en-US" sz="1600" b="1" dirty="0"/>
          </a:p>
          <a:p>
            <a:pPr marL="342900" indent="-342900" algn="r" rtl="1">
              <a:buFont typeface="Wingdings" panose="05000000000000000000" pitchFamily="2" charset="2"/>
              <a:buChar char="§"/>
            </a:pPr>
            <a:endParaRPr lang="ar-OM" sz="1600" b="1" dirty="0"/>
          </a:p>
        </p:txBody>
      </p:sp>
    </p:spTree>
    <p:extLst>
      <p:ext uri="{BB962C8B-B14F-4D97-AF65-F5344CB8AC3E}">
        <p14:creationId xmlns:p14="http://schemas.microsoft.com/office/powerpoint/2010/main" val="289322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0FBA7C4-3673-49F7-B3A3-66812247C487}"/>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17" name="Table 16">
            <a:extLst>
              <a:ext uri="{FF2B5EF4-FFF2-40B4-BE49-F238E27FC236}">
                <a16:creationId xmlns:a16="http://schemas.microsoft.com/office/drawing/2014/main" id="{CF0E500E-49AB-43F6-A4C0-1AFDBB846229}"/>
              </a:ext>
            </a:extLst>
          </p:cNvPr>
          <p:cNvGraphicFramePr>
            <a:graphicFrameLocks noGrp="1"/>
          </p:cNvGraphicFramePr>
          <p:nvPr>
            <p:extLst>
              <p:ext uri="{D42A27DB-BD31-4B8C-83A1-F6EECF244321}">
                <p14:modId xmlns:p14="http://schemas.microsoft.com/office/powerpoint/2010/main" val="960112755"/>
              </p:ext>
            </p:extLst>
          </p:nvPr>
        </p:nvGraphicFramePr>
        <p:xfrm>
          <a:off x="2213099" y="187601"/>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4"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5"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5"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solidFill>
                      <a:srgbClr val="008AF2"/>
                    </a:solidFill>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8"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pic>
        <p:nvPicPr>
          <p:cNvPr id="2" name="Online Media 1" title="￙ﾁ￘ﾹ￘ﾧ￙ﾄ￙ﾊ￘ﾧ￘ﾪ ￘ﾪ￘ﾱ￘ﾧ￘ﾫ￙ﾊ￘ﾩ ￙ﾈ￙ﾁ￙ﾆ￙ﾊ￘ﾩ ￘ﾨ￙ﾈ￙ﾄ￘ﾧ￙ﾊ￘ﾩ ￘ﾮ￘ﾵ￘ﾨ ￙ﾁ￙ﾊ ￙ﾅ￘ﾭ￘ﾧ￙ﾁ￘ﾸ￘ﾩ ￙ﾅ￘ﾳ￙ﾆ￘ﾯ￙ﾅ">
            <a:hlinkClick r:id="" action="ppaction://media"/>
            <a:extLst>
              <a:ext uri="{FF2B5EF4-FFF2-40B4-BE49-F238E27FC236}">
                <a16:creationId xmlns:a16="http://schemas.microsoft.com/office/drawing/2014/main" id="{C58C41C2-E4BF-4742-B8BA-C96A54486B5A}"/>
              </a:ext>
            </a:extLst>
          </p:cNvPr>
          <p:cNvPicPr>
            <a:picLocks noRot="1" noChangeAspect="1"/>
          </p:cNvPicPr>
          <p:nvPr>
            <a:videoFile r:link="rId1"/>
          </p:nvPr>
        </p:nvPicPr>
        <p:blipFill>
          <a:blip r:embed="rId9"/>
          <a:stretch>
            <a:fillRect/>
          </a:stretch>
        </p:blipFill>
        <p:spPr>
          <a:xfrm>
            <a:off x="644580" y="2364511"/>
            <a:ext cx="4803720" cy="3291925"/>
          </a:xfrm>
          <a:prstGeom prst="rect">
            <a:avLst/>
          </a:prstGeom>
        </p:spPr>
      </p:pic>
      <p:sp>
        <p:nvSpPr>
          <p:cNvPr id="4" name="Rectangle 3">
            <a:extLst>
              <a:ext uri="{FF2B5EF4-FFF2-40B4-BE49-F238E27FC236}">
                <a16:creationId xmlns:a16="http://schemas.microsoft.com/office/drawing/2014/main" id="{7D117E18-8B2D-46AB-B30F-31F2AC4B5FF1}"/>
              </a:ext>
            </a:extLst>
          </p:cNvPr>
          <p:cNvSpPr/>
          <p:nvPr/>
        </p:nvSpPr>
        <p:spPr>
          <a:xfrm>
            <a:off x="5534025" y="2364511"/>
            <a:ext cx="5667374" cy="3170099"/>
          </a:xfrm>
          <a:prstGeom prst="rect">
            <a:avLst/>
          </a:prstGeom>
        </p:spPr>
        <p:txBody>
          <a:bodyPr wrap="square">
            <a:spAutoFit/>
          </a:bodyPr>
          <a:lstStyle/>
          <a:p>
            <a:pPr algn="r" rtl="1"/>
            <a:r>
              <a:rPr lang="ar-OM" sz="2000" dirty="0"/>
              <a:t/>
            </a:r>
            <a:br>
              <a:rPr lang="ar-OM" sz="2000" dirty="0"/>
            </a:br>
            <a:r>
              <a:rPr lang="ar-OM" sz="2000" dirty="0"/>
              <a:t>تشتهر محافظة مسندم بالكثير من الفنون التراثية، مثل: </a:t>
            </a:r>
            <a:r>
              <a:rPr lang="ar-OM" sz="2000" dirty="0">
                <a:solidFill>
                  <a:srgbClr val="333333"/>
                </a:solidFill>
                <a:latin typeface="Droid Arabic Kufi"/>
              </a:rPr>
              <a:t>الرمسة أو الرميسة أو الرماسية ، الرزحة أو الرزفة ، الوهابية ، العيالة أو الهوبية ، المسيرة أو الشلة أو الرضة ، الندبة ، العازي أو العازي أو الغزوة أو الكبكوب ، الرواح أو الهوى ، النهمة أو شلة البحر ، شلة المخطف ، شلة الباروة ، جرة الباروة ، السحبة ، الدان أو الميدان ، الليوا أو الدمدامة ، التومينة أو أومين أو التأمين ، المولد أو المولود أو المالد ، الجلويح أو الجلوة ، المعلاية ، النحل ، غناء وداع رمضان ، الطارق وغيرها من الفنون الكثيرة</a:t>
            </a:r>
            <a:endParaRPr lang="en-US" sz="2000" dirty="0">
              <a:solidFill>
                <a:srgbClr val="333333"/>
              </a:solidFill>
              <a:latin typeface="Droid Arabic Kufi"/>
            </a:endParaRPr>
          </a:p>
          <a:p>
            <a:pPr algn="r" rtl="1"/>
            <a:endParaRPr lang="en-US" sz="2000" dirty="0"/>
          </a:p>
        </p:txBody>
      </p:sp>
      <p:sp>
        <p:nvSpPr>
          <p:cNvPr id="3" name="Rectangle 2">
            <a:extLst>
              <a:ext uri="{FF2B5EF4-FFF2-40B4-BE49-F238E27FC236}">
                <a16:creationId xmlns:a16="http://schemas.microsoft.com/office/drawing/2014/main" id="{A72E6ECD-8F36-49B1-A0ED-B885FF848E9F}"/>
              </a:ext>
            </a:extLst>
          </p:cNvPr>
          <p:cNvSpPr/>
          <p:nvPr/>
        </p:nvSpPr>
        <p:spPr>
          <a:xfrm>
            <a:off x="4915882" y="1172597"/>
            <a:ext cx="2529860" cy="646331"/>
          </a:xfrm>
          <a:prstGeom prst="rect">
            <a:avLst/>
          </a:prstGeom>
        </p:spPr>
        <p:txBody>
          <a:bodyPr wrap="none">
            <a:spAutoFit/>
          </a:bodyPr>
          <a:lstStyle/>
          <a:p>
            <a:pPr algn="r" rtl="1"/>
            <a:r>
              <a:rPr lang="ar-OM" sz="3600" b="1" dirty="0">
                <a:solidFill>
                  <a:schemeClr val="accent2"/>
                </a:solidFill>
                <a:latin typeface="Adobe Arabic" panose="02040503050201020203" pitchFamily="18" charset="-78"/>
                <a:cs typeface="Adobe Arabic" panose="02040503050201020203" pitchFamily="18" charset="-78"/>
              </a:rPr>
              <a:t>موروثات المحافظة :</a:t>
            </a:r>
          </a:p>
        </p:txBody>
      </p:sp>
    </p:spTree>
    <p:extLst>
      <p:ext uri="{BB962C8B-B14F-4D97-AF65-F5344CB8AC3E}">
        <p14:creationId xmlns:p14="http://schemas.microsoft.com/office/powerpoint/2010/main" val="91338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937824B-1975-4BEC-9BAA-BC6451137276}"/>
              </a:ext>
            </a:extLst>
          </p:cNvPr>
          <p:cNvGraphicFramePr>
            <a:graphicFrameLocks noGrp="1"/>
          </p:cNvGraphicFramePr>
          <p:nvPr>
            <p:extLst>
              <p:ext uri="{D42A27DB-BD31-4B8C-83A1-F6EECF244321}">
                <p14:modId xmlns:p14="http://schemas.microsoft.com/office/powerpoint/2010/main" val="295681094"/>
              </p:ext>
            </p:extLst>
          </p:nvPr>
        </p:nvGraphicFramePr>
        <p:xfrm>
          <a:off x="1490600" y="1870793"/>
          <a:ext cx="9808426" cy="4521845"/>
        </p:xfrm>
        <a:graphic>
          <a:graphicData uri="http://schemas.openxmlformats.org/drawingml/2006/table">
            <a:tbl>
              <a:tblPr firstRow="1" bandRow="1">
                <a:tableStyleId>{5C22544A-7EE6-4342-B048-85BDC9FD1C3A}</a:tableStyleId>
              </a:tblPr>
              <a:tblGrid>
                <a:gridCol w="6934558">
                  <a:extLst>
                    <a:ext uri="{9D8B030D-6E8A-4147-A177-3AD203B41FA5}">
                      <a16:colId xmlns:a16="http://schemas.microsoft.com/office/drawing/2014/main" val="834888007"/>
                    </a:ext>
                  </a:extLst>
                </a:gridCol>
                <a:gridCol w="2873868">
                  <a:extLst>
                    <a:ext uri="{9D8B030D-6E8A-4147-A177-3AD203B41FA5}">
                      <a16:colId xmlns:a16="http://schemas.microsoft.com/office/drawing/2014/main" val="815475363"/>
                    </a:ext>
                  </a:extLst>
                </a:gridCol>
              </a:tblGrid>
              <a:tr h="534204">
                <a:tc>
                  <a:txBody>
                    <a:bodyPr/>
                    <a:lstStyle/>
                    <a:p>
                      <a:pPr algn="ctr"/>
                      <a:r>
                        <a:rPr lang="ar-OM" dirty="0"/>
                        <a:t>الوصف</a:t>
                      </a:r>
                      <a:endParaRPr lang="en-US" dirty="0"/>
                    </a:p>
                  </a:txBody>
                  <a:tcPr/>
                </a:tc>
                <a:tc>
                  <a:txBody>
                    <a:bodyPr/>
                    <a:lstStyle/>
                    <a:p>
                      <a:pPr algn="ctr"/>
                      <a:r>
                        <a:rPr lang="ar-OM" dirty="0"/>
                        <a:t>الموقع السياحي</a:t>
                      </a:r>
                      <a:endParaRPr lang="en-US" dirty="0"/>
                    </a:p>
                  </a:txBody>
                  <a:tcPr/>
                </a:tc>
                <a:extLst>
                  <a:ext uri="{0D108BD9-81ED-4DB2-BD59-A6C34878D82A}">
                    <a16:rowId xmlns:a16="http://schemas.microsoft.com/office/drawing/2014/main" val="680080881"/>
                  </a:ext>
                </a:extLst>
              </a:tr>
              <a:tr h="879412">
                <a:tc>
                  <a:txBody>
                    <a:bodyPr/>
                    <a:lstStyle/>
                    <a:p>
                      <a:pPr algn="r" rtl="1"/>
                      <a:r>
                        <a:rPr lang="ar-OM" sz="1800" b="0" i="0" kern="1200" dirty="0">
                          <a:solidFill>
                            <a:schemeClr val="dk1"/>
                          </a:solidFill>
                          <a:effectLst/>
                          <a:latin typeface="+mn-lt"/>
                          <a:ea typeface="+mn-ea"/>
                          <a:cs typeface="+mn-cs"/>
                        </a:rPr>
                        <a:t>من أروع وأجمل المناطق البحريّة في العالم، والتي يقصدها كلّ من زار منطقة مسندم، وخاصّة خور النجد حيث يحتضن جبال الخور.</a:t>
                      </a:r>
                      <a:r>
                        <a:rPr lang="ar-OM" dirty="0"/>
                        <a:t/>
                      </a:r>
                      <a:br>
                        <a:rPr lang="ar-OM" dirty="0"/>
                      </a:br>
                      <a:endParaRPr lang="en-US" dirty="0"/>
                    </a:p>
                  </a:txBody>
                  <a:tcPr/>
                </a:tc>
                <a:tc>
                  <a:txBody>
                    <a:bodyPr/>
                    <a:lstStyle/>
                    <a:p>
                      <a:pPr algn="r" rtl="1"/>
                      <a:r>
                        <a:rPr lang="ar-OM" sz="1800" b="1" i="0" kern="1200" dirty="0">
                          <a:solidFill>
                            <a:schemeClr val="dk1"/>
                          </a:solidFill>
                          <a:effectLst/>
                          <a:latin typeface="+mn-lt"/>
                          <a:ea typeface="+mn-ea"/>
                          <a:cs typeface="+mn-cs"/>
                        </a:rPr>
                        <a:t>منطقة الخيران البحريّة</a:t>
                      </a:r>
                      <a:endParaRPr lang="en-US" b="1" dirty="0"/>
                    </a:p>
                  </a:txBody>
                  <a:tcPr/>
                </a:tc>
                <a:extLst>
                  <a:ext uri="{0D108BD9-81ED-4DB2-BD59-A6C34878D82A}">
                    <a16:rowId xmlns:a16="http://schemas.microsoft.com/office/drawing/2014/main" val="2488190863"/>
                  </a:ext>
                </a:extLst>
              </a:tr>
              <a:tr h="728869">
                <a:tc>
                  <a:txBody>
                    <a:bodyPr/>
                    <a:lstStyle/>
                    <a:p>
                      <a:pPr algn="r" rtl="1"/>
                      <a:r>
                        <a:rPr lang="ar-OM" sz="1800" b="0" i="0" kern="1200" dirty="0">
                          <a:solidFill>
                            <a:schemeClr val="dk1"/>
                          </a:solidFill>
                          <a:effectLst/>
                          <a:latin typeface="+mn-lt"/>
                          <a:ea typeface="+mn-ea"/>
                          <a:cs typeface="+mn-cs"/>
                        </a:rPr>
                        <a:t>تتمتع بمناظر طبيعيّة جبليّة رائعة تحولت لمزار، حالها كحال الأخوار أيضاً والتي يتمازج فيها الجبل مع البحر.</a:t>
                      </a:r>
                      <a:endParaRPr lang="ar-OM" dirty="0"/>
                    </a:p>
                  </a:txBody>
                  <a:tcPr/>
                </a:tc>
                <a:tc>
                  <a:txBody>
                    <a:bodyPr/>
                    <a:lstStyle/>
                    <a:p>
                      <a:pPr algn="r" rtl="1"/>
                      <a:r>
                        <a:rPr lang="ar-OM" sz="1800" b="1" i="0" kern="1200" dirty="0">
                          <a:solidFill>
                            <a:schemeClr val="dk1"/>
                          </a:solidFill>
                          <a:effectLst/>
                          <a:latin typeface="+mn-lt"/>
                          <a:ea typeface="+mn-ea"/>
                          <a:cs typeface="+mn-cs"/>
                        </a:rPr>
                        <a:t>الجزر البحريّة</a:t>
                      </a:r>
                      <a:r>
                        <a:rPr lang="ar-OM" b="1" dirty="0"/>
                        <a:t/>
                      </a:r>
                      <a:br>
                        <a:rPr lang="ar-OM" b="1" dirty="0"/>
                      </a:br>
                      <a:endParaRPr lang="en-US" b="1" dirty="0"/>
                    </a:p>
                  </a:txBody>
                  <a:tcPr/>
                </a:tc>
                <a:extLst>
                  <a:ext uri="{0D108BD9-81ED-4DB2-BD59-A6C34878D82A}">
                    <a16:rowId xmlns:a16="http://schemas.microsoft.com/office/drawing/2014/main" val="1449160628"/>
                  </a:ext>
                </a:extLst>
              </a:tr>
              <a:tr h="1164690">
                <a:tc>
                  <a:txBody>
                    <a:bodyPr/>
                    <a:lstStyle/>
                    <a:p>
                      <a:pPr algn="r" rtl="1"/>
                      <a:endParaRPr lang="ar-OM" dirty="0"/>
                    </a:p>
                    <a:p>
                      <a:pPr algn="r" rtl="1"/>
                      <a:r>
                        <a:rPr lang="ar-OM" sz="1800" b="0" i="0" kern="1200" dirty="0">
                          <a:solidFill>
                            <a:schemeClr val="dk1"/>
                          </a:solidFill>
                          <a:effectLst/>
                          <a:latin typeface="+mn-lt"/>
                          <a:ea typeface="+mn-ea"/>
                          <a:cs typeface="+mn-cs"/>
                        </a:rPr>
                        <a:t>تضربها موجات ثلجيّة شديدة القوّة، لتكسو هذه الجبال بحلّة بيضاء لفترة طويلة خلال العام، وتصبح هذه جبال مقصداً لعشّاق التزّلج، إذ تخلو أغلب الجبال في المنطقة من الثلوج.</a:t>
                      </a:r>
                      <a:r>
                        <a:rPr lang="ar-OM" dirty="0"/>
                        <a:t/>
                      </a:r>
                      <a:br>
                        <a:rPr lang="ar-OM" dirty="0"/>
                      </a:br>
                      <a:endParaRPr lang="en-US" dirty="0"/>
                    </a:p>
                  </a:txBody>
                  <a:tcPr/>
                </a:tc>
                <a:tc>
                  <a:txBody>
                    <a:bodyPr/>
                    <a:lstStyle/>
                    <a:p>
                      <a:pPr algn="r" rtl="1"/>
                      <a:r>
                        <a:rPr lang="ar-OM" sz="1800" b="1" i="0" kern="1200" dirty="0">
                          <a:solidFill>
                            <a:schemeClr val="dk1"/>
                          </a:solidFill>
                          <a:effectLst/>
                          <a:latin typeface="+mn-lt"/>
                          <a:ea typeface="+mn-ea"/>
                          <a:cs typeface="+mn-cs"/>
                        </a:rPr>
                        <a:t>قمم جبليّة</a:t>
                      </a:r>
                      <a:r>
                        <a:rPr lang="ar-OM" b="1" dirty="0"/>
                        <a:t/>
                      </a:r>
                      <a:br>
                        <a:rPr lang="ar-OM" b="1" dirty="0"/>
                      </a:br>
                      <a:r>
                        <a:rPr lang="ar-OM" b="1" dirty="0"/>
                        <a:t/>
                      </a:r>
                      <a:br>
                        <a:rPr lang="ar-OM" b="1" dirty="0"/>
                      </a:br>
                      <a:endParaRPr lang="en-US" b="1" dirty="0"/>
                    </a:p>
                  </a:txBody>
                  <a:tcPr/>
                </a:tc>
                <a:extLst>
                  <a:ext uri="{0D108BD9-81ED-4DB2-BD59-A6C34878D82A}">
                    <a16:rowId xmlns:a16="http://schemas.microsoft.com/office/drawing/2014/main" val="2764087295"/>
                  </a:ext>
                </a:extLst>
              </a:tr>
              <a:tr h="1155652">
                <a:tc gridSpan="2">
                  <a:txBody>
                    <a:bodyPr/>
                    <a:lstStyle/>
                    <a:p>
                      <a:pPr algn="r" rtl="1"/>
                      <a:r>
                        <a:rPr lang="ar-OM" sz="1800" b="0" i="0" kern="1200" dirty="0">
                          <a:solidFill>
                            <a:schemeClr val="dk1"/>
                          </a:solidFill>
                          <a:effectLst/>
                          <a:latin typeface="+mn-lt"/>
                          <a:ea typeface="+mn-ea"/>
                          <a:cs typeface="+mn-cs"/>
                        </a:rPr>
                        <a:t>كما تكثر في مسندم الأماكن التاريخيّة والمواقع الأثريّة التي تشتهر فيها المنطقة، إضافة للقلاع والحصون المدهشة، كحصن خصب، باب فك الأسد، كما لا بدّ من زيارة وادي الروضة وهضبته الشهيرة، إضافةً إلى مشاهدة أحافير جبل حريم، وأفلاج مدحاء، ويأتي في رأس هذه القائمة مضيق هرمز.</a:t>
                      </a:r>
                      <a:endParaRPr lang="en-US" dirty="0"/>
                    </a:p>
                  </a:txBody>
                  <a:tcPr/>
                </a:tc>
                <a:tc hMerge="1">
                  <a:txBody>
                    <a:bodyPr/>
                    <a:lstStyle/>
                    <a:p>
                      <a:pPr algn="r" rtl="1"/>
                      <a:endParaRPr lang="en-US" b="1" dirty="0"/>
                    </a:p>
                  </a:txBody>
                  <a:tcPr/>
                </a:tc>
                <a:extLst>
                  <a:ext uri="{0D108BD9-81ED-4DB2-BD59-A6C34878D82A}">
                    <a16:rowId xmlns:a16="http://schemas.microsoft.com/office/drawing/2014/main" val="2962937371"/>
                  </a:ext>
                </a:extLst>
              </a:tr>
            </a:tbl>
          </a:graphicData>
        </a:graphic>
      </p:graphicFrame>
      <p:sp>
        <p:nvSpPr>
          <p:cNvPr id="6" name="TextBox 5">
            <a:extLst>
              <a:ext uri="{FF2B5EF4-FFF2-40B4-BE49-F238E27FC236}">
                <a16:creationId xmlns:a16="http://schemas.microsoft.com/office/drawing/2014/main" id="{45C17D9E-4A61-418B-9295-DB70488104FB}"/>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4" name="Table 3">
            <a:extLst>
              <a:ext uri="{FF2B5EF4-FFF2-40B4-BE49-F238E27FC236}">
                <a16:creationId xmlns:a16="http://schemas.microsoft.com/office/drawing/2014/main" id="{3CB511B0-39DB-4B6F-A1C0-2519F650F746}"/>
              </a:ext>
            </a:extLst>
          </p:cNvPr>
          <p:cNvGraphicFramePr>
            <a:graphicFrameLocks noGrp="1"/>
          </p:cNvGraphicFramePr>
          <p:nvPr>
            <p:extLst>
              <p:ext uri="{D42A27DB-BD31-4B8C-83A1-F6EECF244321}">
                <p14:modId xmlns:p14="http://schemas.microsoft.com/office/powerpoint/2010/main" val="2772878552"/>
              </p:ext>
            </p:extLst>
          </p:nvPr>
        </p:nvGraphicFramePr>
        <p:xfrm>
          <a:off x="2108381" y="424294"/>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solidFill>
                      <a:srgbClr val="008A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sp>
        <p:nvSpPr>
          <p:cNvPr id="5" name="Rectangle 4">
            <a:extLst>
              <a:ext uri="{FF2B5EF4-FFF2-40B4-BE49-F238E27FC236}">
                <a16:creationId xmlns:a16="http://schemas.microsoft.com/office/drawing/2014/main" id="{17D8F2EC-F725-48A3-B7A1-602A2C667F68}"/>
              </a:ext>
            </a:extLst>
          </p:cNvPr>
          <p:cNvSpPr/>
          <p:nvPr/>
        </p:nvSpPr>
        <p:spPr>
          <a:xfrm>
            <a:off x="5343884" y="1172597"/>
            <a:ext cx="2101858" cy="646331"/>
          </a:xfrm>
          <a:prstGeom prst="rect">
            <a:avLst/>
          </a:prstGeom>
        </p:spPr>
        <p:txBody>
          <a:bodyPr wrap="none">
            <a:spAutoFit/>
          </a:bodyPr>
          <a:lstStyle/>
          <a:p>
            <a:pPr algn="r" rtl="1"/>
            <a:r>
              <a:rPr lang="ar-OM" sz="3600" b="1" dirty="0">
                <a:solidFill>
                  <a:schemeClr val="accent2"/>
                </a:solidFill>
                <a:latin typeface="Adobe Arabic" panose="02040503050201020203" pitchFamily="18" charset="-78"/>
                <a:cs typeface="Adobe Arabic" panose="02040503050201020203" pitchFamily="18" charset="-78"/>
              </a:rPr>
              <a:t>المواقع السياحية</a:t>
            </a:r>
          </a:p>
        </p:txBody>
      </p:sp>
    </p:spTree>
    <p:extLst>
      <p:ext uri="{BB962C8B-B14F-4D97-AF65-F5344CB8AC3E}">
        <p14:creationId xmlns:p14="http://schemas.microsoft.com/office/powerpoint/2010/main" val="115609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D4111E4B-1281-4171-AD7A-6FD935343DDA}"/>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2" name="Table 1">
            <a:extLst>
              <a:ext uri="{FF2B5EF4-FFF2-40B4-BE49-F238E27FC236}">
                <a16:creationId xmlns:a16="http://schemas.microsoft.com/office/drawing/2014/main" id="{B967BBEF-36A7-4DD9-9500-52319A769655}"/>
              </a:ext>
            </a:extLst>
          </p:cNvPr>
          <p:cNvGraphicFramePr>
            <a:graphicFrameLocks noGrp="1"/>
          </p:cNvGraphicFramePr>
          <p:nvPr>
            <p:extLst>
              <p:ext uri="{D42A27DB-BD31-4B8C-83A1-F6EECF244321}">
                <p14:modId xmlns:p14="http://schemas.microsoft.com/office/powerpoint/2010/main" val="1162056425"/>
              </p:ext>
            </p:extLst>
          </p:nvPr>
        </p:nvGraphicFramePr>
        <p:xfrm>
          <a:off x="2165274" y="232177"/>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solidFill>
                      <a:srgbClr val="008A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graphicFrame>
        <p:nvGraphicFramePr>
          <p:cNvPr id="7" name="Table 7">
            <a:extLst>
              <a:ext uri="{FF2B5EF4-FFF2-40B4-BE49-F238E27FC236}">
                <a16:creationId xmlns:a16="http://schemas.microsoft.com/office/drawing/2014/main" id="{FB052248-E6AE-46C6-BD0F-E1F743D98CB9}"/>
              </a:ext>
            </a:extLst>
          </p:cNvPr>
          <p:cNvGraphicFramePr>
            <a:graphicFrameLocks noGrp="1"/>
          </p:cNvGraphicFramePr>
          <p:nvPr>
            <p:extLst>
              <p:ext uri="{D42A27DB-BD31-4B8C-83A1-F6EECF244321}">
                <p14:modId xmlns:p14="http://schemas.microsoft.com/office/powerpoint/2010/main" val="490693713"/>
              </p:ext>
            </p:extLst>
          </p:nvPr>
        </p:nvGraphicFramePr>
        <p:xfrm>
          <a:off x="2983978" y="1803750"/>
          <a:ext cx="7450204" cy="4228785"/>
        </p:xfrm>
        <a:graphic>
          <a:graphicData uri="http://schemas.openxmlformats.org/drawingml/2006/table">
            <a:tbl>
              <a:tblPr firstRow="1" bandRow="1">
                <a:tableStyleId>{00A15C55-8517-42AA-B614-E9B94910E393}</a:tableStyleId>
              </a:tblPr>
              <a:tblGrid>
                <a:gridCol w="3725102">
                  <a:extLst>
                    <a:ext uri="{9D8B030D-6E8A-4147-A177-3AD203B41FA5}">
                      <a16:colId xmlns:a16="http://schemas.microsoft.com/office/drawing/2014/main" val="2357430552"/>
                    </a:ext>
                  </a:extLst>
                </a:gridCol>
                <a:gridCol w="3725102">
                  <a:extLst>
                    <a:ext uri="{9D8B030D-6E8A-4147-A177-3AD203B41FA5}">
                      <a16:colId xmlns:a16="http://schemas.microsoft.com/office/drawing/2014/main" val="3683139224"/>
                    </a:ext>
                  </a:extLst>
                </a:gridCol>
              </a:tblGrid>
              <a:tr h="221710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13380802"/>
                  </a:ext>
                </a:extLst>
              </a:tr>
              <a:tr h="1578275">
                <a:tc>
                  <a:txBody>
                    <a:bodyPr/>
                    <a:lstStyle/>
                    <a:p>
                      <a:endParaRPr lang="en-US"/>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783252914"/>
                  </a:ext>
                </a:extLst>
              </a:tr>
            </a:tbl>
          </a:graphicData>
        </a:graphic>
      </p:graphicFrame>
      <p:sp>
        <p:nvSpPr>
          <p:cNvPr id="31" name="Rectangle 30">
            <a:extLst>
              <a:ext uri="{FF2B5EF4-FFF2-40B4-BE49-F238E27FC236}">
                <a16:creationId xmlns:a16="http://schemas.microsoft.com/office/drawing/2014/main" id="{57E7C07F-F188-4D3D-B0E7-CE98647282C7}"/>
              </a:ext>
            </a:extLst>
          </p:cNvPr>
          <p:cNvSpPr/>
          <p:nvPr/>
        </p:nvSpPr>
        <p:spPr>
          <a:xfrm>
            <a:off x="7922713" y="2110640"/>
            <a:ext cx="1480185" cy="933410"/>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2" name="TextBox 31">
            <a:hlinkClick r:id="rId9"/>
            <a:extLst>
              <a:ext uri="{FF2B5EF4-FFF2-40B4-BE49-F238E27FC236}">
                <a16:creationId xmlns:a16="http://schemas.microsoft.com/office/drawing/2014/main" id="{9C58465D-6D04-4170-A01C-9A8FBA2025F1}"/>
              </a:ext>
            </a:extLst>
          </p:cNvPr>
          <p:cNvSpPr txBox="1"/>
          <p:nvPr/>
        </p:nvSpPr>
        <p:spPr>
          <a:xfrm>
            <a:off x="7655379" y="3125290"/>
            <a:ext cx="2077720" cy="369332"/>
          </a:xfrm>
          <a:prstGeom prst="rect">
            <a:avLst/>
          </a:prstGeom>
          <a:noFill/>
        </p:spPr>
        <p:txBody>
          <a:bodyPr wrap="square" rtlCol="0">
            <a:spAutoFit/>
          </a:bodyPr>
          <a:lstStyle/>
          <a:p>
            <a:pPr algn="ctr"/>
            <a:r>
              <a:rPr lang="ar-OM" b="1" u="sng" dirty="0"/>
              <a:t>فندق </a:t>
            </a:r>
            <a:r>
              <a:rPr lang="ar-OM" b="1" u="sng" dirty="0">
                <a:hlinkClick r:id="rId9">
                  <a:extLst>
                    <a:ext uri="{A12FA001-AC4F-418D-AE19-62706E023703}">
                      <ahyp:hlinkClr xmlns:ahyp="http://schemas.microsoft.com/office/drawing/2018/hyperlinkcolor" xmlns="" val="tx"/>
                    </a:ext>
                  </a:extLst>
                </a:hlinkClick>
              </a:rPr>
              <a:t>أتانا</a:t>
            </a:r>
            <a:r>
              <a:rPr lang="ar-OM" b="1" u="sng" dirty="0"/>
              <a:t> خصب</a:t>
            </a:r>
            <a:endParaRPr lang="en-US" b="1" u="sng" dirty="0"/>
          </a:p>
        </p:txBody>
      </p:sp>
      <p:sp>
        <p:nvSpPr>
          <p:cNvPr id="33" name="TextBox 32">
            <a:extLst>
              <a:ext uri="{FF2B5EF4-FFF2-40B4-BE49-F238E27FC236}">
                <a16:creationId xmlns:a16="http://schemas.microsoft.com/office/drawing/2014/main" id="{A568BEB9-68CB-4016-8E27-A7DF83F5966C}"/>
              </a:ext>
            </a:extLst>
          </p:cNvPr>
          <p:cNvSpPr txBox="1"/>
          <p:nvPr/>
        </p:nvSpPr>
        <p:spPr>
          <a:xfrm>
            <a:off x="3933173" y="2512867"/>
            <a:ext cx="2466284" cy="923330"/>
          </a:xfrm>
          <a:prstGeom prst="rect">
            <a:avLst/>
          </a:prstGeom>
          <a:noFill/>
        </p:spPr>
        <p:txBody>
          <a:bodyPr wrap="square" rtlCol="0">
            <a:spAutoFit/>
          </a:bodyPr>
          <a:lstStyle/>
          <a:p>
            <a:r>
              <a:rPr lang="ar-OM" dirty="0"/>
              <a:t/>
            </a:r>
            <a:br>
              <a:rPr lang="ar-OM" dirty="0"/>
            </a:br>
            <a:endParaRPr lang="ar-OM" dirty="0"/>
          </a:p>
          <a:p>
            <a:pPr algn="ctr"/>
            <a:r>
              <a:rPr lang="ar-OM" b="1" u="sng" dirty="0">
                <a:hlinkClick r:id="rId10">
                  <a:extLst>
                    <a:ext uri="{A12FA001-AC4F-418D-AE19-62706E023703}">
                      <ahyp:hlinkClr xmlns:ahyp="http://schemas.microsoft.com/office/drawing/2018/hyperlinkcolor" xmlns="" val="tx"/>
                    </a:ext>
                  </a:extLst>
                </a:hlinkClick>
              </a:rPr>
              <a:t>منتجع جولدن تيوليب</a:t>
            </a:r>
            <a:r>
              <a:rPr lang="ar-OM" b="1" u="sng" dirty="0"/>
              <a:t> دبا</a:t>
            </a:r>
          </a:p>
        </p:txBody>
      </p:sp>
      <p:sp>
        <p:nvSpPr>
          <p:cNvPr id="35" name="Rectangle 34">
            <a:extLst>
              <a:ext uri="{FF2B5EF4-FFF2-40B4-BE49-F238E27FC236}">
                <a16:creationId xmlns:a16="http://schemas.microsoft.com/office/drawing/2014/main" id="{C177BD3B-B08E-4125-ADD5-C3B21AE6B4C7}"/>
              </a:ext>
            </a:extLst>
          </p:cNvPr>
          <p:cNvSpPr/>
          <p:nvPr/>
        </p:nvSpPr>
        <p:spPr>
          <a:xfrm>
            <a:off x="4507234" y="2046162"/>
            <a:ext cx="1480185" cy="933410"/>
          </a:xfrm>
          <a:prstGeom prst="rect">
            <a:avLst/>
          </a:prstGeom>
          <a:blipFill>
            <a:blip r:embed="rId1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7" name="Rectangle 36">
            <a:extLst>
              <a:ext uri="{FF2B5EF4-FFF2-40B4-BE49-F238E27FC236}">
                <a16:creationId xmlns:a16="http://schemas.microsoft.com/office/drawing/2014/main" id="{0BE028FC-2386-4F4E-B89B-3905A9E55A98}"/>
              </a:ext>
            </a:extLst>
          </p:cNvPr>
          <p:cNvSpPr/>
          <p:nvPr/>
        </p:nvSpPr>
        <p:spPr>
          <a:xfrm>
            <a:off x="8037697" y="4215149"/>
            <a:ext cx="1480185" cy="933410"/>
          </a:xfrm>
          <a:prstGeom prst="rect">
            <a:avLst/>
          </a:prstGeom>
          <a:blipFill>
            <a:blip r:embed="rId1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8" name="TextBox 37">
            <a:hlinkClick r:id="rId13"/>
            <a:extLst>
              <a:ext uri="{FF2B5EF4-FFF2-40B4-BE49-F238E27FC236}">
                <a16:creationId xmlns:a16="http://schemas.microsoft.com/office/drawing/2014/main" id="{9812EECD-55FF-47A6-9BEA-A66B575FF511}"/>
              </a:ext>
            </a:extLst>
          </p:cNvPr>
          <p:cNvSpPr txBox="1"/>
          <p:nvPr/>
        </p:nvSpPr>
        <p:spPr>
          <a:xfrm>
            <a:off x="7738929" y="5405881"/>
            <a:ext cx="2077720" cy="369332"/>
          </a:xfrm>
          <a:prstGeom prst="rect">
            <a:avLst/>
          </a:prstGeom>
          <a:noFill/>
        </p:spPr>
        <p:txBody>
          <a:bodyPr wrap="square" rtlCol="0">
            <a:spAutoFit/>
          </a:bodyPr>
          <a:lstStyle/>
          <a:p>
            <a:pPr algn="ctr"/>
            <a:r>
              <a:rPr lang="ar-OM" b="1" u="sng" dirty="0"/>
              <a:t>منتجع الحواس الست</a:t>
            </a:r>
            <a:endParaRPr lang="en-US" b="1" u="sng" dirty="0"/>
          </a:p>
        </p:txBody>
      </p:sp>
      <p:sp>
        <p:nvSpPr>
          <p:cNvPr id="41" name="Rectangle 40">
            <a:extLst>
              <a:ext uri="{FF2B5EF4-FFF2-40B4-BE49-F238E27FC236}">
                <a16:creationId xmlns:a16="http://schemas.microsoft.com/office/drawing/2014/main" id="{81B4E22E-8100-4290-8CD6-7264E76DB3E9}"/>
              </a:ext>
            </a:extLst>
          </p:cNvPr>
          <p:cNvSpPr/>
          <p:nvPr/>
        </p:nvSpPr>
        <p:spPr>
          <a:xfrm>
            <a:off x="4624299" y="4273574"/>
            <a:ext cx="1480185" cy="93341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 name="TextBox 41">
            <a:extLst>
              <a:ext uri="{FF2B5EF4-FFF2-40B4-BE49-F238E27FC236}">
                <a16:creationId xmlns:a16="http://schemas.microsoft.com/office/drawing/2014/main" id="{729F7F3B-B334-4681-B560-C8E21A2E5FE3}"/>
              </a:ext>
            </a:extLst>
          </p:cNvPr>
          <p:cNvSpPr txBox="1"/>
          <p:nvPr/>
        </p:nvSpPr>
        <p:spPr>
          <a:xfrm>
            <a:off x="4356965" y="5288224"/>
            <a:ext cx="2077720" cy="369332"/>
          </a:xfrm>
          <a:prstGeom prst="rect">
            <a:avLst/>
          </a:prstGeom>
          <a:noFill/>
        </p:spPr>
        <p:txBody>
          <a:bodyPr wrap="square" rtlCol="0">
            <a:spAutoFit/>
          </a:bodyPr>
          <a:lstStyle/>
          <a:p>
            <a:pPr algn="ctr"/>
            <a:r>
              <a:rPr lang="ar-OM" b="1" u="sng" dirty="0">
                <a:hlinkClick r:id="rId15">
                  <a:extLst>
                    <a:ext uri="{A12FA001-AC4F-418D-AE19-62706E023703}">
                      <ahyp:hlinkClr xmlns:ahyp="http://schemas.microsoft.com/office/drawing/2018/hyperlinkcolor" xmlns="" val="tx"/>
                    </a:ext>
                  </a:extLst>
                </a:hlinkClick>
              </a:rPr>
              <a:t>فندق خصب</a:t>
            </a:r>
            <a:endParaRPr lang="ar-OM" b="1" u="sng" dirty="0"/>
          </a:p>
        </p:txBody>
      </p:sp>
      <p:sp>
        <p:nvSpPr>
          <p:cNvPr id="43" name="Rectangle 42">
            <a:extLst>
              <a:ext uri="{FF2B5EF4-FFF2-40B4-BE49-F238E27FC236}">
                <a16:creationId xmlns:a16="http://schemas.microsoft.com/office/drawing/2014/main" id="{655EE219-D297-4F1F-82F5-7B188B14A3AF}"/>
              </a:ext>
            </a:extLst>
          </p:cNvPr>
          <p:cNvSpPr/>
          <p:nvPr/>
        </p:nvSpPr>
        <p:spPr>
          <a:xfrm>
            <a:off x="5198632" y="1011751"/>
            <a:ext cx="2592377" cy="646331"/>
          </a:xfrm>
          <a:prstGeom prst="rect">
            <a:avLst/>
          </a:prstGeom>
        </p:spPr>
        <p:txBody>
          <a:bodyPr wrap="none">
            <a:spAutoFit/>
          </a:bodyPr>
          <a:lstStyle/>
          <a:p>
            <a:pPr algn="r" rtl="1"/>
            <a:r>
              <a:rPr lang="ar-OM" sz="3600" b="1" dirty="0">
                <a:solidFill>
                  <a:schemeClr val="accent2"/>
                </a:solidFill>
                <a:latin typeface="Adobe Arabic" panose="02040503050201020203" pitchFamily="18" charset="-78"/>
                <a:cs typeface="Adobe Arabic" panose="02040503050201020203" pitchFamily="18" charset="-78"/>
              </a:rPr>
              <a:t>الفنادق والاستراحات</a:t>
            </a:r>
          </a:p>
        </p:txBody>
      </p:sp>
      <p:cxnSp>
        <p:nvCxnSpPr>
          <p:cNvPr id="14" name="Straight Arrow Connector 13">
            <a:extLst>
              <a:ext uri="{FF2B5EF4-FFF2-40B4-BE49-F238E27FC236}">
                <a16:creationId xmlns:a16="http://schemas.microsoft.com/office/drawing/2014/main" id="{ED6C519E-F446-4627-961F-B62BBAA13DD7}"/>
              </a:ext>
            </a:extLst>
          </p:cNvPr>
          <p:cNvCxnSpPr>
            <a:cxnSpLocks/>
          </p:cNvCxnSpPr>
          <p:nvPr/>
        </p:nvCxnSpPr>
        <p:spPr>
          <a:xfrm>
            <a:off x="10591619" y="3854885"/>
            <a:ext cx="47923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0EEC3D69-6BB1-4EA3-BF65-3EB189B7DB9F}"/>
              </a:ext>
            </a:extLst>
          </p:cNvPr>
          <p:cNvSpPr txBox="1"/>
          <p:nvPr/>
        </p:nvSpPr>
        <p:spPr>
          <a:xfrm>
            <a:off x="11070858" y="2678736"/>
            <a:ext cx="954127" cy="2585323"/>
          </a:xfrm>
          <a:prstGeom prst="rect">
            <a:avLst/>
          </a:prstGeom>
          <a:noFill/>
        </p:spPr>
        <p:txBody>
          <a:bodyPr wrap="square" rtlCol="0">
            <a:spAutoFit/>
          </a:bodyPr>
          <a:lstStyle/>
          <a:p>
            <a:pPr algn="ctr" rtl="1"/>
            <a:r>
              <a:rPr lang="ar-OM" dirty="0"/>
              <a:t>عند الضغط على اسم الفندق يتم تحويل الزائر إلى الصفحة الرسمية للفندق</a:t>
            </a:r>
            <a:endParaRPr lang="en-US" dirty="0"/>
          </a:p>
        </p:txBody>
      </p:sp>
    </p:spTree>
    <p:extLst>
      <p:ext uri="{BB962C8B-B14F-4D97-AF65-F5344CB8AC3E}">
        <p14:creationId xmlns:p14="http://schemas.microsoft.com/office/powerpoint/2010/main" val="44765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F4C425-A72A-417F-8E33-5D3C711A5173}"/>
              </a:ext>
            </a:extLst>
          </p:cNvPr>
          <p:cNvSpPr txBox="1"/>
          <p:nvPr/>
        </p:nvSpPr>
        <p:spPr>
          <a:xfrm>
            <a:off x="5035441" y="6506442"/>
            <a:ext cx="3216492" cy="307777"/>
          </a:xfrm>
          <a:prstGeom prst="rect">
            <a:avLst/>
          </a:prstGeom>
          <a:noFill/>
        </p:spPr>
        <p:txBody>
          <a:bodyPr wrap="square" rtlCol="0">
            <a:spAutoFit/>
          </a:bodyPr>
          <a:lstStyle/>
          <a:p>
            <a:pPr algn="ctr" rtl="1"/>
            <a:r>
              <a:rPr lang="ar-OM" sz="1400" b="1" dirty="0"/>
              <a:t>حقوق الموقع محفوظة</a:t>
            </a:r>
            <a:r>
              <a:rPr lang="en-US" sz="1400" b="1" dirty="0"/>
              <a:t>@</a:t>
            </a:r>
            <a:r>
              <a:rPr lang="ar-OM" sz="1400" b="1" dirty="0"/>
              <a:t> </a:t>
            </a:r>
            <a:r>
              <a:rPr lang="en-US" sz="1400" b="1" dirty="0"/>
              <a:t>2020</a:t>
            </a:r>
          </a:p>
        </p:txBody>
      </p:sp>
      <p:graphicFrame>
        <p:nvGraphicFramePr>
          <p:cNvPr id="3" name="Table 2">
            <a:extLst>
              <a:ext uri="{FF2B5EF4-FFF2-40B4-BE49-F238E27FC236}">
                <a16:creationId xmlns:a16="http://schemas.microsoft.com/office/drawing/2014/main" id="{99E779BA-6065-4688-A27B-04357E16CD44}"/>
              </a:ext>
            </a:extLst>
          </p:cNvPr>
          <p:cNvGraphicFramePr>
            <a:graphicFrameLocks noGrp="1"/>
          </p:cNvGraphicFramePr>
          <p:nvPr>
            <p:extLst>
              <p:ext uri="{D42A27DB-BD31-4B8C-83A1-F6EECF244321}">
                <p14:modId xmlns:p14="http://schemas.microsoft.com/office/powerpoint/2010/main" val="1995643147"/>
              </p:ext>
            </p:extLst>
          </p:nvPr>
        </p:nvGraphicFramePr>
        <p:xfrm>
          <a:off x="1912088" y="483146"/>
          <a:ext cx="8606101" cy="701040"/>
        </p:xfrm>
        <a:graphic>
          <a:graphicData uri="http://schemas.openxmlformats.org/drawingml/2006/table">
            <a:tbl>
              <a:tblPr firstRow="1" bandRow="1">
                <a:tableStyleId>{21E4AEA4-8DFA-4A89-87EB-49C32662AFE0}</a:tableStyleId>
              </a:tblPr>
              <a:tblGrid>
                <a:gridCol w="1442705">
                  <a:extLst>
                    <a:ext uri="{9D8B030D-6E8A-4147-A177-3AD203B41FA5}">
                      <a16:colId xmlns:a16="http://schemas.microsoft.com/office/drawing/2014/main" val="3742539009"/>
                    </a:ext>
                  </a:extLst>
                </a:gridCol>
                <a:gridCol w="1882456">
                  <a:extLst>
                    <a:ext uri="{9D8B030D-6E8A-4147-A177-3AD203B41FA5}">
                      <a16:colId xmlns:a16="http://schemas.microsoft.com/office/drawing/2014/main" val="1606617903"/>
                    </a:ext>
                  </a:extLst>
                </a:gridCol>
                <a:gridCol w="1662199">
                  <a:extLst>
                    <a:ext uri="{9D8B030D-6E8A-4147-A177-3AD203B41FA5}">
                      <a16:colId xmlns:a16="http://schemas.microsoft.com/office/drawing/2014/main" val="2027033874"/>
                    </a:ext>
                  </a:extLst>
                </a:gridCol>
                <a:gridCol w="1391898">
                  <a:extLst>
                    <a:ext uri="{9D8B030D-6E8A-4147-A177-3AD203B41FA5}">
                      <a16:colId xmlns:a16="http://schemas.microsoft.com/office/drawing/2014/main" val="2565763992"/>
                    </a:ext>
                  </a:extLst>
                </a:gridCol>
                <a:gridCol w="1056077">
                  <a:extLst>
                    <a:ext uri="{9D8B030D-6E8A-4147-A177-3AD203B41FA5}">
                      <a16:colId xmlns:a16="http://schemas.microsoft.com/office/drawing/2014/main" val="4088508613"/>
                    </a:ext>
                  </a:extLst>
                </a:gridCol>
                <a:gridCol w="1170766">
                  <a:extLst>
                    <a:ext uri="{9D8B030D-6E8A-4147-A177-3AD203B41FA5}">
                      <a16:colId xmlns:a16="http://schemas.microsoft.com/office/drawing/2014/main" val="3305195057"/>
                    </a:ext>
                  </a:extLst>
                </a:gridCol>
              </a:tblGrid>
              <a:tr h="523063">
                <a:tc>
                  <a:txBody>
                    <a:bodyPr/>
                    <a:lstStyle/>
                    <a:p>
                      <a:pPr algn="ctr"/>
                      <a:r>
                        <a:rPr lang="ar-OM" sz="2000" dirty="0">
                          <a:solidFill>
                            <a:schemeClr val="bg1"/>
                          </a:solidFill>
                          <a:hlinkClick r:id="rId2" action="ppaction://hlinksldjump">
                            <a:extLst>
                              <a:ext uri="{A12FA001-AC4F-418D-AE19-62706E023703}">
                                <ahyp:hlinkClr xmlns:ahyp="http://schemas.microsoft.com/office/drawing/2018/hyperlinkcolor" xmlns="" val="tx"/>
                              </a:ext>
                            </a:extLst>
                          </a:hlinkClick>
                        </a:rPr>
                        <a:t>تواصل</a:t>
                      </a:r>
                      <a:endParaRPr lang="en-US" sz="2000" dirty="0">
                        <a:solidFill>
                          <a:schemeClr val="bg1"/>
                        </a:solidFill>
                      </a:endParaRPr>
                    </a:p>
                  </a:txBody>
                  <a:tcPr>
                    <a:solidFill>
                      <a:srgbClr val="008AF2"/>
                    </a:solidFill>
                  </a:tcPr>
                </a:tc>
                <a:tc>
                  <a:txBody>
                    <a:bodyPr/>
                    <a:lstStyle/>
                    <a:p>
                      <a:pPr algn="ctr"/>
                      <a:r>
                        <a:rPr lang="ar-OM" sz="2000" dirty="0">
                          <a:solidFill>
                            <a:schemeClr val="bg1"/>
                          </a:solidFill>
                          <a:hlinkClick r:id="rId3" action="ppaction://hlinksldjump">
                            <a:extLst>
                              <a:ext uri="{A12FA001-AC4F-418D-AE19-62706E023703}">
                                <ahyp:hlinkClr xmlns:ahyp="http://schemas.microsoft.com/office/drawing/2018/hyperlinkcolor" xmlns="" val="tx"/>
                              </a:ext>
                            </a:extLst>
                          </a:hlinkClick>
                        </a:rPr>
                        <a:t>فنادق واستراحات</a:t>
                      </a:r>
                      <a:endParaRPr lang="en-US" sz="200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مواقع</a:t>
                      </a:r>
                      <a:r>
                        <a:rPr lang="ar-OM" sz="2000" b="1" kern="1200" dirty="0">
                          <a:solidFill>
                            <a:schemeClr val="bg1"/>
                          </a:solidFill>
                          <a:latin typeface="+mn-lt"/>
                          <a:ea typeface="+mn-ea"/>
                          <a:cs typeface="+mn-cs"/>
                        </a:rPr>
                        <a:t> </a:t>
                      </a:r>
                      <a:r>
                        <a:rPr lang="ar-OM" sz="2000" b="1" kern="1200" dirty="0">
                          <a:solidFill>
                            <a:schemeClr val="bg1"/>
                          </a:solidFill>
                          <a:latin typeface="+mn-lt"/>
                          <a:ea typeface="+mn-ea"/>
                          <a:cs typeface="+mn-cs"/>
                          <a:hlinkClick r:id="rId4" action="ppaction://hlinksldjump">
                            <a:extLst>
                              <a:ext uri="{A12FA001-AC4F-418D-AE19-62706E023703}">
                                <ahyp:hlinkClr xmlns:ahyp="http://schemas.microsoft.com/office/drawing/2018/hyperlinkcolor" xmlns="" val="tx"/>
                              </a:ext>
                            </a:extLst>
                          </a:hlinkClick>
                        </a:rPr>
                        <a:t>سياحية</a:t>
                      </a:r>
                      <a:endParaRPr lang="en-US" sz="2000" b="1" kern="1200" dirty="0">
                        <a:solidFill>
                          <a:schemeClr val="bg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OM" sz="2000" dirty="0">
                          <a:solidFill>
                            <a:schemeClr val="bg1"/>
                          </a:solidFill>
                          <a:hlinkClick r:id="rId5" action="ppaction://hlinksldjump">
                            <a:extLst>
                              <a:ext uri="{A12FA001-AC4F-418D-AE19-62706E023703}">
                                <ahyp:hlinkClr xmlns:ahyp="http://schemas.microsoft.com/office/drawing/2018/hyperlinkcolor" xmlns="" val="tx"/>
                              </a:ext>
                            </a:extLst>
                          </a:hlinkClick>
                        </a:rPr>
                        <a:t>موروثات</a:t>
                      </a:r>
                      <a:endParaRPr lang="en-US" sz="2000" dirty="0">
                        <a:solidFill>
                          <a:schemeClr val="bg1"/>
                        </a:solidFill>
                      </a:endParaRPr>
                    </a:p>
                    <a:p>
                      <a:pPr algn="ctr"/>
                      <a:endParaRPr lang="en-US" sz="2000" dirty="0">
                        <a:solidFill>
                          <a:schemeClr val="bg1"/>
                        </a:solidFill>
                      </a:endParaRPr>
                    </a:p>
                  </a:txBody>
                  <a:tcPr/>
                </a:tc>
                <a:tc>
                  <a:txBody>
                    <a:bodyPr/>
                    <a:lstStyle/>
                    <a:p>
                      <a:pPr algn="ctr"/>
                      <a:r>
                        <a:rPr lang="ar-OM" sz="2000" dirty="0">
                          <a:solidFill>
                            <a:schemeClr val="bg1"/>
                          </a:solidFill>
                          <a:hlinkClick r:id="rId6" action="ppaction://hlinksldjump">
                            <a:extLst>
                              <a:ext uri="{A12FA001-AC4F-418D-AE19-62706E023703}">
                                <ahyp:hlinkClr xmlns:ahyp="http://schemas.microsoft.com/office/drawing/2018/hyperlinkcolor" xmlns="" val="tx"/>
                              </a:ext>
                            </a:extLst>
                          </a:hlinkClick>
                        </a:rPr>
                        <a:t>ولايات</a:t>
                      </a:r>
                      <a:endParaRPr lang="en-US" sz="2000" dirty="0">
                        <a:solidFill>
                          <a:schemeClr val="bg1"/>
                        </a:solidFill>
                      </a:endParaRPr>
                    </a:p>
                  </a:txBody>
                  <a:tcPr/>
                </a:tc>
                <a:tc>
                  <a:txBody>
                    <a:bodyPr/>
                    <a:lstStyle/>
                    <a:p>
                      <a:pPr algn="ctr"/>
                      <a:r>
                        <a:rPr lang="ar-OM" sz="2000" dirty="0">
                          <a:solidFill>
                            <a:schemeClr val="bg1"/>
                          </a:solidFill>
                          <a:hlinkClick r:id="rId7" action="ppaction://hlinksldjump">
                            <a:extLst>
                              <a:ext uri="{A12FA001-AC4F-418D-AE19-62706E023703}">
                                <ahyp:hlinkClr xmlns:ahyp="http://schemas.microsoft.com/office/drawing/2018/hyperlinkcolor" xmlns="" val="tx"/>
                              </a:ext>
                            </a:extLst>
                          </a:hlinkClick>
                        </a:rPr>
                        <a:t>الرئيسية</a:t>
                      </a:r>
                      <a:endParaRPr lang="en-US" sz="2000" dirty="0">
                        <a:solidFill>
                          <a:schemeClr val="bg1"/>
                        </a:solidFill>
                      </a:endParaRPr>
                    </a:p>
                  </a:txBody>
                  <a:tcPr>
                    <a:solidFill>
                      <a:schemeClr val="accent2"/>
                    </a:solidFill>
                  </a:tcPr>
                </a:tc>
                <a:extLst>
                  <a:ext uri="{0D108BD9-81ED-4DB2-BD59-A6C34878D82A}">
                    <a16:rowId xmlns:a16="http://schemas.microsoft.com/office/drawing/2014/main" val="2281330907"/>
                  </a:ext>
                </a:extLst>
              </a:tr>
            </a:tbl>
          </a:graphicData>
        </a:graphic>
      </p:graphicFrame>
      <p:pic>
        <p:nvPicPr>
          <p:cNvPr id="5" name="Picture 4">
            <a:extLst>
              <a:ext uri="{FF2B5EF4-FFF2-40B4-BE49-F238E27FC236}">
                <a16:creationId xmlns:a16="http://schemas.microsoft.com/office/drawing/2014/main" id="{FEAD00F5-E66A-46C0-8B5C-430E86B71141}"/>
              </a:ext>
            </a:extLst>
          </p:cNvPr>
          <p:cNvPicPr>
            <a:picLocks noChangeAspect="1"/>
          </p:cNvPicPr>
          <p:nvPr/>
        </p:nvPicPr>
        <p:blipFill rotWithShape="1">
          <a:blip r:embed="rId8"/>
          <a:srcRect l="26250" t="15342" r="27500"/>
          <a:stretch/>
        </p:blipFill>
        <p:spPr>
          <a:xfrm>
            <a:off x="3514725" y="1354658"/>
            <a:ext cx="5162550" cy="5020196"/>
          </a:xfrm>
          <a:prstGeom prst="rect">
            <a:avLst/>
          </a:prstGeom>
        </p:spPr>
      </p:pic>
    </p:spTree>
    <p:extLst>
      <p:ext uri="{BB962C8B-B14F-4D97-AF65-F5344CB8AC3E}">
        <p14:creationId xmlns:p14="http://schemas.microsoft.com/office/powerpoint/2010/main" val="2862180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TotalTime>
  <Words>329</Words>
  <Application>Microsoft Office PowerPoint</Application>
  <PresentationFormat>شاشة عريضة</PresentationFormat>
  <Paragraphs>80</Paragraphs>
  <Slides>6</Slides>
  <Notes>0</Notes>
  <HiddenSlides>0</HiddenSlides>
  <MMClips>1</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6</vt:i4>
      </vt:variant>
    </vt:vector>
  </HeadingPairs>
  <TitlesOfParts>
    <vt:vector size="13" baseType="lpstr">
      <vt:lpstr>Adobe Arabic</vt:lpstr>
      <vt:lpstr>Arial</vt:lpstr>
      <vt:lpstr>Calibri</vt:lpstr>
      <vt:lpstr>Calibri Light</vt:lpstr>
      <vt:lpstr>Droid Arabic Kufi</vt:lpstr>
      <vt:lpstr>Wingdings</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a.alaameri86@outlook.com</dc:creator>
  <cp:lastModifiedBy>LAB</cp:lastModifiedBy>
  <cp:revision>71</cp:revision>
  <dcterms:created xsi:type="dcterms:W3CDTF">2020-06-23T05:37:24Z</dcterms:created>
  <dcterms:modified xsi:type="dcterms:W3CDTF">2023-10-17T07:26:36Z</dcterms:modified>
</cp:coreProperties>
</file>