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6" r:id="rId2"/>
    <p:sldId id="257" r:id="rId3"/>
    <p:sldId id="258" r:id="rId4"/>
    <p:sldId id="262" r:id="rId5"/>
    <p:sldId id="259" r:id="rId6"/>
    <p:sldId id="260" r:id="rId7"/>
    <p:sldId id="263" r:id="rId8"/>
    <p:sldId id="261" r:id="rId9"/>
    <p:sldId id="264" r:id="rId10"/>
    <p:sldId id="265" r:id="rId11"/>
    <p:sldId id="266" r:id="rId12"/>
    <p:sldId id="268" r:id="rId13"/>
    <p:sldId id="267" r:id="rId14"/>
    <p:sldId id="269" r:id="rId15"/>
    <p:sldId id="270" r:id="rId16"/>
    <p:sldId id="271" r:id="rId17"/>
    <p:sldId id="272" r:id="rId18"/>
    <p:sldId id="273" r:id="rId19"/>
    <p:sldId id="275" r:id="rId20"/>
    <p:sldId id="276" r:id="rId21"/>
    <p:sldId id="277" r:id="rId22"/>
    <p:sldId id="278" r:id="rId23"/>
    <p:sldId id="279" r:id="rId24"/>
    <p:sldId id="274" r:id="rId25"/>
    <p:sldId id="283"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0"/>
    <p:restoredTop sz="95329"/>
  </p:normalViewPr>
  <p:slideViewPr>
    <p:cSldViewPr snapToGrid="0" snapToObjects="1">
      <p:cViewPr varScale="1">
        <p:scale>
          <a:sx n="104" d="100"/>
          <a:sy n="104" d="100"/>
        </p:scale>
        <p:origin x="6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38F33B-CD48-4B54-839F-C1A8CA2643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F9956F-F209-468A-A4D5-48E84E384958}">
      <dgm:prSet/>
      <dgm:spPr/>
      <dgm:t>
        <a:bodyPr/>
        <a:lstStyle/>
        <a:p>
          <a:r>
            <a:rPr lang="en-US"/>
            <a:t>What is feature engineering?</a:t>
          </a:r>
        </a:p>
      </dgm:t>
    </dgm:pt>
    <dgm:pt modelId="{10519AE0-470F-42CB-99C1-0B5F36E36B3E}" type="parTrans" cxnId="{64F46B80-AA32-4CF6-A733-F7FC975D502B}">
      <dgm:prSet/>
      <dgm:spPr/>
      <dgm:t>
        <a:bodyPr/>
        <a:lstStyle/>
        <a:p>
          <a:endParaRPr lang="en-US"/>
        </a:p>
      </dgm:t>
    </dgm:pt>
    <dgm:pt modelId="{7E5C6A19-31A1-4F8A-B94C-65BEB87142C5}" type="sibTrans" cxnId="{64F46B80-AA32-4CF6-A733-F7FC975D502B}">
      <dgm:prSet/>
      <dgm:spPr/>
      <dgm:t>
        <a:bodyPr/>
        <a:lstStyle/>
        <a:p>
          <a:endParaRPr lang="en-US"/>
        </a:p>
      </dgm:t>
    </dgm:pt>
    <dgm:pt modelId="{F2CB8DE8-9B96-41A2-ACC1-55FC1D1D841C}">
      <dgm:prSet/>
      <dgm:spPr/>
      <dgm:t>
        <a:bodyPr/>
        <a:lstStyle/>
        <a:p>
          <a:r>
            <a:rPr lang="en-ZA"/>
            <a:t>Feature Engineering is a machine learning process for extracting useful features out of raw data using domain knowledge. </a:t>
          </a:r>
          <a:endParaRPr lang="en-US"/>
        </a:p>
      </dgm:t>
    </dgm:pt>
    <dgm:pt modelId="{2D17AF62-8D8D-4632-9D31-83478C619576}" type="parTrans" cxnId="{A5789E89-39C6-4D3E-A6A1-4C915CE86FB0}">
      <dgm:prSet/>
      <dgm:spPr/>
      <dgm:t>
        <a:bodyPr/>
        <a:lstStyle/>
        <a:p>
          <a:endParaRPr lang="en-US"/>
        </a:p>
      </dgm:t>
    </dgm:pt>
    <dgm:pt modelId="{1A93C1B7-E83F-4EA3-858C-7BA42FF3E944}" type="sibTrans" cxnId="{A5789E89-39C6-4D3E-A6A1-4C915CE86FB0}">
      <dgm:prSet/>
      <dgm:spPr/>
      <dgm:t>
        <a:bodyPr/>
        <a:lstStyle/>
        <a:p>
          <a:endParaRPr lang="en-US"/>
        </a:p>
      </dgm:t>
    </dgm:pt>
    <dgm:pt modelId="{903D7DA9-33C8-4B48-A98C-E8E555CE9FD0}">
      <dgm:prSet/>
      <dgm:spPr/>
      <dgm:t>
        <a:bodyPr/>
        <a:lstStyle/>
        <a:p>
          <a:r>
            <a:rPr lang="en-ZA"/>
            <a:t>It aims to find significant features, through processes such as combining relatively insignificant features to contribute to the model. </a:t>
          </a:r>
          <a:endParaRPr lang="en-US"/>
        </a:p>
      </dgm:t>
    </dgm:pt>
    <dgm:pt modelId="{41B851D1-E8F3-47AD-B43C-871B304BAC1F}" type="parTrans" cxnId="{18A95193-0A35-48BC-BE35-43F6A94B675C}">
      <dgm:prSet/>
      <dgm:spPr/>
      <dgm:t>
        <a:bodyPr/>
        <a:lstStyle/>
        <a:p>
          <a:endParaRPr lang="en-US"/>
        </a:p>
      </dgm:t>
    </dgm:pt>
    <dgm:pt modelId="{E71BD2B2-CBEA-4795-AF11-2E4C26C5E512}" type="sibTrans" cxnId="{18A95193-0A35-48BC-BE35-43F6A94B675C}">
      <dgm:prSet/>
      <dgm:spPr/>
      <dgm:t>
        <a:bodyPr/>
        <a:lstStyle/>
        <a:p>
          <a:endParaRPr lang="en-US"/>
        </a:p>
      </dgm:t>
    </dgm:pt>
    <dgm:pt modelId="{61DC038C-0F54-4C62-B528-D18FD7816ADA}" type="pres">
      <dgm:prSet presAssocID="{D038F33B-CD48-4B54-839F-C1A8CA26434A}" presName="root" presStyleCnt="0">
        <dgm:presLayoutVars>
          <dgm:dir/>
          <dgm:resizeHandles val="exact"/>
        </dgm:presLayoutVars>
      </dgm:prSet>
      <dgm:spPr/>
    </dgm:pt>
    <dgm:pt modelId="{C1344AE5-3F2B-465E-B1A3-0281E5740606}" type="pres">
      <dgm:prSet presAssocID="{43F9956F-F209-468A-A4D5-48E84E384958}" presName="compNode" presStyleCnt="0"/>
      <dgm:spPr/>
    </dgm:pt>
    <dgm:pt modelId="{32423414-0D99-4000-93AD-CAC3F1C067A8}" type="pres">
      <dgm:prSet presAssocID="{43F9956F-F209-468A-A4D5-48E84E384958}" presName="bgRect" presStyleLbl="bgShp" presStyleIdx="0" presStyleCnt="3"/>
      <dgm:spPr/>
    </dgm:pt>
    <dgm:pt modelId="{E4C3604C-0399-4570-8CC1-DE23CFF18325}" type="pres">
      <dgm:prSet presAssocID="{43F9956F-F209-468A-A4D5-48E84E3849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4D68D12A-3836-4366-92D6-CF1003734DFE}" type="pres">
      <dgm:prSet presAssocID="{43F9956F-F209-468A-A4D5-48E84E384958}" presName="spaceRect" presStyleCnt="0"/>
      <dgm:spPr/>
    </dgm:pt>
    <dgm:pt modelId="{5145B13B-5167-4947-80A0-EB03D5852A86}" type="pres">
      <dgm:prSet presAssocID="{43F9956F-F209-468A-A4D5-48E84E384958}" presName="parTx" presStyleLbl="revTx" presStyleIdx="0" presStyleCnt="3">
        <dgm:presLayoutVars>
          <dgm:chMax val="0"/>
          <dgm:chPref val="0"/>
        </dgm:presLayoutVars>
      </dgm:prSet>
      <dgm:spPr/>
    </dgm:pt>
    <dgm:pt modelId="{0F571BC3-25AC-4854-A473-222C61C878E9}" type="pres">
      <dgm:prSet presAssocID="{7E5C6A19-31A1-4F8A-B94C-65BEB87142C5}" presName="sibTrans" presStyleCnt="0"/>
      <dgm:spPr/>
    </dgm:pt>
    <dgm:pt modelId="{F6DF6410-0E27-4583-804C-042542B0AF9F}" type="pres">
      <dgm:prSet presAssocID="{F2CB8DE8-9B96-41A2-ACC1-55FC1D1D841C}" presName="compNode" presStyleCnt="0"/>
      <dgm:spPr/>
    </dgm:pt>
    <dgm:pt modelId="{64438F0A-68D3-49B6-A615-9B82A2650B46}" type="pres">
      <dgm:prSet presAssocID="{F2CB8DE8-9B96-41A2-ACC1-55FC1D1D841C}" presName="bgRect" presStyleLbl="bgShp" presStyleIdx="1" presStyleCnt="3"/>
      <dgm:spPr/>
    </dgm:pt>
    <dgm:pt modelId="{68B0AFFD-FF8B-4CD7-9858-E4CF60C45166}" type="pres">
      <dgm:prSet presAssocID="{F2CB8DE8-9B96-41A2-ACC1-55FC1D1D84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545377B-02F1-43CB-9B48-99E144B6198F}" type="pres">
      <dgm:prSet presAssocID="{F2CB8DE8-9B96-41A2-ACC1-55FC1D1D841C}" presName="spaceRect" presStyleCnt="0"/>
      <dgm:spPr/>
    </dgm:pt>
    <dgm:pt modelId="{AC6C0A43-CDE2-4219-AC67-FDEA5878B452}" type="pres">
      <dgm:prSet presAssocID="{F2CB8DE8-9B96-41A2-ACC1-55FC1D1D841C}" presName="parTx" presStyleLbl="revTx" presStyleIdx="1" presStyleCnt="3">
        <dgm:presLayoutVars>
          <dgm:chMax val="0"/>
          <dgm:chPref val="0"/>
        </dgm:presLayoutVars>
      </dgm:prSet>
      <dgm:spPr/>
    </dgm:pt>
    <dgm:pt modelId="{EC5F8C8D-BFAD-41E2-B3B2-928E049C7094}" type="pres">
      <dgm:prSet presAssocID="{1A93C1B7-E83F-4EA3-858C-7BA42FF3E944}" presName="sibTrans" presStyleCnt="0"/>
      <dgm:spPr/>
    </dgm:pt>
    <dgm:pt modelId="{B8F1570D-AE4F-457D-ACFF-D37069946A0B}" type="pres">
      <dgm:prSet presAssocID="{903D7DA9-33C8-4B48-A98C-E8E555CE9FD0}" presName="compNode" presStyleCnt="0"/>
      <dgm:spPr/>
    </dgm:pt>
    <dgm:pt modelId="{498E9381-8A88-49D7-823C-B7CE094BE419}" type="pres">
      <dgm:prSet presAssocID="{903D7DA9-33C8-4B48-A98C-E8E555CE9FD0}" presName="bgRect" presStyleLbl="bgShp" presStyleIdx="2" presStyleCnt="3"/>
      <dgm:spPr/>
    </dgm:pt>
    <dgm:pt modelId="{48C3B2F5-9600-4D44-8F9C-890895966EE4}" type="pres">
      <dgm:prSet presAssocID="{903D7DA9-33C8-4B48-A98C-E8E555CE9F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4FF0928-A3A3-42CB-B196-167C3DEE31CE}" type="pres">
      <dgm:prSet presAssocID="{903D7DA9-33C8-4B48-A98C-E8E555CE9FD0}" presName="spaceRect" presStyleCnt="0"/>
      <dgm:spPr/>
    </dgm:pt>
    <dgm:pt modelId="{E3344311-88F0-4766-BAC1-3FA9C02DA8CE}" type="pres">
      <dgm:prSet presAssocID="{903D7DA9-33C8-4B48-A98C-E8E555CE9FD0}" presName="parTx" presStyleLbl="revTx" presStyleIdx="2" presStyleCnt="3">
        <dgm:presLayoutVars>
          <dgm:chMax val="0"/>
          <dgm:chPref val="0"/>
        </dgm:presLayoutVars>
      </dgm:prSet>
      <dgm:spPr/>
    </dgm:pt>
  </dgm:ptLst>
  <dgm:cxnLst>
    <dgm:cxn modelId="{87BE0548-8093-44A2-A4DB-51D256278046}" type="presOf" srcId="{903D7DA9-33C8-4B48-A98C-E8E555CE9FD0}" destId="{E3344311-88F0-4766-BAC1-3FA9C02DA8CE}" srcOrd="0" destOrd="0" presId="urn:microsoft.com/office/officeart/2018/2/layout/IconVerticalSolidList"/>
    <dgm:cxn modelId="{E7731E6A-CD6C-4172-AE97-88870E5976A2}" type="presOf" srcId="{D038F33B-CD48-4B54-839F-C1A8CA26434A}" destId="{61DC038C-0F54-4C62-B528-D18FD7816ADA}" srcOrd="0" destOrd="0" presId="urn:microsoft.com/office/officeart/2018/2/layout/IconVerticalSolidList"/>
    <dgm:cxn modelId="{64F46B80-AA32-4CF6-A733-F7FC975D502B}" srcId="{D038F33B-CD48-4B54-839F-C1A8CA26434A}" destId="{43F9956F-F209-468A-A4D5-48E84E384958}" srcOrd="0" destOrd="0" parTransId="{10519AE0-470F-42CB-99C1-0B5F36E36B3E}" sibTransId="{7E5C6A19-31A1-4F8A-B94C-65BEB87142C5}"/>
    <dgm:cxn modelId="{A5789E89-39C6-4D3E-A6A1-4C915CE86FB0}" srcId="{D038F33B-CD48-4B54-839F-C1A8CA26434A}" destId="{F2CB8DE8-9B96-41A2-ACC1-55FC1D1D841C}" srcOrd="1" destOrd="0" parTransId="{2D17AF62-8D8D-4632-9D31-83478C619576}" sibTransId="{1A93C1B7-E83F-4EA3-858C-7BA42FF3E944}"/>
    <dgm:cxn modelId="{18A95193-0A35-48BC-BE35-43F6A94B675C}" srcId="{D038F33B-CD48-4B54-839F-C1A8CA26434A}" destId="{903D7DA9-33C8-4B48-A98C-E8E555CE9FD0}" srcOrd="2" destOrd="0" parTransId="{41B851D1-E8F3-47AD-B43C-871B304BAC1F}" sibTransId="{E71BD2B2-CBEA-4795-AF11-2E4C26C5E512}"/>
    <dgm:cxn modelId="{02C230A6-FBAF-4C7C-B3D0-AE456CEF92D5}" type="presOf" srcId="{F2CB8DE8-9B96-41A2-ACC1-55FC1D1D841C}" destId="{AC6C0A43-CDE2-4219-AC67-FDEA5878B452}" srcOrd="0" destOrd="0" presId="urn:microsoft.com/office/officeart/2018/2/layout/IconVerticalSolidList"/>
    <dgm:cxn modelId="{0F08CFD4-FA29-4BC5-8CE1-0FAF7CCB7A4C}" type="presOf" srcId="{43F9956F-F209-468A-A4D5-48E84E384958}" destId="{5145B13B-5167-4947-80A0-EB03D5852A86}" srcOrd="0" destOrd="0" presId="urn:microsoft.com/office/officeart/2018/2/layout/IconVerticalSolidList"/>
    <dgm:cxn modelId="{A269A7E8-1ADF-4299-9F25-D557C127AA9B}" type="presParOf" srcId="{61DC038C-0F54-4C62-B528-D18FD7816ADA}" destId="{C1344AE5-3F2B-465E-B1A3-0281E5740606}" srcOrd="0" destOrd="0" presId="urn:microsoft.com/office/officeart/2018/2/layout/IconVerticalSolidList"/>
    <dgm:cxn modelId="{BF2BF985-74EB-4B1D-BD9B-0502A07D36D4}" type="presParOf" srcId="{C1344AE5-3F2B-465E-B1A3-0281E5740606}" destId="{32423414-0D99-4000-93AD-CAC3F1C067A8}" srcOrd="0" destOrd="0" presId="urn:microsoft.com/office/officeart/2018/2/layout/IconVerticalSolidList"/>
    <dgm:cxn modelId="{34FAF142-C9B8-445E-9235-C245C47473DE}" type="presParOf" srcId="{C1344AE5-3F2B-465E-B1A3-0281E5740606}" destId="{E4C3604C-0399-4570-8CC1-DE23CFF18325}" srcOrd="1" destOrd="0" presId="urn:microsoft.com/office/officeart/2018/2/layout/IconVerticalSolidList"/>
    <dgm:cxn modelId="{1E8326ED-49F1-4A99-B574-E65258153B14}" type="presParOf" srcId="{C1344AE5-3F2B-465E-B1A3-0281E5740606}" destId="{4D68D12A-3836-4366-92D6-CF1003734DFE}" srcOrd="2" destOrd="0" presId="urn:microsoft.com/office/officeart/2018/2/layout/IconVerticalSolidList"/>
    <dgm:cxn modelId="{C22CB9B9-D0EF-4137-952A-4AFE16100B41}" type="presParOf" srcId="{C1344AE5-3F2B-465E-B1A3-0281E5740606}" destId="{5145B13B-5167-4947-80A0-EB03D5852A86}" srcOrd="3" destOrd="0" presId="urn:microsoft.com/office/officeart/2018/2/layout/IconVerticalSolidList"/>
    <dgm:cxn modelId="{EE04A2EE-F4C1-45D7-8CC7-FE8B876E6B13}" type="presParOf" srcId="{61DC038C-0F54-4C62-B528-D18FD7816ADA}" destId="{0F571BC3-25AC-4854-A473-222C61C878E9}" srcOrd="1" destOrd="0" presId="urn:microsoft.com/office/officeart/2018/2/layout/IconVerticalSolidList"/>
    <dgm:cxn modelId="{20A6A224-DEB7-457D-A75A-697B93D592A8}" type="presParOf" srcId="{61DC038C-0F54-4C62-B528-D18FD7816ADA}" destId="{F6DF6410-0E27-4583-804C-042542B0AF9F}" srcOrd="2" destOrd="0" presId="urn:microsoft.com/office/officeart/2018/2/layout/IconVerticalSolidList"/>
    <dgm:cxn modelId="{AA9DAC53-AB2C-4163-8F1B-E590DDBBBB59}" type="presParOf" srcId="{F6DF6410-0E27-4583-804C-042542B0AF9F}" destId="{64438F0A-68D3-49B6-A615-9B82A2650B46}" srcOrd="0" destOrd="0" presId="urn:microsoft.com/office/officeart/2018/2/layout/IconVerticalSolidList"/>
    <dgm:cxn modelId="{17416CC5-4223-4C72-89AC-33078B2E71E8}" type="presParOf" srcId="{F6DF6410-0E27-4583-804C-042542B0AF9F}" destId="{68B0AFFD-FF8B-4CD7-9858-E4CF60C45166}" srcOrd="1" destOrd="0" presId="urn:microsoft.com/office/officeart/2018/2/layout/IconVerticalSolidList"/>
    <dgm:cxn modelId="{201C8BE3-44FA-4F95-9C27-698DFF3CCDC6}" type="presParOf" srcId="{F6DF6410-0E27-4583-804C-042542B0AF9F}" destId="{5545377B-02F1-43CB-9B48-99E144B6198F}" srcOrd="2" destOrd="0" presId="urn:microsoft.com/office/officeart/2018/2/layout/IconVerticalSolidList"/>
    <dgm:cxn modelId="{4D05D11B-1CFF-4F8B-BAE1-7C2941AC5607}" type="presParOf" srcId="{F6DF6410-0E27-4583-804C-042542B0AF9F}" destId="{AC6C0A43-CDE2-4219-AC67-FDEA5878B452}" srcOrd="3" destOrd="0" presId="urn:microsoft.com/office/officeart/2018/2/layout/IconVerticalSolidList"/>
    <dgm:cxn modelId="{CD925C16-EF27-4BE3-AA06-D4980FDD30A1}" type="presParOf" srcId="{61DC038C-0F54-4C62-B528-D18FD7816ADA}" destId="{EC5F8C8D-BFAD-41E2-B3B2-928E049C7094}" srcOrd="3" destOrd="0" presId="urn:microsoft.com/office/officeart/2018/2/layout/IconVerticalSolidList"/>
    <dgm:cxn modelId="{8355BD16-1542-479D-8B7F-F2F5486B852F}" type="presParOf" srcId="{61DC038C-0F54-4C62-B528-D18FD7816ADA}" destId="{B8F1570D-AE4F-457D-ACFF-D37069946A0B}" srcOrd="4" destOrd="0" presId="urn:microsoft.com/office/officeart/2018/2/layout/IconVerticalSolidList"/>
    <dgm:cxn modelId="{E1F1F51E-358E-4917-9579-C49E92FA185B}" type="presParOf" srcId="{B8F1570D-AE4F-457D-ACFF-D37069946A0B}" destId="{498E9381-8A88-49D7-823C-B7CE094BE419}" srcOrd="0" destOrd="0" presId="urn:microsoft.com/office/officeart/2018/2/layout/IconVerticalSolidList"/>
    <dgm:cxn modelId="{352740CD-EF6E-4741-8405-838311A95332}" type="presParOf" srcId="{B8F1570D-AE4F-457D-ACFF-D37069946A0B}" destId="{48C3B2F5-9600-4D44-8F9C-890895966EE4}" srcOrd="1" destOrd="0" presId="urn:microsoft.com/office/officeart/2018/2/layout/IconVerticalSolidList"/>
    <dgm:cxn modelId="{7D63967D-5075-4547-97A4-9A7B22954DEE}" type="presParOf" srcId="{B8F1570D-AE4F-457D-ACFF-D37069946A0B}" destId="{94FF0928-A3A3-42CB-B196-167C3DEE31CE}" srcOrd="2" destOrd="0" presId="urn:microsoft.com/office/officeart/2018/2/layout/IconVerticalSolidList"/>
    <dgm:cxn modelId="{918A681F-C1F3-4EF3-8DF1-B5795E273424}" type="presParOf" srcId="{B8F1570D-AE4F-457D-ACFF-D37069946A0B}" destId="{E3344311-88F0-4766-BAC1-3FA9C02DA8C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23414-0D99-4000-93AD-CAC3F1C067A8}">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3604C-0399-4570-8CC1-DE23CFF18325}">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45B13B-5167-4947-80A0-EB03D5852A86}">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What is feature engineering?</a:t>
          </a:r>
        </a:p>
      </dsp:txBody>
      <dsp:txXfrm>
        <a:off x="1642860" y="607"/>
        <a:ext cx="4985943" cy="1422390"/>
      </dsp:txXfrm>
    </dsp:sp>
    <dsp:sp modelId="{64438F0A-68D3-49B6-A615-9B82A2650B46}">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0AFFD-FF8B-4CD7-9858-E4CF60C45166}">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6C0A43-CDE2-4219-AC67-FDEA5878B452}">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ZA" sz="2100" kern="1200"/>
            <a:t>Feature Engineering is a machine learning process for extracting useful features out of raw data using domain knowledge. </a:t>
          </a:r>
          <a:endParaRPr lang="en-US" sz="2100" kern="1200"/>
        </a:p>
      </dsp:txBody>
      <dsp:txXfrm>
        <a:off x="1642860" y="1778595"/>
        <a:ext cx="4985943" cy="1422390"/>
      </dsp:txXfrm>
    </dsp:sp>
    <dsp:sp modelId="{498E9381-8A88-49D7-823C-B7CE094BE419}">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3B2F5-9600-4D44-8F9C-890895966EE4}">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344311-88F0-4766-BAC1-3FA9C02DA8CE}">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ZA" sz="2100" kern="1200"/>
            <a:t>It aims to find significant features, through processes such as combining relatively insignificant features to contribute to the model. </a:t>
          </a:r>
          <a:endParaRPr lang="en-US" sz="2100" kern="120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BF0C3-7216-F94F-82A2-30D0F4C924F0}" type="datetimeFigureOut">
              <a:rPr lang="en-US" smtClean="0"/>
              <a:t>11/30/21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8D343-29C9-1D4C-898C-F70F4F3D18DD}" type="slidenum">
              <a:rPr lang="en-US" smtClean="0"/>
              <a:t>‹#›</a:t>
            </a:fld>
            <a:endParaRPr lang="en-US"/>
          </a:p>
        </p:txBody>
      </p:sp>
    </p:spTree>
    <p:extLst>
      <p:ext uri="{BB962C8B-B14F-4D97-AF65-F5344CB8AC3E}">
        <p14:creationId xmlns:p14="http://schemas.microsoft.com/office/powerpoint/2010/main" val="426694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effectLst/>
                <a:latin typeface="+mn-lt"/>
                <a:ea typeface="+mn-ea"/>
                <a:cs typeface="+mn-cs"/>
              </a:rPr>
              <a:t>Consider predicting the unemployment rate in South Africa using time series data. This problem requires domain knowledge on what are the best features in predicting the unemployment rate and what features will most likely have no effect </a:t>
            </a:r>
            <a:endParaRPr lang="en-ZA" dirty="0"/>
          </a:p>
          <a:p>
            <a:endParaRPr lang="en-US" dirty="0"/>
          </a:p>
        </p:txBody>
      </p:sp>
      <p:sp>
        <p:nvSpPr>
          <p:cNvPr id="4" name="Slide Number Placeholder 3"/>
          <p:cNvSpPr>
            <a:spLocks noGrp="1"/>
          </p:cNvSpPr>
          <p:nvPr>
            <p:ph type="sldNum" sz="quarter" idx="5"/>
          </p:nvPr>
        </p:nvSpPr>
        <p:spPr/>
        <p:txBody>
          <a:bodyPr/>
          <a:lstStyle/>
          <a:p>
            <a:fld id="{D368D343-29C9-1D4C-898C-F70F4F3D18DD}" type="slidenum">
              <a:rPr lang="en-US" smtClean="0"/>
              <a:t>3</a:t>
            </a:fld>
            <a:endParaRPr lang="en-US"/>
          </a:p>
        </p:txBody>
      </p:sp>
    </p:spTree>
    <p:extLst>
      <p:ext uri="{BB962C8B-B14F-4D97-AF65-F5344CB8AC3E}">
        <p14:creationId xmlns:p14="http://schemas.microsoft.com/office/powerpoint/2010/main" val="163015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8D343-29C9-1D4C-898C-F70F4F3D18DD}" type="slidenum">
              <a:rPr lang="en-US" smtClean="0"/>
              <a:t>5</a:t>
            </a:fld>
            <a:endParaRPr lang="en-US"/>
          </a:p>
        </p:txBody>
      </p:sp>
    </p:spTree>
    <p:extLst>
      <p:ext uri="{BB962C8B-B14F-4D97-AF65-F5344CB8AC3E}">
        <p14:creationId xmlns:p14="http://schemas.microsoft.com/office/powerpoint/2010/main" val="415897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368D343-29C9-1D4C-898C-F70F4F3D18DD}" type="slidenum">
              <a:rPr lang="en-US" smtClean="0"/>
              <a:t>18</a:t>
            </a:fld>
            <a:endParaRPr lang="en-US"/>
          </a:p>
        </p:txBody>
      </p:sp>
    </p:spTree>
    <p:extLst>
      <p:ext uri="{BB962C8B-B14F-4D97-AF65-F5344CB8AC3E}">
        <p14:creationId xmlns:p14="http://schemas.microsoft.com/office/powerpoint/2010/main" val="206924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216321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237994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2378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3838268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778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3218841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2737568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72474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126333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C22B5C-9887-9F47-B65D-609085EBAE91}" type="datetimeFigureOut">
              <a:rPr lang="en-US" smtClean="0"/>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397480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5C22B5C-9887-9F47-B65D-609085EBAE91}" type="datetimeFigureOut">
              <a:rPr lang="en-US" smtClean="0"/>
              <a:t>11/30/21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145436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5C22B5C-9887-9F47-B65D-609085EBAE91}" type="datetimeFigureOut">
              <a:rPr lang="en-US" smtClean="0"/>
              <a:t>11/30/21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368313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5C22B5C-9887-9F47-B65D-609085EBAE91}" type="datetimeFigureOut">
              <a:rPr lang="en-US" smtClean="0"/>
              <a:t>11/30/21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348852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22B5C-9887-9F47-B65D-609085EBAE91}" type="datetimeFigureOut">
              <a:rPr lang="en-US" smtClean="0"/>
              <a:t>11/30/21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209400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5C22B5C-9887-9F47-B65D-609085EBAE91}" type="datetimeFigureOut">
              <a:rPr lang="en-US" smtClean="0"/>
              <a:t>11/30/21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262800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5C22B5C-9887-9F47-B65D-609085EBAE91}" type="datetimeFigureOut">
              <a:rPr lang="en-US" smtClean="0"/>
              <a:t>11/30/21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C53EC-2CE5-6F47-931A-4F492F028F3A}" type="slidenum">
              <a:rPr lang="en-US" smtClean="0"/>
              <a:t>‹#›</a:t>
            </a:fld>
            <a:endParaRPr lang="en-US"/>
          </a:p>
        </p:txBody>
      </p:sp>
    </p:spTree>
    <p:extLst>
      <p:ext uri="{BB962C8B-B14F-4D97-AF65-F5344CB8AC3E}">
        <p14:creationId xmlns:p14="http://schemas.microsoft.com/office/powerpoint/2010/main" val="62638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22B5C-9887-9F47-B65D-609085EBAE91}" type="datetimeFigureOut">
              <a:rPr lang="en-US" smtClean="0"/>
              <a:t>11/30/21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0C53EC-2CE5-6F47-931A-4F492F028F3A}" type="slidenum">
              <a:rPr lang="en-US" smtClean="0"/>
              <a:t>‹#›</a:t>
            </a:fld>
            <a:endParaRPr lang="en-US"/>
          </a:p>
        </p:txBody>
      </p:sp>
    </p:spTree>
    <p:extLst>
      <p:ext uri="{BB962C8B-B14F-4D97-AF65-F5344CB8AC3E}">
        <p14:creationId xmlns:p14="http://schemas.microsoft.com/office/powerpoint/2010/main" val="30619038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20983-9172-1C49-AAEB-37966894F33A}"/>
              </a:ext>
            </a:extLst>
          </p:cNvPr>
          <p:cNvSpPr>
            <a:spLocks noGrp="1"/>
          </p:cNvSpPr>
          <p:nvPr>
            <p:ph type="ctrTitle"/>
          </p:nvPr>
        </p:nvSpPr>
        <p:spPr>
          <a:xfrm>
            <a:off x="1507066" y="999460"/>
            <a:ext cx="5698067" cy="4479852"/>
          </a:xfrm>
        </p:spPr>
        <p:txBody>
          <a:bodyPr anchor="ctr">
            <a:normAutofit/>
          </a:bodyPr>
          <a:lstStyle/>
          <a:p>
            <a:pPr>
              <a:lnSpc>
                <a:spcPct val="90000"/>
              </a:lnSpc>
            </a:pPr>
            <a:r>
              <a:rPr lang="en-ZA" sz="4200"/>
              <a:t>Using Feature Engineering Techniques to Improve Multivariate Model Forecasting of the South African Unemployment Rate </a:t>
            </a:r>
            <a:endParaRPr lang="en-US" sz="4200"/>
          </a:p>
        </p:txBody>
      </p:sp>
      <p:sp>
        <p:nvSpPr>
          <p:cNvPr id="9" name="Isosceles Triangle 8">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3502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E1662AF-E252-CF47-9684-129791978C6C}"/>
              </a:ext>
            </a:extLst>
          </p:cNvPr>
          <p:cNvSpPr>
            <a:spLocks noGrp="1"/>
          </p:cNvSpPr>
          <p:nvPr>
            <p:ph type="title"/>
          </p:nvPr>
        </p:nvSpPr>
        <p:spPr>
          <a:xfrm>
            <a:off x="677334" y="609600"/>
            <a:ext cx="8596668" cy="1320800"/>
          </a:xfrm>
        </p:spPr>
        <p:txBody>
          <a:bodyPr>
            <a:normAutofit/>
          </a:bodyPr>
          <a:lstStyle/>
          <a:p>
            <a:r>
              <a:rPr lang="en-US" dirty="0"/>
              <a:t>What to do with missing data?</a:t>
            </a:r>
          </a:p>
        </p:txBody>
      </p:sp>
      <p:sp>
        <p:nvSpPr>
          <p:cNvPr id="3" name="Content Placeholder 2">
            <a:extLst>
              <a:ext uri="{FF2B5EF4-FFF2-40B4-BE49-F238E27FC236}">
                <a16:creationId xmlns:a16="http://schemas.microsoft.com/office/drawing/2014/main" id="{9D0F6151-7E16-EC47-A93C-55F99361879F}"/>
              </a:ext>
            </a:extLst>
          </p:cNvPr>
          <p:cNvSpPr>
            <a:spLocks noGrp="1"/>
          </p:cNvSpPr>
          <p:nvPr>
            <p:ph idx="1"/>
          </p:nvPr>
        </p:nvSpPr>
        <p:spPr>
          <a:xfrm>
            <a:off x="677334" y="2160589"/>
            <a:ext cx="8596668" cy="3880773"/>
          </a:xfrm>
        </p:spPr>
        <p:txBody>
          <a:bodyPr>
            <a:normAutofit/>
          </a:bodyPr>
          <a:lstStyle/>
          <a:p>
            <a:pPr>
              <a:lnSpc>
                <a:spcPct val="90000"/>
              </a:lnSpc>
            </a:pPr>
            <a:r>
              <a:rPr lang="en-ZA" sz="1700"/>
              <a:t>A couple of feature selection techniques have been applied in the literature </a:t>
            </a:r>
          </a:p>
          <a:p>
            <a:pPr>
              <a:lnSpc>
                <a:spcPct val="90000"/>
              </a:lnSpc>
            </a:pPr>
            <a:r>
              <a:rPr lang="en-ZA" sz="1700" i="1"/>
              <a:t>Filter, Embedded </a:t>
            </a:r>
            <a:r>
              <a:rPr lang="en-ZA" sz="1700"/>
              <a:t>and</a:t>
            </a:r>
            <a:r>
              <a:rPr lang="en-ZA" sz="1700" i="1"/>
              <a:t> methods.</a:t>
            </a:r>
          </a:p>
          <a:p>
            <a:pPr>
              <a:lnSpc>
                <a:spcPct val="90000"/>
              </a:lnSpc>
            </a:pPr>
            <a:r>
              <a:rPr lang="en-ZA" sz="1700"/>
              <a:t>Various missing data imputation techniques are used in literature.</a:t>
            </a:r>
          </a:p>
          <a:p>
            <a:pPr>
              <a:lnSpc>
                <a:spcPct val="90000"/>
              </a:lnSpc>
            </a:pPr>
            <a:r>
              <a:rPr lang="en-ZA" sz="1700"/>
              <a:t> With the most common being </a:t>
            </a:r>
          </a:p>
          <a:p>
            <a:pPr>
              <a:lnSpc>
                <a:spcPct val="90000"/>
              </a:lnSpc>
            </a:pPr>
            <a:r>
              <a:rPr lang="en-ZA" sz="1700" i="1"/>
              <a:t>mean value </a:t>
            </a:r>
          </a:p>
          <a:p>
            <a:pPr>
              <a:lnSpc>
                <a:spcPct val="90000"/>
              </a:lnSpc>
            </a:pPr>
            <a:r>
              <a:rPr lang="en-ZA" sz="1700" i="1"/>
              <a:t>imputation, constant </a:t>
            </a:r>
          </a:p>
          <a:p>
            <a:pPr>
              <a:lnSpc>
                <a:spcPct val="90000"/>
              </a:lnSpc>
            </a:pPr>
            <a:r>
              <a:rPr lang="en-ZA" sz="1700" i="1"/>
              <a:t>imputation, </a:t>
            </a:r>
          </a:p>
          <a:p>
            <a:pPr>
              <a:lnSpc>
                <a:spcPct val="90000"/>
              </a:lnSpc>
            </a:pPr>
            <a:r>
              <a:rPr lang="en-ZA" sz="1700" i="1"/>
              <a:t>forward imputation,</a:t>
            </a:r>
          </a:p>
          <a:p>
            <a:pPr>
              <a:lnSpc>
                <a:spcPct val="90000"/>
              </a:lnSpc>
            </a:pPr>
            <a:r>
              <a:rPr lang="en-ZA" sz="1700" i="1"/>
              <a:t> k- nearest neighbour (</a:t>
            </a:r>
            <a:r>
              <a:rPr lang="en-ZA" sz="1700" i="1" err="1"/>
              <a:t>kNN</a:t>
            </a:r>
            <a:r>
              <a:rPr lang="en-ZA" sz="1700" i="1"/>
              <a:t>) imputation, multivariate imputation by chained equations,</a:t>
            </a:r>
          </a:p>
          <a:p>
            <a:pPr>
              <a:lnSpc>
                <a:spcPct val="90000"/>
              </a:lnSpc>
            </a:pPr>
            <a:r>
              <a:rPr lang="en-ZA" sz="1700" i="1"/>
              <a:t> and last known value imputation </a:t>
            </a:r>
            <a:endParaRPr lang="en-ZA" sz="1700"/>
          </a:p>
          <a:p>
            <a:pPr marL="0" indent="0">
              <a:lnSpc>
                <a:spcPct val="90000"/>
              </a:lnSpc>
              <a:buNone/>
            </a:pPr>
            <a:endParaRPr lang="en-ZA" sz="1700"/>
          </a:p>
          <a:p>
            <a:pPr>
              <a:lnSpc>
                <a:spcPct val="90000"/>
              </a:lnSpc>
            </a:pPr>
            <a:endParaRPr lang="en-US" sz="1700"/>
          </a:p>
        </p:txBody>
      </p:sp>
    </p:spTree>
    <p:extLst>
      <p:ext uri="{BB962C8B-B14F-4D97-AF65-F5344CB8AC3E}">
        <p14:creationId xmlns:p14="http://schemas.microsoft.com/office/powerpoint/2010/main" val="10184538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A4C3B01-A6A7-694E-919A-1131EC9FC5FE}"/>
              </a:ext>
            </a:extLst>
          </p:cNvPr>
          <p:cNvSpPr>
            <a:spLocks noGrp="1"/>
          </p:cNvSpPr>
          <p:nvPr>
            <p:ph type="title"/>
          </p:nvPr>
        </p:nvSpPr>
        <p:spPr>
          <a:xfrm>
            <a:off x="677334" y="609600"/>
            <a:ext cx="8596668" cy="1320800"/>
          </a:xfrm>
        </p:spPr>
        <p:txBody>
          <a:bodyPr>
            <a:normAutofit/>
          </a:bodyPr>
          <a:lstStyle/>
          <a:p>
            <a:r>
              <a:rPr lang="en-US"/>
              <a:t>2.2 Models</a:t>
            </a:r>
          </a:p>
        </p:txBody>
      </p:sp>
      <p:sp>
        <p:nvSpPr>
          <p:cNvPr id="3" name="Content Placeholder 2">
            <a:extLst>
              <a:ext uri="{FF2B5EF4-FFF2-40B4-BE49-F238E27FC236}">
                <a16:creationId xmlns:a16="http://schemas.microsoft.com/office/drawing/2014/main" id="{8EF4D51A-516A-F44E-A314-80A0326953EE}"/>
              </a:ext>
            </a:extLst>
          </p:cNvPr>
          <p:cNvSpPr>
            <a:spLocks noGrp="1"/>
          </p:cNvSpPr>
          <p:nvPr>
            <p:ph idx="1"/>
          </p:nvPr>
        </p:nvSpPr>
        <p:spPr>
          <a:xfrm>
            <a:off x="677334" y="2160589"/>
            <a:ext cx="8596668" cy="3880773"/>
          </a:xfrm>
        </p:spPr>
        <p:txBody>
          <a:bodyPr>
            <a:normAutofit/>
          </a:bodyPr>
          <a:lstStyle/>
          <a:p>
            <a:r>
              <a:rPr lang="en-ZA" dirty="0"/>
              <a:t>The models can be split into two camps, Statistical and Machine Learning models. </a:t>
            </a:r>
          </a:p>
          <a:p>
            <a:r>
              <a:rPr lang="en-US" dirty="0"/>
              <a:t>Statistical Models </a:t>
            </a:r>
          </a:p>
          <a:p>
            <a:r>
              <a:rPr lang="en-US" dirty="0"/>
              <a:t>Machine learning Models</a:t>
            </a:r>
          </a:p>
          <a:p>
            <a:r>
              <a:rPr lang="en-ZA" dirty="0"/>
              <a:t>There is a disagreement in the literature on whether machine learning models can hold their own and perform better than statistical methods. </a:t>
            </a:r>
          </a:p>
          <a:p>
            <a:r>
              <a:rPr lang="en-ZA" dirty="0"/>
              <a:t>Some literature claiming that most machine learning methods models still have to go a long way to achieve an accuracy of statistical methods. </a:t>
            </a:r>
            <a:endParaRPr lang="en-ZA" dirty="0">
              <a:effectLst/>
            </a:endParaRPr>
          </a:p>
          <a:p>
            <a:endParaRPr lang="en-US" dirty="0"/>
          </a:p>
        </p:txBody>
      </p:sp>
    </p:spTree>
    <p:extLst>
      <p:ext uri="{BB962C8B-B14F-4D97-AF65-F5344CB8AC3E}">
        <p14:creationId xmlns:p14="http://schemas.microsoft.com/office/powerpoint/2010/main" val="164777973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10CAB31-5F1F-F84F-89DE-2CA96F5A023C}"/>
              </a:ext>
            </a:extLst>
          </p:cNvPr>
          <p:cNvSpPr>
            <a:spLocks noGrp="1"/>
          </p:cNvSpPr>
          <p:nvPr>
            <p:ph type="title"/>
          </p:nvPr>
        </p:nvSpPr>
        <p:spPr>
          <a:xfrm>
            <a:off x="677334" y="609600"/>
            <a:ext cx="8596668" cy="1320800"/>
          </a:xfrm>
        </p:spPr>
        <p:txBody>
          <a:bodyPr>
            <a:normAutofit/>
          </a:bodyPr>
          <a:lstStyle/>
          <a:p>
            <a:r>
              <a:rPr lang="en-US"/>
              <a:t>2.3 Feature Engineering</a:t>
            </a:r>
          </a:p>
        </p:txBody>
      </p:sp>
      <p:sp>
        <p:nvSpPr>
          <p:cNvPr id="3" name="Content Placeholder 2">
            <a:extLst>
              <a:ext uri="{FF2B5EF4-FFF2-40B4-BE49-F238E27FC236}">
                <a16:creationId xmlns:a16="http://schemas.microsoft.com/office/drawing/2014/main" id="{5BE9FE01-1E92-8F40-A3B9-C44CC87875C0}"/>
              </a:ext>
            </a:extLst>
          </p:cNvPr>
          <p:cNvSpPr>
            <a:spLocks noGrp="1"/>
          </p:cNvSpPr>
          <p:nvPr>
            <p:ph idx="1"/>
          </p:nvPr>
        </p:nvSpPr>
        <p:spPr>
          <a:xfrm>
            <a:off x="677334" y="2160589"/>
            <a:ext cx="8596668" cy="3880773"/>
          </a:xfrm>
        </p:spPr>
        <p:txBody>
          <a:bodyPr>
            <a:normAutofit/>
          </a:bodyPr>
          <a:lstStyle/>
          <a:p>
            <a:r>
              <a:rPr lang="en-ZA" dirty="0"/>
              <a:t>For ratio of difference, descent-based features can be useful for various models. </a:t>
            </a:r>
          </a:p>
          <a:p>
            <a:r>
              <a:rPr lang="en-ZA" dirty="0"/>
              <a:t>For example, support vector machines and neural networks can benefit from these features.</a:t>
            </a:r>
          </a:p>
          <a:p>
            <a:r>
              <a:rPr lang="en-ZA" dirty="0"/>
              <a:t>Also, count-based engineering features are very helpful for random forests and reinforcement machines. </a:t>
            </a:r>
          </a:p>
          <a:p>
            <a:endParaRPr lang="en-ZA" dirty="0"/>
          </a:p>
          <a:p>
            <a:endParaRPr lang="en-US" dirty="0"/>
          </a:p>
        </p:txBody>
      </p:sp>
    </p:spTree>
    <p:extLst>
      <p:ext uri="{BB962C8B-B14F-4D97-AF65-F5344CB8AC3E}">
        <p14:creationId xmlns:p14="http://schemas.microsoft.com/office/powerpoint/2010/main" val="221134638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03E48-9E30-BD4B-B26A-82CA37788A30}"/>
              </a:ext>
            </a:extLst>
          </p:cNvPr>
          <p:cNvSpPr>
            <a:spLocks noGrp="1"/>
          </p:cNvSpPr>
          <p:nvPr>
            <p:ph type="title"/>
          </p:nvPr>
        </p:nvSpPr>
        <p:spPr>
          <a:xfrm>
            <a:off x="677334" y="609600"/>
            <a:ext cx="8596668" cy="1320800"/>
          </a:xfrm>
        </p:spPr>
        <p:txBody>
          <a:bodyPr>
            <a:normAutofit/>
          </a:bodyPr>
          <a:lstStyle/>
          <a:p>
            <a:r>
              <a:rPr lang="en-US"/>
              <a:t>2.4 </a:t>
            </a:r>
            <a:r>
              <a:rPr lang="en-ZA" i="1"/>
              <a:t>Measures of Performance </a:t>
            </a:r>
            <a:br>
              <a:rPr lang="en-ZA" dirty="0"/>
            </a:br>
            <a:endParaRPr lang="en-US" dirty="0"/>
          </a:p>
        </p:txBody>
      </p:sp>
      <p:sp>
        <p:nvSpPr>
          <p:cNvPr id="3" name="Content Placeholder 2">
            <a:extLst>
              <a:ext uri="{FF2B5EF4-FFF2-40B4-BE49-F238E27FC236}">
                <a16:creationId xmlns:a16="http://schemas.microsoft.com/office/drawing/2014/main" id="{3253E1F4-9B8A-0244-81AD-59FC5C8B2F79}"/>
              </a:ext>
            </a:extLst>
          </p:cNvPr>
          <p:cNvSpPr>
            <a:spLocks noGrp="1"/>
          </p:cNvSpPr>
          <p:nvPr>
            <p:ph idx="1"/>
          </p:nvPr>
        </p:nvSpPr>
        <p:spPr>
          <a:xfrm>
            <a:off x="677334" y="2160589"/>
            <a:ext cx="8596668" cy="3880773"/>
          </a:xfrm>
        </p:spPr>
        <p:txBody>
          <a:bodyPr>
            <a:normAutofit/>
          </a:bodyPr>
          <a:lstStyle/>
          <a:p>
            <a:r>
              <a:rPr lang="en-ZA" dirty="0"/>
              <a:t>Which models use what measure of accuracy changes a lot of things. </a:t>
            </a:r>
          </a:p>
          <a:p>
            <a:r>
              <a:rPr lang="en-ZA" dirty="0"/>
              <a:t>The most popular performance measure is The R-squared </a:t>
            </a:r>
          </a:p>
          <a:p>
            <a:r>
              <a:rPr lang="en-ZA" dirty="0"/>
              <a:t>We also have a common performance measure in time-series analysis.</a:t>
            </a:r>
          </a:p>
          <a:p>
            <a:r>
              <a:rPr lang="en-ZA" dirty="0"/>
              <a:t> The Mean Absolute Percentage Error (MAPE). Since MAPE penalizes large positive errors more than negative ones,</a:t>
            </a:r>
          </a:p>
          <a:p>
            <a:r>
              <a:rPr lang="en-ZA" dirty="0"/>
              <a:t> MASE is usually introduced as a band-aid to this problem </a:t>
            </a:r>
          </a:p>
          <a:p>
            <a:endParaRPr lang="en-US" dirty="0"/>
          </a:p>
        </p:txBody>
      </p:sp>
    </p:spTree>
    <p:extLst>
      <p:ext uri="{BB962C8B-B14F-4D97-AF65-F5344CB8AC3E}">
        <p14:creationId xmlns:p14="http://schemas.microsoft.com/office/powerpoint/2010/main" val="351431995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7DA1ECE-5986-C447-9B16-1FE514B6B09B}"/>
              </a:ext>
            </a:extLst>
          </p:cNvPr>
          <p:cNvSpPr>
            <a:spLocks noGrp="1"/>
          </p:cNvSpPr>
          <p:nvPr>
            <p:ph type="title"/>
          </p:nvPr>
        </p:nvSpPr>
        <p:spPr>
          <a:xfrm>
            <a:off x="677334" y="609600"/>
            <a:ext cx="8596668" cy="1320800"/>
          </a:xfrm>
        </p:spPr>
        <p:txBody>
          <a:bodyPr>
            <a:normAutofit/>
          </a:bodyPr>
          <a:lstStyle/>
          <a:p>
            <a:r>
              <a:rPr lang="en-US"/>
              <a:t>2.5 Conclusion</a:t>
            </a:r>
          </a:p>
        </p:txBody>
      </p:sp>
      <p:sp>
        <p:nvSpPr>
          <p:cNvPr id="3" name="Content Placeholder 2">
            <a:extLst>
              <a:ext uri="{FF2B5EF4-FFF2-40B4-BE49-F238E27FC236}">
                <a16:creationId xmlns:a16="http://schemas.microsoft.com/office/drawing/2014/main" id="{007A6E02-91E8-7640-8FBA-61C598955F32}"/>
              </a:ext>
            </a:extLst>
          </p:cNvPr>
          <p:cNvSpPr>
            <a:spLocks noGrp="1"/>
          </p:cNvSpPr>
          <p:nvPr>
            <p:ph idx="1"/>
          </p:nvPr>
        </p:nvSpPr>
        <p:spPr>
          <a:xfrm>
            <a:off x="677334" y="2160589"/>
            <a:ext cx="8596668" cy="3880773"/>
          </a:xfrm>
        </p:spPr>
        <p:txBody>
          <a:bodyPr>
            <a:normAutofit/>
          </a:bodyPr>
          <a:lstStyle/>
          <a:p>
            <a:r>
              <a:rPr lang="en-ZA" dirty="0"/>
              <a:t>Statistical forecasting has progressed due to the demand for empirical studies by both practitioners who want to utilise the most accurate models as well as the academic community. </a:t>
            </a:r>
          </a:p>
          <a:p>
            <a:r>
              <a:rPr lang="en-ZA" dirty="0"/>
              <a:t>These studies helped establish two ideas in the statistical world.</a:t>
            </a:r>
          </a:p>
          <a:p>
            <a:r>
              <a:rPr lang="en-ZA" dirty="0"/>
              <a:t>Firstly, models that best fitted sampled data did not necessarily fit real world data that well. </a:t>
            </a:r>
          </a:p>
          <a:p>
            <a:r>
              <a:rPr lang="en-ZA" dirty="0"/>
              <a:t>Secondly, the post sample forecasting of simple models is as good as the sophisticated ones.</a:t>
            </a:r>
          </a:p>
          <a:p>
            <a:endParaRPr lang="en-US" dirty="0"/>
          </a:p>
        </p:txBody>
      </p:sp>
    </p:spTree>
    <p:extLst>
      <p:ext uri="{BB962C8B-B14F-4D97-AF65-F5344CB8AC3E}">
        <p14:creationId xmlns:p14="http://schemas.microsoft.com/office/powerpoint/2010/main" val="31616651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9980D3FB-117E-FD4E-B4A1-A886F0EF5A82}"/>
              </a:ext>
            </a:extLst>
          </p:cNvPr>
          <p:cNvSpPr>
            <a:spLocks noGrp="1"/>
          </p:cNvSpPr>
          <p:nvPr>
            <p:ph idx="1"/>
          </p:nvPr>
        </p:nvSpPr>
        <p:spPr>
          <a:xfrm>
            <a:off x="677334" y="2160589"/>
            <a:ext cx="8596668" cy="3880773"/>
          </a:xfrm>
        </p:spPr>
        <p:txBody>
          <a:bodyPr>
            <a:normAutofit/>
          </a:bodyPr>
          <a:lstStyle/>
          <a:p>
            <a:r>
              <a:rPr lang="en-ZA" dirty="0"/>
              <a:t>Much must be done to improve the forecasting ability of machine learning models. </a:t>
            </a:r>
          </a:p>
          <a:p>
            <a:r>
              <a:rPr lang="en-ZA" dirty="0"/>
              <a:t>While providing new machine learning models that can forecast better than the currently available models can be a solution </a:t>
            </a:r>
          </a:p>
          <a:p>
            <a:r>
              <a:rPr lang="en-ZA" dirty="0"/>
              <a:t>This approach is time-consuming and very costly. At the same time, empirical proof needs to be provided that test these models against benchmarks such as the naive method. </a:t>
            </a:r>
          </a:p>
          <a:p>
            <a:r>
              <a:rPr lang="en-ZA" dirty="0"/>
              <a:t>One area that shows light in improving the accuracy of machine learning models is feature optimisation techniques. </a:t>
            </a:r>
          </a:p>
          <a:p>
            <a:endParaRPr lang="en-ZA" dirty="0"/>
          </a:p>
          <a:p>
            <a:endParaRPr lang="en-US" dirty="0"/>
          </a:p>
        </p:txBody>
      </p:sp>
    </p:spTree>
    <p:extLst>
      <p:ext uri="{BB962C8B-B14F-4D97-AF65-F5344CB8AC3E}">
        <p14:creationId xmlns:p14="http://schemas.microsoft.com/office/powerpoint/2010/main" val="162021656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F1F4B714-5EFD-4073-B084-ED2A27D69EF6}"/>
              </a:ext>
            </a:extLst>
          </p:cNvPr>
          <p:cNvPicPr>
            <a:picLocks noChangeAspect="1"/>
          </p:cNvPicPr>
          <p:nvPr/>
        </p:nvPicPr>
        <p:blipFill rotWithShape="1">
          <a:blip r:embed="rId2">
            <a:duotone>
              <a:prstClr val="black"/>
              <a:schemeClr val="tx2">
                <a:tint val="45000"/>
                <a:satMod val="400000"/>
              </a:schemeClr>
            </a:duotone>
            <a:alphaModFix amt="40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0ADC9A75-94B1-4D4E-B2DD-1666BF5F9F77}"/>
              </a:ext>
            </a:extLst>
          </p:cNvPr>
          <p:cNvSpPr>
            <a:spLocks noGrp="1"/>
          </p:cNvSpPr>
          <p:nvPr>
            <p:ph type="title"/>
          </p:nvPr>
        </p:nvSpPr>
        <p:spPr>
          <a:xfrm>
            <a:off x="677334" y="609600"/>
            <a:ext cx="8596668" cy="1320800"/>
          </a:xfrm>
        </p:spPr>
        <p:txBody>
          <a:bodyPr>
            <a:normAutofit/>
          </a:bodyPr>
          <a:lstStyle/>
          <a:p>
            <a:r>
              <a:rPr lang="en-US" dirty="0"/>
              <a:t>Results and Discussion </a:t>
            </a:r>
          </a:p>
        </p:txBody>
      </p:sp>
      <p:sp>
        <p:nvSpPr>
          <p:cNvPr id="3" name="Content Placeholder 2">
            <a:extLst>
              <a:ext uri="{FF2B5EF4-FFF2-40B4-BE49-F238E27FC236}">
                <a16:creationId xmlns:a16="http://schemas.microsoft.com/office/drawing/2014/main" id="{545ADB91-4951-2643-B1C8-E045ACF46AFD}"/>
              </a:ext>
            </a:extLst>
          </p:cNvPr>
          <p:cNvSpPr>
            <a:spLocks noGrp="1"/>
          </p:cNvSpPr>
          <p:nvPr>
            <p:ph idx="1"/>
          </p:nvPr>
        </p:nvSpPr>
        <p:spPr>
          <a:xfrm>
            <a:off x="677334" y="2160589"/>
            <a:ext cx="8596668" cy="3880773"/>
          </a:xfrm>
        </p:spPr>
        <p:txBody>
          <a:bodyPr>
            <a:normAutofit/>
          </a:bodyPr>
          <a:lstStyle/>
          <a:p>
            <a:pPr marL="514350" indent="-514350">
              <a:buFont typeface="+mj-lt"/>
              <a:buAutoNum type="arabicPeriod"/>
            </a:pPr>
            <a:r>
              <a:rPr lang="en-ZA" i="1">
                <a:solidFill>
                  <a:srgbClr val="FFFFFF"/>
                </a:solidFill>
              </a:rPr>
              <a:t>Data Preparation </a:t>
            </a:r>
            <a:endParaRPr lang="en-ZA">
              <a:solidFill>
                <a:srgbClr val="FFFFFF"/>
              </a:solidFill>
            </a:endParaRPr>
          </a:p>
          <a:p>
            <a:pPr marL="514350" indent="-514350">
              <a:buFont typeface="+mj-lt"/>
              <a:buAutoNum type="arabicPeriod"/>
            </a:pPr>
            <a:r>
              <a:rPr lang="en-ZA" i="1">
                <a:solidFill>
                  <a:srgbClr val="FFFFFF"/>
                </a:solidFill>
              </a:rPr>
              <a:t>experiments </a:t>
            </a:r>
            <a:endParaRPr lang="en-ZA">
              <a:solidFill>
                <a:srgbClr val="FFFFFF"/>
              </a:solidFill>
            </a:endParaRPr>
          </a:p>
          <a:p>
            <a:pPr marL="514350" indent="-514350">
              <a:buFont typeface="+mj-lt"/>
              <a:buAutoNum type="arabicPeriod"/>
            </a:pPr>
            <a:r>
              <a:rPr lang="en-ZA" i="1">
                <a:solidFill>
                  <a:srgbClr val="FFFFFF"/>
                </a:solidFill>
              </a:rPr>
              <a:t>Analysis and Results </a:t>
            </a:r>
            <a:endParaRPr lang="en-ZA">
              <a:solidFill>
                <a:srgbClr val="FFFFFF"/>
              </a:solidFill>
            </a:endParaRPr>
          </a:p>
          <a:p>
            <a:pPr marL="514350" indent="-514350">
              <a:buFont typeface="+mj-lt"/>
              <a:buAutoNum type="arabicPeriod"/>
            </a:pPr>
            <a:endParaRPr lang="en-US">
              <a:solidFill>
                <a:srgbClr val="FFFFFF"/>
              </a:solidFill>
            </a:endParaRPr>
          </a:p>
        </p:txBody>
      </p:sp>
    </p:spTree>
    <p:extLst>
      <p:ext uri="{BB962C8B-B14F-4D97-AF65-F5344CB8AC3E}">
        <p14:creationId xmlns:p14="http://schemas.microsoft.com/office/powerpoint/2010/main" val="216538283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D7D2187-6090-CD43-9674-A71D6EE7EFE1}"/>
              </a:ext>
            </a:extLst>
          </p:cNvPr>
          <p:cNvSpPr>
            <a:spLocks noGrp="1"/>
          </p:cNvSpPr>
          <p:nvPr>
            <p:ph type="title"/>
          </p:nvPr>
        </p:nvSpPr>
        <p:spPr>
          <a:xfrm>
            <a:off x="677334" y="609600"/>
            <a:ext cx="8596668" cy="1320800"/>
          </a:xfrm>
        </p:spPr>
        <p:txBody>
          <a:bodyPr>
            <a:normAutofit/>
          </a:bodyPr>
          <a:lstStyle/>
          <a:p>
            <a:r>
              <a:rPr lang="en-US" dirty="0"/>
              <a:t>3.1 Data Preparation </a:t>
            </a:r>
          </a:p>
        </p:txBody>
      </p:sp>
      <p:sp>
        <p:nvSpPr>
          <p:cNvPr id="3" name="Content Placeholder 2">
            <a:extLst>
              <a:ext uri="{FF2B5EF4-FFF2-40B4-BE49-F238E27FC236}">
                <a16:creationId xmlns:a16="http://schemas.microsoft.com/office/drawing/2014/main" id="{575E4C47-5A40-8743-BF78-B53235266F89}"/>
              </a:ext>
            </a:extLst>
          </p:cNvPr>
          <p:cNvSpPr>
            <a:spLocks noGrp="1"/>
          </p:cNvSpPr>
          <p:nvPr>
            <p:ph idx="1"/>
          </p:nvPr>
        </p:nvSpPr>
        <p:spPr>
          <a:xfrm>
            <a:off x="677334" y="2160589"/>
            <a:ext cx="8596668" cy="3880773"/>
          </a:xfrm>
        </p:spPr>
        <p:txBody>
          <a:bodyPr>
            <a:normAutofit/>
          </a:bodyPr>
          <a:lstStyle/>
          <a:p>
            <a:r>
              <a:rPr lang="en-ZA" dirty="0"/>
              <a:t>The Data used in this paper was sourced from the South African Reserve Bank. </a:t>
            </a:r>
          </a:p>
          <a:p>
            <a:r>
              <a:rPr lang="en-ZA" dirty="0"/>
              <a:t>It consists of 794 rows and 47 features. </a:t>
            </a:r>
          </a:p>
          <a:p>
            <a:r>
              <a:rPr lang="en-ZA" dirty="0"/>
              <a:t>The features can be categorized as monthly, quarterly and annually. Each feature is a time series from 1960 January to December 2019.</a:t>
            </a:r>
          </a:p>
          <a:p>
            <a:r>
              <a:rPr lang="en-ZA" dirty="0"/>
              <a:t>The data had missing values due to mixed frequencies. The issue was addressed by deleting quarterly and annual data. </a:t>
            </a:r>
          </a:p>
          <a:p>
            <a:r>
              <a:rPr lang="en-ZA" dirty="0"/>
              <a:t>To further address missing values in the monthly data, 7 imputation techniques were applied to the data. The techniques are as follows. </a:t>
            </a:r>
          </a:p>
          <a:p>
            <a:endParaRPr lang="en-US" dirty="0"/>
          </a:p>
        </p:txBody>
      </p:sp>
    </p:spTree>
    <p:extLst>
      <p:ext uri="{BB962C8B-B14F-4D97-AF65-F5344CB8AC3E}">
        <p14:creationId xmlns:p14="http://schemas.microsoft.com/office/powerpoint/2010/main" val="333514279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E82D6FAA-6079-304B-B039-B4E4F00658EA}"/>
              </a:ext>
            </a:extLst>
          </p:cNvPr>
          <p:cNvSpPr>
            <a:spLocks noGrp="1"/>
          </p:cNvSpPr>
          <p:nvPr>
            <p:ph idx="1"/>
          </p:nvPr>
        </p:nvSpPr>
        <p:spPr>
          <a:xfrm>
            <a:off x="677334" y="2160589"/>
            <a:ext cx="8596668" cy="3880773"/>
          </a:xfrm>
        </p:spPr>
        <p:txBody>
          <a:bodyPr>
            <a:normAutofit/>
          </a:bodyPr>
          <a:lstStyle/>
          <a:p>
            <a:r>
              <a:rPr lang="en-ZA" i="1" dirty="0"/>
              <a:t>Filling missing values with 0’s</a:t>
            </a:r>
            <a:r>
              <a:rPr lang="en-ZA" dirty="0"/>
              <a:t>, </a:t>
            </a:r>
          </a:p>
          <a:p>
            <a:r>
              <a:rPr lang="en-ZA" i="1" dirty="0"/>
              <a:t>Multivariate feature imputation </a:t>
            </a:r>
            <a:endParaRPr lang="en-ZA" dirty="0"/>
          </a:p>
          <a:p>
            <a:r>
              <a:rPr lang="en-ZA" i="1" dirty="0"/>
              <a:t>Forward fill </a:t>
            </a:r>
            <a:endParaRPr lang="en-ZA" dirty="0"/>
          </a:p>
          <a:p>
            <a:r>
              <a:rPr lang="en-ZA" i="1" dirty="0"/>
              <a:t>Univariate feature imputation (mean, median and most frequent </a:t>
            </a:r>
            <a:r>
              <a:rPr lang="en-ZA" dirty="0"/>
              <a:t>imputation techniques. )</a:t>
            </a:r>
          </a:p>
          <a:p>
            <a:r>
              <a:rPr lang="en-ZA" i="1" dirty="0"/>
              <a:t>Nearest neighbours' imputation.</a:t>
            </a:r>
            <a:endParaRPr lang="en-ZA" dirty="0"/>
          </a:p>
          <a:p>
            <a:r>
              <a:rPr lang="en-ZA" dirty="0"/>
              <a:t>Each method was evaluated using a 5-fold cross-validation technique. The following Table shows the R-squared score for each k-</a:t>
            </a:r>
            <a:r>
              <a:rPr lang="en-ZA" dirty="0" err="1"/>
              <a:t>th</a:t>
            </a:r>
            <a:r>
              <a:rPr lang="en-ZA" dirty="0"/>
              <a:t> fold. </a:t>
            </a:r>
          </a:p>
          <a:p>
            <a:r>
              <a:rPr lang="en-ZA" dirty="0"/>
              <a:t>For each k-</a:t>
            </a:r>
            <a:r>
              <a:rPr lang="en-ZA" dirty="0" err="1"/>
              <a:t>th</a:t>
            </a:r>
            <a:r>
              <a:rPr lang="en-ZA" dirty="0"/>
              <a:t> fold the testing set was restricted to 24 while the training set kept changing due to out data being time series data and can not be split at random. </a:t>
            </a:r>
          </a:p>
          <a:p>
            <a:endParaRPr lang="en-ZA" dirty="0"/>
          </a:p>
        </p:txBody>
      </p:sp>
    </p:spTree>
    <p:extLst>
      <p:ext uri="{BB962C8B-B14F-4D97-AF65-F5344CB8AC3E}">
        <p14:creationId xmlns:p14="http://schemas.microsoft.com/office/powerpoint/2010/main" val="137852633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2EA30E7-512A-A14E-A6BE-CF219E9AC242}"/>
              </a:ext>
            </a:extLst>
          </p:cNvPr>
          <p:cNvSpPr>
            <a:spLocks noGrp="1"/>
          </p:cNvSpPr>
          <p:nvPr>
            <p:ph type="title"/>
          </p:nvPr>
        </p:nvSpPr>
        <p:spPr>
          <a:xfrm>
            <a:off x="677334" y="609600"/>
            <a:ext cx="8596668" cy="1320800"/>
          </a:xfrm>
        </p:spPr>
        <p:txBody>
          <a:bodyPr>
            <a:normAutofit/>
          </a:bodyPr>
          <a:lstStyle/>
          <a:p>
            <a:pPr>
              <a:lnSpc>
                <a:spcPct val="90000"/>
              </a:lnSpc>
            </a:pPr>
            <a:br>
              <a:rPr lang="en-ZA" sz="1700" i="1"/>
            </a:br>
            <a:r>
              <a:rPr lang="en-ZA" sz="1700" i="1"/>
              <a:t>3.2 Experiments </a:t>
            </a:r>
            <a:br>
              <a:rPr lang="en-ZA" sz="1700" i="1"/>
            </a:br>
            <a:br>
              <a:rPr lang="en-ZA" sz="1700" i="1"/>
            </a:br>
            <a:br>
              <a:rPr lang="en-ZA" sz="1700"/>
            </a:br>
            <a:endParaRPr lang="en-US" sz="1700"/>
          </a:p>
        </p:txBody>
      </p:sp>
      <p:sp>
        <p:nvSpPr>
          <p:cNvPr id="3" name="Content Placeholder 2">
            <a:extLst>
              <a:ext uri="{FF2B5EF4-FFF2-40B4-BE49-F238E27FC236}">
                <a16:creationId xmlns:a16="http://schemas.microsoft.com/office/drawing/2014/main" id="{C8FAC5F1-B653-BF4C-B820-E62635BE2481}"/>
              </a:ext>
            </a:extLst>
          </p:cNvPr>
          <p:cNvSpPr>
            <a:spLocks noGrp="1"/>
          </p:cNvSpPr>
          <p:nvPr>
            <p:ph idx="1"/>
          </p:nvPr>
        </p:nvSpPr>
        <p:spPr>
          <a:xfrm>
            <a:off x="677334" y="2160589"/>
            <a:ext cx="8596668" cy="3880773"/>
          </a:xfrm>
        </p:spPr>
        <p:txBody>
          <a:bodyPr>
            <a:normAutofit/>
          </a:bodyPr>
          <a:lstStyle/>
          <a:p>
            <a:r>
              <a:rPr lang="en-ZA" dirty="0"/>
              <a:t>SVR was used as the model for testing various techniques </a:t>
            </a:r>
          </a:p>
          <a:p>
            <a:r>
              <a:rPr lang="en-ZA" dirty="0"/>
              <a:t>The choice was motivated by the fact that it had the highest R-squared score as compared to other models when feature selection was applied. </a:t>
            </a:r>
          </a:p>
          <a:p>
            <a:r>
              <a:rPr lang="en-ZA" dirty="0"/>
              <a:t>The process of engineering features can be summarised into four categories. </a:t>
            </a:r>
          </a:p>
          <a:p>
            <a:pPr marL="0" indent="0">
              <a:buNone/>
            </a:pPr>
            <a:endParaRPr lang="en-US" dirty="0"/>
          </a:p>
        </p:txBody>
      </p:sp>
    </p:spTree>
    <p:extLst>
      <p:ext uri="{BB962C8B-B14F-4D97-AF65-F5344CB8AC3E}">
        <p14:creationId xmlns:p14="http://schemas.microsoft.com/office/powerpoint/2010/main" val="22554476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E586FB-32DB-3B4C-A154-1E7438184D0E}"/>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What this presentation will cover.</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E806ED2-B601-0843-A16D-2709126F8206}"/>
              </a:ext>
            </a:extLst>
          </p:cNvPr>
          <p:cNvSpPr>
            <a:spLocks noGrp="1"/>
          </p:cNvSpPr>
          <p:nvPr>
            <p:ph idx="1"/>
          </p:nvPr>
        </p:nvSpPr>
        <p:spPr>
          <a:xfrm>
            <a:off x="6116084" y="609601"/>
            <a:ext cx="5511296" cy="5175624"/>
          </a:xfrm>
        </p:spPr>
        <p:txBody>
          <a:bodyPr anchor="ctr">
            <a:normAutofit/>
          </a:bodyPr>
          <a:lstStyle/>
          <a:p>
            <a:pPr marL="742950" indent="-742950">
              <a:buFont typeface="+mj-lt"/>
              <a:buAutoNum type="arabicPeriod"/>
            </a:pPr>
            <a:r>
              <a:rPr lang="en-US">
                <a:solidFill>
                  <a:srgbClr val="FFFFFF"/>
                </a:solidFill>
              </a:rPr>
              <a:t>Introduction</a:t>
            </a:r>
          </a:p>
          <a:p>
            <a:pPr marL="742950" indent="-742950">
              <a:buFont typeface="+mj-lt"/>
              <a:buAutoNum type="arabicPeriod"/>
            </a:pPr>
            <a:r>
              <a:rPr lang="en-US">
                <a:solidFill>
                  <a:srgbClr val="FFFFFF"/>
                </a:solidFill>
              </a:rPr>
              <a:t>Related work</a:t>
            </a:r>
          </a:p>
          <a:p>
            <a:pPr marL="742950" indent="-742950">
              <a:buFont typeface="+mj-lt"/>
              <a:buAutoNum type="arabicPeriod"/>
            </a:pPr>
            <a:r>
              <a:rPr lang="en-US">
                <a:solidFill>
                  <a:srgbClr val="FFFFFF"/>
                </a:solidFill>
              </a:rPr>
              <a:t>Results and Discussions</a:t>
            </a:r>
          </a:p>
          <a:p>
            <a:pPr marL="742950" indent="-742950">
              <a:buFont typeface="+mj-lt"/>
              <a:buAutoNum type="arabicPeriod"/>
            </a:pPr>
            <a:r>
              <a:rPr lang="en-US">
                <a:solidFill>
                  <a:srgbClr val="FFFFFF"/>
                </a:solidFill>
              </a:rPr>
              <a:t>Conclusions</a:t>
            </a:r>
          </a:p>
          <a:p>
            <a:endParaRPr lang="en-US">
              <a:solidFill>
                <a:srgbClr val="FFFFFF"/>
              </a:solidFill>
            </a:endParaRPr>
          </a:p>
        </p:txBody>
      </p:sp>
    </p:spTree>
    <p:extLst>
      <p:ext uri="{BB962C8B-B14F-4D97-AF65-F5344CB8AC3E}">
        <p14:creationId xmlns:p14="http://schemas.microsoft.com/office/powerpoint/2010/main" val="334871726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3C8ABA2D-DF68-564D-BA41-925463E9B26E}"/>
              </a:ext>
            </a:extLst>
          </p:cNvPr>
          <p:cNvSpPr>
            <a:spLocks noGrp="1"/>
          </p:cNvSpPr>
          <p:nvPr>
            <p:ph idx="1"/>
          </p:nvPr>
        </p:nvSpPr>
        <p:spPr>
          <a:xfrm>
            <a:off x="677334" y="2160589"/>
            <a:ext cx="8596668" cy="3880773"/>
          </a:xfrm>
        </p:spPr>
        <p:txBody>
          <a:bodyPr>
            <a:normAutofit/>
          </a:bodyPr>
          <a:lstStyle/>
          <a:p>
            <a:pPr>
              <a:lnSpc>
                <a:spcPct val="90000"/>
              </a:lnSpc>
            </a:pPr>
            <a:r>
              <a:rPr lang="en-ZA" sz="1400" b="1"/>
              <a:t>Lags</a:t>
            </a:r>
            <a:r>
              <a:rPr lang="en-ZA" sz="1400"/>
              <a:t> This process explores the impact of adding lags to the data. The focus is on how many lags are best suited to improve the models forecasting ability. For this experiment, two lags were added to the data. </a:t>
            </a:r>
          </a:p>
          <a:p>
            <a:pPr>
              <a:lnSpc>
                <a:spcPct val="90000"/>
              </a:lnSpc>
            </a:pPr>
            <a:r>
              <a:rPr lang="en-ZA" sz="1400" b="1"/>
              <a:t>Statistical Features </a:t>
            </a:r>
            <a:r>
              <a:rPr lang="en-ZA" sz="1400"/>
              <a:t>These features were sourced using statistical measures. For each feature in our base dataset. </a:t>
            </a:r>
          </a:p>
          <a:p>
            <a:pPr>
              <a:lnSpc>
                <a:spcPct val="90000"/>
              </a:lnSpc>
            </a:pPr>
            <a:r>
              <a:rPr lang="en-ZA" sz="1400" b="1"/>
              <a:t>Fast-Fourier transform (FFT)</a:t>
            </a:r>
            <a:r>
              <a:rPr lang="en-ZA" sz="1400"/>
              <a:t> The Fourier transform is a function that takes time-domain signals into the frequency domain. These features were created by taking the Fourier transform of the base dataset and applying statistical transformations to obtain a total of 611 features. </a:t>
            </a:r>
          </a:p>
          <a:p>
            <a:pPr>
              <a:lnSpc>
                <a:spcPct val="90000"/>
              </a:lnSpc>
            </a:pPr>
            <a:r>
              <a:rPr lang="en-ZA" sz="1400" b="1" err="1"/>
              <a:t>tsFresh</a:t>
            </a:r>
            <a:r>
              <a:rPr lang="en-ZA" sz="1400" b="1"/>
              <a:t> features </a:t>
            </a:r>
            <a:r>
              <a:rPr lang="en-ZA" sz="1400"/>
              <a:t>Before these features were extracted a correlation between the original 47 features and the target variable revealed the most highly correlated feature. </a:t>
            </a:r>
          </a:p>
          <a:p>
            <a:pPr>
              <a:lnSpc>
                <a:spcPct val="90000"/>
              </a:lnSpc>
            </a:pPr>
            <a:r>
              <a:rPr lang="en-ZA" sz="1400"/>
              <a:t>This feature is </a:t>
            </a:r>
            <a:r>
              <a:rPr lang="en-ZA" sz="1400" i="1"/>
              <a:t>Domestic output: All groups </a:t>
            </a:r>
            <a:r>
              <a:rPr lang="en-ZA" sz="1400"/>
              <a:t>Using the python package </a:t>
            </a:r>
            <a:r>
              <a:rPr lang="en-ZA" sz="1400" err="1"/>
              <a:t>tsFresh</a:t>
            </a:r>
            <a:r>
              <a:rPr lang="en-ZA" sz="1400"/>
              <a:t>, 787 features were extracted from </a:t>
            </a:r>
            <a:r>
              <a:rPr lang="en-ZA" sz="1400" i="1"/>
              <a:t>Domestic output: All groups </a:t>
            </a:r>
            <a:r>
              <a:rPr lang="en-ZA" sz="1400"/>
              <a:t>feature. </a:t>
            </a:r>
          </a:p>
          <a:p>
            <a:pPr>
              <a:lnSpc>
                <a:spcPct val="90000"/>
              </a:lnSpc>
            </a:pPr>
            <a:r>
              <a:rPr lang="en-ZA" sz="1400"/>
              <a:t>Extracting features only on this feature and not on the other 46 was motivated by the fact that the correlation of the other 46 was less than |0.5|. It was wiser to pursue the features with a correlation of above 0.9. </a:t>
            </a:r>
          </a:p>
          <a:p>
            <a:pPr>
              <a:lnSpc>
                <a:spcPct val="90000"/>
              </a:lnSpc>
            </a:pPr>
            <a:endParaRPr lang="en-ZA" sz="1400"/>
          </a:p>
          <a:p>
            <a:pPr>
              <a:lnSpc>
                <a:spcPct val="90000"/>
              </a:lnSpc>
            </a:pPr>
            <a:endParaRPr lang="en-ZA" sz="1400"/>
          </a:p>
        </p:txBody>
      </p:sp>
    </p:spTree>
    <p:extLst>
      <p:ext uri="{BB962C8B-B14F-4D97-AF65-F5344CB8AC3E}">
        <p14:creationId xmlns:p14="http://schemas.microsoft.com/office/powerpoint/2010/main" val="51629478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87C2EED8-30CA-2B4F-A577-ED7C085FB159}"/>
              </a:ext>
            </a:extLst>
          </p:cNvPr>
          <p:cNvSpPr>
            <a:spLocks noGrp="1"/>
          </p:cNvSpPr>
          <p:nvPr>
            <p:ph idx="1"/>
          </p:nvPr>
        </p:nvSpPr>
        <p:spPr>
          <a:xfrm>
            <a:off x="677334" y="2160589"/>
            <a:ext cx="8596668" cy="3880773"/>
          </a:xfrm>
        </p:spPr>
        <p:txBody>
          <a:bodyPr>
            <a:normAutofit/>
          </a:bodyPr>
          <a:lstStyle/>
          <a:p>
            <a:r>
              <a:rPr lang="en-ZA" dirty="0"/>
              <a:t>The total number of features that were engineering ended up at 3237. </a:t>
            </a:r>
          </a:p>
          <a:p>
            <a:r>
              <a:rPr lang="en-ZA" dirty="0"/>
              <a:t>Feature selection was applied to reduce the dimensionality of the problem </a:t>
            </a:r>
          </a:p>
          <a:p>
            <a:r>
              <a:rPr lang="en-ZA" dirty="0"/>
              <a:t>Model features selection was applied with the model of choice being </a:t>
            </a:r>
            <a:r>
              <a:rPr lang="en-ZA" i="1" dirty="0"/>
              <a:t>linear regression</a:t>
            </a:r>
            <a:r>
              <a:rPr lang="en-ZA" dirty="0"/>
              <a:t>. </a:t>
            </a:r>
          </a:p>
          <a:p>
            <a:r>
              <a:rPr lang="en-ZA" dirty="0"/>
              <a:t>This reduced the number of new features to a value of 359. </a:t>
            </a:r>
          </a:p>
          <a:p>
            <a:endParaRPr lang="en-US" dirty="0"/>
          </a:p>
        </p:txBody>
      </p:sp>
    </p:spTree>
    <p:extLst>
      <p:ext uri="{BB962C8B-B14F-4D97-AF65-F5344CB8AC3E}">
        <p14:creationId xmlns:p14="http://schemas.microsoft.com/office/powerpoint/2010/main" val="231015513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CA1EF28-014F-154F-B019-4AF9757CE815}"/>
              </a:ext>
            </a:extLst>
          </p:cNvPr>
          <p:cNvSpPr>
            <a:spLocks noGrp="1"/>
          </p:cNvSpPr>
          <p:nvPr>
            <p:ph type="title"/>
          </p:nvPr>
        </p:nvSpPr>
        <p:spPr>
          <a:xfrm>
            <a:off x="677334" y="609600"/>
            <a:ext cx="8596668" cy="1320800"/>
          </a:xfrm>
        </p:spPr>
        <p:txBody>
          <a:bodyPr>
            <a:normAutofit/>
          </a:bodyPr>
          <a:lstStyle/>
          <a:p>
            <a:pPr>
              <a:lnSpc>
                <a:spcPct val="90000"/>
              </a:lnSpc>
            </a:pPr>
            <a:br>
              <a:rPr lang="en-ZA" sz="2800" i="1"/>
            </a:br>
            <a:r>
              <a:rPr lang="en-ZA" sz="2800" i="1"/>
              <a:t>3.3 Analysis and Results </a:t>
            </a:r>
            <a:br>
              <a:rPr lang="en-ZA" sz="2800"/>
            </a:br>
            <a:endParaRPr lang="en-US" sz="2800"/>
          </a:p>
        </p:txBody>
      </p:sp>
      <p:sp>
        <p:nvSpPr>
          <p:cNvPr id="3" name="Content Placeholder 2">
            <a:extLst>
              <a:ext uri="{FF2B5EF4-FFF2-40B4-BE49-F238E27FC236}">
                <a16:creationId xmlns:a16="http://schemas.microsoft.com/office/drawing/2014/main" id="{3D53C0F5-8DB5-3045-8890-752C88731069}"/>
              </a:ext>
            </a:extLst>
          </p:cNvPr>
          <p:cNvSpPr>
            <a:spLocks noGrp="1"/>
          </p:cNvSpPr>
          <p:nvPr>
            <p:ph idx="1"/>
          </p:nvPr>
        </p:nvSpPr>
        <p:spPr>
          <a:xfrm>
            <a:off x="677334" y="2160589"/>
            <a:ext cx="8596668" cy="3880773"/>
          </a:xfrm>
        </p:spPr>
        <p:txBody>
          <a:bodyPr>
            <a:normAutofit/>
          </a:bodyPr>
          <a:lstStyle/>
          <a:p>
            <a:r>
              <a:rPr lang="en-ZA" dirty="0"/>
              <a:t>The first feature engineering technique that was applied in this paper was imputation. </a:t>
            </a:r>
          </a:p>
          <a:p>
            <a:r>
              <a:rPr lang="en-ZA" dirty="0"/>
              <a:t>five imputation methods namely Forward fill, mean imputation, median imputation, most frequent imputation, multivariate imputation and KNN imputation were applied to the original data. </a:t>
            </a:r>
          </a:p>
          <a:p>
            <a:r>
              <a:rPr lang="en-ZA" dirty="0"/>
              <a:t>SVR was run on each dataset and the R-squared score of the model for each set was recorded</a:t>
            </a:r>
          </a:p>
          <a:p>
            <a:r>
              <a:rPr lang="en-ZA" dirty="0"/>
              <a:t> </a:t>
            </a:r>
          </a:p>
          <a:p>
            <a:endParaRPr lang="en-US" dirty="0"/>
          </a:p>
        </p:txBody>
      </p:sp>
    </p:spTree>
    <p:extLst>
      <p:ext uri="{BB962C8B-B14F-4D97-AF65-F5344CB8AC3E}">
        <p14:creationId xmlns:p14="http://schemas.microsoft.com/office/powerpoint/2010/main" val="343028403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BE48BB62-C4BD-2E49-A2EC-FCF39D9E2294}"/>
              </a:ext>
            </a:extLst>
          </p:cNvPr>
          <p:cNvSpPr>
            <a:spLocks noGrp="1"/>
          </p:cNvSpPr>
          <p:nvPr>
            <p:ph idx="1"/>
          </p:nvPr>
        </p:nvSpPr>
        <p:spPr>
          <a:xfrm>
            <a:off x="677334" y="2160589"/>
            <a:ext cx="8596668" cy="3880773"/>
          </a:xfrm>
        </p:spPr>
        <p:txBody>
          <a:bodyPr>
            <a:normAutofit/>
          </a:bodyPr>
          <a:lstStyle/>
          <a:p>
            <a:r>
              <a:rPr lang="en-ZA" dirty="0"/>
              <a:t>Forward fill imputation gave the best R-squared score of 0.496.</a:t>
            </a:r>
          </a:p>
          <a:p>
            <a:r>
              <a:rPr lang="en-ZA" dirty="0"/>
              <a:t>The lowest forward fill score recorded is -0.61, and the lowest score overall was -0.67 and comes from Multivariate imputation. </a:t>
            </a:r>
          </a:p>
          <a:p>
            <a:r>
              <a:rPr lang="en-ZA" dirty="0"/>
              <a:t>The highest score obtained by Multivariate imputation is - 0.015. </a:t>
            </a:r>
          </a:p>
          <a:p>
            <a:endParaRPr lang="en-US" dirty="0"/>
          </a:p>
        </p:txBody>
      </p:sp>
    </p:spTree>
    <p:extLst>
      <p:ext uri="{BB962C8B-B14F-4D97-AF65-F5344CB8AC3E}">
        <p14:creationId xmlns:p14="http://schemas.microsoft.com/office/powerpoint/2010/main" val="96193013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A88F31-F79B-714B-8D95-391CA0F50302}"/>
              </a:ext>
            </a:extLst>
          </p:cNvPr>
          <p:cNvSpPr txBox="1"/>
          <p:nvPr/>
        </p:nvSpPr>
        <p:spPr>
          <a:xfrm>
            <a:off x="1286933" y="609600"/>
            <a:ext cx="10197494" cy="109945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300">
                <a:solidFill>
                  <a:schemeClr val="accent1"/>
                </a:solidFill>
                <a:latin typeface="+mj-lt"/>
                <a:ea typeface="+mj-ea"/>
                <a:cs typeface="+mj-cs"/>
              </a:rPr>
              <a:t>Table 1: The R-squared score </a:t>
            </a:r>
          </a:p>
          <a:p>
            <a:pPr>
              <a:lnSpc>
                <a:spcPct val="90000"/>
              </a:lnSpc>
              <a:spcBef>
                <a:spcPct val="0"/>
              </a:spcBef>
              <a:spcAft>
                <a:spcPts val="600"/>
              </a:spcAft>
            </a:pPr>
            <a:r>
              <a:rPr lang="en-US" sz="3300">
                <a:solidFill>
                  <a:schemeClr val="accent1"/>
                </a:solidFill>
                <a:latin typeface="+mj-lt"/>
                <a:ea typeface="+mj-ea"/>
                <a:cs typeface="+mj-cs"/>
              </a:rPr>
              <a:t>	Imputation techniques</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2" name="Table 4">
            <a:extLst>
              <a:ext uri="{FF2B5EF4-FFF2-40B4-BE49-F238E27FC236}">
                <a16:creationId xmlns:a16="http://schemas.microsoft.com/office/drawing/2014/main" id="{BA551369-268C-D54E-BA7B-8A40D672229A}"/>
              </a:ext>
            </a:extLst>
          </p:cNvPr>
          <p:cNvGraphicFramePr>
            <a:graphicFrameLocks noGrp="1"/>
          </p:cNvGraphicFramePr>
          <p:nvPr>
            <p:ph idx="1"/>
            <p:extLst>
              <p:ext uri="{D42A27DB-BD31-4B8C-83A1-F6EECF244321}">
                <p14:modId xmlns:p14="http://schemas.microsoft.com/office/powerpoint/2010/main" val="33723283"/>
              </p:ext>
            </p:extLst>
          </p:nvPr>
        </p:nvGraphicFramePr>
        <p:xfrm>
          <a:off x="1286933" y="1954283"/>
          <a:ext cx="9618137" cy="4082004"/>
        </p:xfrm>
        <a:graphic>
          <a:graphicData uri="http://schemas.openxmlformats.org/drawingml/2006/table">
            <a:tbl>
              <a:tblPr firstRow="1" bandRow="1">
                <a:tableStyleId>{5C22544A-7EE6-4342-B048-85BDC9FD1C3A}</a:tableStyleId>
              </a:tblPr>
              <a:tblGrid>
                <a:gridCol w="1099037">
                  <a:extLst>
                    <a:ext uri="{9D8B030D-6E8A-4147-A177-3AD203B41FA5}">
                      <a16:colId xmlns:a16="http://schemas.microsoft.com/office/drawing/2014/main" val="2776343659"/>
                    </a:ext>
                  </a:extLst>
                </a:gridCol>
                <a:gridCol w="1372892">
                  <a:extLst>
                    <a:ext uri="{9D8B030D-6E8A-4147-A177-3AD203B41FA5}">
                      <a16:colId xmlns:a16="http://schemas.microsoft.com/office/drawing/2014/main" val="2562931004"/>
                    </a:ext>
                  </a:extLst>
                </a:gridCol>
                <a:gridCol w="1150726">
                  <a:extLst>
                    <a:ext uri="{9D8B030D-6E8A-4147-A177-3AD203B41FA5}">
                      <a16:colId xmlns:a16="http://schemas.microsoft.com/office/drawing/2014/main" val="973715643"/>
                    </a:ext>
                  </a:extLst>
                </a:gridCol>
                <a:gridCol w="1211189">
                  <a:extLst>
                    <a:ext uri="{9D8B030D-6E8A-4147-A177-3AD203B41FA5}">
                      <a16:colId xmlns:a16="http://schemas.microsoft.com/office/drawing/2014/main" val="294704168"/>
                    </a:ext>
                  </a:extLst>
                </a:gridCol>
                <a:gridCol w="1150726">
                  <a:extLst>
                    <a:ext uri="{9D8B030D-6E8A-4147-A177-3AD203B41FA5}">
                      <a16:colId xmlns:a16="http://schemas.microsoft.com/office/drawing/2014/main" val="2683849540"/>
                    </a:ext>
                  </a:extLst>
                </a:gridCol>
                <a:gridCol w="1150726">
                  <a:extLst>
                    <a:ext uri="{9D8B030D-6E8A-4147-A177-3AD203B41FA5}">
                      <a16:colId xmlns:a16="http://schemas.microsoft.com/office/drawing/2014/main" val="2153954740"/>
                    </a:ext>
                  </a:extLst>
                </a:gridCol>
                <a:gridCol w="1211189">
                  <a:extLst>
                    <a:ext uri="{9D8B030D-6E8A-4147-A177-3AD203B41FA5}">
                      <a16:colId xmlns:a16="http://schemas.microsoft.com/office/drawing/2014/main" val="1043694271"/>
                    </a:ext>
                  </a:extLst>
                </a:gridCol>
                <a:gridCol w="1271652">
                  <a:extLst>
                    <a:ext uri="{9D8B030D-6E8A-4147-A177-3AD203B41FA5}">
                      <a16:colId xmlns:a16="http://schemas.microsoft.com/office/drawing/2014/main" val="2745630386"/>
                    </a:ext>
                  </a:extLst>
                </a:gridCol>
              </a:tblGrid>
              <a:tr h="842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1" kern="1200">
                          <a:solidFill>
                            <a:schemeClr val="lt1"/>
                          </a:solidFill>
                          <a:effectLst/>
                          <a:latin typeface="+mn-lt"/>
                          <a:ea typeface="+mn-ea"/>
                          <a:cs typeface="+mn-cs"/>
                        </a:rPr>
                        <a:t>k-</a:t>
                      </a:r>
                      <a:r>
                        <a:rPr lang="en-ZA" sz="1600" b="1" kern="1200" err="1">
                          <a:solidFill>
                            <a:schemeClr val="lt1"/>
                          </a:solidFill>
                          <a:effectLst/>
                          <a:latin typeface="+mn-lt"/>
                          <a:ea typeface="+mn-ea"/>
                          <a:cs typeface="+mn-cs"/>
                        </a:rPr>
                        <a:t>th</a:t>
                      </a:r>
                      <a:r>
                        <a:rPr lang="en-ZA" sz="1600" b="1" kern="1200">
                          <a:solidFill>
                            <a:schemeClr val="lt1"/>
                          </a:solidFill>
                          <a:effectLst/>
                          <a:latin typeface="+mn-lt"/>
                          <a:ea typeface="+mn-ea"/>
                          <a:cs typeface="+mn-cs"/>
                        </a:rPr>
                        <a:t> </a:t>
                      </a:r>
                      <a:r>
                        <a:rPr lang="en-US" sz="1600" b="1" kern="1200">
                          <a:solidFill>
                            <a:schemeClr val="lt1"/>
                          </a:solidFill>
                          <a:effectLst/>
                          <a:latin typeface="+mn-lt"/>
                          <a:ea typeface="+mn-ea"/>
                          <a:cs typeface="+mn-cs"/>
                        </a:rPr>
                        <a:t>Fold</a:t>
                      </a:r>
                      <a:endParaRPr lang="en-ZA"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1" kern="1200">
                          <a:solidFill>
                            <a:schemeClr val="lt1"/>
                          </a:solidFill>
                          <a:effectLst/>
                          <a:latin typeface="+mn-lt"/>
                          <a:ea typeface="+mn-ea"/>
                          <a:cs typeface="+mn-cs"/>
                        </a:rPr>
                        <a:t>benchmark </a:t>
                      </a:r>
                      <a:endParaRPr lang="en-ZA"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1" kern="1200">
                          <a:solidFill>
                            <a:schemeClr val="lt1"/>
                          </a:solidFill>
                          <a:effectLst/>
                          <a:latin typeface="+mn-lt"/>
                          <a:ea typeface="+mn-ea"/>
                          <a:cs typeface="+mn-cs"/>
                        </a:rPr>
                        <a:t>mean </a:t>
                      </a:r>
                      <a:endParaRPr lang="en-ZA"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1" kern="1200" err="1">
                          <a:solidFill>
                            <a:schemeClr val="lt1"/>
                          </a:solidFill>
                          <a:effectLst/>
                          <a:latin typeface="+mn-lt"/>
                          <a:ea typeface="+mn-ea"/>
                          <a:cs typeface="+mn-cs"/>
                        </a:rPr>
                        <a:t>ffill</a:t>
                      </a:r>
                      <a:r>
                        <a:rPr lang="en-ZA" sz="1600" b="1" kern="1200">
                          <a:solidFill>
                            <a:schemeClr val="lt1"/>
                          </a:solidFill>
                          <a:effectLst/>
                          <a:latin typeface="+mn-lt"/>
                          <a:ea typeface="+mn-ea"/>
                          <a:cs typeface="+mn-cs"/>
                        </a:rPr>
                        <a:t> </a:t>
                      </a:r>
                      <a:endParaRPr lang="en-ZA"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1" kern="1200">
                          <a:solidFill>
                            <a:schemeClr val="lt1"/>
                          </a:solidFill>
                          <a:effectLst/>
                          <a:latin typeface="+mn-lt"/>
                          <a:ea typeface="+mn-ea"/>
                          <a:cs typeface="+mn-cs"/>
                        </a:rPr>
                        <a:t>median </a:t>
                      </a:r>
                      <a:endParaRPr lang="en-ZA" sz="1600"/>
                    </a:p>
                    <a:p>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1" kern="1200">
                          <a:solidFill>
                            <a:schemeClr val="lt1"/>
                          </a:solidFill>
                          <a:effectLst/>
                          <a:latin typeface="+mn-lt"/>
                          <a:ea typeface="+mn-ea"/>
                          <a:cs typeface="+mn-cs"/>
                        </a:rPr>
                        <a:t>KNN </a:t>
                      </a:r>
                      <a:endParaRPr lang="en-ZA" sz="1600"/>
                    </a:p>
                    <a:p>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1" kern="1200">
                          <a:solidFill>
                            <a:schemeClr val="lt1"/>
                          </a:solidFill>
                          <a:effectLst/>
                          <a:latin typeface="+mn-lt"/>
                          <a:ea typeface="+mn-ea"/>
                          <a:cs typeface="+mn-cs"/>
                        </a:rPr>
                        <a:t>multi </a:t>
                      </a:r>
                      <a:endParaRPr lang="en-ZA" sz="1600"/>
                    </a:p>
                    <a:p>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1" kern="1200">
                          <a:solidFill>
                            <a:schemeClr val="lt1"/>
                          </a:solidFill>
                          <a:effectLst/>
                          <a:latin typeface="+mn-lt"/>
                          <a:ea typeface="+mn-ea"/>
                          <a:cs typeface="+mn-cs"/>
                        </a:rPr>
                        <a:t>most frequent </a:t>
                      </a:r>
                      <a:endParaRPr lang="en-ZA" sz="1600"/>
                    </a:p>
                    <a:p>
                      <a:endParaRPr lang="en-US" sz="1600"/>
                    </a:p>
                  </a:txBody>
                  <a:tcPr marL="66209" marR="66209" marT="40496" marB="40496"/>
                </a:tc>
                <a:extLst>
                  <a:ext uri="{0D108BD9-81ED-4DB2-BD59-A6C34878D82A}">
                    <a16:rowId xmlns:a16="http://schemas.microsoft.com/office/drawing/2014/main" val="3168650716"/>
                  </a:ext>
                </a:extLst>
              </a:tr>
              <a:tr h="842318">
                <a:tc>
                  <a:txBody>
                    <a:bodyPr/>
                    <a:lstStyle/>
                    <a:p>
                      <a:r>
                        <a:rPr lang="en-US" sz="1600"/>
                        <a:t>0</a:t>
                      </a:r>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0.209985</a:t>
                      </a:r>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-0.214164</a:t>
                      </a:r>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-0.532729</a:t>
                      </a:r>
                      <a:endParaRPr lang="en-ZA" sz="1600"/>
                    </a:p>
                    <a:p>
                      <a:endParaRPr lang="en-US" sz="1600"/>
                    </a:p>
                  </a:txBody>
                  <a:tcPr marL="66209" marR="66209" marT="40496" marB="40496"/>
                </a:tc>
                <a:tc>
                  <a:txBody>
                    <a:bodyPr/>
                    <a:lstStyle/>
                    <a:p>
                      <a:r>
                        <a:rPr lang="en-ZA" sz="1600" kern="1200">
                          <a:solidFill>
                            <a:schemeClr val="dk1"/>
                          </a:solidFill>
                          <a:effectLst/>
                          <a:latin typeface="+mn-lt"/>
                          <a:ea typeface="+mn-ea"/>
                          <a:cs typeface="+mn-cs"/>
                        </a:rPr>
                        <a:t>-0.411825</a:t>
                      </a:r>
                      <a:endParaRPr lang="en-US" sz="1600"/>
                    </a:p>
                  </a:txBody>
                  <a:tcPr marL="66209" marR="66209" marT="40496" marB="40496"/>
                </a:tc>
                <a:tc>
                  <a:txBody>
                    <a:bodyPr/>
                    <a:lstStyle/>
                    <a:p>
                      <a:r>
                        <a:rPr lang="en-ZA" sz="1600" kern="1200">
                          <a:solidFill>
                            <a:schemeClr val="dk1"/>
                          </a:solidFill>
                          <a:effectLst/>
                          <a:latin typeface="+mn-lt"/>
                          <a:ea typeface="+mn-ea"/>
                          <a:cs typeface="+mn-cs"/>
                        </a:rPr>
                        <a:t>-0.214164</a:t>
                      </a:r>
                      <a:endParaRPr lang="en-US" sz="1600"/>
                    </a:p>
                  </a:txBody>
                  <a:tcPr marL="66209" marR="66209" marT="40496" marB="40496"/>
                </a:tc>
                <a:tc>
                  <a:txBody>
                    <a:bodyPr/>
                    <a:lstStyle/>
                    <a:p>
                      <a:r>
                        <a:rPr lang="en-ZA" sz="1600" kern="1200">
                          <a:solidFill>
                            <a:schemeClr val="dk1"/>
                          </a:solidFill>
                          <a:effectLst/>
                          <a:latin typeface="+mn-lt"/>
                          <a:ea typeface="+mn-ea"/>
                          <a:cs typeface="+mn-cs"/>
                        </a:rPr>
                        <a:t>-0.214164 </a:t>
                      </a:r>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-0.524148</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 </a:t>
                      </a:r>
                      <a:endParaRPr lang="en-ZA" sz="1600"/>
                    </a:p>
                    <a:p>
                      <a:endParaRPr lang="en-US" sz="1600"/>
                    </a:p>
                  </a:txBody>
                  <a:tcPr marL="66209" marR="66209" marT="40496" marB="40496"/>
                </a:tc>
                <a:extLst>
                  <a:ext uri="{0D108BD9-81ED-4DB2-BD59-A6C34878D82A}">
                    <a16:rowId xmlns:a16="http://schemas.microsoft.com/office/drawing/2014/main" val="3998535618"/>
                  </a:ext>
                </a:extLst>
              </a:tr>
              <a:tr h="599342">
                <a:tc>
                  <a:txBody>
                    <a:bodyPr/>
                    <a:lstStyle/>
                    <a:p>
                      <a:r>
                        <a:rPr lang="en-US" sz="1600"/>
                        <a:t>1</a:t>
                      </a:r>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0.202815</a:t>
                      </a:r>
                      <a:endParaRPr lang="en-ZA" sz="1600"/>
                    </a:p>
                    <a:p>
                      <a:endParaRPr lang="en-US" sz="1600"/>
                    </a:p>
                  </a:txBody>
                  <a:tcPr marL="66209" marR="66209" marT="40496" marB="40496"/>
                </a:tc>
                <a:tc>
                  <a:txBody>
                    <a:bodyPr/>
                    <a:lstStyle/>
                    <a:p>
                      <a:r>
                        <a:rPr lang="en-ZA" sz="1600" kern="1200">
                          <a:solidFill>
                            <a:schemeClr val="dk1"/>
                          </a:solidFill>
                          <a:effectLst/>
                          <a:latin typeface="+mn-lt"/>
                          <a:ea typeface="+mn-ea"/>
                          <a:cs typeface="+mn-cs"/>
                        </a:rPr>
                        <a:t>0.155969</a:t>
                      </a:r>
                      <a:endParaRPr lang="en-US" sz="1600"/>
                    </a:p>
                  </a:txBody>
                  <a:tcPr marL="66209" marR="66209" marT="40496" marB="40496"/>
                </a:tc>
                <a:tc>
                  <a:txBody>
                    <a:bodyPr/>
                    <a:lstStyle/>
                    <a:p>
                      <a:r>
                        <a:rPr lang="en-ZA" sz="1600" kern="1200">
                          <a:solidFill>
                            <a:schemeClr val="dk1"/>
                          </a:solidFill>
                          <a:effectLst/>
                          <a:latin typeface="+mn-lt"/>
                          <a:ea typeface="+mn-ea"/>
                          <a:cs typeface="+mn-cs"/>
                        </a:rPr>
                        <a:t>-0.24731</a:t>
                      </a:r>
                      <a:endParaRPr lang="en-US" sz="1600"/>
                    </a:p>
                  </a:txBody>
                  <a:tcPr marL="66209" marR="66209" marT="40496" marB="40496"/>
                </a:tc>
                <a:tc>
                  <a:txBody>
                    <a:bodyPr/>
                    <a:lstStyle/>
                    <a:p>
                      <a:r>
                        <a:rPr lang="en-ZA" sz="1600" kern="1200">
                          <a:solidFill>
                            <a:schemeClr val="dk1"/>
                          </a:solidFill>
                          <a:effectLst/>
                          <a:latin typeface="+mn-lt"/>
                          <a:ea typeface="+mn-ea"/>
                          <a:cs typeface="+mn-cs"/>
                        </a:rPr>
                        <a:t>-0.00322</a:t>
                      </a:r>
                      <a:endParaRPr lang="en-US" sz="1600"/>
                    </a:p>
                  </a:txBody>
                  <a:tcPr marL="66209" marR="66209" marT="40496" marB="40496"/>
                </a:tc>
                <a:tc>
                  <a:txBody>
                    <a:bodyPr/>
                    <a:lstStyle/>
                    <a:p>
                      <a:r>
                        <a:rPr lang="en-ZA" sz="1600" kern="1200">
                          <a:solidFill>
                            <a:schemeClr val="dk1"/>
                          </a:solidFill>
                          <a:effectLst/>
                          <a:latin typeface="+mn-lt"/>
                          <a:ea typeface="+mn-ea"/>
                          <a:cs typeface="+mn-cs"/>
                        </a:rPr>
                        <a:t>0.155969</a:t>
                      </a:r>
                      <a:endParaRPr lang="en-US" sz="1600"/>
                    </a:p>
                  </a:txBody>
                  <a:tcPr marL="66209" marR="66209" marT="40496" marB="40496"/>
                </a:tc>
                <a:tc>
                  <a:txBody>
                    <a:bodyPr/>
                    <a:lstStyle/>
                    <a:p>
                      <a:r>
                        <a:rPr lang="en-ZA" sz="1600" kern="1200">
                          <a:solidFill>
                            <a:schemeClr val="dk1"/>
                          </a:solidFill>
                          <a:effectLst/>
                          <a:latin typeface="+mn-lt"/>
                          <a:ea typeface="+mn-ea"/>
                          <a:cs typeface="+mn-cs"/>
                        </a:rPr>
                        <a:t>0.155969 </a:t>
                      </a:r>
                      <a:endParaRPr lang="en-US" sz="1600"/>
                    </a:p>
                  </a:txBody>
                  <a:tcPr marL="66209" marR="66209" marT="40496" marB="40496"/>
                </a:tc>
                <a:tc>
                  <a:txBody>
                    <a:bodyPr/>
                    <a:lstStyle/>
                    <a:p>
                      <a:r>
                        <a:rPr lang="en-ZA" sz="1600" kern="1200">
                          <a:solidFill>
                            <a:schemeClr val="dk1"/>
                          </a:solidFill>
                          <a:effectLst/>
                          <a:latin typeface="+mn-lt"/>
                          <a:ea typeface="+mn-ea"/>
                          <a:cs typeface="+mn-cs"/>
                        </a:rPr>
                        <a:t>-0.582374 </a:t>
                      </a:r>
                      <a:endParaRPr lang="en-US" sz="1600"/>
                    </a:p>
                  </a:txBody>
                  <a:tcPr marL="66209" marR="66209" marT="40496" marB="40496"/>
                </a:tc>
                <a:extLst>
                  <a:ext uri="{0D108BD9-81ED-4DB2-BD59-A6C34878D82A}">
                    <a16:rowId xmlns:a16="http://schemas.microsoft.com/office/drawing/2014/main" val="3222607392"/>
                  </a:ext>
                </a:extLst>
              </a:tr>
              <a:tr h="599342">
                <a:tc>
                  <a:txBody>
                    <a:bodyPr/>
                    <a:lstStyle/>
                    <a:p>
                      <a:r>
                        <a:rPr lang="en-US" sz="1600"/>
                        <a:t>2</a:t>
                      </a:r>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0.078732</a:t>
                      </a:r>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0.004216</a:t>
                      </a:r>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0.09134</a:t>
                      </a:r>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-0.164357</a:t>
                      </a:r>
                      <a:endParaRPr lang="en-ZA" sz="1600"/>
                    </a:p>
                    <a:p>
                      <a:endParaRPr lang="en-US" sz="1600"/>
                    </a:p>
                  </a:txBody>
                  <a:tcPr marL="66209" marR="66209" marT="40496" marB="40496"/>
                </a:tc>
                <a:tc>
                  <a:txBody>
                    <a:bodyPr/>
                    <a:lstStyle/>
                    <a:p>
                      <a:r>
                        <a:rPr lang="en-ZA" sz="1600" kern="1200">
                          <a:solidFill>
                            <a:schemeClr val="dk1"/>
                          </a:solidFill>
                          <a:effectLst/>
                          <a:latin typeface="+mn-lt"/>
                          <a:ea typeface="+mn-ea"/>
                          <a:cs typeface="+mn-cs"/>
                        </a:rPr>
                        <a:t>0.004216</a:t>
                      </a:r>
                      <a:endParaRPr lang="en-US" sz="1600"/>
                    </a:p>
                  </a:txBody>
                  <a:tcPr marL="66209" marR="66209" marT="40496" marB="40496"/>
                </a:tc>
                <a:tc>
                  <a:txBody>
                    <a:bodyPr/>
                    <a:lstStyle/>
                    <a:p>
                      <a:r>
                        <a:rPr lang="en-ZA" sz="1600" kern="1200">
                          <a:solidFill>
                            <a:schemeClr val="dk1"/>
                          </a:solidFill>
                          <a:effectLst/>
                          <a:latin typeface="+mn-lt"/>
                          <a:ea typeface="+mn-ea"/>
                          <a:cs typeface="+mn-cs"/>
                        </a:rPr>
                        <a:t>0.004216 </a:t>
                      </a:r>
                      <a:endParaRPr lang="en-US" sz="1600"/>
                    </a:p>
                  </a:txBody>
                  <a:tcPr marL="66209" marR="66209" marT="40496" marB="40496"/>
                </a:tc>
                <a:tc>
                  <a:txBody>
                    <a:bodyPr/>
                    <a:lstStyle/>
                    <a:p>
                      <a:r>
                        <a:rPr lang="en-ZA" sz="1600" kern="1200">
                          <a:solidFill>
                            <a:schemeClr val="dk1"/>
                          </a:solidFill>
                          <a:effectLst/>
                          <a:latin typeface="+mn-lt"/>
                          <a:ea typeface="+mn-ea"/>
                          <a:cs typeface="+mn-cs"/>
                        </a:rPr>
                        <a:t>- 0.802993</a:t>
                      </a:r>
                      <a:endParaRPr lang="en-US" sz="1600"/>
                    </a:p>
                  </a:txBody>
                  <a:tcPr marL="66209" marR="66209" marT="40496" marB="40496"/>
                </a:tc>
                <a:extLst>
                  <a:ext uri="{0D108BD9-81ED-4DB2-BD59-A6C34878D82A}">
                    <a16:rowId xmlns:a16="http://schemas.microsoft.com/office/drawing/2014/main" val="2005700868"/>
                  </a:ext>
                </a:extLst>
              </a:tr>
              <a:tr h="599342">
                <a:tc>
                  <a:txBody>
                    <a:bodyPr/>
                    <a:lstStyle/>
                    <a:p>
                      <a:r>
                        <a:rPr lang="en-US" sz="1600"/>
                        <a:t>3</a:t>
                      </a:r>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0.41782</a:t>
                      </a:r>
                      <a:endParaRPr lang="en-ZA" sz="1600"/>
                    </a:p>
                    <a:p>
                      <a:endParaRPr lang="en-US" sz="1600"/>
                    </a:p>
                  </a:txBody>
                  <a:tcPr marL="66209" marR="66209" marT="40496" marB="40496"/>
                </a:tc>
                <a:tc>
                  <a:txBody>
                    <a:bodyPr/>
                    <a:lstStyle/>
                    <a:p>
                      <a:r>
                        <a:rPr lang="en-ZA" sz="1600" kern="1200">
                          <a:solidFill>
                            <a:schemeClr val="dk1"/>
                          </a:solidFill>
                          <a:effectLst/>
                          <a:latin typeface="+mn-lt"/>
                          <a:ea typeface="+mn-ea"/>
                          <a:cs typeface="+mn-cs"/>
                        </a:rPr>
                        <a:t>0.037753 </a:t>
                      </a:r>
                      <a:endParaRPr lang="en-US" sz="1600"/>
                    </a:p>
                  </a:txBody>
                  <a:tcPr marL="66209" marR="66209" marT="40496" marB="40496"/>
                </a:tc>
                <a:tc>
                  <a:txBody>
                    <a:bodyPr/>
                    <a:lstStyle/>
                    <a:p>
                      <a:r>
                        <a:rPr lang="en-ZA" sz="1600" kern="1200">
                          <a:solidFill>
                            <a:schemeClr val="dk1"/>
                          </a:solidFill>
                          <a:effectLst/>
                          <a:latin typeface="+mn-lt"/>
                          <a:ea typeface="+mn-ea"/>
                          <a:cs typeface="+mn-cs"/>
                        </a:rPr>
                        <a:t>-0.612516 </a:t>
                      </a:r>
                      <a:endParaRPr lang="en-US" sz="1600"/>
                    </a:p>
                  </a:txBody>
                  <a:tcPr marL="66209" marR="66209" marT="40496" marB="40496"/>
                </a:tc>
                <a:tc>
                  <a:txBody>
                    <a:bodyPr/>
                    <a:lstStyle/>
                    <a:p>
                      <a:r>
                        <a:rPr lang="en-ZA" sz="1600" kern="1200">
                          <a:solidFill>
                            <a:schemeClr val="dk1"/>
                          </a:solidFill>
                          <a:effectLst/>
                          <a:latin typeface="+mn-lt"/>
                          <a:ea typeface="+mn-ea"/>
                          <a:cs typeface="+mn-cs"/>
                        </a:rPr>
                        <a:t>-0.066482</a:t>
                      </a:r>
                      <a:endParaRPr lang="en-US" sz="1600"/>
                    </a:p>
                  </a:txBody>
                  <a:tcPr marL="66209" marR="66209" marT="40496" marB="40496"/>
                </a:tc>
                <a:tc>
                  <a:txBody>
                    <a:bodyPr/>
                    <a:lstStyle/>
                    <a:p>
                      <a:r>
                        <a:rPr lang="en-ZA" sz="1600" kern="1200">
                          <a:solidFill>
                            <a:schemeClr val="dk1"/>
                          </a:solidFill>
                          <a:effectLst/>
                          <a:latin typeface="+mn-lt"/>
                          <a:ea typeface="+mn-ea"/>
                          <a:cs typeface="+mn-cs"/>
                        </a:rPr>
                        <a:t>0.037753</a:t>
                      </a:r>
                      <a:endParaRPr lang="en-US" sz="1600"/>
                    </a:p>
                  </a:txBody>
                  <a:tcPr marL="66209" marR="66209" marT="40496" marB="40496"/>
                </a:tc>
                <a:tc>
                  <a:txBody>
                    <a:bodyPr/>
                    <a:lstStyle/>
                    <a:p>
                      <a:r>
                        <a:rPr lang="en-ZA" sz="1600" kern="1200">
                          <a:solidFill>
                            <a:schemeClr val="dk1"/>
                          </a:solidFill>
                          <a:effectLst/>
                          <a:latin typeface="+mn-lt"/>
                          <a:ea typeface="+mn-ea"/>
                          <a:cs typeface="+mn-cs"/>
                        </a:rPr>
                        <a:t>0.037753 </a:t>
                      </a:r>
                      <a:endParaRPr lang="en-US" sz="1600"/>
                    </a:p>
                  </a:txBody>
                  <a:tcPr marL="66209" marR="66209" marT="40496" marB="40496"/>
                </a:tc>
                <a:tc>
                  <a:txBody>
                    <a:bodyPr/>
                    <a:lstStyle/>
                    <a:p>
                      <a:r>
                        <a:rPr lang="en-ZA" sz="1600" kern="1200">
                          <a:solidFill>
                            <a:schemeClr val="dk1"/>
                          </a:solidFill>
                          <a:effectLst/>
                          <a:latin typeface="+mn-lt"/>
                          <a:ea typeface="+mn-ea"/>
                          <a:cs typeface="+mn-cs"/>
                        </a:rPr>
                        <a:t>-0.985309 </a:t>
                      </a:r>
                      <a:endParaRPr lang="en-US" sz="1600"/>
                    </a:p>
                  </a:txBody>
                  <a:tcPr marL="66209" marR="66209" marT="40496" marB="40496"/>
                </a:tc>
                <a:extLst>
                  <a:ext uri="{0D108BD9-81ED-4DB2-BD59-A6C34878D82A}">
                    <a16:rowId xmlns:a16="http://schemas.microsoft.com/office/drawing/2014/main" val="153009374"/>
                  </a:ext>
                </a:extLst>
              </a:tr>
              <a:tr h="599342">
                <a:tc>
                  <a:txBody>
                    <a:bodyPr/>
                    <a:lstStyle/>
                    <a:p>
                      <a:r>
                        <a:rPr lang="en-US" sz="1600"/>
                        <a:t>4</a:t>
                      </a:r>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0.274759</a:t>
                      </a:r>
                      <a:endParaRPr lang="en-US" sz="1600"/>
                    </a:p>
                  </a:txBody>
                  <a:tcPr marL="66209" marR="66209" marT="40496" marB="404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kern="1200">
                          <a:solidFill>
                            <a:schemeClr val="dk1"/>
                          </a:solidFill>
                          <a:effectLst/>
                          <a:latin typeface="+mn-lt"/>
                          <a:ea typeface="+mn-ea"/>
                          <a:cs typeface="+mn-cs"/>
                        </a:rPr>
                        <a:t>-0.056978</a:t>
                      </a:r>
                      <a:endParaRPr lang="en-ZA" sz="1600"/>
                    </a:p>
                    <a:p>
                      <a:endParaRPr lang="en-US" sz="1600"/>
                    </a:p>
                  </a:txBody>
                  <a:tcPr marL="66209" marR="66209" marT="40496" marB="40496"/>
                </a:tc>
                <a:tc>
                  <a:txBody>
                    <a:bodyPr/>
                    <a:lstStyle/>
                    <a:p>
                      <a:r>
                        <a:rPr lang="en-ZA" sz="1600" kern="1200">
                          <a:solidFill>
                            <a:schemeClr val="dk1"/>
                          </a:solidFill>
                          <a:effectLst/>
                          <a:latin typeface="+mn-lt"/>
                          <a:ea typeface="+mn-ea"/>
                          <a:cs typeface="+mn-cs"/>
                        </a:rPr>
                        <a:t>0.496297</a:t>
                      </a:r>
                      <a:endParaRPr lang="en-US" sz="1600"/>
                    </a:p>
                  </a:txBody>
                  <a:tcPr marL="66209" marR="66209" marT="40496" marB="40496"/>
                </a:tc>
                <a:tc>
                  <a:txBody>
                    <a:bodyPr/>
                    <a:lstStyle/>
                    <a:p>
                      <a:r>
                        <a:rPr lang="en-ZA" sz="1600" kern="1200">
                          <a:solidFill>
                            <a:schemeClr val="dk1"/>
                          </a:solidFill>
                          <a:effectLst/>
                          <a:latin typeface="+mn-lt"/>
                          <a:ea typeface="+mn-ea"/>
                          <a:cs typeface="+mn-cs"/>
                        </a:rPr>
                        <a:t>-0.101263</a:t>
                      </a:r>
                      <a:endParaRPr lang="en-US" sz="1600"/>
                    </a:p>
                  </a:txBody>
                  <a:tcPr marL="66209" marR="66209" marT="40496" marB="40496"/>
                </a:tc>
                <a:tc>
                  <a:txBody>
                    <a:bodyPr/>
                    <a:lstStyle/>
                    <a:p>
                      <a:r>
                        <a:rPr lang="en-ZA" sz="1600" kern="1200">
                          <a:solidFill>
                            <a:schemeClr val="dk1"/>
                          </a:solidFill>
                          <a:effectLst/>
                          <a:latin typeface="+mn-lt"/>
                          <a:ea typeface="+mn-ea"/>
                          <a:cs typeface="+mn-cs"/>
                        </a:rPr>
                        <a:t>-0.056978</a:t>
                      </a:r>
                      <a:endParaRPr lang="en-US" sz="1600"/>
                    </a:p>
                  </a:txBody>
                  <a:tcPr marL="66209" marR="66209" marT="40496" marB="40496"/>
                </a:tc>
                <a:tc>
                  <a:txBody>
                    <a:bodyPr/>
                    <a:lstStyle/>
                    <a:p>
                      <a:r>
                        <a:rPr lang="en-ZA" sz="1600" kern="1200">
                          <a:solidFill>
                            <a:schemeClr val="dk1"/>
                          </a:solidFill>
                          <a:effectLst/>
                          <a:latin typeface="+mn-lt"/>
                          <a:ea typeface="+mn-ea"/>
                          <a:cs typeface="+mn-cs"/>
                        </a:rPr>
                        <a:t>-0.056978 </a:t>
                      </a:r>
                      <a:endParaRPr lang="en-US" sz="1600"/>
                    </a:p>
                  </a:txBody>
                  <a:tcPr marL="66209" marR="66209" marT="40496" marB="40496"/>
                </a:tc>
                <a:tc>
                  <a:txBody>
                    <a:bodyPr/>
                    <a:lstStyle/>
                    <a:p>
                      <a:r>
                        <a:rPr lang="en-ZA" sz="1600" kern="1200">
                          <a:solidFill>
                            <a:schemeClr val="dk1"/>
                          </a:solidFill>
                          <a:effectLst/>
                          <a:latin typeface="+mn-lt"/>
                          <a:ea typeface="+mn-ea"/>
                          <a:cs typeface="+mn-cs"/>
                        </a:rPr>
                        <a:t> -1.307616 </a:t>
                      </a:r>
                      <a:endParaRPr lang="en-US" sz="1600"/>
                    </a:p>
                  </a:txBody>
                  <a:tcPr marL="66209" marR="66209" marT="40496" marB="40496"/>
                </a:tc>
                <a:extLst>
                  <a:ext uri="{0D108BD9-81ED-4DB2-BD59-A6C34878D82A}">
                    <a16:rowId xmlns:a16="http://schemas.microsoft.com/office/drawing/2014/main" val="1651340903"/>
                  </a:ext>
                </a:extLst>
              </a:tr>
            </a:tbl>
          </a:graphicData>
        </a:graphic>
      </p:graphicFrame>
    </p:spTree>
    <p:extLst>
      <p:ext uri="{BB962C8B-B14F-4D97-AF65-F5344CB8AC3E}">
        <p14:creationId xmlns:p14="http://schemas.microsoft.com/office/powerpoint/2010/main" val="2905140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53593E-81B9-CB45-A7D3-B0A170E141D9}"/>
              </a:ext>
            </a:extLst>
          </p:cNvPr>
          <p:cNvPicPr>
            <a:picLocks noGrp="1" noChangeAspect="1"/>
          </p:cNvPicPr>
          <p:nvPr>
            <p:ph idx="1"/>
          </p:nvPr>
        </p:nvPicPr>
        <p:blipFill>
          <a:blip r:embed="rId2"/>
          <a:stretch>
            <a:fillRect/>
          </a:stretch>
        </p:blipFill>
        <p:spPr>
          <a:xfrm>
            <a:off x="2599702" y="1180408"/>
            <a:ext cx="5563396" cy="4921134"/>
          </a:xfrm>
        </p:spPr>
      </p:pic>
      <p:sp>
        <p:nvSpPr>
          <p:cNvPr id="7" name="TextBox 6">
            <a:extLst>
              <a:ext uri="{FF2B5EF4-FFF2-40B4-BE49-F238E27FC236}">
                <a16:creationId xmlns:a16="http://schemas.microsoft.com/office/drawing/2014/main" id="{D625784F-48F6-3845-8AEE-B532E9088415}"/>
              </a:ext>
            </a:extLst>
          </p:cNvPr>
          <p:cNvSpPr txBox="1"/>
          <p:nvPr/>
        </p:nvSpPr>
        <p:spPr>
          <a:xfrm>
            <a:off x="2308756" y="419486"/>
            <a:ext cx="6145287" cy="1077218"/>
          </a:xfrm>
          <a:prstGeom prst="rect">
            <a:avLst/>
          </a:prstGeom>
          <a:noFill/>
        </p:spPr>
        <p:txBody>
          <a:bodyPr wrap="square" rtlCol="0">
            <a:spAutoFit/>
          </a:bodyPr>
          <a:lstStyle/>
          <a:p>
            <a:r>
              <a:rPr lang="en-US" sz="3200" dirty="0">
                <a:solidFill>
                  <a:srgbClr val="92D050"/>
                </a:solidFill>
              </a:rPr>
              <a:t>R-squared scores of different    		 Imputation techniques</a:t>
            </a:r>
          </a:p>
        </p:txBody>
      </p:sp>
    </p:spTree>
    <p:extLst>
      <p:ext uri="{BB962C8B-B14F-4D97-AF65-F5344CB8AC3E}">
        <p14:creationId xmlns:p14="http://schemas.microsoft.com/office/powerpoint/2010/main" val="989848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7D64D647-9DC5-A045-90DD-BAAF9B039348}"/>
              </a:ext>
            </a:extLst>
          </p:cNvPr>
          <p:cNvSpPr>
            <a:spLocks noGrp="1"/>
          </p:cNvSpPr>
          <p:nvPr>
            <p:ph idx="1"/>
          </p:nvPr>
        </p:nvSpPr>
        <p:spPr>
          <a:xfrm>
            <a:off x="677334" y="2160589"/>
            <a:ext cx="8596668" cy="3880773"/>
          </a:xfrm>
        </p:spPr>
        <p:txBody>
          <a:bodyPr>
            <a:normAutofit/>
          </a:bodyPr>
          <a:lstStyle/>
          <a:p>
            <a:r>
              <a:rPr lang="en-ZA" dirty="0"/>
              <a:t>Following imputation techniques, experiments were run on the 359 features that were extracted across the different categories. </a:t>
            </a:r>
          </a:p>
          <a:p>
            <a:r>
              <a:rPr lang="en-ZA" dirty="0"/>
              <a:t>Each feature was added to the base data set one at a time and an SVR model was run on it after the addition of the feature. </a:t>
            </a:r>
          </a:p>
          <a:p>
            <a:r>
              <a:rPr lang="en-ZA" dirty="0"/>
              <a:t>Then the feature will be removed, and a new feature would be added in its place. </a:t>
            </a:r>
          </a:p>
          <a:p>
            <a:r>
              <a:rPr lang="en-ZA" dirty="0"/>
              <a:t>This was done to measure the impact of each feature on the dataset </a:t>
            </a:r>
          </a:p>
          <a:p>
            <a:endParaRPr lang="en-US" dirty="0"/>
          </a:p>
        </p:txBody>
      </p:sp>
    </p:spTree>
    <p:extLst>
      <p:ext uri="{BB962C8B-B14F-4D97-AF65-F5344CB8AC3E}">
        <p14:creationId xmlns:p14="http://schemas.microsoft.com/office/powerpoint/2010/main" val="114380871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4BB08DC8-9F33-D943-A74F-2A8DCA3416C1}"/>
              </a:ext>
            </a:extLst>
          </p:cNvPr>
          <p:cNvSpPr>
            <a:spLocks noGrp="1"/>
          </p:cNvSpPr>
          <p:nvPr>
            <p:ph idx="1"/>
          </p:nvPr>
        </p:nvSpPr>
        <p:spPr>
          <a:xfrm>
            <a:off x="677334" y="2160589"/>
            <a:ext cx="8596668" cy="3880773"/>
          </a:xfrm>
        </p:spPr>
        <p:txBody>
          <a:bodyPr>
            <a:normAutofit/>
          </a:bodyPr>
          <a:lstStyle/>
          <a:p>
            <a:r>
              <a:rPr lang="en-ZA" dirty="0"/>
              <a:t>Across all four categories of selected features, the </a:t>
            </a:r>
            <a:r>
              <a:rPr lang="en-ZA" dirty="0" err="1"/>
              <a:t>tsFresh</a:t>
            </a:r>
            <a:r>
              <a:rPr lang="en-ZA" dirty="0"/>
              <a:t> category had 272 features out of 359 features. </a:t>
            </a:r>
          </a:p>
          <a:p>
            <a:r>
              <a:rPr lang="en-ZA" dirty="0"/>
              <a:t>The average R-squared score for this category is 0.547083. </a:t>
            </a:r>
          </a:p>
          <a:p>
            <a:r>
              <a:rPr lang="en-ZA" dirty="0"/>
              <a:t>The feature that improved the base data set the best also came from this category with an R-squared score of 0.580946. </a:t>
            </a:r>
          </a:p>
          <a:p>
            <a:r>
              <a:rPr lang="en-ZA" dirty="0"/>
              <a:t>The worst performing category is Fourier Transform Features. No features from this category were selected. </a:t>
            </a:r>
          </a:p>
          <a:p>
            <a:r>
              <a:rPr lang="en-ZA" dirty="0"/>
              <a:t>The graph shows the top 3 features relative to the rest of the </a:t>
            </a:r>
          </a:p>
          <a:p>
            <a:r>
              <a:rPr lang="en-ZA" dirty="0"/>
              <a:t>features which are labelled as other. </a:t>
            </a:r>
          </a:p>
          <a:p>
            <a:r>
              <a:rPr lang="en-ZA" dirty="0"/>
              <a:t>The lowest R-squared score recorded is 0.477384 this is lower than our base dataset score with no added features. </a:t>
            </a:r>
          </a:p>
          <a:p>
            <a:endParaRPr lang="en-ZA" dirty="0"/>
          </a:p>
          <a:p>
            <a:endParaRPr lang="en-US" dirty="0"/>
          </a:p>
        </p:txBody>
      </p:sp>
    </p:spTree>
    <p:extLst>
      <p:ext uri="{BB962C8B-B14F-4D97-AF65-F5344CB8AC3E}">
        <p14:creationId xmlns:p14="http://schemas.microsoft.com/office/powerpoint/2010/main" val="21447051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808966-4D93-FB45-B4E4-91DC091B501B}"/>
              </a:ext>
            </a:extLst>
          </p:cNvPr>
          <p:cNvPicPr preferRelativeResize="0">
            <a:picLocks noGrp="1"/>
          </p:cNvPicPr>
          <p:nvPr>
            <p:ph idx="1"/>
          </p:nvPr>
        </p:nvPicPr>
        <p:blipFill>
          <a:blip r:embed="rId2"/>
          <a:stretch>
            <a:fillRect/>
          </a:stretch>
        </p:blipFill>
        <p:spPr>
          <a:xfrm>
            <a:off x="1579417" y="1496291"/>
            <a:ext cx="7564583" cy="4372493"/>
          </a:xfrm>
        </p:spPr>
      </p:pic>
      <p:sp>
        <p:nvSpPr>
          <p:cNvPr id="6" name="TextBox 5">
            <a:extLst>
              <a:ext uri="{FF2B5EF4-FFF2-40B4-BE49-F238E27FC236}">
                <a16:creationId xmlns:a16="http://schemas.microsoft.com/office/drawing/2014/main" id="{E1CEB10C-5DB0-A242-B23F-779A937AF57A}"/>
              </a:ext>
            </a:extLst>
          </p:cNvPr>
          <p:cNvSpPr txBox="1"/>
          <p:nvPr/>
        </p:nvSpPr>
        <p:spPr>
          <a:xfrm>
            <a:off x="2384771" y="419073"/>
            <a:ext cx="5953874" cy="1077218"/>
          </a:xfrm>
          <a:prstGeom prst="rect">
            <a:avLst/>
          </a:prstGeom>
          <a:noFill/>
        </p:spPr>
        <p:txBody>
          <a:bodyPr wrap="none" rtlCol="0">
            <a:spAutoFit/>
          </a:bodyPr>
          <a:lstStyle/>
          <a:p>
            <a:r>
              <a:rPr lang="en-US" sz="3200" dirty="0">
                <a:solidFill>
                  <a:srgbClr val="92D050"/>
                </a:solidFill>
              </a:rPr>
              <a:t>R-squared for different </a:t>
            </a:r>
          </a:p>
          <a:p>
            <a:r>
              <a:rPr lang="en-US" sz="3200" dirty="0">
                <a:solidFill>
                  <a:srgbClr val="92D050"/>
                </a:solidFill>
              </a:rPr>
              <a:t>feature engineering techniques</a:t>
            </a:r>
          </a:p>
        </p:txBody>
      </p:sp>
    </p:spTree>
    <p:extLst>
      <p:ext uri="{BB962C8B-B14F-4D97-AF65-F5344CB8AC3E}">
        <p14:creationId xmlns:p14="http://schemas.microsoft.com/office/powerpoint/2010/main" val="240402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2BD6E-1651-124D-A899-09750560D337}"/>
              </a:ext>
            </a:extLst>
          </p:cNvPr>
          <p:cNvSpPr>
            <a:spLocks noGrp="1"/>
          </p:cNvSpPr>
          <p:nvPr>
            <p:ph type="title"/>
          </p:nvPr>
        </p:nvSpPr>
        <p:spPr>
          <a:xfrm>
            <a:off x="652481" y="1382486"/>
            <a:ext cx="3547581" cy="4093028"/>
          </a:xfrm>
        </p:spPr>
        <p:txBody>
          <a:bodyPr anchor="ctr">
            <a:normAutofit/>
          </a:bodyPr>
          <a:lstStyle/>
          <a:p>
            <a:r>
              <a:rPr lang="en-US" sz="4400"/>
              <a:t>1. Introduction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1BFCBA8-FB62-4CC3-8BEB-03CD45EE8619}"/>
              </a:ext>
            </a:extLst>
          </p:cNvPr>
          <p:cNvGraphicFramePr>
            <a:graphicFrameLocks noGrp="1"/>
          </p:cNvGraphicFramePr>
          <p:nvPr>
            <p:ph idx="1"/>
            <p:extLst>
              <p:ext uri="{D42A27DB-BD31-4B8C-83A1-F6EECF244321}">
                <p14:modId xmlns:p14="http://schemas.microsoft.com/office/powerpoint/2010/main" val="274722589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77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1"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60A00D-F75D-3248-BEE2-42223C87D1F2}"/>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Some well know feature engineering techniques.</a:t>
            </a:r>
          </a:p>
        </p:txBody>
      </p:sp>
      <p:sp>
        <p:nvSpPr>
          <p:cNvPr id="39"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939328-114B-8F4A-874F-3339013A20B7}"/>
              </a:ext>
            </a:extLst>
          </p:cNvPr>
          <p:cNvSpPr>
            <a:spLocks noGrp="1"/>
          </p:cNvSpPr>
          <p:nvPr>
            <p:ph idx="1"/>
          </p:nvPr>
        </p:nvSpPr>
        <p:spPr>
          <a:xfrm>
            <a:off x="6116084" y="609601"/>
            <a:ext cx="5511296" cy="5175624"/>
          </a:xfrm>
        </p:spPr>
        <p:txBody>
          <a:bodyPr anchor="ctr">
            <a:normAutofit/>
          </a:bodyPr>
          <a:lstStyle/>
          <a:p>
            <a:pPr marL="514350" indent="-514350">
              <a:buFont typeface="+mj-lt"/>
              <a:buAutoNum type="arabicPeriod"/>
            </a:pPr>
            <a:r>
              <a:rPr lang="en-ZA">
                <a:solidFill>
                  <a:srgbClr val="FFFFFF"/>
                </a:solidFill>
              </a:rPr>
              <a:t>Binning,</a:t>
            </a:r>
          </a:p>
          <a:p>
            <a:pPr marL="514350" indent="-514350">
              <a:buFont typeface="+mj-lt"/>
              <a:buAutoNum type="arabicPeriod"/>
            </a:pPr>
            <a:r>
              <a:rPr lang="en-ZA">
                <a:solidFill>
                  <a:srgbClr val="FFFFFF"/>
                </a:solidFill>
              </a:rPr>
              <a:t>Log Transforms,</a:t>
            </a:r>
          </a:p>
          <a:p>
            <a:pPr marL="514350" indent="-514350">
              <a:buFont typeface="+mj-lt"/>
              <a:buAutoNum type="arabicPeriod"/>
            </a:pPr>
            <a:r>
              <a:rPr lang="en-ZA">
                <a:solidFill>
                  <a:srgbClr val="FFFFFF"/>
                </a:solidFill>
              </a:rPr>
              <a:t>One-Hot encoding, </a:t>
            </a:r>
          </a:p>
          <a:p>
            <a:pPr marL="514350" indent="-514350">
              <a:buFont typeface="+mj-lt"/>
              <a:buAutoNum type="arabicPeriod"/>
            </a:pPr>
            <a:r>
              <a:rPr lang="en-ZA">
                <a:solidFill>
                  <a:srgbClr val="FFFFFF"/>
                </a:solidFill>
              </a:rPr>
              <a:t>Scaling,</a:t>
            </a:r>
          </a:p>
          <a:p>
            <a:pPr marL="514350" indent="-514350">
              <a:buFont typeface="+mj-lt"/>
              <a:buAutoNum type="arabicPeriod"/>
            </a:pPr>
            <a:r>
              <a:rPr lang="en-ZA">
                <a:solidFill>
                  <a:srgbClr val="FFFFFF"/>
                </a:solidFill>
              </a:rPr>
              <a:t>Feature splitting,</a:t>
            </a:r>
          </a:p>
          <a:p>
            <a:pPr marL="514350" indent="-514350">
              <a:buFont typeface="+mj-lt"/>
              <a:buAutoNum type="arabicPeriod"/>
            </a:pPr>
            <a:r>
              <a:rPr lang="en-ZA">
                <a:solidFill>
                  <a:srgbClr val="FFFFFF"/>
                </a:solidFill>
              </a:rPr>
              <a:t>Grouping Operations,</a:t>
            </a:r>
          </a:p>
          <a:p>
            <a:pPr marL="514350" indent="-514350">
              <a:buFont typeface="+mj-lt"/>
              <a:buAutoNum type="arabicPeriod"/>
            </a:pPr>
            <a:r>
              <a:rPr lang="en-ZA">
                <a:solidFill>
                  <a:srgbClr val="FFFFFF"/>
                </a:solidFill>
              </a:rPr>
              <a:t>Handling outliers and </a:t>
            </a:r>
          </a:p>
          <a:p>
            <a:pPr marL="514350" indent="-514350">
              <a:buFont typeface="+mj-lt"/>
              <a:buAutoNum type="arabicPeriod"/>
            </a:pPr>
            <a:r>
              <a:rPr lang="en-ZA">
                <a:solidFill>
                  <a:srgbClr val="FFFFFF"/>
                </a:solidFill>
              </a:rPr>
              <a:t>Date Extraction. </a:t>
            </a:r>
          </a:p>
          <a:p>
            <a:endParaRPr lang="en-US">
              <a:solidFill>
                <a:srgbClr val="FFFFFF"/>
              </a:solidFill>
            </a:endParaRPr>
          </a:p>
        </p:txBody>
      </p:sp>
    </p:spTree>
    <p:extLst>
      <p:ext uri="{BB962C8B-B14F-4D97-AF65-F5344CB8AC3E}">
        <p14:creationId xmlns:p14="http://schemas.microsoft.com/office/powerpoint/2010/main" val="335513188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D9B043-B285-E141-A926-51CBFA20330F}"/>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Case study: Predicting the South African unemployment rate using time series data.</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8B2EA94-E6B5-9944-9C31-CE20616E5719}"/>
              </a:ext>
            </a:extLst>
          </p:cNvPr>
          <p:cNvSpPr>
            <a:spLocks noGrp="1"/>
          </p:cNvSpPr>
          <p:nvPr>
            <p:ph idx="1"/>
          </p:nvPr>
        </p:nvSpPr>
        <p:spPr>
          <a:xfrm>
            <a:off x="6116084" y="609601"/>
            <a:ext cx="5511296" cy="5175624"/>
          </a:xfrm>
        </p:spPr>
        <p:txBody>
          <a:bodyPr anchor="ctr">
            <a:normAutofit/>
          </a:bodyPr>
          <a:lstStyle/>
          <a:p>
            <a:r>
              <a:rPr lang="en-ZA">
                <a:solidFill>
                  <a:srgbClr val="FFFFFF"/>
                </a:solidFill>
              </a:rPr>
              <a:t>This problem requires domain knowledge on what are the best features in predicting the unemployment rate and what features will most likely have no effect.</a:t>
            </a:r>
          </a:p>
          <a:p>
            <a:r>
              <a:rPr lang="en-ZA">
                <a:solidFill>
                  <a:srgbClr val="FFFFFF"/>
                </a:solidFill>
              </a:rPr>
              <a:t> An idea would be to select a batch of features randomly and try to model the problem using only those features. </a:t>
            </a:r>
          </a:p>
          <a:p>
            <a:r>
              <a:rPr lang="en-ZA">
                <a:solidFill>
                  <a:srgbClr val="FFFFFF"/>
                </a:solidFill>
              </a:rPr>
              <a:t>One would then try repeatedly taking a random sample of a set number of features until they find the model that best fits the data. </a:t>
            </a:r>
          </a:p>
          <a:p>
            <a:r>
              <a:rPr lang="en-ZA">
                <a:solidFill>
                  <a:srgbClr val="FFFFFF"/>
                </a:solidFill>
              </a:rPr>
              <a:t>While keeping bias and high variance low. </a:t>
            </a:r>
          </a:p>
          <a:p>
            <a:endParaRPr lang="en-US">
              <a:solidFill>
                <a:srgbClr val="FFFFFF"/>
              </a:solidFill>
            </a:endParaRPr>
          </a:p>
        </p:txBody>
      </p:sp>
    </p:spTree>
    <p:extLst>
      <p:ext uri="{BB962C8B-B14F-4D97-AF65-F5344CB8AC3E}">
        <p14:creationId xmlns:p14="http://schemas.microsoft.com/office/powerpoint/2010/main" val="376772668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67BBC63-5D30-B944-AC91-65CA857F1562}"/>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Why a paper on feature engineering?</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61983A7-0D3F-7F49-8D99-CC854369EE9E}"/>
              </a:ext>
            </a:extLst>
          </p:cNvPr>
          <p:cNvSpPr>
            <a:spLocks noGrp="1"/>
          </p:cNvSpPr>
          <p:nvPr>
            <p:ph idx="1"/>
          </p:nvPr>
        </p:nvSpPr>
        <p:spPr>
          <a:xfrm>
            <a:off x="6116084" y="609601"/>
            <a:ext cx="5511296" cy="5175624"/>
          </a:xfrm>
        </p:spPr>
        <p:txBody>
          <a:bodyPr anchor="ctr">
            <a:normAutofit/>
          </a:bodyPr>
          <a:lstStyle/>
          <a:p>
            <a:r>
              <a:rPr lang="en-ZA">
                <a:solidFill>
                  <a:srgbClr val="FFFFFF"/>
                </a:solidFill>
              </a:rPr>
              <a:t>Previous work on improving the performance of multivariate machine learning forecasting models focused on feature selection techniques. </a:t>
            </a:r>
          </a:p>
          <a:p>
            <a:r>
              <a:rPr lang="en-ZA">
                <a:solidFill>
                  <a:srgbClr val="FFFFFF"/>
                </a:solidFill>
              </a:rPr>
              <a:t>They often do not cover the entire space of feature Optimization, limiting the scope of the problem. </a:t>
            </a:r>
          </a:p>
          <a:p>
            <a:r>
              <a:rPr lang="en-ZA">
                <a:solidFill>
                  <a:srgbClr val="FFFFFF"/>
                </a:solidFill>
              </a:rPr>
              <a:t>Using feature engineering to improve the performance of the models each feature has the potential to be engineered to have a meaningful impact on the final model. </a:t>
            </a:r>
          </a:p>
          <a:p>
            <a:r>
              <a:rPr lang="en-ZA">
                <a:solidFill>
                  <a:srgbClr val="FFFFFF"/>
                </a:solidFill>
              </a:rPr>
              <a:t>Every feature in the data set is seen as useful rather than selecting only a subset and leaving other features unexplored. </a:t>
            </a:r>
          </a:p>
        </p:txBody>
      </p:sp>
    </p:spTree>
    <p:extLst>
      <p:ext uri="{BB962C8B-B14F-4D97-AF65-F5344CB8AC3E}">
        <p14:creationId xmlns:p14="http://schemas.microsoft.com/office/powerpoint/2010/main" val="2565117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1E7AA4-D10A-864F-A4A8-169DE2155190}"/>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Why we chose to model the south African unemployment rate?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CBFD0F-7CCD-0144-8149-56ED40207FD8}"/>
              </a:ext>
            </a:extLst>
          </p:cNvPr>
          <p:cNvSpPr>
            <a:spLocks noGrp="1"/>
          </p:cNvSpPr>
          <p:nvPr>
            <p:ph idx="1"/>
          </p:nvPr>
        </p:nvSpPr>
        <p:spPr>
          <a:xfrm>
            <a:off x="6116084" y="609601"/>
            <a:ext cx="5511296" cy="5175624"/>
          </a:xfrm>
        </p:spPr>
        <p:txBody>
          <a:bodyPr anchor="ctr">
            <a:normAutofit/>
          </a:bodyPr>
          <a:lstStyle/>
          <a:p>
            <a:r>
              <a:rPr lang="en-ZA">
                <a:solidFill>
                  <a:srgbClr val="FFFFFF"/>
                </a:solidFill>
              </a:rPr>
              <a:t>South Africa’s unemployment rate shows no sign of slowing down, in the fourth quarter of 2020 the rate was 32.5% the highest ever recorded </a:t>
            </a:r>
          </a:p>
          <a:p>
            <a:r>
              <a:rPr lang="en-ZA">
                <a:solidFill>
                  <a:srgbClr val="FFFFFF"/>
                </a:solidFill>
              </a:rPr>
              <a:t>This raises concerns regarding the well-being of the country. The South African market is still not creating enough jobs as more people enter the labour market. </a:t>
            </a:r>
          </a:p>
          <a:p>
            <a:r>
              <a:rPr lang="en-ZA">
                <a:solidFill>
                  <a:srgbClr val="FFFFFF"/>
                </a:solidFill>
              </a:rPr>
              <a:t>Accurately predicting the unemployment rate can help policymakers deal with the unemployment crisis. </a:t>
            </a:r>
          </a:p>
          <a:p>
            <a:pPr marL="0" indent="0">
              <a:buNone/>
            </a:pPr>
            <a:endParaRPr lang="en-US">
              <a:solidFill>
                <a:srgbClr val="FFFFFF"/>
              </a:solidFill>
            </a:endParaRPr>
          </a:p>
        </p:txBody>
      </p:sp>
    </p:spTree>
    <p:extLst>
      <p:ext uri="{BB962C8B-B14F-4D97-AF65-F5344CB8AC3E}">
        <p14:creationId xmlns:p14="http://schemas.microsoft.com/office/powerpoint/2010/main" val="274395653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BB0827-237F-264B-93E6-AC7CCC2B83CA}"/>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2. Related Work.</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1191C4B-D610-954E-8E58-60739DF00AC9}"/>
              </a:ext>
            </a:extLst>
          </p:cNvPr>
          <p:cNvSpPr>
            <a:spLocks noGrp="1"/>
          </p:cNvSpPr>
          <p:nvPr>
            <p:ph idx="1"/>
          </p:nvPr>
        </p:nvSpPr>
        <p:spPr>
          <a:xfrm>
            <a:off x="6116084" y="609601"/>
            <a:ext cx="5511296" cy="5175624"/>
          </a:xfrm>
        </p:spPr>
        <p:txBody>
          <a:bodyPr anchor="ctr">
            <a:normAutofit/>
          </a:bodyPr>
          <a:lstStyle/>
          <a:p>
            <a:pPr marL="0" indent="0">
              <a:buNone/>
            </a:pPr>
            <a:r>
              <a:rPr lang="en-US">
                <a:solidFill>
                  <a:srgbClr val="FFFFFF"/>
                </a:solidFill>
              </a:rPr>
              <a:t>What will be covered in this section.</a:t>
            </a:r>
          </a:p>
          <a:p>
            <a:pPr marL="0" indent="0">
              <a:buNone/>
            </a:pPr>
            <a:endParaRPr lang="en-US">
              <a:solidFill>
                <a:srgbClr val="FFFFFF"/>
              </a:solidFill>
            </a:endParaRPr>
          </a:p>
          <a:p>
            <a:pPr marL="514350" indent="-514350">
              <a:buFont typeface="+mj-lt"/>
              <a:buAutoNum type="arabicPeriod"/>
            </a:pPr>
            <a:r>
              <a:rPr lang="en-US">
                <a:solidFill>
                  <a:srgbClr val="FFFFFF"/>
                </a:solidFill>
              </a:rPr>
              <a:t>Data</a:t>
            </a:r>
          </a:p>
          <a:p>
            <a:pPr marL="514350" indent="-514350">
              <a:buFont typeface="+mj-lt"/>
              <a:buAutoNum type="arabicPeriod"/>
            </a:pPr>
            <a:r>
              <a:rPr lang="en-US">
                <a:solidFill>
                  <a:srgbClr val="FFFFFF"/>
                </a:solidFill>
              </a:rPr>
              <a:t>Models</a:t>
            </a:r>
          </a:p>
          <a:p>
            <a:pPr marL="514350" indent="-514350">
              <a:buFont typeface="+mj-lt"/>
              <a:buAutoNum type="arabicPeriod"/>
            </a:pPr>
            <a:r>
              <a:rPr lang="en-US">
                <a:solidFill>
                  <a:srgbClr val="FFFFFF"/>
                </a:solidFill>
              </a:rPr>
              <a:t>Feature Engineering</a:t>
            </a:r>
          </a:p>
          <a:p>
            <a:pPr marL="514350" indent="-514350">
              <a:buFont typeface="+mj-lt"/>
              <a:buAutoNum type="arabicPeriod"/>
            </a:pPr>
            <a:r>
              <a:rPr lang="en-US">
                <a:solidFill>
                  <a:srgbClr val="FFFFFF"/>
                </a:solidFill>
              </a:rPr>
              <a:t>Measures of performance</a:t>
            </a:r>
          </a:p>
          <a:p>
            <a:pPr marL="514350" indent="-514350">
              <a:buFont typeface="+mj-lt"/>
              <a:buAutoNum type="arabicPeriod"/>
            </a:pPr>
            <a:r>
              <a:rPr lang="en-US">
                <a:solidFill>
                  <a:srgbClr val="FFFFFF"/>
                </a:solidFill>
              </a:rPr>
              <a:t>Conclusion</a:t>
            </a:r>
          </a:p>
        </p:txBody>
      </p:sp>
    </p:spTree>
    <p:extLst>
      <p:ext uri="{BB962C8B-B14F-4D97-AF65-F5344CB8AC3E}">
        <p14:creationId xmlns:p14="http://schemas.microsoft.com/office/powerpoint/2010/main" val="18606424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3E12016-CCCF-8640-A510-1835BA6DB116}"/>
              </a:ext>
            </a:extLst>
          </p:cNvPr>
          <p:cNvSpPr>
            <a:spLocks noGrp="1"/>
          </p:cNvSpPr>
          <p:nvPr>
            <p:ph type="title"/>
          </p:nvPr>
        </p:nvSpPr>
        <p:spPr>
          <a:xfrm>
            <a:off x="677334" y="609600"/>
            <a:ext cx="8596668" cy="1320800"/>
          </a:xfrm>
        </p:spPr>
        <p:txBody>
          <a:bodyPr>
            <a:normAutofit/>
          </a:bodyPr>
          <a:lstStyle/>
          <a:p>
            <a:r>
              <a:rPr lang="en-US"/>
              <a:t>2.1 Data</a:t>
            </a:r>
          </a:p>
        </p:txBody>
      </p:sp>
      <p:sp>
        <p:nvSpPr>
          <p:cNvPr id="3" name="Content Placeholder 2">
            <a:extLst>
              <a:ext uri="{FF2B5EF4-FFF2-40B4-BE49-F238E27FC236}">
                <a16:creationId xmlns:a16="http://schemas.microsoft.com/office/drawing/2014/main" id="{4CFF3AEB-E010-A84B-8771-E1A182F83601}"/>
              </a:ext>
            </a:extLst>
          </p:cNvPr>
          <p:cNvSpPr>
            <a:spLocks noGrp="1"/>
          </p:cNvSpPr>
          <p:nvPr>
            <p:ph idx="1"/>
          </p:nvPr>
        </p:nvSpPr>
        <p:spPr>
          <a:xfrm>
            <a:off x="677334" y="2160589"/>
            <a:ext cx="8596668" cy="3880773"/>
          </a:xfrm>
        </p:spPr>
        <p:txBody>
          <a:bodyPr>
            <a:normAutofit/>
          </a:bodyPr>
          <a:lstStyle/>
          <a:p>
            <a:r>
              <a:rPr lang="en-ZA" dirty="0"/>
              <a:t>Data is one of the most important components of research. The most common datasets used for time series forecasting is usually around 100–160 features and over 700 observations </a:t>
            </a:r>
          </a:p>
          <a:p>
            <a:r>
              <a:rPr lang="en-ZA" dirty="0"/>
              <a:t>The data is extracted from different sources.</a:t>
            </a:r>
          </a:p>
          <a:p>
            <a:r>
              <a:rPr lang="en-ZA" dirty="0"/>
              <a:t>For forecasting of South African unemployment, the data is typically sourced from the Bureau of Economic Research, South African Reserve bank, </a:t>
            </a:r>
            <a:r>
              <a:rPr lang="en-ZA" dirty="0" err="1"/>
              <a:t>Quantec</a:t>
            </a:r>
            <a:r>
              <a:rPr lang="en-ZA" dirty="0"/>
              <a:t>, and Statistics South Africa. </a:t>
            </a:r>
          </a:p>
          <a:p>
            <a:r>
              <a:rPr lang="en-ZA" dirty="0"/>
              <a:t>Sources for other research not predicting the South African unemployment rate include the Federal Reserve Bank of St Louis, Eurostat database etc </a:t>
            </a:r>
          </a:p>
          <a:p>
            <a:endParaRPr lang="en-US" dirty="0"/>
          </a:p>
        </p:txBody>
      </p:sp>
    </p:spTree>
    <p:extLst>
      <p:ext uri="{BB962C8B-B14F-4D97-AF65-F5344CB8AC3E}">
        <p14:creationId xmlns:p14="http://schemas.microsoft.com/office/powerpoint/2010/main" val="104891651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{5D81C538-0B5E-DC4E-AD1D-0E55DDACBDE7}tf10001060_mac</Template>
  <TotalTime>3112</TotalTime>
  <Words>1836</Words>
  <Application>Microsoft Macintosh PowerPoint</Application>
  <PresentationFormat>Widescreen</PresentationFormat>
  <Paragraphs>190</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Wingdings 3</vt:lpstr>
      <vt:lpstr>Facet</vt:lpstr>
      <vt:lpstr>Using Feature Engineering Techniques to Improve Multivariate Model Forecasting of the South African Unemployment Rate </vt:lpstr>
      <vt:lpstr>What this presentation will cover.</vt:lpstr>
      <vt:lpstr>1. Introduction</vt:lpstr>
      <vt:lpstr>Some well know feature engineering techniques.</vt:lpstr>
      <vt:lpstr>Case study: Predicting the South African unemployment rate using time series data.</vt:lpstr>
      <vt:lpstr>Why a paper on feature engineering?</vt:lpstr>
      <vt:lpstr>Why we chose to model the south African unemployment rate?</vt:lpstr>
      <vt:lpstr>2. Related Work.</vt:lpstr>
      <vt:lpstr>2.1 Data</vt:lpstr>
      <vt:lpstr>What to do with missing data?</vt:lpstr>
      <vt:lpstr>2.2 Models</vt:lpstr>
      <vt:lpstr>2.3 Feature Engineering</vt:lpstr>
      <vt:lpstr>2.4 Measures of Performance  </vt:lpstr>
      <vt:lpstr>2.5 Conclusion</vt:lpstr>
      <vt:lpstr>PowerPoint Presentation</vt:lpstr>
      <vt:lpstr>Results and Discussion </vt:lpstr>
      <vt:lpstr>3.1 Data Preparation </vt:lpstr>
      <vt:lpstr>PowerPoint Presentation</vt:lpstr>
      <vt:lpstr> 3.2 Experiments    </vt:lpstr>
      <vt:lpstr>PowerPoint Presentation</vt:lpstr>
      <vt:lpstr>PowerPoint Presentation</vt:lpstr>
      <vt:lpstr> 3.3 Analysis and Results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Feature Engineering Techniques to Improve Multivariate Model Forecasting of the South African Unemployment Rate </dc:title>
  <dc:creator>Thabo Makola</dc:creator>
  <cp:lastModifiedBy>Thabo Makola</cp:lastModifiedBy>
  <cp:revision>3</cp:revision>
  <dcterms:created xsi:type="dcterms:W3CDTF">2021-11-19T11:59:03Z</dcterms:created>
  <dcterms:modified xsi:type="dcterms:W3CDTF">2021-12-02T15:29:11Z</dcterms:modified>
</cp:coreProperties>
</file>