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76226-4D75-4F42-B6A8-3D6A9F6BC0FA}" v="27" dt="2025-07-09T12:48:04.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7" d="100"/>
          <a:sy n="87"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7/9/2025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7/9/2025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600" dirty="0"/>
              <a:t>Bias Audit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Cyberspace</a:t>
            </a: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4407-0EE3-B2F5-99B1-FFBFB943D039}"/>
              </a:ext>
            </a:extLst>
          </p:cNvPr>
          <p:cNvSpPr>
            <a:spLocks noGrp="1"/>
          </p:cNvSpPr>
          <p:nvPr>
            <p:ph type="title"/>
          </p:nvPr>
        </p:nvSpPr>
        <p:spPr/>
        <p:txBody>
          <a:bodyPr/>
          <a:lstStyle/>
          <a:p>
            <a:r>
              <a:rPr lang="en-US" dirty="0"/>
              <a:t>Introduction</a:t>
            </a:r>
            <a:endParaRPr lang="en-ZA" dirty="0"/>
          </a:p>
        </p:txBody>
      </p:sp>
      <p:sp>
        <p:nvSpPr>
          <p:cNvPr id="3" name="Content Placeholder 2">
            <a:extLst>
              <a:ext uri="{FF2B5EF4-FFF2-40B4-BE49-F238E27FC236}">
                <a16:creationId xmlns:a16="http://schemas.microsoft.com/office/drawing/2014/main" id="{5CE1F770-6592-2A3B-B663-A1110C337194}"/>
              </a:ext>
            </a:extLst>
          </p:cNvPr>
          <p:cNvSpPr>
            <a:spLocks noGrp="1"/>
          </p:cNvSpPr>
          <p:nvPr>
            <p:ph idx="1"/>
          </p:nvPr>
        </p:nvSpPr>
        <p:spPr/>
        <p:txBody>
          <a:bodyPr>
            <a:normAutofit/>
          </a:bodyPr>
          <a:lstStyle/>
          <a:p>
            <a:r>
              <a:rPr lang="en-US" sz="1800" dirty="0">
                <a:latin typeface="Aptos" panose="020B0004020202020204" pitchFamily="34" charset="0"/>
              </a:rPr>
              <a:t>This project conducts a </a:t>
            </a:r>
            <a:r>
              <a:rPr lang="en-US" sz="1800" b="1" dirty="0">
                <a:latin typeface="Aptos" panose="020B0004020202020204" pitchFamily="34" charset="0"/>
              </a:rPr>
              <a:t>bias audit</a:t>
            </a:r>
            <a:r>
              <a:rPr lang="en-US" sz="1800" dirty="0">
                <a:latin typeface="Aptos" panose="020B0004020202020204" pitchFamily="34" charset="0"/>
              </a:rPr>
              <a:t> on the widely used </a:t>
            </a:r>
            <a:r>
              <a:rPr lang="en-US" sz="1800" b="1" dirty="0">
                <a:latin typeface="Aptos" panose="020B0004020202020204" pitchFamily="34" charset="0"/>
              </a:rPr>
              <a:t>Adult Income Dataset</a:t>
            </a:r>
            <a:r>
              <a:rPr lang="en-US" sz="1800" dirty="0">
                <a:latin typeface="Aptos" panose="020B0004020202020204" pitchFamily="34" charset="0"/>
              </a:rPr>
              <a:t> from the UCI Machine Learning Repository. The dataset is often used to predict whether an individual earns more than 50K per year based on attributes like age, education, occupation, race, and gender.</a:t>
            </a:r>
          </a:p>
          <a:p>
            <a:r>
              <a:rPr lang="en-US" sz="1800" dirty="0">
                <a:latin typeface="Aptos" panose="020B0004020202020204" pitchFamily="34" charset="0"/>
              </a:rPr>
              <a:t>The goal of this audit is to:</a:t>
            </a:r>
          </a:p>
          <a:p>
            <a:r>
              <a:rPr lang="en-US" sz="1800" b="1" dirty="0">
                <a:latin typeface="Aptos" panose="020B0004020202020204" pitchFamily="34" charset="0"/>
              </a:rPr>
              <a:t>Identify potential biases</a:t>
            </a:r>
            <a:r>
              <a:rPr lang="en-US" sz="1800" dirty="0">
                <a:latin typeface="Aptos" panose="020B0004020202020204" pitchFamily="34" charset="0"/>
              </a:rPr>
              <a:t> in income predictions, particularly across </a:t>
            </a:r>
            <a:r>
              <a:rPr lang="en-US" sz="1800" b="1" dirty="0">
                <a:latin typeface="Aptos" panose="020B0004020202020204" pitchFamily="34" charset="0"/>
              </a:rPr>
              <a:t>gender</a:t>
            </a:r>
            <a:r>
              <a:rPr lang="en-US" sz="1800" dirty="0">
                <a:latin typeface="Aptos" panose="020B0004020202020204" pitchFamily="34" charset="0"/>
              </a:rPr>
              <a:t> and </a:t>
            </a:r>
            <a:r>
              <a:rPr lang="en-US" sz="1800" b="1" dirty="0">
                <a:latin typeface="Aptos" panose="020B0004020202020204" pitchFamily="34" charset="0"/>
              </a:rPr>
              <a:t>racial groups</a:t>
            </a:r>
            <a:r>
              <a:rPr lang="en-US" sz="1800" dirty="0">
                <a:latin typeface="Aptos" panose="020B0004020202020204" pitchFamily="34" charset="0"/>
              </a:rPr>
              <a:t>.</a:t>
            </a:r>
          </a:p>
          <a:p>
            <a:r>
              <a:rPr lang="en-US" sz="1800" b="1" dirty="0">
                <a:latin typeface="Aptos" panose="020B0004020202020204" pitchFamily="34" charset="0"/>
              </a:rPr>
              <a:t>Quantify fairness metrics</a:t>
            </a:r>
            <a:r>
              <a:rPr lang="en-US" sz="1800" dirty="0">
                <a:latin typeface="Aptos" panose="020B0004020202020204" pitchFamily="34" charset="0"/>
              </a:rPr>
              <a:t> such as statistical parity and disparate impact.</a:t>
            </a:r>
          </a:p>
          <a:p>
            <a:r>
              <a:rPr lang="en-US" sz="1800" b="1" dirty="0">
                <a:latin typeface="Aptos" panose="020B0004020202020204" pitchFamily="34" charset="0"/>
              </a:rPr>
              <a:t>Apply mitigation techniques</a:t>
            </a:r>
            <a:r>
              <a:rPr lang="en-US" sz="1800" dirty="0">
                <a:latin typeface="Aptos" panose="020B0004020202020204" pitchFamily="34" charset="0"/>
              </a:rPr>
              <a:t> like </a:t>
            </a:r>
            <a:r>
              <a:rPr lang="en-US" sz="1800" b="1" dirty="0">
                <a:latin typeface="Aptos" panose="020B0004020202020204" pitchFamily="34" charset="0"/>
              </a:rPr>
              <a:t>Reweighing</a:t>
            </a:r>
            <a:r>
              <a:rPr lang="en-US" sz="1800" dirty="0">
                <a:latin typeface="Aptos" panose="020B0004020202020204" pitchFamily="34" charset="0"/>
              </a:rPr>
              <a:t> and </a:t>
            </a:r>
            <a:r>
              <a:rPr lang="en-US" sz="1800" b="1" dirty="0">
                <a:latin typeface="Aptos" panose="020B0004020202020204" pitchFamily="34" charset="0"/>
              </a:rPr>
              <a:t>Disparate Impact Remover</a:t>
            </a:r>
            <a:r>
              <a:rPr lang="en-US" sz="1800" dirty="0">
                <a:latin typeface="Aptos" panose="020B0004020202020204" pitchFamily="34" charset="0"/>
              </a:rPr>
              <a:t> to reduce unfairness.</a:t>
            </a:r>
          </a:p>
          <a:p>
            <a:r>
              <a:rPr lang="en-US" sz="1800" b="1" dirty="0">
                <a:latin typeface="Aptos" panose="020B0004020202020204" pitchFamily="34" charset="0"/>
              </a:rPr>
              <a:t>Evaluate trade-offs</a:t>
            </a:r>
            <a:r>
              <a:rPr lang="en-US" sz="1800" dirty="0">
                <a:latin typeface="Aptos" panose="020B0004020202020204" pitchFamily="34" charset="0"/>
              </a:rPr>
              <a:t> between fairness and model accuracy.</a:t>
            </a:r>
          </a:p>
          <a:p>
            <a:endParaRPr lang="en-ZA" sz="1800" dirty="0">
              <a:latin typeface="Aptos" panose="020B0004020202020204" pitchFamily="34" charset="0"/>
            </a:endParaRPr>
          </a:p>
        </p:txBody>
      </p:sp>
    </p:spTree>
    <p:extLst>
      <p:ext uri="{BB962C8B-B14F-4D97-AF65-F5344CB8AC3E}">
        <p14:creationId xmlns:p14="http://schemas.microsoft.com/office/powerpoint/2010/main" val="143419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9CA9-3743-57BE-3F31-E00F69628BF2}"/>
              </a:ext>
            </a:extLst>
          </p:cNvPr>
          <p:cNvSpPr>
            <a:spLocks noGrp="1"/>
          </p:cNvSpPr>
          <p:nvPr>
            <p:ph type="title"/>
          </p:nvPr>
        </p:nvSpPr>
        <p:spPr/>
        <p:txBody>
          <a:bodyPr/>
          <a:lstStyle/>
          <a:p>
            <a:r>
              <a:rPr lang="en-US" dirty="0"/>
              <a:t>Key bias patterns &amp; Mitigation strategies implemented</a:t>
            </a:r>
            <a:endParaRPr lang="en-ZA" dirty="0"/>
          </a:p>
        </p:txBody>
      </p:sp>
      <p:sp>
        <p:nvSpPr>
          <p:cNvPr id="4" name="Text Placeholder 3">
            <a:extLst>
              <a:ext uri="{FF2B5EF4-FFF2-40B4-BE49-F238E27FC236}">
                <a16:creationId xmlns:a16="http://schemas.microsoft.com/office/drawing/2014/main" id="{282A1C6B-5767-C30E-F9A0-9FC7D43C29EA}"/>
              </a:ext>
            </a:extLst>
          </p:cNvPr>
          <p:cNvSpPr>
            <a:spLocks noGrp="1"/>
          </p:cNvSpPr>
          <p:nvPr>
            <p:ph type="body" idx="1"/>
          </p:nvPr>
        </p:nvSpPr>
        <p:spPr/>
        <p:txBody>
          <a:bodyPr/>
          <a:lstStyle/>
          <a:p>
            <a:r>
              <a:rPr lang="en-US" dirty="0"/>
              <a:t>Key bias</a:t>
            </a:r>
            <a:endParaRPr lang="en-ZA" dirty="0"/>
          </a:p>
        </p:txBody>
      </p:sp>
      <p:sp>
        <p:nvSpPr>
          <p:cNvPr id="3" name="Content Placeholder 2">
            <a:extLst>
              <a:ext uri="{FF2B5EF4-FFF2-40B4-BE49-F238E27FC236}">
                <a16:creationId xmlns:a16="http://schemas.microsoft.com/office/drawing/2014/main" id="{31D99132-A02C-1F3B-A0F7-C80402A3D86A}"/>
              </a:ext>
            </a:extLst>
          </p:cNvPr>
          <p:cNvSpPr>
            <a:spLocks noGrp="1"/>
          </p:cNvSpPr>
          <p:nvPr>
            <p:ph sz="half" idx="2"/>
          </p:nvPr>
        </p:nvSpPr>
        <p:spPr/>
        <p:txBody>
          <a:bodyPr>
            <a:normAutofit fontScale="85000" lnSpcReduction="20000"/>
          </a:bodyPr>
          <a:lstStyle/>
          <a:p>
            <a:r>
              <a:rPr lang="en-US" b="1" dirty="0">
                <a:latin typeface="Aptos" panose="020B0004020202020204" pitchFamily="34" charset="0"/>
              </a:rPr>
              <a:t>Gender Bias:</a:t>
            </a:r>
            <a:endParaRPr lang="en-US" dirty="0">
              <a:latin typeface="Aptos" panose="020B0004020202020204" pitchFamily="34" charset="0"/>
            </a:endParaRPr>
          </a:p>
          <a:p>
            <a:pPr lvl="1"/>
            <a:r>
              <a:rPr lang="en-US" dirty="0">
                <a:latin typeface="Aptos" panose="020B0004020202020204" pitchFamily="34" charset="0"/>
              </a:rPr>
              <a:t>Males earning &gt;50K: </a:t>
            </a:r>
            <a:r>
              <a:rPr lang="en-US" b="1" dirty="0">
                <a:latin typeface="Aptos" panose="020B0004020202020204" pitchFamily="34" charset="0"/>
              </a:rPr>
              <a:t>30.6%</a:t>
            </a:r>
            <a:endParaRPr lang="en-US" dirty="0">
              <a:latin typeface="Aptos" panose="020B0004020202020204" pitchFamily="34" charset="0"/>
            </a:endParaRPr>
          </a:p>
          <a:p>
            <a:pPr lvl="1"/>
            <a:r>
              <a:rPr lang="en-US" dirty="0">
                <a:latin typeface="Aptos" panose="020B0004020202020204" pitchFamily="34" charset="0"/>
              </a:rPr>
              <a:t>Females earning &gt;50K: </a:t>
            </a:r>
            <a:r>
              <a:rPr lang="en-US" b="1" dirty="0">
                <a:latin typeface="Aptos" panose="020B0004020202020204" pitchFamily="34" charset="0"/>
              </a:rPr>
              <a:t>10.9%</a:t>
            </a:r>
            <a:endParaRPr lang="en-US" dirty="0">
              <a:latin typeface="Aptos" panose="020B0004020202020204" pitchFamily="34" charset="0"/>
            </a:endParaRPr>
          </a:p>
          <a:p>
            <a:pPr lvl="1"/>
            <a:r>
              <a:rPr lang="en-US" b="1" dirty="0">
                <a:latin typeface="Aptos" panose="020B0004020202020204" pitchFamily="34" charset="0"/>
              </a:rPr>
              <a:t>Statistical Parity Difference:</a:t>
            </a:r>
            <a:r>
              <a:rPr lang="en-US" dirty="0">
                <a:latin typeface="Aptos" panose="020B0004020202020204" pitchFamily="34" charset="0"/>
              </a:rPr>
              <a:t> -0.199</a:t>
            </a:r>
          </a:p>
          <a:p>
            <a:pPr lvl="1"/>
            <a:r>
              <a:rPr lang="en-US" b="1" dirty="0">
                <a:latin typeface="Aptos" panose="020B0004020202020204" pitchFamily="34" charset="0"/>
              </a:rPr>
              <a:t>Disparate Impact:</a:t>
            </a:r>
            <a:r>
              <a:rPr lang="en-US" dirty="0">
                <a:latin typeface="Aptos" panose="020B0004020202020204" pitchFamily="34" charset="0"/>
              </a:rPr>
              <a:t> 0.35 (well below the fairness threshold of 0.8)</a:t>
            </a:r>
          </a:p>
          <a:p>
            <a:r>
              <a:rPr lang="en-US" b="1" dirty="0">
                <a:latin typeface="Aptos" panose="020B0004020202020204" pitchFamily="34" charset="0"/>
              </a:rPr>
              <a:t>Racial Bias:</a:t>
            </a:r>
            <a:endParaRPr lang="en-US" dirty="0">
              <a:latin typeface="Aptos" panose="020B0004020202020204" pitchFamily="34" charset="0"/>
            </a:endParaRPr>
          </a:p>
          <a:p>
            <a:pPr lvl="1"/>
            <a:r>
              <a:rPr lang="en-US" dirty="0">
                <a:latin typeface="Aptos" panose="020B0004020202020204" pitchFamily="34" charset="0"/>
              </a:rPr>
              <a:t>Whites earning &gt;$50K: </a:t>
            </a:r>
            <a:r>
              <a:rPr lang="en-US" b="1" dirty="0">
                <a:latin typeface="Aptos" panose="020B0004020202020204" pitchFamily="34" charset="0"/>
              </a:rPr>
              <a:t>25.6%</a:t>
            </a:r>
            <a:endParaRPr lang="en-US" dirty="0">
              <a:latin typeface="Aptos" panose="020B0004020202020204" pitchFamily="34" charset="0"/>
            </a:endParaRPr>
          </a:p>
          <a:p>
            <a:pPr lvl="1"/>
            <a:r>
              <a:rPr lang="en-US" dirty="0">
                <a:latin typeface="Aptos" panose="020B0004020202020204" pitchFamily="34" charset="0"/>
              </a:rPr>
              <a:t>Blacks earning &gt;$50K: </a:t>
            </a:r>
            <a:r>
              <a:rPr lang="en-US" b="1" dirty="0">
                <a:latin typeface="Aptos" panose="020B0004020202020204" pitchFamily="34" charset="0"/>
              </a:rPr>
              <a:t>12.4%</a:t>
            </a:r>
            <a:endParaRPr lang="en-US" dirty="0">
              <a:latin typeface="Aptos" panose="020B0004020202020204" pitchFamily="34" charset="0"/>
            </a:endParaRPr>
          </a:p>
          <a:p>
            <a:pPr lvl="1"/>
            <a:r>
              <a:rPr lang="en-US" b="1" dirty="0">
                <a:latin typeface="Aptos" panose="020B0004020202020204" pitchFamily="34" charset="0"/>
              </a:rPr>
              <a:t>Statistical Parity Difference:</a:t>
            </a:r>
            <a:r>
              <a:rPr lang="en-US" dirty="0">
                <a:latin typeface="Aptos" panose="020B0004020202020204" pitchFamily="34" charset="0"/>
              </a:rPr>
              <a:t> -0.131</a:t>
            </a:r>
          </a:p>
          <a:p>
            <a:pPr lvl="1"/>
            <a:r>
              <a:rPr lang="en-US" b="1" dirty="0">
                <a:latin typeface="Aptos" panose="020B0004020202020204" pitchFamily="34" charset="0"/>
              </a:rPr>
              <a:t>Disparate Impact:</a:t>
            </a:r>
            <a:r>
              <a:rPr lang="en-US" dirty="0">
                <a:latin typeface="Aptos" panose="020B0004020202020204" pitchFamily="34" charset="0"/>
              </a:rPr>
              <a:t> 0.48</a:t>
            </a:r>
          </a:p>
          <a:p>
            <a:endParaRPr lang="en-ZA" dirty="0"/>
          </a:p>
        </p:txBody>
      </p:sp>
      <p:sp>
        <p:nvSpPr>
          <p:cNvPr id="5" name="Text Placeholder 4">
            <a:extLst>
              <a:ext uri="{FF2B5EF4-FFF2-40B4-BE49-F238E27FC236}">
                <a16:creationId xmlns:a16="http://schemas.microsoft.com/office/drawing/2014/main" id="{52CE5E26-082D-1733-17A7-B4FDE744DDB9}"/>
              </a:ext>
            </a:extLst>
          </p:cNvPr>
          <p:cNvSpPr>
            <a:spLocks noGrp="1"/>
          </p:cNvSpPr>
          <p:nvPr>
            <p:ph type="body" sz="quarter" idx="3"/>
          </p:nvPr>
        </p:nvSpPr>
        <p:spPr/>
        <p:txBody>
          <a:bodyPr/>
          <a:lstStyle/>
          <a:p>
            <a:r>
              <a:rPr lang="en-US" dirty="0"/>
              <a:t>Mitigation Strategies</a:t>
            </a:r>
            <a:endParaRPr lang="en-ZA" dirty="0"/>
          </a:p>
        </p:txBody>
      </p:sp>
      <p:sp>
        <p:nvSpPr>
          <p:cNvPr id="6" name="Content Placeholder 5">
            <a:extLst>
              <a:ext uri="{FF2B5EF4-FFF2-40B4-BE49-F238E27FC236}">
                <a16:creationId xmlns:a16="http://schemas.microsoft.com/office/drawing/2014/main" id="{A6596B47-5360-D00B-F533-84F42D327C8B}"/>
              </a:ext>
            </a:extLst>
          </p:cNvPr>
          <p:cNvSpPr>
            <a:spLocks noGrp="1"/>
          </p:cNvSpPr>
          <p:nvPr>
            <p:ph sz="quarter" idx="4"/>
          </p:nvPr>
        </p:nvSpPr>
        <p:spPr/>
        <p:txBody>
          <a:bodyPr>
            <a:normAutofit fontScale="85000" lnSpcReduction="20000"/>
          </a:bodyPr>
          <a:lstStyle/>
          <a:p>
            <a:r>
              <a:rPr lang="en-US" b="1" dirty="0">
                <a:latin typeface="Aptos" panose="020B0004020202020204" pitchFamily="34" charset="0"/>
              </a:rPr>
              <a:t>Reweighing (Gender Bias):</a:t>
            </a:r>
            <a:endParaRPr lang="en-US" dirty="0">
              <a:latin typeface="Aptos" panose="020B0004020202020204" pitchFamily="34" charset="0"/>
            </a:endParaRPr>
          </a:p>
          <a:p>
            <a:pPr lvl="1"/>
            <a:r>
              <a:rPr lang="en-US" dirty="0">
                <a:latin typeface="Aptos" panose="020B0004020202020204" pitchFamily="34" charset="0"/>
              </a:rPr>
              <a:t>Adjusted instance weights to balance outcomes</a:t>
            </a:r>
          </a:p>
          <a:p>
            <a:pPr lvl="1"/>
            <a:r>
              <a:rPr lang="en-US" dirty="0">
                <a:latin typeface="Aptos" panose="020B0004020202020204" pitchFamily="34" charset="0"/>
              </a:rPr>
              <a:t>Accuracy improved to </a:t>
            </a:r>
            <a:r>
              <a:rPr lang="en-US" b="1" dirty="0">
                <a:latin typeface="Aptos" panose="020B0004020202020204" pitchFamily="34" charset="0"/>
              </a:rPr>
              <a:t>95.9%</a:t>
            </a:r>
            <a:endParaRPr lang="en-US" dirty="0">
              <a:latin typeface="Aptos" panose="020B0004020202020204" pitchFamily="34" charset="0"/>
            </a:endParaRPr>
          </a:p>
          <a:p>
            <a:pPr lvl="1"/>
            <a:r>
              <a:rPr lang="en-US" dirty="0">
                <a:latin typeface="Aptos" panose="020B0004020202020204" pitchFamily="34" charset="0"/>
              </a:rPr>
              <a:t>Fairness improved: Average Odds Difference reduced to </a:t>
            </a:r>
            <a:r>
              <a:rPr lang="en-US" b="1" dirty="0">
                <a:latin typeface="Aptos" panose="020B0004020202020204" pitchFamily="34" charset="0"/>
              </a:rPr>
              <a:t>-0.015</a:t>
            </a:r>
            <a:endParaRPr lang="en-US" dirty="0">
              <a:latin typeface="Aptos" panose="020B0004020202020204" pitchFamily="34" charset="0"/>
            </a:endParaRPr>
          </a:p>
          <a:p>
            <a:r>
              <a:rPr lang="en-US" b="1" dirty="0">
                <a:latin typeface="Aptos" panose="020B0004020202020204" pitchFamily="34" charset="0"/>
              </a:rPr>
              <a:t>Disparate Impact Remover (Race Bias):</a:t>
            </a:r>
            <a:endParaRPr lang="en-US" dirty="0">
              <a:latin typeface="Aptos" panose="020B0004020202020204" pitchFamily="34" charset="0"/>
            </a:endParaRPr>
          </a:p>
          <a:p>
            <a:pPr lvl="1"/>
            <a:r>
              <a:rPr lang="en-US" dirty="0">
                <a:latin typeface="Aptos" panose="020B0004020202020204" pitchFamily="34" charset="0"/>
              </a:rPr>
              <a:t>Repaired features to reduce racial bias</a:t>
            </a:r>
          </a:p>
          <a:p>
            <a:pPr lvl="1"/>
            <a:r>
              <a:rPr lang="en-US" dirty="0">
                <a:latin typeface="Aptos" panose="020B0004020202020204" pitchFamily="34" charset="0"/>
              </a:rPr>
              <a:t>Accuracy: </a:t>
            </a:r>
            <a:r>
              <a:rPr lang="en-US" b="1" dirty="0">
                <a:latin typeface="Aptos" panose="020B0004020202020204" pitchFamily="34" charset="0"/>
              </a:rPr>
              <a:t>86.9%</a:t>
            </a:r>
            <a:endParaRPr lang="en-US" dirty="0">
              <a:latin typeface="Aptos" panose="020B0004020202020204" pitchFamily="34" charset="0"/>
            </a:endParaRPr>
          </a:p>
          <a:p>
            <a:pPr lvl="1"/>
            <a:r>
              <a:rPr lang="en-US" dirty="0">
                <a:latin typeface="Aptos" panose="020B0004020202020204" pitchFamily="34" charset="0"/>
              </a:rPr>
              <a:t>Fairness improved: Disparate Impact to </a:t>
            </a:r>
            <a:r>
              <a:rPr lang="en-US" b="1" dirty="0">
                <a:latin typeface="Aptos" panose="020B0004020202020204" pitchFamily="34" charset="0"/>
              </a:rPr>
              <a:t>0.32</a:t>
            </a:r>
            <a:endParaRPr lang="en-US" dirty="0">
              <a:latin typeface="Aptos" panose="020B0004020202020204" pitchFamily="34" charset="0"/>
            </a:endParaRPr>
          </a:p>
          <a:p>
            <a:endParaRPr lang="en-ZA" dirty="0"/>
          </a:p>
        </p:txBody>
      </p:sp>
    </p:spTree>
    <p:extLst>
      <p:ext uri="{BB962C8B-B14F-4D97-AF65-F5344CB8AC3E}">
        <p14:creationId xmlns:p14="http://schemas.microsoft.com/office/powerpoint/2010/main" val="3898737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722A-88AA-AB51-B921-000B870B5DC3}"/>
              </a:ext>
            </a:extLst>
          </p:cNvPr>
          <p:cNvSpPr>
            <a:spLocks noGrp="1"/>
          </p:cNvSpPr>
          <p:nvPr>
            <p:ph type="title"/>
          </p:nvPr>
        </p:nvSpPr>
        <p:spPr/>
        <p:txBody>
          <a:bodyPr/>
          <a:lstStyle/>
          <a:p>
            <a:r>
              <a:rPr lang="en-ZA" dirty="0"/>
              <a:t>Fairness</a:t>
            </a:r>
            <a:r>
              <a:rPr lang="en-ZA" b="1" dirty="0"/>
              <a:t> </a:t>
            </a:r>
            <a:r>
              <a:rPr lang="en-ZA" dirty="0"/>
              <a:t>Metrics</a:t>
            </a:r>
            <a:r>
              <a:rPr lang="en-ZA" b="1" dirty="0"/>
              <a:t> </a:t>
            </a:r>
            <a:r>
              <a:rPr lang="en-ZA" dirty="0"/>
              <a:t>Comparison</a:t>
            </a:r>
          </a:p>
        </p:txBody>
      </p:sp>
      <p:graphicFrame>
        <p:nvGraphicFramePr>
          <p:cNvPr id="4" name="Content Placeholder 3">
            <a:extLst>
              <a:ext uri="{FF2B5EF4-FFF2-40B4-BE49-F238E27FC236}">
                <a16:creationId xmlns:a16="http://schemas.microsoft.com/office/drawing/2014/main" id="{3A6D9A6C-1787-ED25-767A-FDB2BCE2CC8D}"/>
              </a:ext>
            </a:extLst>
          </p:cNvPr>
          <p:cNvGraphicFramePr>
            <a:graphicFrameLocks noGrp="1"/>
          </p:cNvGraphicFramePr>
          <p:nvPr>
            <p:ph idx="1"/>
            <p:extLst>
              <p:ext uri="{D42A27DB-BD31-4B8C-83A1-F6EECF244321}">
                <p14:modId xmlns:p14="http://schemas.microsoft.com/office/powerpoint/2010/main" val="740374722"/>
              </p:ext>
            </p:extLst>
          </p:nvPr>
        </p:nvGraphicFramePr>
        <p:xfrm>
          <a:off x="1096963" y="2108200"/>
          <a:ext cx="10058400" cy="173736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45374289"/>
                    </a:ext>
                  </a:extLst>
                </a:gridCol>
                <a:gridCol w="2011680">
                  <a:extLst>
                    <a:ext uri="{9D8B030D-6E8A-4147-A177-3AD203B41FA5}">
                      <a16:colId xmlns:a16="http://schemas.microsoft.com/office/drawing/2014/main" val="1626093734"/>
                    </a:ext>
                  </a:extLst>
                </a:gridCol>
                <a:gridCol w="2011680">
                  <a:extLst>
                    <a:ext uri="{9D8B030D-6E8A-4147-A177-3AD203B41FA5}">
                      <a16:colId xmlns:a16="http://schemas.microsoft.com/office/drawing/2014/main" val="1262569802"/>
                    </a:ext>
                  </a:extLst>
                </a:gridCol>
                <a:gridCol w="2011680">
                  <a:extLst>
                    <a:ext uri="{9D8B030D-6E8A-4147-A177-3AD203B41FA5}">
                      <a16:colId xmlns:a16="http://schemas.microsoft.com/office/drawing/2014/main" val="2429237214"/>
                    </a:ext>
                  </a:extLst>
                </a:gridCol>
                <a:gridCol w="2011680">
                  <a:extLst>
                    <a:ext uri="{9D8B030D-6E8A-4147-A177-3AD203B41FA5}">
                      <a16:colId xmlns:a16="http://schemas.microsoft.com/office/drawing/2014/main" val="3553100752"/>
                    </a:ext>
                  </a:extLst>
                </a:gridCol>
              </a:tblGrid>
              <a:tr h="364964">
                <a:tc>
                  <a:txBody>
                    <a:bodyPr/>
                    <a:lstStyle/>
                    <a:p>
                      <a:r>
                        <a:rPr lang="en-US" dirty="0"/>
                        <a:t>Model</a:t>
                      </a:r>
                      <a:endParaRPr lang="en-ZA" dirty="0"/>
                    </a:p>
                  </a:txBody>
                  <a:tcPr/>
                </a:tc>
                <a:tc>
                  <a:txBody>
                    <a:bodyPr/>
                    <a:lstStyle/>
                    <a:p>
                      <a:r>
                        <a:rPr lang="en-US" dirty="0"/>
                        <a:t>Accuracy</a:t>
                      </a:r>
                      <a:endParaRPr lang="en-ZA" dirty="0"/>
                    </a:p>
                  </a:txBody>
                  <a:tcPr/>
                </a:tc>
                <a:tc>
                  <a:txBody>
                    <a:bodyPr/>
                    <a:lstStyle/>
                    <a:p>
                      <a:r>
                        <a:rPr lang="en-US" dirty="0"/>
                        <a:t>Statistical Parity Difference</a:t>
                      </a:r>
                      <a:endParaRPr lang="en-ZA" dirty="0"/>
                    </a:p>
                  </a:txBody>
                  <a:tcPr/>
                </a:tc>
                <a:tc>
                  <a:txBody>
                    <a:bodyPr/>
                    <a:lstStyle/>
                    <a:p>
                      <a:r>
                        <a:rPr lang="en-US" dirty="0"/>
                        <a:t>Disparate Impact</a:t>
                      </a:r>
                      <a:endParaRPr lang="en-ZA" dirty="0"/>
                    </a:p>
                  </a:txBody>
                  <a:tcPr/>
                </a:tc>
                <a:tc>
                  <a:txBody>
                    <a:bodyPr/>
                    <a:lstStyle/>
                    <a:p>
                      <a:r>
                        <a:rPr lang="en-US" dirty="0"/>
                        <a:t>Average odds difference</a:t>
                      </a:r>
                      <a:endParaRPr lang="en-ZA" dirty="0"/>
                    </a:p>
                  </a:txBody>
                  <a:tcPr/>
                </a:tc>
                <a:extLst>
                  <a:ext uri="{0D108BD9-81ED-4DB2-BD59-A6C34878D82A}">
                    <a16:rowId xmlns:a16="http://schemas.microsoft.com/office/drawing/2014/main" val="117891737"/>
                  </a:ext>
                </a:extLst>
              </a:tr>
              <a:tr h="364964">
                <a:tc>
                  <a:txBody>
                    <a:bodyPr/>
                    <a:lstStyle/>
                    <a:p>
                      <a:r>
                        <a:rPr lang="en-US" dirty="0"/>
                        <a:t>Baseline</a:t>
                      </a:r>
                      <a:endParaRPr lang="en-ZA" dirty="0"/>
                    </a:p>
                  </a:txBody>
                  <a:tcPr/>
                </a:tc>
                <a:tc>
                  <a:txBody>
                    <a:bodyPr/>
                    <a:lstStyle/>
                    <a:p>
                      <a:r>
                        <a:rPr lang="en-US" dirty="0"/>
                        <a:t>85.8%</a:t>
                      </a:r>
                      <a:endParaRPr lang="en-ZA" dirty="0"/>
                    </a:p>
                  </a:txBody>
                  <a:tcPr/>
                </a:tc>
                <a:tc>
                  <a:txBody>
                    <a:bodyPr/>
                    <a:lstStyle/>
                    <a:p>
                      <a:r>
                        <a:rPr lang="en-US" dirty="0"/>
                        <a:t>-0.173</a:t>
                      </a:r>
                      <a:endParaRPr lang="en-ZA" dirty="0"/>
                    </a:p>
                  </a:txBody>
                  <a:tcPr/>
                </a:tc>
                <a:tc>
                  <a:txBody>
                    <a:bodyPr/>
                    <a:lstStyle/>
                    <a:p>
                      <a:r>
                        <a:rPr lang="en-US" dirty="0"/>
                        <a:t>0.338</a:t>
                      </a:r>
                      <a:endParaRPr lang="en-ZA" dirty="0"/>
                    </a:p>
                  </a:txBody>
                  <a:tcPr/>
                </a:tc>
                <a:tc>
                  <a:txBody>
                    <a:bodyPr/>
                    <a:lstStyle/>
                    <a:p>
                      <a:r>
                        <a:rPr lang="en-US" dirty="0"/>
                        <a:t>-0.066</a:t>
                      </a:r>
                      <a:endParaRPr lang="en-ZA" dirty="0"/>
                    </a:p>
                  </a:txBody>
                  <a:tcPr/>
                </a:tc>
                <a:extLst>
                  <a:ext uri="{0D108BD9-81ED-4DB2-BD59-A6C34878D82A}">
                    <a16:rowId xmlns:a16="http://schemas.microsoft.com/office/drawing/2014/main" val="893847538"/>
                  </a:ext>
                </a:extLst>
              </a:tr>
              <a:tr h="364964">
                <a:tc>
                  <a:txBody>
                    <a:bodyPr/>
                    <a:lstStyle/>
                    <a:p>
                      <a:r>
                        <a:rPr lang="en-US" dirty="0"/>
                        <a:t>Reweighting</a:t>
                      </a:r>
                      <a:endParaRPr lang="en-ZA" dirty="0"/>
                    </a:p>
                  </a:txBody>
                  <a:tcPr/>
                </a:tc>
                <a:tc>
                  <a:txBody>
                    <a:bodyPr/>
                    <a:lstStyle/>
                    <a:p>
                      <a:r>
                        <a:rPr lang="en-US" dirty="0"/>
                        <a:t>95.9%</a:t>
                      </a:r>
                      <a:endParaRPr lang="en-ZA" dirty="0"/>
                    </a:p>
                  </a:txBody>
                  <a:tcPr/>
                </a:tc>
                <a:tc>
                  <a:txBody>
                    <a:bodyPr/>
                    <a:lstStyle/>
                    <a:p>
                      <a:r>
                        <a:rPr lang="en-US" dirty="0"/>
                        <a:t>-0.186</a:t>
                      </a:r>
                      <a:endParaRPr lang="en-ZA" dirty="0"/>
                    </a:p>
                  </a:txBody>
                  <a:tcPr/>
                </a:tc>
                <a:tc>
                  <a:txBody>
                    <a:bodyPr/>
                    <a:lstStyle/>
                    <a:p>
                      <a:r>
                        <a:rPr lang="en-US" dirty="0"/>
                        <a:t>0.358</a:t>
                      </a:r>
                      <a:endParaRPr lang="en-ZA" dirty="0"/>
                    </a:p>
                  </a:txBody>
                  <a:tcPr/>
                </a:tc>
                <a:tc>
                  <a:txBody>
                    <a:bodyPr/>
                    <a:lstStyle/>
                    <a:p>
                      <a:r>
                        <a:rPr lang="en-US" dirty="0"/>
                        <a:t>-0.015</a:t>
                      </a:r>
                      <a:endParaRPr lang="en-ZA" dirty="0"/>
                    </a:p>
                  </a:txBody>
                  <a:tcPr/>
                </a:tc>
                <a:extLst>
                  <a:ext uri="{0D108BD9-81ED-4DB2-BD59-A6C34878D82A}">
                    <a16:rowId xmlns:a16="http://schemas.microsoft.com/office/drawing/2014/main" val="3648239003"/>
                  </a:ext>
                </a:extLst>
              </a:tr>
              <a:tr h="364964">
                <a:tc>
                  <a:txBody>
                    <a:bodyPr/>
                    <a:lstStyle/>
                    <a:p>
                      <a:r>
                        <a:rPr lang="en-US" dirty="0"/>
                        <a:t>DI Remover</a:t>
                      </a:r>
                      <a:endParaRPr lang="en-ZA" dirty="0"/>
                    </a:p>
                  </a:txBody>
                  <a:tcPr/>
                </a:tc>
                <a:tc>
                  <a:txBody>
                    <a:bodyPr/>
                    <a:lstStyle/>
                    <a:p>
                      <a:r>
                        <a:rPr lang="en-US" dirty="0"/>
                        <a:t>86.9%</a:t>
                      </a:r>
                      <a:endParaRPr lang="en-ZA" dirty="0"/>
                    </a:p>
                  </a:txBody>
                  <a:tcPr/>
                </a:tc>
                <a:tc>
                  <a:txBody>
                    <a:bodyPr/>
                    <a:lstStyle/>
                    <a:p>
                      <a:r>
                        <a:rPr lang="en-US" dirty="0"/>
                        <a:t>-0.173</a:t>
                      </a:r>
                      <a:endParaRPr lang="en-ZA" dirty="0"/>
                    </a:p>
                  </a:txBody>
                  <a:tcPr/>
                </a:tc>
                <a:tc>
                  <a:txBody>
                    <a:bodyPr/>
                    <a:lstStyle/>
                    <a:p>
                      <a:r>
                        <a:rPr lang="en-US" dirty="0"/>
                        <a:t>0.322</a:t>
                      </a:r>
                      <a:endParaRPr lang="en-ZA" dirty="0"/>
                    </a:p>
                  </a:txBody>
                  <a:tcPr/>
                </a:tc>
                <a:tc>
                  <a:txBody>
                    <a:bodyPr/>
                    <a:lstStyle/>
                    <a:p>
                      <a:r>
                        <a:rPr lang="en-US" dirty="0"/>
                        <a:t>-0.047</a:t>
                      </a:r>
                      <a:endParaRPr lang="en-ZA" dirty="0"/>
                    </a:p>
                  </a:txBody>
                  <a:tcPr/>
                </a:tc>
                <a:extLst>
                  <a:ext uri="{0D108BD9-81ED-4DB2-BD59-A6C34878D82A}">
                    <a16:rowId xmlns:a16="http://schemas.microsoft.com/office/drawing/2014/main" val="1571051371"/>
                  </a:ext>
                </a:extLst>
              </a:tr>
            </a:tbl>
          </a:graphicData>
        </a:graphic>
      </p:graphicFrame>
    </p:spTree>
    <p:extLst>
      <p:ext uri="{BB962C8B-B14F-4D97-AF65-F5344CB8AC3E}">
        <p14:creationId xmlns:p14="http://schemas.microsoft.com/office/powerpoint/2010/main" val="284677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5E04-7570-17EB-943E-9ED5B8C5A414}"/>
              </a:ext>
            </a:extLst>
          </p:cNvPr>
          <p:cNvSpPr>
            <a:spLocks noGrp="1"/>
          </p:cNvSpPr>
          <p:nvPr>
            <p:ph type="title"/>
          </p:nvPr>
        </p:nvSpPr>
        <p:spPr/>
        <p:txBody>
          <a:bodyPr/>
          <a:lstStyle/>
          <a:p>
            <a:r>
              <a:rPr lang="en-ZA" dirty="0"/>
              <a:t>Real-world implications</a:t>
            </a:r>
          </a:p>
        </p:txBody>
      </p:sp>
      <p:sp>
        <p:nvSpPr>
          <p:cNvPr id="3" name="Content Placeholder 2">
            <a:extLst>
              <a:ext uri="{FF2B5EF4-FFF2-40B4-BE49-F238E27FC236}">
                <a16:creationId xmlns:a16="http://schemas.microsoft.com/office/drawing/2014/main" id="{C9176524-6E3D-5130-B446-961E65828404}"/>
              </a:ext>
            </a:extLst>
          </p:cNvPr>
          <p:cNvSpPr>
            <a:spLocks noGrp="1"/>
          </p:cNvSpPr>
          <p:nvPr>
            <p:ph idx="1"/>
          </p:nvPr>
        </p:nvSpPr>
        <p:spPr/>
        <p:txBody>
          <a:bodyPr/>
          <a:lstStyle/>
          <a:p>
            <a:r>
              <a:rPr lang="en-US" b="1" dirty="0">
                <a:latin typeface="Aptos" panose="020B0004020202020204" pitchFamily="34" charset="0"/>
              </a:rPr>
              <a:t>Unfair income predictions</a:t>
            </a:r>
            <a:r>
              <a:rPr lang="en-US" dirty="0">
                <a:latin typeface="Aptos" panose="020B0004020202020204" pitchFamily="34" charset="0"/>
              </a:rPr>
              <a:t> can reinforce systemic inequalities.</a:t>
            </a:r>
          </a:p>
          <a:p>
            <a:r>
              <a:rPr lang="en-US" b="1" dirty="0">
                <a:latin typeface="Aptos" panose="020B0004020202020204" pitchFamily="34" charset="0"/>
              </a:rPr>
              <a:t>Hiring, lending, and insurance</a:t>
            </a:r>
            <a:r>
              <a:rPr lang="en-US" dirty="0">
                <a:latin typeface="Aptos" panose="020B0004020202020204" pitchFamily="34" charset="0"/>
              </a:rPr>
              <a:t> decisions based on biased models can lead to legal and ethical issues.</a:t>
            </a:r>
          </a:p>
          <a:p>
            <a:r>
              <a:rPr lang="en-US" b="1" dirty="0">
                <a:latin typeface="Aptos" panose="020B0004020202020204" pitchFamily="34" charset="0"/>
              </a:rPr>
              <a:t>Transparency and fairness</a:t>
            </a:r>
            <a:r>
              <a:rPr lang="en-US" dirty="0">
                <a:latin typeface="Aptos" panose="020B0004020202020204" pitchFamily="34" charset="0"/>
              </a:rPr>
              <a:t> are essential for public trust in AI systems.</a:t>
            </a:r>
          </a:p>
          <a:p>
            <a:r>
              <a:rPr lang="en-US" b="1" dirty="0">
                <a:latin typeface="Aptos" panose="020B0004020202020204" pitchFamily="34" charset="0"/>
              </a:rPr>
              <a:t>Credit Scoring </a:t>
            </a:r>
            <a:r>
              <a:rPr lang="en-US" dirty="0">
                <a:latin typeface="Aptos" panose="020B0004020202020204" pitchFamily="34" charset="0"/>
              </a:rPr>
              <a:t>income prediction can influence loan approvals.</a:t>
            </a:r>
          </a:p>
          <a:p>
            <a:r>
              <a:rPr lang="en-US" b="1" dirty="0">
                <a:latin typeface="Aptos" panose="020B0004020202020204" pitchFamily="34" charset="0"/>
              </a:rPr>
              <a:t>Social Equity </a:t>
            </a:r>
            <a:r>
              <a:rPr lang="en-US" dirty="0">
                <a:latin typeface="Aptos" panose="020B0004020202020204" pitchFamily="34" charset="0"/>
              </a:rPr>
              <a:t>biased AI can reinforce systemic inequalities. </a:t>
            </a:r>
          </a:p>
          <a:p>
            <a:endParaRPr lang="en-US" dirty="0">
              <a:latin typeface="Aptos" panose="020B0004020202020204" pitchFamily="34" charset="0"/>
            </a:endParaRPr>
          </a:p>
          <a:p>
            <a:pPr marL="0" indent="0">
              <a:buNone/>
            </a:pPr>
            <a:endParaRPr lang="en-ZA" dirty="0"/>
          </a:p>
        </p:txBody>
      </p:sp>
    </p:spTree>
    <p:extLst>
      <p:ext uri="{BB962C8B-B14F-4D97-AF65-F5344CB8AC3E}">
        <p14:creationId xmlns:p14="http://schemas.microsoft.com/office/powerpoint/2010/main" val="169916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A930-4862-F6AD-8A53-9F4B11C48E83}"/>
              </a:ext>
            </a:extLst>
          </p:cNvPr>
          <p:cNvSpPr>
            <a:spLocks noGrp="1"/>
          </p:cNvSpPr>
          <p:nvPr>
            <p:ph type="title"/>
          </p:nvPr>
        </p:nvSpPr>
        <p:spPr/>
        <p:txBody>
          <a:bodyPr/>
          <a:lstStyle/>
          <a:p>
            <a:r>
              <a:rPr lang="en-ZA" dirty="0"/>
              <a:t>Recommendations for stakeholders</a:t>
            </a:r>
          </a:p>
        </p:txBody>
      </p:sp>
      <p:sp>
        <p:nvSpPr>
          <p:cNvPr id="3" name="Content Placeholder 2">
            <a:extLst>
              <a:ext uri="{FF2B5EF4-FFF2-40B4-BE49-F238E27FC236}">
                <a16:creationId xmlns:a16="http://schemas.microsoft.com/office/drawing/2014/main" id="{91CF62BE-D39A-6787-BF7E-E617ED1F50D7}"/>
              </a:ext>
            </a:extLst>
          </p:cNvPr>
          <p:cNvSpPr>
            <a:spLocks noGrp="1"/>
          </p:cNvSpPr>
          <p:nvPr>
            <p:ph idx="1"/>
          </p:nvPr>
        </p:nvSpPr>
        <p:spPr>
          <a:xfrm>
            <a:off x="991518" y="2108201"/>
            <a:ext cx="10164162" cy="3818874"/>
          </a:xfrm>
        </p:spPr>
        <p:txBody>
          <a:bodyPr>
            <a:normAutofit fontScale="92500"/>
          </a:bodyPr>
          <a:lstStyle/>
          <a:p>
            <a:r>
              <a:rPr lang="en-US" sz="1600" b="1" dirty="0"/>
              <a:t>Refine Feature Engineering:</a:t>
            </a:r>
            <a:br>
              <a:rPr lang="en-US" sz="1600" dirty="0"/>
            </a:br>
            <a:r>
              <a:rPr lang="en-US" sz="1600" dirty="0"/>
              <a:t>Remove or transform sensitive attributes (e.g., race, gender) using fairness-aware techniques like </a:t>
            </a:r>
            <a:r>
              <a:rPr lang="en-US" sz="1600" b="1" dirty="0"/>
              <a:t>Disparate Impact Remover</a:t>
            </a:r>
            <a:r>
              <a:rPr lang="en-US" sz="1600" dirty="0"/>
              <a:t>.</a:t>
            </a:r>
          </a:p>
          <a:p>
            <a:r>
              <a:rPr lang="en-US" sz="1600" b="1" dirty="0"/>
              <a:t>Use Reweighing During Training:</a:t>
            </a:r>
            <a:br>
              <a:rPr lang="en-US" sz="1600" dirty="0"/>
            </a:br>
            <a:r>
              <a:rPr lang="en-US" sz="1600" dirty="0"/>
              <a:t>Apply </a:t>
            </a:r>
            <a:r>
              <a:rPr lang="en-US" sz="1600" b="1" dirty="0"/>
              <a:t>Reweighing</a:t>
            </a:r>
            <a:r>
              <a:rPr lang="en-US" sz="1600" dirty="0"/>
              <a:t> to balance the influence of privileged and unprivileged groups, improving fairness without sacrificing accuracy.</a:t>
            </a:r>
          </a:p>
          <a:p>
            <a:r>
              <a:rPr lang="en-US" b="1" dirty="0"/>
              <a:t>Monitor Fairness Metrics Continuously:</a:t>
            </a:r>
            <a:br>
              <a:rPr lang="en-US" dirty="0"/>
            </a:br>
            <a:r>
              <a:rPr lang="en-US" dirty="0"/>
              <a:t>Track </a:t>
            </a:r>
            <a:r>
              <a:rPr lang="en-US" b="1" dirty="0"/>
              <a:t>Statistical Parity Difference</a:t>
            </a:r>
            <a:r>
              <a:rPr lang="en-US" dirty="0"/>
              <a:t>, </a:t>
            </a:r>
            <a:r>
              <a:rPr lang="en-US" b="1" dirty="0"/>
              <a:t>Disparate Impact</a:t>
            </a:r>
            <a:r>
              <a:rPr lang="en-US" dirty="0"/>
              <a:t>, and </a:t>
            </a:r>
            <a:r>
              <a:rPr lang="en-US" b="1" dirty="0"/>
              <a:t>Average Odds Difference</a:t>
            </a:r>
            <a:r>
              <a:rPr lang="en-US" dirty="0"/>
              <a:t> during model development and deployment.</a:t>
            </a:r>
          </a:p>
          <a:p>
            <a:r>
              <a:rPr lang="en-US" b="1" dirty="0"/>
              <a:t>Incorporate Fairness into Model Selection:</a:t>
            </a:r>
            <a:br>
              <a:rPr lang="en-US" dirty="0"/>
            </a:br>
            <a:r>
              <a:rPr lang="en-US" dirty="0"/>
              <a:t>Choose models not just based on accuracy, but also on fairness performance across demographic groups.</a:t>
            </a:r>
          </a:p>
          <a:p>
            <a:endParaRPr lang="en-US" sz="1600" dirty="0"/>
          </a:p>
          <a:p>
            <a:endParaRPr lang="en-US" sz="1600" dirty="0"/>
          </a:p>
          <a:p>
            <a:endParaRPr lang="en-ZA" dirty="0"/>
          </a:p>
        </p:txBody>
      </p:sp>
    </p:spTree>
    <p:extLst>
      <p:ext uri="{BB962C8B-B14F-4D97-AF65-F5344CB8AC3E}">
        <p14:creationId xmlns:p14="http://schemas.microsoft.com/office/powerpoint/2010/main" val="37464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20ED-8969-9CC4-555B-4976DFF2E955}"/>
              </a:ext>
            </a:extLst>
          </p:cNvPr>
          <p:cNvSpPr>
            <a:spLocks noGrp="1"/>
          </p:cNvSpPr>
          <p:nvPr>
            <p:ph type="title"/>
          </p:nvPr>
        </p:nvSpPr>
        <p:spPr/>
        <p:txBody>
          <a:bodyPr/>
          <a:lstStyle/>
          <a:p>
            <a:r>
              <a:rPr lang="en-US" dirty="0"/>
              <a:t>Conclusion</a:t>
            </a:r>
            <a:endParaRPr lang="en-ZA" dirty="0"/>
          </a:p>
        </p:txBody>
      </p:sp>
      <p:sp>
        <p:nvSpPr>
          <p:cNvPr id="3" name="Content Placeholder 2">
            <a:extLst>
              <a:ext uri="{FF2B5EF4-FFF2-40B4-BE49-F238E27FC236}">
                <a16:creationId xmlns:a16="http://schemas.microsoft.com/office/drawing/2014/main" id="{EA4641ED-BB0F-483E-A8EA-7DDEED8719D7}"/>
              </a:ext>
            </a:extLst>
          </p:cNvPr>
          <p:cNvSpPr>
            <a:spLocks noGrp="1"/>
          </p:cNvSpPr>
          <p:nvPr>
            <p:ph idx="1"/>
          </p:nvPr>
        </p:nvSpPr>
        <p:spPr/>
        <p:txBody>
          <a:bodyPr>
            <a:normAutofit lnSpcReduction="10000"/>
          </a:bodyPr>
          <a:lstStyle/>
          <a:p>
            <a:r>
              <a:rPr lang="en-US" dirty="0"/>
              <a:t>The audit revealed </a:t>
            </a:r>
            <a:r>
              <a:rPr lang="en-US" b="1" dirty="0"/>
              <a:t>significant bias</a:t>
            </a:r>
            <a:r>
              <a:rPr lang="en-US" dirty="0"/>
              <a:t> in income predictions across </a:t>
            </a:r>
            <a:r>
              <a:rPr lang="en-US" b="1" dirty="0"/>
              <a:t>gender and race</a:t>
            </a:r>
            <a:r>
              <a:rPr lang="en-US" dirty="0"/>
              <a:t>.</a:t>
            </a:r>
          </a:p>
          <a:p>
            <a:r>
              <a:rPr lang="en-US" b="1" dirty="0"/>
              <a:t>Fairness metrics</a:t>
            </a:r>
            <a:r>
              <a:rPr lang="en-US" dirty="0"/>
              <a:t> like Statistical Parity Difference and Disparate Impact confirmed these disparities.</a:t>
            </a:r>
          </a:p>
          <a:p>
            <a:r>
              <a:rPr lang="en-US" dirty="0"/>
              <a:t>Applying </a:t>
            </a:r>
            <a:r>
              <a:rPr lang="en-US" b="1" dirty="0"/>
              <a:t>Reweighing</a:t>
            </a:r>
            <a:r>
              <a:rPr lang="en-US" dirty="0"/>
              <a:t> and </a:t>
            </a:r>
            <a:r>
              <a:rPr lang="en-US" b="1" dirty="0"/>
              <a:t>Disparate Impact Remover</a:t>
            </a:r>
            <a:r>
              <a:rPr lang="en-US" dirty="0"/>
              <a:t> improved fairness while maintaining strong model performance.</a:t>
            </a:r>
          </a:p>
          <a:p>
            <a:r>
              <a:rPr lang="en-US" dirty="0"/>
              <a:t>This project highlights the </a:t>
            </a:r>
            <a:r>
              <a:rPr lang="en-US" b="1" dirty="0"/>
              <a:t>importance of auditing and mitigating bias</a:t>
            </a:r>
            <a:r>
              <a:rPr lang="en-US" dirty="0"/>
              <a:t> in machine learning models.</a:t>
            </a:r>
          </a:p>
          <a:p>
            <a:r>
              <a:rPr lang="en-US" dirty="0"/>
              <a:t>Ensuring fairness is not just a technical challenge—it's a </a:t>
            </a:r>
            <a:r>
              <a:rPr lang="en-US" b="1" dirty="0"/>
              <a:t>social responsibility</a:t>
            </a:r>
            <a:r>
              <a:rPr lang="en-US" dirty="0"/>
              <a:t>.</a:t>
            </a:r>
          </a:p>
          <a:p>
            <a:br>
              <a:rPr lang="en-US" dirty="0"/>
            </a:br>
            <a:endParaRPr lang="en-ZA" dirty="0"/>
          </a:p>
        </p:txBody>
      </p:sp>
    </p:spTree>
    <p:extLst>
      <p:ext uri="{BB962C8B-B14F-4D97-AF65-F5344CB8AC3E}">
        <p14:creationId xmlns:p14="http://schemas.microsoft.com/office/powerpoint/2010/main" val="185398724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04a932e-c647-4f44-bf86-b231291eb5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A7C04F6B109647A5572B541D877755" ma:contentTypeVersion="5" ma:contentTypeDescription="Create a new document." ma:contentTypeScope="" ma:versionID="ac0921e6e320d46f824755ecb5a1db5b">
  <xsd:schema xmlns:xsd="http://www.w3.org/2001/XMLSchema" xmlns:xs="http://www.w3.org/2001/XMLSchema" xmlns:p="http://schemas.microsoft.com/office/2006/metadata/properties" xmlns:ns3="a04a932e-c647-4f44-bf86-b231291eb532" targetNamespace="http://schemas.microsoft.com/office/2006/metadata/properties" ma:root="true" ma:fieldsID="6d1c7882b9b127ad4d980e93339917a5" ns3:_="">
    <xsd:import namespace="a04a932e-c647-4f44-bf86-b231291eb53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4a932e-c647-4f44-bf86-b231291eb53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documentManagement/types"/>
    <ds:schemaRef ds:uri="http://schemas.microsoft.com/office/infopath/2007/PartnerControls"/>
    <ds:schemaRef ds:uri="http://purl.org/dc/elements/1.1/"/>
    <ds:schemaRef ds:uri="http://www.w3.org/XML/1998/namespace"/>
    <ds:schemaRef ds:uri="http://schemas.openxmlformats.org/package/2006/metadata/core-properties"/>
    <ds:schemaRef ds:uri="http://purl.org/dc/terms/"/>
    <ds:schemaRef ds:uri="a04a932e-c647-4f44-bf86-b231291eb532"/>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406393A-67E4-43A7-8942-05DB7A8BEC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4a932e-c647-4f44-bf86-b231291eb5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{2A19862C-335D-4EDA-90D1-979C346EEA72}tf56160789_win32</Template>
  <TotalTime>293</TotalTime>
  <Words>503</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Bookman Old Style</vt:lpstr>
      <vt:lpstr>Calibri</vt:lpstr>
      <vt:lpstr>Franklin Gothic Book</vt:lpstr>
      <vt:lpstr>Custom</vt:lpstr>
      <vt:lpstr>Bias Audit</vt:lpstr>
      <vt:lpstr>Introduction</vt:lpstr>
      <vt:lpstr>Key bias patterns &amp; Mitigation strategies implemented</vt:lpstr>
      <vt:lpstr>Fairness Metrics Comparison</vt:lpstr>
      <vt:lpstr>Real-world implications</vt:lpstr>
      <vt:lpstr>Recommendations for stakeholders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Ditshego Kgwadi</dc:creator>
  <cp:lastModifiedBy>Ditshego Kgwadi</cp:lastModifiedBy>
  <cp:revision>2</cp:revision>
  <dcterms:created xsi:type="dcterms:W3CDTF">2025-07-09T09:09:45Z</dcterms:created>
  <dcterms:modified xsi:type="dcterms:W3CDTF">2025-07-09T14:03:18Z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0x01010019A7C04F6B109647A5572B541D877755</vt:lpwstr>
  </property>
</Properties>
</file>