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3" r:id="rId3"/>
    <p:sldId id="294" r:id="rId4"/>
    <p:sldId id="301" r:id="rId5"/>
    <p:sldId id="303" r:id="rId6"/>
    <p:sldId id="302" r:id="rId7"/>
    <p:sldId id="273" r:id="rId8"/>
    <p:sldId id="275" r:id="rId9"/>
    <p:sldId id="276" r:id="rId10"/>
    <p:sldId id="277" r:id="rId11"/>
    <p:sldId id="278" r:id="rId12"/>
    <p:sldId id="286" r:id="rId13"/>
    <p:sldId id="287" r:id="rId14"/>
    <p:sldId id="288" r:id="rId15"/>
    <p:sldId id="289" r:id="rId16"/>
    <p:sldId id="291" r:id="rId17"/>
    <p:sldId id="300" r:id="rId18"/>
    <p:sldId id="290" r:id="rId19"/>
    <p:sldId id="292" r:id="rId20"/>
    <p:sldId id="297" r:id="rId21"/>
    <p:sldId id="298" r:id="rId22"/>
    <p:sldId id="299" r:id="rId23"/>
  </p:sldIdLst>
  <p:sldSz cx="10083800" cy="75565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646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2175" y="849313"/>
            <a:ext cx="3063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511" y="3271739"/>
            <a:ext cx="7943205" cy="2676228"/>
          </a:xfrm>
          <a:prstGeom prst="rect">
            <a:avLst/>
          </a:prstGeom>
        </p:spPr>
        <p:txBody>
          <a:bodyPr lIns="86694" tIns="43347" rIns="86694" bIns="43347"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593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77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33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15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33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55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53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29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6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72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01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694" tIns="43347" rIns="86694" bIns="43347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79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740" y="735694"/>
            <a:ext cx="96723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9570" y="2831718"/>
            <a:ext cx="6804659" cy="271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mowunmi.isafiade@uct.ac.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639570" y="2831718"/>
            <a:ext cx="6804659" cy="281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pc="-20" dirty="0"/>
              <a:t>O</a:t>
            </a:r>
            <a:r>
              <a:rPr spc="-10" dirty="0"/>
              <a:t>m</a:t>
            </a:r>
            <a:r>
              <a:rPr spc="5" dirty="0"/>
              <a:t>ow</a:t>
            </a:r>
            <a:r>
              <a:rPr spc="-5" dirty="0"/>
              <a:t>u</a:t>
            </a:r>
            <a:r>
              <a:rPr spc="5" dirty="0"/>
              <a:t>n</a:t>
            </a:r>
            <a:r>
              <a:rPr spc="-10" dirty="0"/>
              <a:t>m</a:t>
            </a:r>
            <a:r>
              <a:rPr dirty="0"/>
              <a:t>i</a:t>
            </a:r>
            <a:r>
              <a:rPr spc="-5" dirty="0"/>
              <a:t> </a:t>
            </a:r>
            <a:r>
              <a:rPr spc="-15" dirty="0"/>
              <a:t>Is</a:t>
            </a:r>
            <a:r>
              <a:rPr spc="5" dirty="0"/>
              <a:t>a</a:t>
            </a:r>
            <a:r>
              <a:rPr spc="-20" dirty="0"/>
              <a:t>f</a:t>
            </a:r>
            <a:r>
              <a:rPr spc="-5" dirty="0"/>
              <a:t>i</a:t>
            </a:r>
            <a:r>
              <a:rPr spc="5" dirty="0"/>
              <a:t>ad</a:t>
            </a:r>
            <a:r>
              <a:rPr dirty="0"/>
              <a:t>e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87000"/>
              </a:lnSpc>
            </a:pPr>
            <a:r>
              <a:rPr spc="-25" dirty="0"/>
              <a:t>E</a:t>
            </a:r>
            <a:r>
              <a:rPr spc="-10" dirty="0"/>
              <a:t>m</a:t>
            </a:r>
            <a:r>
              <a:rPr spc="5" dirty="0"/>
              <a:t>a</a:t>
            </a:r>
            <a:r>
              <a:rPr spc="-5" dirty="0"/>
              <a:t>il</a:t>
            </a:r>
            <a:r>
              <a:rPr dirty="0"/>
              <a:t>:</a:t>
            </a:r>
            <a:r>
              <a:rPr spc="-5" dirty="0"/>
              <a:t> </a:t>
            </a:r>
            <a:r>
              <a:rPr spc="5" dirty="0">
                <a:solidFill>
                  <a:srgbClr val="DC4713"/>
                </a:solidFill>
                <a:hlinkClick r:id="rId3"/>
              </a:rPr>
              <a:t>o</a:t>
            </a:r>
            <a:r>
              <a:rPr dirty="0">
                <a:solidFill>
                  <a:srgbClr val="DC4713"/>
                </a:solidFill>
                <a:hlinkClick r:id="rId3"/>
              </a:rPr>
              <a:t>mo</a:t>
            </a:r>
            <a:r>
              <a:rPr spc="5" dirty="0">
                <a:solidFill>
                  <a:srgbClr val="DC4713"/>
                </a:solidFill>
                <a:hlinkClick r:id="rId3"/>
              </a:rPr>
              <a:t>wun</a:t>
            </a:r>
            <a:r>
              <a:rPr spc="-10" dirty="0">
                <a:solidFill>
                  <a:srgbClr val="DC4713"/>
                </a:solidFill>
                <a:hlinkClick r:id="rId3"/>
              </a:rPr>
              <a:t>m</a:t>
            </a:r>
            <a:r>
              <a:rPr spc="-5" dirty="0">
                <a:solidFill>
                  <a:srgbClr val="DC4713"/>
                </a:solidFill>
                <a:hlinkClick r:id="rId3"/>
              </a:rPr>
              <a:t>i.</a:t>
            </a:r>
            <a:r>
              <a:rPr spc="-15" dirty="0">
                <a:solidFill>
                  <a:srgbClr val="DC4713"/>
                </a:solidFill>
                <a:hlinkClick r:id="rId3"/>
              </a:rPr>
              <a:t>i</a:t>
            </a:r>
            <a:r>
              <a:rPr spc="5" dirty="0">
                <a:solidFill>
                  <a:srgbClr val="DC4713"/>
                </a:solidFill>
                <a:hlinkClick r:id="rId3"/>
              </a:rPr>
              <a:t>sa</a:t>
            </a:r>
            <a:r>
              <a:rPr spc="-5" dirty="0">
                <a:solidFill>
                  <a:srgbClr val="DC4713"/>
                </a:solidFill>
                <a:hlinkClick r:id="rId3"/>
              </a:rPr>
              <a:t>fia</a:t>
            </a:r>
            <a:r>
              <a:rPr spc="10" dirty="0">
                <a:solidFill>
                  <a:srgbClr val="DC4713"/>
                </a:solidFill>
                <a:hlinkClick r:id="rId3"/>
              </a:rPr>
              <a:t>d</a:t>
            </a:r>
            <a:r>
              <a:rPr spc="5" dirty="0">
                <a:solidFill>
                  <a:srgbClr val="DC4713"/>
                </a:solidFill>
                <a:hlinkClick r:id="rId3"/>
              </a:rPr>
              <a:t>e</a:t>
            </a:r>
            <a:r>
              <a:rPr spc="-5" dirty="0">
                <a:solidFill>
                  <a:srgbClr val="DC4713"/>
                </a:solidFill>
                <a:hlinkClick r:id="rId3"/>
              </a:rPr>
              <a:t>@</a:t>
            </a:r>
            <a:r>
              <a:rPr spc="5" dirty="0">
                <a:solidFill>
                  <a:srgbClr val="DC4713"/>
                </a:solidFill>
                <a:hlinkClick r:id="rId3"/>
              </a:rPr>
              <a:t>uc</a:t>
            </a:r>
            <a:r>
              <a:rPr spc="-20" dirty="0">
                <a:solidFill>
                  <a:srgbClr val="DC4713"/>
                </a:solidFill>
                <a:hlinkClick r:id="rId3"/>
              </a:rPr>
              <a:t>t</a:t>
            </a:r>
            <a:r>
              <a:rPr spc="-15" dirty="0">
                <a:solidFill>
                  <a:srgbClr val="DC4713"/>
                </a:solidFill>
                <a:hlinkClick r:id="rId3"/>
              </a:rPr>
              <a:t>.a</a:t>
            </a:r>
            <a:r>
              <a:rPr spc="5" dirty="0">
                <a:solidFill>
                  <a:srgbClr val="DC4713"/>
                </a:solidFill>
                <a:hlinkClick r:id="rId3"/>
              </a:rPr>
              <a:t>c</a:t>
            </a:r>
            <a:r>
              <a:rPr spc="-20" dirty="0">
                <a:solidFill>
                  <a:srgbClr val="DC4713"/>
                </a:solidFill>
                <a:hlinkClick r:id="rId3"/>
              </a:rPr>
              <a:t>.za</a:t>
            </a:r>
            <a:r>
              <a:rPr spc="-15" dirty="0">
                <a:solidFill>
                  <a:srgbClr val="DC4713"/>
                </a:solidFill>
              </a:rPr>
              <a:t> </a:t>
            </a:r>
            <a:r>
              <a:rPr spc="-20" dirty="0"/>
              <a:t>O</a:t>
            </a:r>
            <a:r>
              <a:rPr spc="-50" dirty="0"/>
              <a:t>ff</a:t>
            </a:r>
            <a:r>
              <a:rPr spc="-5" dirty="0"/>
              <a:t>i</a:t>
            </a:r>
            <a:r>
              <a:rPr spc="5" dirty="0"/>
              <a:t>c</a:t>
            </a:r>
            <a:r>
              <a:rPr spc="-25" dirty="0"/>
              <a:t>e</a:t>
            </a:r>
            <a:r>
              <a:rPr spc="-10" dirty="0"/>
              <a:t>: </a:t>
            </a:r>
            <a:r>
              <a:rPr spc="5" dirty="0"/>
              <a:t>Ro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spc="-5" dirty="0" smtClean="0"/>
              <a:t>3</a:t>
            </a:r>
            <a:r>
              <a:rPr spc="5" dirty="0" smtClean="0"/>
              <a:t>0</a:t>
            </a:r>
            <a:r>
              <a:rPr dirty="0" smtClean="0"/>
              <a:t>6</a:t>
            </a:r>
            <a:endParaRPr lang="en-ZA" dirty="0" smtClean="0"/>
          </a:p>
        </p:txBody>
      </p:sp>
      <p:sp>
        <p:nvSpPr>
          <p:cNvPr id="3" name="object 3"/>
          <p:cNvSpPr txBox="1"/>
          <p:nvPr/>
        </p:nvSpPr>
        <p:spPr>
          <a:xfrm>
            <a:off x="1260791" y="1068536"/>
            <a:ext cx="7445375" cy="109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87000"/>
              </a:lnSpc>
            </a:pPr>
            <a:r>
              <a:rPr sz="4400" spc="-5" dirty="0">
                <a:latin typeface="Arial"/>
                <a:cs typeface="Arial"/>
              </a:rPr>
              <a:t>C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C2001</a:t>
            </a:r>
            <a:r>
              <a:rPr sz="4400" spc="-35" dirty="0">
                <a:latin typeface="Arial"/>
                <a:cs typeface="Arial"/>
              </a:rPr>
              <a:t>F</a:t>
            </a:r>
            <a:r>
              <a:rPr sz="4400" spc="-15" dirty="0">
                <a:latin typeface="Arial"/>
                <a:cs typeface="Arial"/>
              </a:rPr>
              <a:t>:</a:t>
            </a:r>
            <a:r>
              <a:rPr sz="4400" dirty="0">
                <a:latin typeface="Arial"/>
                <a:cs typeface="Arial"/>
              </a:rPr>
              <a:t> </a:t>
            </a:r>
            <a:r>
              <a:rPr lang="en-ZA" sz="4400" dirty="0">
                <a:solidFill>
                  <a:srgbClr val="FF0000"/>
                </a:solidFill>
              </a:rPr>
              <a:t>Priority Queues</a:t>
            </a:r>
          </a:p>
        </p:txBody>
      </p:sp>
      <p:sp>
        <p:nvSpPr>
          <p:cNvPr id="4" name="object 4"/>
          <p:cNvSpPr/>
          <p:nvPr/>
        </p:nvSpPr>
        <p:spPr>
          <a:xfrm>
            <a:off x="1188719" y="2194560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2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spc="5" dirty="0"/>
              <a:t>i</a:t>
            </a:r>
            <a:r>
              <a:rPr spc="-5" dirty="0"/>
              <a:t>na</a:t>
            </a:r>
            <a:r>
              <a:rPr spc="5" dirty="0"/>
              <a:t>r</a:t>
            </a:r>
            <a:r>
              <a:rPr dirty="0"/>
              <a:t>y</a:t>
            </a:r>
            <a:r>
              <a:rPr spc="-15" dirty="0"/>
              <a:t> </a:t>
            </a:r>
            <a:r>
              <a:rPr spc="5" dirty="0"/>
              <a:t>H</a:t>
            </a:r>
            <a:r>
              <a:rPr spc="-5" dirty="0"/>
              <a:t>ea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5" dirty="0"/>
              <a:t>D</a:t>
            </a:r>
            <a:r>
              <a:rPr spc="-5" dirty="0"/>
              <a:t>el</a:t>
            </a:r>
            <a:r>
              <a:rPr dirty="0"/>
              <a:t>e</a:t>
            </a:r>
            <a:r>
              <a:rPr spc="-5" dirty="0"/>
              <a:t>tio</a:t>
            </a:r>
            <a:r>
              <a:rPr dirty="0"/>
              <a:t>n</a:t>
            </a:r>
            <a:r>
              <a:rPr spc="-5" dirty="0"/>
              <a:t> Ex</a:t>
            </a:r>
            <a:r>
              <a:rPr spc="5" dirty="0"/>
              <a:t>e</a:t>
            </a:r>
            <a:r>
              <a:rPr dirty="0"/>
              <a:t>rcise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7690" y="1899578"/>
            <a:ext cx="816610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</a:t>
            </a:r>
            <a:r>
              <a:rPr sz="2200" spc="-85" dirty="0">
                <a:latin typeface="Arial"/>
                <a:cs typeface="Arial"/>
              </a:rPr>
              <a:t>11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5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254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fr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elo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 sh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260350" algn="ctr">
              <a:lnSpc>
                <a:spcPct val="100000"/>
              </a:lnSpc>
              <a:spcBef>
                <a:spcPts val="320"/>
              </a:spcBef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8872" y="2621232"/>
            <a:ext cx="4161090" cy="3079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2400" y="333393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5029" y="43664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759" y="4382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9400" y="4382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8629" y="4382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7129" y="34520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7709" y="53049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0309" y="52884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5139" y="526941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270" y="5304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57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spc="5" dirty="0"/>
              <a:t>i</a:t>
            </a:r>
            <a:r>
              <a:rPr spc="-5" dirty="0"/>
              <a:t>na</a:t>
            </a:r>
            <a:r>
              <a:rPr spc="5" dirty="0"/>
              <a:t>r</a:t>
            </a:r>
            <a:r>
              <a:rPr dirty="0"/>
              <a:t>y</a:t>
            </a:r>
            <a:r>
              <a:rPr spc="-15" dirty="0"/>
              <a:t> </a:t>
            </a:r>
            <a:r>
              <a:rPr spc="5" dirty="0"/>
              <a:t>H</a:t>
            </a:r>
            <a:r>
              <a:rPr spc="-5" dirty="0"/>
              <a:t>ea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5" dirty="0"/>
              <a:t>D</a:t>
            </a:r>
            <a:r>
              <a:rPr spc="-5" dirty="0"/>
              <a:t>el</a:t>
            </a:r>
            <a:r>
              <a:rPr dirty="0"/>
              <a:t>e</a:t>
            </a:r>
            <a:r>
              <a:rPr spc="-5" dirty="0"/>
              <a:t>tio</a:t>
            </a:r>
            <a:r>
              <a:rPr dirty="0"/>
              <a:t>n</a:t>
            </a:r>
            <a:r>
              <a:rPr spc="-5" dirty="0"/>
              <a:t> Ex</a:t>
            </a:r>
            <a:r>
              <a:rPr spc="5" dirty="0"/>
              <a:t>e</a:t>
            </a:r>
            <a:r>
              <a:rPr dirty="0"/>
              <a:t>rcise</a:t>
            </a:r>
            <a:r>
              <a:rPr spc="-5" dirty="0"/>
              <a:t> </a:t>
            </a:r>
            <a:r>
              <a:rPr dirty="0"/>
              <a:t>(S</a:t>
            </a:r>
            <a:r>
              <a:rPr spc="-5" dirty="0"/>
              <a:t>oluti</a:t>
            </a:r>
            <a:r>
              <a:rPr dirty="0"/>
              <a:t>o</a:t>
            </a:r>
            <a:r>
              <a:rPr spc="-5" dirty="0"/>
              <a:t>n)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780795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you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llo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ro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ed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wil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all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foll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639" y="27471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709" y="2574639"/>
            <a:ext cx="4162360" cy="3079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3459" y="334663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120" y="43651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820" y="43956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0460" y="43956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43600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189" y="34647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1370" y="530116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6200" y="528211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30" y="53176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320" y="2576829"/>
            <a:ext cx="4297680" cy="3749040"/>
          </a:xfrm>
          <a:custGeom>
            <a:avLst/>
            <a:gdLst/>
            <a:ahLst/>
            <a:cxnLst/>
            <a:rect l="l" t="t" r="r" b="b"/>
            <a:pathLst>
              <a:path w="4297680" h="3749040">
                <a:moveTo>
                  <a:pt x="2148840" y="3749040"/>
                </a:moveTo>
                <a:lnTo>
                  <a:pt x="0" y="3749040"/>
                </a:lnTo>
                <a:lnTo>
                  <a:pt x="0" y="0"/>
                </a:lnTo>
                <a:lnTo>
                  <a:pt x="4297680" y="0"/>
                </a:lnTo>
                <a:lnTo>
                  <a:pt x="4297680" y="3749040"/>
                </a:lnTo>
                <a:lnTo>
                  <a:pt x="2148840" y="3749040"/>
                </a:lnTo>
                <a:close/>
              </a:path>
            </a:pathLst>
          </a:custGeom>
          <a:ln w="1832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28890" y="278656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4490" y="2615279"/>
            <a:ext cx="3923600" cy="3054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55000" y="33872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1630" y="44362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3269" y="4436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0109" y="44007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000" y="350538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7740" y="53227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6700" y="52795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0330" y="5828212"/>
            <a:ext cx="1789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7119" y="445661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54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77129" y="2560320"/>
            <a:ext cx="4297680" cy="3749040"/>
          </a:xfrm>
          <a:custGeom>
            <a:avLst/>
            <a:gdLst/>
            <a:ahLst/>
            <a:cxnLst/>
            <a:rect l="l" t="t" r="r" b="b"/>
            <a:pathLst>
              <a:path w="4297680" h="3749040">
                <a:moveTo>
                  <a:pt x="2148840" y="3749040"/>
                </a:moveTo>
                <a:lnTo>
                  <a:pt x="0" y="3749040"/>
                </a:lnTo>
                <a:lnTo>
                  <a:pt x="0" y="0"/>
                </a:lnTo>
                <a:lnTo>
                  <a:pt x="4297680" y="0"/>
                </a:lnTo>
                <a:lnTo>
                  <a:pt x="4297680" y="3749040"/>
                </a:lnTo>
                <a:lnTo>
                  <a:pt x="2148840" y="3749040"/>
                </a:lnTo>
                <a:close/>
              </a:path>
            </a:pathLst>
          </a:custGeom>
          <a:ln w="1832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99529" y="5847262"/>
            <a:ext cx="1789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8990" y="6638472"/>
            <a:ext cx="70999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10" dirty="0">
                <a:latin typeface="Arial"/>
                <a:cs typeface="Arial"/>
              </a:rPr>
              <a:t>No</a:t>
            </a:r>
            <a:r>
              <a:rPr sz="1800" b="1" u="sng" dirty="0">
                <a:latin typeface="Arial"/>
                <a:cs typeface="Arial"/>
              </a:rPr>
              <a:t>te</a:t>
            </a:r>
            <a:r>
              <a:rPr sz="1800" u="sng" spc="-5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tur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5" dirty="0">
                <a:latin typeface="Arial"/>
                <a:cs typeface="Arial"/>
              </a:rPr>
              <a:t>per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nta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times.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40BC958-50C3-4FC3-8A2F-E787B5C9C2F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23392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761" y="196850"/>
            <a:ext cx="12869461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4300" y="499745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while x &lt; its parent, swap it and its parent (hole moves up) :</a:t>
            </a:r>
            <a:endParaRPr lang="en-Z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FED3DACD-9922-40F4-B19C-0A931A5867F8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238018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32006" cy="812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7820" y="476885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make last item the new root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2500" y="4235450"/>
            <a:ext cx="40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pop top element, it’s the smallest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4700" y="530225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move this new root down to right place</a:t>
            </a:r>
            <a:endParaRPr lang="en-Z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CCB64E8-B877-405B-AEEB-86FE77A51595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23904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0" y="0"/>
            <a:ext cx="12573000" cy="88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300" y="2787650"/>
            <a:ext cx="9258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while hole has children : make hole min of it &amp; its child/</a:t>
            </a:r>
            <a:r>
              <a:rPr lang="en-ZA" sz="2000" b="1" dirty="0" err="1" smtClean="0">
                <a:solidFill>
                  <a:srgbClr val="FF0000"/>
                </a:solidFill>
              </a:rPr>
              <a:t>ren</a:t>
            </a:r>
            <a:r>
              <a:rPr lang="en-ZA" sz="2000" b="1" dirty="0" smtClean="0">
                <a:solidFill>
                  <a:srgbClr val="FF0000"/>
                </a:solidFill>
              </a:rPr>
              <a:t> then move hole down  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1260" y="473837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if there were 2 children, child is now the smaller of the 2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8300" y="5386114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child &lt; </a:t>
            </a:r>
            <a:r>
              <a:rPr lang="en-ZA" sz="2000" b="1" dirty="0" err="1" smtClean="0">
                <a:solidFill>
                  <a:srgbClr val="FF0000"/>
                </a:solidFill>
              </a:rPr>
              <a:t>parent:move</a:t>
            </a:r>
            <a:r>
              <a:rPr lang="en-ZA" sz="2000" b="1" dirty="0" smtClean="0">
                <a:solidFill>
                  <a:srgbClr val="FF0000"/>
                </a:solidFill>
              </a:rPr>
              <a:t> child up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0" y="6003378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child was NOT smaller than parent, so we are finished</a:t>
            </a:r>
            <a:endParaRPr lang="en-ZA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5140" y="6696754"/>
            <a:ext cx="676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 smtClean="0">
                <a:solidFill>
                  <a:srgbClr val="FF0000"/>
                </a:solidFill>
              </a:rPr>
              <a:t>// nothing below here &lt; </a:t>
            </a:r>
            <a:r>
              <a:rPr lang="en-ZA" sz="2000" b="1" dirty="0" err="1" smtClean="0">
                <a:solidFill>
                  <a:srgbClr val="FF0000"/>
                </a:solidFill>
              </a:rPr>
              <a:t>tmp</a:t>
            </a:r>
            <a:r>
              <a:rPr lang="en-ZA" sz="2000" b="1" dirty="0" smtClean="0">
                <a:solidFill>
                  <a:srgbClr val="FF0000"/>
                </a:solidFill>
              </a:rPr>
              <a:t>, so we have its place</a:t>
            </a:r>
            <a:endParaRPr lang="en-Z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21FFE36-E30E-443D-A132-9D2B06E69DDF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241090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73050"/>
            <a:ext cx="13068300" cy="861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3500" y="4692650"/>
            <a:ext cx="73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// loop from last parent in tree </a:t>
            </a:r>
            <a:r>
              <a:rPr lang="en-ZA" sz="2400" b="1" dirty="0" err="1" smtClean="0">
                <a:solidFill>
                  <a:srgbClr val="FF0000"/>
                </a:solidFill>
              </a:rPr>
              <a:t>upto</a:t>
            </a:r>
            <a:r>
              <a:rPr lang="en-ZA" sz="2400" b="1" dirty="0" smtClean="0">
                <a:solidFill>
                  <a:srgbClr val="FF0000"/>
                </a:solidFill>
              </a:rPr>
              <a:t> root of tree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4860" y="5957570"/>
            <a:ext cx="412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solidFill>
                  <a:srgbClr val="FF0000"/>
                </a:solidFill>
              </a:rPr>
              <a:t>// move value down far as </a:t>
            </a:r>
            <a:r>
              <a:rPr lang="en-ZA" sz="2400" b="1" dirty="0" err="1" smtClean="0">
                <a:solidFill>
                  <a:srgbClr val="FF0000"/>
                </a:solidFill>
              </a:rPr>
              <a:t>nec</a:t>
            </a:r>
            <a:r>
              <a:rPr lang="en-ZA" sz="2400" b="1" dirty="0" smtClean="0">
                <a:solidFill>
                  <a:srgbClr val="FF0000"/>
                </a:solidFill>
              </a:rPr>
              <a:t>.</a:t>
            </a:r>
            <a:endParaRPr lang="en-Z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2E10300-9721-4D99-B9C2-9E924D0CFA4F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1242114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300" y="273050"/>
            <a:ext cx="13487400" cy="815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6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501650"/>
            <a:ext cx="7974329" cy="6976269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ZA" dirty="0" smtClean="0"/>
              <a:t>What is the complexity of creating a binary heap using sequential insertion?</a:t>
            </a:r>
          </a:p>
          <a:p>
            <a:pPr marL="514350" indent="-514350">
              <a:buFont typeface="+mj-lt"/>
              <a:buAutoNum type="alphaUcPeriod"/>
            </a:pPr>
            <a:endParaRPr lang="en-Z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O(N 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 smtClean="0"/>
              <a:t>O(N</a:t>
            </a:r>
            <a:r>
              <a:rPr lang="en-ZA" sz="4000" baseline="30000" dirty="0" smtClean="0"/>
              <a:t>2</a:t>
            </a:r>
            <a:r>
              <a:rPr lang="en-ZA" sz="2400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endParaRPr lang="en-ZA" dirty="0"/>
          </a:p>
          <a:p>
            <a:pPr marL="514350" indent="-514350">
              <a:buFont typeface="+mj-lt"/>
              <a:buAutoNum type="alphaUcPeriod"/>
            </a:pPr>
            <a:r>
              <a:rPr lang="en-ZA" dirty="0" smtClean="0"/>
              <a:t>What is the complexity of creating a binary heap using </a:t>
            </a:r>
            <a:r>
              <a:rPr lang="en-ZA" dirty="0" err="1" smtClean="0"/>
              <a:t>buildheap</a:t>
            </a:r>
            <a:r>
              <a:rPr lang="en-ZA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endParaRPr lang="en-Z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O(N log 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400" dirty="0"/>
              <a:t>O(N</a:t>
            </a:r>
            <a:r>
              <a:rPr lang="en-ZA" sz="4000" baseline="30000" dirty="0"/>
              <a:t>2</a:t>
            </a:r>
            <a:r>
              <a:rPr lang="en-ZA" sz="2400" dirty="0" smtClean="0"/>
              <a:t>)</a:t>
            </a:r>
            <a:endParaRPr lang="en-ZA" dirty="0" smtClean="0"/>
          </a:p>
          <a:p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66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4DA6A98-E6A7-43A8-988C-B11B4ADD244F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24518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7114" y="196850"/>
            <a:ext cx="14658414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80EA140-EF00-4FB3-AEA9-E2E5063B867A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1249282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879" y="273050"/>
            <a:ext cx="14264979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300" y="278086"/>
            <a:ext cx="2743200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what is the most swaps that can be needed to </a:t>
            </a:r>
            <a:r>
              <a:rPr lang="en-ZA" sz="2800" dirty="0" err="1" smtClean="0"/>
              <a:t>heapify</a:t>
            </a:r>
            <a:r>
              <a:rPr lang="en-ZA" sz="2800" dirty="0" smtClean="0"/>
              <a:t> this tree?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2573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45D30EA-3E22-4433-83C7-363CB25F23FD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1225730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9900" y="349250"/>
            <a:ext cx="11823700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70900" y="1720850"/>
            <a:ext cx="1295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7981950" y="2117090"/>
            <a:ext cx="1295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317500" y="4845050"/>
            <a:ext cx="5715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5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pc="-10" dirty="0"/>
              <a:t>Interna</a:t>
            </a:r>
            <a:r>
              <a:rPr dirty="0"/>
              <a:t>l</a:t>
            </a:r>
            <a:r>
              <a:rPr spc="30" dirty="0"/>
              <a:t> </a:t>
            </a:r>
            <a:r>
              <a:rPr spc="-5" dirty="0"/>
              <a:t>Sort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30" dirty="0"/>
              <a:t>E</a:t>
            </a:r>
            <a:r>
              <a:rPr spc="5" dirty="0"/>
              <a:t>x</a:t>
            </a:r>
            <a:r>
              <a:rPr spc="-5" dirty="0"/>
              <a:t>ampl</a:t>
            </a:r>
            <a:r>
              <a:rPr dirty="0"/>
              <a:t>e </a:t>
            </a:r>
            <a:r>
              <a:rPr spc="-15" dirty="0"/>
              <a:t>:</a:t>
            </a:r>
            <a:r>
              <a:rPr spc="-10" dirty="0"/>
              <a:t> </a:t>
            </a:r>
            <a:r>
              <a:rPr spc="-5" dirty="0"/>
              <a:t>Heap</a:t>
            </a:r>
            <a:r>
              <a:rPr spc="5" dirty="0"/>
              <a:t>s</a:t>
            </a:r>
            <a:r>
              <a:rPr spc="-25" dirty="0"/>
              <a:t>ort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5241290"/>
            <a:ext cx="140970" cy="14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800" y="5709920"/>
            <a:ext cx="140969" cy="14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800" y="6178550"/>
            <a:ext cx="140969" cy="142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3590" y="5168558"/>
            <a:ext cx="7321550" cy="1286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te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44500" marR="5080">
              <a:lnSpc>
                <a:spcPct val="139800"/>
              </a:lnSpc>
              <a:spcBef>
                <a:spcPts val="10"/>
              </a:spcBef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ax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btai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item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cr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o</a:t>
            </a:r>
            <a:r>
              <a:rPr sz="2200" spc="-5" dirty="0">
                <a:latin typeface="Arial"/>
                <a:cs typeface="Arial"/>
              </a:rPr>
              <a:t>rde</a:t>
            </a:r>
            <a:r>
              <a:rPr sz="2200" dirty="0">
                <a:latin typeface="Arial"/>
                <a:cs typeface="Arial"/>
              </a:rPr>
              <a:t>r</a:t>
            </a:r>
          </a:p>
        </p:txBody>
      </p:sp>
      <p:sp>
        <p:nvSpPr>
          <p:cNvPr id="8" name="object 8"/>
          <p:cNvSpPr/>
          <p:nvPr/>
        </p:nvSpPr>
        <p:spPr>
          <a:xfrm>
            <a:off x="899509" y="1533579"/>
            <a:ext cx="4100326" cy="1557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3670" y="266972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850" y="17756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27065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5929" y="1511025"/>
            <a:ext cx="4232721" cy="1549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56119" y="25782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2569" y="16842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8620" y="26151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3997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43959" y="1886132"/>
            <a:ext cx="110363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300"/>
              </a:lnSpc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elete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1480" y="3153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215630" y="1939472"/>
            <a:ext cx="115379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300"/>
              </a:lnSpc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eleteM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x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4114800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60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37839" y="406019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39155" y="4166605"/>
            <a:ext cx="1903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re</a:t>
            </a:r>
            <a:r>
              <a:rPr sz="1800" b="1" spc="-15" dirty="0">
                <a:latin typeface="Arial"/>
                <a:cs typeface="Arial"/>
              </a:rPr>
              <a:t>asi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11190" y="4062729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10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34630" y="40081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09442" y="4221482"/>
            <a:ext cx="18154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order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2760"/>
              </p:ext>
            </p:extLst>
          </p:nvPr>
        </p:nvGraphicFramePr>
        <p:xfrm>
          <a:off x="5041899" y="3680223"/>
          <a:ext cx="246887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85633"/>
              </p:ext>
            </p:extLst>
          </p:nvPr>
        </p:nvGraphicFramePr>
        <p:xfrm>
          <a:off x="224792" y="3749041"/>
          <a:ext cx="2468878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V="1">
            <a:off x="5939155" y="5760720"/>
            <a:ext cx="2305685" cy="20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49315" y="6239510"/>
            <a:ext cx="2155825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55"/>
          <p:cNvSpPr txBox="1"/>
          <p:nvPr/>
        </p:nvSpPr>
        <p:spPr>
          <a:xfrm>
            <a:off x="6026786" y="6346312"/>
            <a:ext cx="18154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8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2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object 51"/>
          <p:cNvSpPr txBox="1"/>
          <p:nvPr/>
        </p:nvSpPr>
        <p:spPr>
          <a:xfrm>
            <a:off x="6014402" y="5307689"/>
            <a:ext cx="19030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asi</a:t>
            </a:r>
            <a:r>
              <a:rPr sz="18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6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70" y="502891"/>
            <a:ext cx="811657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5" dirty="0">
                <a:latin typeface="Arial"/>
                <a:cs typeface="Arial"/>
              </a:rPr>
              <a:t>Heap</a:t>
            </a:r>
            <a:r>
              <a:rPr sz="3900" spc="5" dirty="0">
                <a:latin typeface="Arial"/>
                <a:cs typeface="Arial"/>
              </a:rPr>
              <a:t>s</a:t>
            </a:r>
            <a:r>
              <a:rPr sz="3900" spc="-25" dirty="0">
                <a:latin typeface="Arial"/>
                <a:cs typeface="Arial"/>
              </a:rPr>
              <a:t>or</a:t>
            </a:r>
            <a:r>
              <a:rPr sz="3900" spc="-15" dirty="0">
                <a:latin typeface="Arial"/>
                <a:cs typeface="Arial"/>
              </a:rPr>
              <a:t>t</a:t>
            </a:r>
            <a:r>
              <a:rPr sz="3900" spc="-10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–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Interna</a:t>
            </a:r>
            <a:r>
              <a:rPr sz="3900" dirty="0">
                <a:latin typeface="Arial"/>
                <a:cs typeface="Arial"/>
              </a:rPr>
              <a:t>l</a:t>
            </a:r>
            <a:r>
              <a:rPr sz="3900" spc="30" dirty="0">
                <a:latin typeface="Arial"/>
                <a:cs typeface="Arial"/>
              </a:rPr>
              <a:t> </a:t>
            </a:r>
            <a:r>
              <a:rPr sz="3900" spc="-5" dirty="0">
                <a:latin typeface="Arial"/>
                <a:cs typeface="Arial"/>
              </a:rPr>
              <a:t>Sort</a:t>
            </a:r>
            <a:r>
              <a:rPr sz="3900" dirty="0">
                <a:latin typeface="Arial"/>
                <a:cs typeface="Arial"/>
              </a:rPr>
              <a:t>i</a:t>
            </a:r>
            <a:r>
              <a:rPr sz="3900" spc="-5" dirty="0">
                <a:latin typeface="Arial"/>
                <a:cs typeface="Arial"/>
              </a:rPr>
              <a:t>n</a:t>
            </a:r>
            <a:r>
              <a:rPr sz="3900" spc="5" dirty="0">
                <a:latin typeface="Arial"/>
                <a:cs typeface="Arial"/>
              </a:rPr>
              <a:t>g</a:t>
            </a:r>
            <a:r>
              <a:rPr sz="3900" spc="-15" dirty="0">
                <a:latin typeface="Arial"/>
                <a:cs typeface="Arial"/>
              </a:rPr>
              <a:t>:</a:t>
            </a:r>
            <a:r>
              <a:rPr sz="3900" spc="-10" dirty="0">
                <a:latin typeface="Arial"/>
                <a:cs typeface="Arial"/>
              </a:rPr>
              <a:t> </a:t>
            </a:r>
            <a:r>
              <a:rPr sz="3900" spc="-35" dirty="0">
                <a:latin typeface="Arial"/>
                <a:cs typeface="Arial"/>
              </a:rPr>
              <a:t>E</a:t>
            </a:r>
            <a:r>
              <a:rPr sz="3900" spc="-15" dirty="0">
                <a:latin typeface="Arial"/>
                <a:cs typeface="Arial"/>
              </a:rPr>
              <a:t>x</a:t>
            </a:r>
            <a:r>
              <a:rPr sz="3900" spc="-5" dirty="0">
                <a:latin typeface="Arial"/>
                <a:cs typeface="Arial"/>
              </a:rPr>
              <a:t>erci</a:t>
            </a:r>
            <a:r>
              <a:rPr sz="3900" spc="5" dirty="0">
                <a:latin typeface="Arial"/>
                <a:cs typeface="Arial"/>
              </a:rPr>
              <a:t>s</a:t>
            </a:r>
            <a:r>
              <a:rPr sz="3900" dirty="0"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0642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085" y="1644650"/>
            <a:ext cx="9241790" cy="535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lowin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lang="en-ZA" sz="2200" spc="-5" dirty="0" smtClean="0">
                <a:latin typeface="Arial"/>
                <a:cs typeface="Arial"/>
              </a:rPr>
              <a:t>in descending order </a:t>
            </a:r>
            <a:r>
              <a:rPr sz="2200" spc="-5" dirty="0" smtClean="0">
                <a:latin typeface="Arial"/>
                <a:cs typeface="Arial"/>
              </a:rPr>
              <a:t>u</a:t>
            </a:r>
            <a:r>
              <a:rPr sz="2200" spc="5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in</a:t>
            </a:r>
            <a:r>
              <a:rPr sz="2200" dirty="0" smtClean="0">
                <a:latin typeface="Arial"/>
                <a:cs typeface="Arial"/>
              </a:rPr>
              <a:t>g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 so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{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5" dirty="0">
                <a:latin typeface="Arial"/>
                <a:cs typeface="Arial"/>
              </a:rPr>
              <a:t>9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dirty="0">
                <a:latin typeface="Arial"/>
                <a:cs typeface="Arial"/>
              </a:rPr>
              <a:t>8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2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9</a:t>
            </a:r>
            <a:r>
              <a:rPr sz="2200" spc="-5" dirty="0">
                <a:latin typeface="Arial"/>
                <a:cs typeface="Arial"/>
              </a:rPr>
              <a:t>7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2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5" dirty="0">
                <a:latin typeface="Arial"/>
                <a:cs typeface="Arial"/>
              </a:rPr>
              <a:t>3</a:t>
            </a:r>
            <a:r>
              <a:rPr sz="2200" spc="-10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12700" marR="10160" indent="95250">
              <a:lnSpc>
                <a:spcPct val="139800"/>
              </a:lnSpc>
            </a:pP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No</a:t>
            </a:r>
            <a:r>
              <a:rPr sz="2200" spc="-15" dirty="0">
                <a:solidFill>
                  <a:srgbClr val="FF3333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3333"/>
                </a:solidFill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lt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arr</a:t>
            </a:r>
            <a:r>
              <a:rPr sz="2200" dirty="0">
                <a:latin typeface="Arial"/>
                <a:cs typeface="Arial"/>
              </a:rPr>
              <a:t>ay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dirty="0" smtClean="0">
                <a:latin typeface="Arial"/>
                <a:cs typeface="Arial"/>
              </a:rPr>
              <a:t>(</a:t>
            </a:r>
            <a:r>
              <a:rPr lang="en-ZA" sz="2200" b="1" spc="-5" dirty="0" smtClean="0">
                <a:solidFill>
                  <a:srgbClr val="6666FF"/>
                </a:solidFill>
                <a:latin typeface="Arial"/>
                <a:cs typeface="Arial"/>
              </a:rPr>
              <a:t>do we need (1)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m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ax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spc="-15" dirty="0" err="1" smtClean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2200" b="1" spc="-5" dirty="0" err="1" smtClean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200" b="1" dirty="0" err="1" smtClean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lang="en-ZA" sz="2200" b="1" spc="-10" dirty="0" smtClean="0">
                <a:solidFill>
                  <a:srgbClr val="6666FF"/>
                </a:solidFill>
                <a:latin typeface="Arial"/>
                <a:cs typeface="Arial"/>
              </a:rPr>
              <a:t>p  or (2) min heap?</a:t>
            </a:r>
            <a:r>
              <a:rPr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u="heavy" spc="-15" dirty="0">
                <a:solidFill>
                  <a:srgbClr val="FF3333"/>
                </a:solidFill>
                <a:latin typeface="Arial"/>
                <a:cs typeface="Arial"/>
              </a:rPr>
              <a:t>S</a:t>
            </a:r>
            <a:r>
              <a:rPr sz="2200" u="heavy" spc="-5" dirty="0">
                <a:solidFill>
                  <a:srgbClr val="FF3333"/>
                </a:solidFill>
                <a:latin typeface="Arial"/>
                <a:cs typeface="Arial"/>
              </a:rPr>
              <a:t>ol</a:t>
            </a:r>
            <a:r>
              <a:rPr sz="2200" u="heavy" dirty="0">
                <a:solidFill>
                  <a:srgbClr val="FF3333"/>
                </a:solidFill>
                <a:latin typeface="Arial"/>
                <a:cs typeface="Arial"/>
              </a:rPr>
              <a:t>u</a:t>
            </a:r>
            <a:r>
              <a:rPr sz="2200" u="heavy" spc="-5" dirty="0">
                <a:solidFill>
                  <a:srgbClr val="FF3333"/>
                </a:solidFill>
                <a:latin typeface="Arial"/>
                <a:cs typeface="Arial"/>
              </a:rPr>
              <a:t>ti</a:t>
            </a:r>
            <a:r>
              <a:rPr sz="2200" u="heavy" spc="5" dirty="0">
                <a:solidFill>
                  <a:srgbClr val="FF3333"/>
                </a:solidFill>
                <a:latin typeface="Arial"/>
                <a:cs typeface="Arial"/>
              </a:rPr>
              <a:t>o</a:t>
            </a:r>
            <a:r>
              <a:rPr sz="2200" u="heavy" dirty="0">
                <a:solidFill>
                  <a:srgbClr val="FF3333"/>
                </a:solidFill>
                <a:latin typeface="Arial"/>
                <a:cs typeface="Arial"/>
              </a:rPr>
              <a:t>n</a:t>
            </a:r>
            <a:r>
              <a:rPr sz="2200" u="heavy" spc="-15" dirty="0">
                <a:solidFill>
                  <a:srgbClr val="FF3333"/>
                </a:solidFill>
                <a:latin typeface="Arial"/>
                <a:cs typeface="Arial"/>
              </a:rPr>
              <a:t> Str</a:t>
            </a:r>
            <a:r>
              <a:rPr sz="2200" u="heavy" spc="-5" dirty="0">
                <a:solidFill>
                  <a:srgbClr val="FF3333"/>
                </a:solidFill>
                <a:latin typeface="Arial"/>
                <a:cs typeface="Arial"/>
              </a:rPr>
              <a:t>ateg</a:t>
            </a:r>
            <a:r>
              <a:rPr sz="2200" u="heavy" dirty="0">
                <a:solidFill>
                  <a:srgbClr val="FF3333"/>
                </a:solidFill>
                <a:latin typeface="Arial"/>
                <a:cs typeface="Arial"/>
              </a:rPr>
              <a:t>y</a:t>
            </a:r>
            <a:endParaRPr sz="2200" dirty="0">
              <a:latin typeface="Arial"/>
              <a:cs typeface="Arial"/>
            </a:endParaRPr>
          </a:p>
          <a:p>
            <a:pPr marL="228600" marR="11430">
              <a:lnSpc>
                <a:spcPts val="3700"/>
              </a:lnSpc>
              <a:spcBef>
                <a:spcPts val="290"/>
              </a:spcBef>
              <a:tabLst>
                <a:tab pos="910590" algn="l"/>
                <a:tab pos="2229485" algn="l"/>
                <a:tab pos="2757170" algn="l"/>
                <a:tab pos="4107815" algn="l"/>
                <a:tab pos="4479290" algn="l"/>
                <a:tab pos="5284470" algn="l"/>
                <a:tab pos="5640705" algn="l"/>
                <a:tab pos="5934710" algn="l"/>
                <a:tab pos="7392034" algn="l"/>
              </a:tabLst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ir</a:t>
            </a:r>
            <a:r>
              <a:rPr sz="2200" spc="-10" dirty="0">
                <a:latin typeface="Arial"/>
                <a:cs typeface="Arial"/>
              </a:rPr>
              <a:t>st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se</a:t>
            </a:r>
            <a:r>
              <a:rPr sz="2200" spc="-5" dirty="0">
                <a:latin typeface="Arial"/>
                <a:cs typeface="Arial"/>
              </a:rPr>
              <a:t>qu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ce	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	a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omp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)	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</a:t>
            </a: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endParaRPr lang="en-ZA" sz="2200" spc="-25" dirty="0" smtClean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r>
              <a:rPr sz="2200" spc="-25" dirty="0" smtClean="0">
                <a:latin typeface="Arial"/>
                <a:cs typeface="Arial"/>
              </a:rPr>
              <a:t>A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sz="2200" spc="-5" dirty="0" smtClean="0">
                <a:latin typeface="Arial"/>
                <a:cs typeface="Arial"/>
              </a:rPr>
              <a:t>p</a:t>
            </a:r>
            <a:r>
              <a:rPr sz="2200" spc="5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y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</a:t>
            </a:r>
            <a:r>
              <a:rPr sz="2200" u="heavy" dirty="0">
                <a:latin typeface="Arial"/>
                <a:cs typeface="Arial"/>
              </a:rPr>
              <a:t>b</a:t>
            </a:r>
            <a:r>
              <a:rPr sz="2200" u="heavy" spc="-5" dirty="0">
                <a:latin typeface="Arial"/>
                <a:cs typeface="Arial"/>
              </a:rPr>
              <a:t>ui</a:t>
            </a:r>
            <a:r>
              <a:rPr sz="2200" u="heavy" spc="5" dirty="0">
                <a:latin typeface="Arial"/>
                <a:cs typeface="Arial"/>
              </a:rPr>
              <a:t>l</a:t>
            </a:r>
            <a:r>
              <a:rPr sz="2200" u="heavy" spc="-5" dirty="0">
                <a:latin typeface="Arial"/>
                <a:cs typeface="Arial"/>
              </a:rPr>
              <a:t>d</a:t>
            </a:r>
            <a:r>
              <a:rPr sz="2200" u="heavy" spc="-10" dirty="0">
                <a:latin typeface="Arial"/>
                <a:cs typeface="Arial"/>
              </a:rPr>
              <a:t>H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5" dirty="0">
                <a:latin typeface="Arial"/>
                <a:cs typeface="Arial"/>
              </a:rPr>
              <a:t>a</a:t>
            </a:r>
            <a:r>
              <a:rPr sz="2200" u="heavy" spc="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ee </a:t>
            </a:r>
            <a:r>
              <a:rPr sz="2200" spc="-5" dirty="0">
                <a:latin typeface="Arial"/>
                <a:cs typeface="Arial"/>
              </a:rPr>
              <a:t>(or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5" dirty="0" smtClean="0">
                <a:latin typeface="Arial"/>
                <a:cs typeface="Arial"/>
              </a:rPr>
              <a:t>pro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sz="2200" spc="-5" dirty="0" smtClean="0">
                <a:latin typeface="Arial"/>
                <a:cs typeface="Arial"/>
              </a:rPr>
              <a:t>ert</a:t>
            </a:r>
            <a:r>
              <a:rPr sz="2200" dirty="0" smtClean="0">
                <a:latin typeface="Arial"/>
                <a:cs typeface="Arial"/>
              </a:rPr>
              <a:t>y)</a:t>
            </a:r>
            <a:endParaRPr lang="en-ZA" sz="2200" dirty="0" smtClean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endParaRPr lang="en-ZA" sz="2200" spc="-15" dirty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r>
              <a:rPr sz="2200" spc="-15" dirty="0" smtClean="0">
                <a:latin typeface="Arial"/>
                <a:cs typeface="Arial"/>
              </a:rPr>
              <a:t>T</a:t>
            </a:r>
            <a:r>
              <a:rPr sz="2200" spc="-5" dirty="0" smtClean="0">
                <a:latin typeface="Arial"/>
                <a:cs typeface="Arial"/>
              </a:rPr>
              <a:t>he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sz="2200" spc="10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lete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</a:t>
            </a:r>
            <a:r>
              <a:rPr sz="2200" spc="-5" dirty="0">
                <a:latin typeface="Arial"/>
                <a:cs typeface="Arial"/>
              </a:rPr>
              <a:t>lu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emp</a:t>
            </a:r>
            <a:r>
              <a:rPr sz="2200" spc="-15" dirty="0">
                <a:latin typeface="Arial"/>
                <a:cs typeface="Arial"/>
              </a:rPr>
              <a:t>ty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lo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rra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ch </a:t>
            </a:r>
            <a:r>
              <a:rPr sz="2200" spc="-5" dirty="0">
                <a:latin typeface="Arial"/>
                <a:cs typeface="Arial"/>
              </a:rPr>
              <a:t>tim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Ma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al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ed</a:t>
            </a:r>
            <a:r>
              <a:rPr sz="22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8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pc="-20" dirty="0"/>
              <a:t>In</a:t>
            </a:r>
            <a:r>
              <a:rPr spc="-5" dirty="0"/>
              <a:t>terna</a:t>
            </a:r>
            <a:r>
              <a:rPr dirty="0"/>
              <a:t>l </a:t>
            </a:r>
            <a:r>
              <a:rPr spc="-30" dirty="0"/>
              <a:t>S</a:t>
            </a:r>
            <a:r>
              <a:rPr spc="-5" dirty="0"/>
              <a:t>o</a:t>
            </a:r>
            <a:r>
              <a:rPr spc="-10" dirty="0"/>
              <a:t>rting</a:t>
            </a:r>
            <a:r>
              <a:rPr dirty="0"/>
              <a:t>:</a:t>
            </a:r>
            <a:r>
              <a:rPr spc="10" dirty="0"/>
              <a:t> </a:t>
            </a:r>
            <a:r>
              <a:rPr spc="5" dirty="0"/>
              <a:t>h</a:t>
            </a:r>
            <a:r>
              <a:rPr spc="-5" dirty="0"/>
              <a:t>eap</a:t>
            </a:r>
            <a:r>
              <a:rPr spc="5" dirty="0"/>
              <a:t>s</a:t>
            </a:r>
            <a:r>
              <a:rPr spc="-25" dirty="0"/>
              <a:t>or</a:t>
            </a:r>
            <a:r>
              <a:rPr spc="-15" dirty="0"/>
              <a:t>t</a:t>
            </a:r>
            <a:r>
              <a:rPr spc="-10" dirty="0"/>
              <a:t> (</a:t>
            </a:r>
            <a:r>
              <a:rPr spc="-35" dirty="0"/>
              <a:t>O</a:t>
            </a:r>
            <a:r>
              <a:rPr spc="-5" dirty="0"/>
              <a:t>bs</a:t>
            </a:r>
            <a:r>
              <a:rPr spc="5" dirty="0"/>
              <a:t>e</a:t>
            </a:r>
            <a:r>
              <a:rPr spc="-10" dirty="0"/>
              <a:t>r</a:t>
            </a:r>
            <a:r>
              <a:rPr spc="5" dirty="0"/>
              <a:t>v</a:t>
            </a:r>
            <a:r>
              <a:rPr spc="-5" dirty="0"/>
              <a:t>ations)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242951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3365500"/>
            <a:ext cx="140970" cy="142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119" y="1888148"/>
            <a:ext cx="8167370" cy="17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rti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ik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wit</a:t>
            </a:r>
            <a:r>
              <a:rPr sz="2200" dirty="0">
                <a:latin typeface="Arial"/>
                <a:cs typeface="Arial"/>
              </a:rPr>
              <a:t>h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ap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“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so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t”</a:t>
            </a:r>
            <a:endParaRPr sz="2200">
              <a:latin typeface="Arial"/>
              <a:cs typeface="Arial"/>
            </a:endParaRPr>
          </a:p>
          <a:p>
            <a:pPr marL="12700" marR="5080" indent="127000">
              <a:lnSpc>
                <a:spcPct val="139800"/>
              </a:lnSpc>
              <a:tabLst>
                <a:tab pos="593090" algn="l"/>
                <a:tab pos="1389380" algn="l"/>
                <a:tab pos="2277110" algn="l"/>
                <a:tab pos="2980055" algn="l"/>
                <a:tab pos="3340735" algn="l"/>
                <a:tab pos="3856990" algn="l"/>
                <a:tab pos="5160645" algn="l"/>
                <a:tab pos="5739130" algn="l"/>
                <a:tab pos="7343775" algn="l"/>
                <a:tab pos="7936865" algn="l"/>
              </a:tabLst>
            </a:pPr>
            <a:r>
              <a:rPr sz="2200" spc="-15" dirty="0">
                <a:latin typeface="Arial"/>
                <a:cs typeface="Arial"/>
              </a:rPr>
              <a:t>By	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	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pt</a:t>
            </a:r>
            <a:r>
              <a:rPr sz="2200" dirty="0">
                <a:latin typeface="Arial"/>
                <a:cs typeface="Arial"/>
              </a:rPr>
              <a:t>y	slo</a:t>
            </a:r>
            <a:r>
              <a:rPr sz="2200" spc="-15" dirty="0">
                <a:latin typeface="Arial"/>
                <a:cs typeface="Arial"/>
              </a:rPr>
              <a:t>ts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5" dirty="0">
                <a:latin typeface="Arial"/>
                <a:cs typeface="Arial"/>
              </a:rPr>
              <a:t>arr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8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m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	s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 pl</a:t>
            </a:r>
            <a:r>
              <a:rPr sz="2200" dirty="0">
                <a:latin typeface="Arial"/>
                <a:cs typeface="Arial"/>
              </a:rPr>
              <a:t>ace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–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item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000" y="4304029"/>
            <a:ext cx="140970" cy="140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800" y="4772659"/>
            <a:ext cx="140969" cy="140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3590" y="4231297"/>
            <a:ext cx="1901825" cy="1286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-5" dirty="0" smtClean="0">
                <a:latin typeface="Arial"/>
                <a:cs typeface="Arial"/>
              </a:rPr>
              <a:t>a</a:t>
            </a:r>
            <a:r>
              <a:rPr sz="2200" dirty="0" smtClean="0">
                <a:latin typeface="Arial"/>
                <a:cs typeface="Arial"/>
              </a:rPr>
              <a:t>ps</a:t>
            </a:r>
            <a:r>
              <a:rPr sz="2200" spc="-5" dirty="0" smtClean="0">
                <a:latin typeface="Arial"/>
                <a:cs typeface="Arial"/>
              </a:rPr>
              <a:t>o</a:t>
            </a:r>
            <a:r>
              <a:rPr sz="2200" dirty="0" smtClean="0">
                <a:latin typeface="Arial"/>
                <a:cs typeface="Arial"/>
              </a:rPr>
              <a:t>r</a:t>
            </a:r>
            <a:r>
              <a:rPr sz="2200" spc="-15" dirty="0" smtClean="0">
                <a:latin typeface="Arial"/>
                <a:cs typeface="Arial"/>
              </a:rPr>
              <a:t>t:</a:t>
            </a:r>
            <a:endParaRPr sz="2200" dirty="0" smtClean="0">
              <a:latin typeface="Arial"/>
              <a:cs typeface="Arial"/>
            </a:endParaRPr>
          </a:p>
          <a:p>
            <a:pPr marL="366395" marR="5080" indent="217170">
              <a:lnSpc>
                <a:spcPct val="139800"/>
              </a:lnSpc>
            </a:pPr>
            <a:r>
              <a:rPr sz="2200" spc="-10" dirty="0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pli</a:t>
            </a:r>
            <a:r>
              <a:rPr sz="2200" spc="5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15" dirty="0" smtClean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200" spc="-15" dirty="0" smtClean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1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sz="2200" spc="5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305" y="4699928"/>
            <a:ext cx="26162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9115" algn="l"/>
                <a:tab pos="1144270" algn="l"/>
                <a:tab pos="2059305" algn="l"/>
              </a:tabLst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do	n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retai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	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ir</a:t>
            </a:r>
            <a:endParaRPr sz="2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2157" y="4699928"/>
            <a:ext cx="6623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ini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ia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35725" y="4699928"/>
            <a:ext cx="10502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7098" y="4699928"/>
            <a:ext cx="10966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amon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st</a:t>
            </a:r>
            <a:endParaRPr sz="2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9800" y="5709920"/>
            <a:ext cx="140969" cy="14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800" y="6178550"/>
            <a:ext cx="140969" cy="142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5389" y="5638458"/>
            <a:ext cx="6267450" cy="81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orti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al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hm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200" spc="-15" dirty="0">
                <a:latin typeface="Arial"/>
                <a:cs typeface="Arial"/>
              </a:rPr>
              <a:t>Inte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</a:t>
            </a:r>
            <a:r>
              <a:rPr sz="2200" spc="-5" dirty="0">
                <a:latin typeface="Arial"/>
                <a:cs typeface="Arial"/>
              </a:rPr>
              <a:t>rtin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fi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emo</a:t>
            </a:r>
            <a:r>
              <a:rPr sz="2200" dirty="0">
                <a:latin typeface="Arial"/>
                <a:cs typeface="Arial"/>
              </a:rPr>
              <a:t>ry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491505" y="3487419"/>
            <a:ext cx="2305685" cy="20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51"/>
          <p:cNvSpPr txBox="1"/>
          <p:nvPr/>
        </p:nvSpPr>
        <p:spPr>
          <a:xfrm>
            <a:off x="5584177" y="3088501"/>
            <a:ext cx="242952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20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0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asi</a:t>
            </a:r>
            <a:r>
              <a:rPr sz="20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15" dirty="0" err="1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4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45D30EA-3E22-4433-83C7-363CB25F23FD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1225730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9900" y="365714"/>
            <a:ext cx="11823700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1143000" y="6009353"/>
            <a:ext cx="426144" cy="162847"/>
          </a:xfrm>
          <a:custGeom>
            <a:avLst/>
            <a:gdLst>
              <a:gd name="connsiteX0" fmla="*/ 0 w 426144"/>
              <a:gd name="connsiteY0" fmla="*/ 10447 h 162847"/>
              <a:gd name="connsiteX1" fmla="*/ 259080 w 426144"/>
              <a:gd name="connsiteY1" fmla="*/ 162847 h 162847"/>
              <a:gd name="connsiteX2" fmla="*/ 411480 w 426144"/>
              <a:gd name="connsiteY2" fmla="*/ 10447 h 162847"/>
              <a:gd name="connsiteX3" fmla="*/ 411480 w 426144"/>
              <a:gd name="connsiteY3" fmla="*/ 25687 h 16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44" h="162847">
                <a:moveTo>
                  <a:pt x="0" y="10447"/>
                </a:moveTo>
                <a:cubicBezTo>
                  <a:pt x="95250" y="86647"/>
                  <a:pt x="190500" y="162847"/>
                  <a:pt x="259080" y="162847"/>
                </a:cubicBezTo>
                <a:cubicBezTo>
                  <a:pt x="327660" y="162847"/>
                  <a:pt x="386080" y="33307"/>
                  <a:pt x="411480" y="10447"/>
                </a:cubicBezTo>
                <a:cubicBezTo>
                  <a:pt x="436880" y="-12413"/>
                  <a:pt x="424180" y="6637"/>
                  <a:pt x="411480" y="256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Freeform 4"/>
          <p:cNvSpPr/>
          <p:nvPr/>
        </p:nvSpPr>
        <p:spPr>
          <a:xfrm>
            <a:off x="1082040" y="6004560"/>
            <a:ext cx="762000" cy="335309"/>
          </a:xfrm>
          <a:custGeom>
            <a:avLst/>
            <a:gdLst>
              <a:gd name="connsiteX0" fmla="*/ 0 w 762000"/>
              <a:gd name="connsiteY0" fmla="*/ 15240 h 335309"/>
              <a:gd name="connsiteX1" fmla="*/ 365760 w 762000"/>
              <a:gd name="connsiteY1" fmla="*/ 335280 h 335309"/>
              <a:gd name="connsiteX2" fmla="*/ 762000 w 762000"/>
              <a:gd name="connsiteY2" fmla="*/ 0 h 33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35309">
                <a:moveTo>
                  <a:pt x="0" y="15240"/>
                </a:moveTo>
                <a:cubicBezTo>
                  <a:pt x="119380" y="176530"/>
                  <a:pt x="238760" y="337820"/>
                  <a:pt x="365760" y="335280"/>
                </a:cubicBezTo>
                <a:cubicBezTo>
                  <a:pt x="492760" y="332740"/>
                  <a:pt x="627380" y="166370"/>
                  <a:pt x="76200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Freeform 5"/>
          <p:cNvSpPr/>
          <p:nvPr/>
        </p:nvSpPr>
        <p:spPr>
          <a:xfrm>
            <a:off x="1905000" y="6004560"/>
            <a:ext cx="1143000" cy="198120"/>
          </a:xfrm>
          <a:custGeom>
            <a:avLst/>
            <a:gdLst>
              <a:gd name="connsiteX0" fmla="*/ 0 w 1143000"/>
              <a:gd name="connsiteY0" fmla="*/ 0 h 198120"/>
              <a:gd name="connsiteX1" fmla="*/ 701040 w 1143000"/>
              <a:gd name="connsiteY1" fmla="*/ 198120 h 198120"/>
              <a:gd name="connsiteX2" fmla="*/ 1143000 w 1143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198120">
                <a:moveTo>
                  <a:pt x="0" y="0"/>
                </a:moveTo>
                <a:cubicBezTo>
                  <a:pt x="255270" y="99060"/>
                  <a:pt x="510540" y="198120"/>
                  <a:pt x="701040" y="198120"/>
                </a:cubicBezTo>
                <a:cubicBezTo>
                  <a:pt x="891540" y="198120"/>
                  <a:pt x="1017270" y="99060"/>
                  <a:pt x="114300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reeform 6"/>
          <p:cNvSpPr/>
          <p:nvPr/>
        </p:nvSpPr>
        <p:spPr>
          <a:xfrm>
            <a:off x="1889760" y="5962547"/>
            <a:ext cx="1480378" cy="423459"/>
          </a:xfrm>
          <a:custGeom>
            <a:avLst/>
            <a:gdLst>
              <a:gd name="connsiteX0" fmla="*/ 0 w 1480378"/>
              <a:gd name="connsiteY0" fmla="*/ 102973 h 423459"/>
              <a:gd name="connsiteX1" fmla="*/ 762000 w 1480378"/>
              <a:gd name="connsiteY1" fmla="*/ 423013 h 423459"/>
              <a:gd name="connsiteX2" fmla="*/ 1417320 w 1480378"/>
              <a:gd name="connsiteY2" fmla="*/ 42013 h 423459"/>
              <a:gd name="connsiteX3" fmla="*/ 1417320 w 1480378"/>
              <a:gd name="connsiteY3" fmla="*/ 26773 h 42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378" h="423459">
                <a:moveTo>
                  <a:pt x="0" y="102973"/>
                </a:moveTo>
                <a:cubicBezTo>
                  <a:pt x="262890" y="268073"/>
                  <a:pt x="525780" y="433173"/>
                  <a:pt x="762000" y="423013"/>
                </a:cubicBezTo>
                <a:cubicBezTo>
                  <a:pt x="998220" y="412853"/>
                  <a:pt x="1417320" y="42013"/>
                  <a:pt x="1417320" y="42013"/>
                </a:cubicBezTo>
                <a:cubicBezTo>
                  <a:pt x="1526540" y="-24027"/>
                  <a:pt x="1471930" y="1373"/>
                  <a:pt x="1417320" y="2677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reeform 7"/>
          <p:cNvSpPr/>
          <p:nvPr/>
        </p:nvSpPr>
        <p:spPr>
          <a:xfrm>
            <a:off x="1584960" y="5485101"/>
            <a:ext cx="731048" cy="243877"/>
          </a:xfrm>
          <a:custGeom>
            <a:avLst/>
            <a:gdLst>
              <a:gd name="connsiteX0" fmla="*/ 0 w 731048"/>
              <a:gd name="connsiteY0" fmla="*/ 153699 h 243877"/>
              <a:gd name="connsiteX1" fmla="*/ 411480 w 731048"/>
              <a:gd name="connsiteY1" fmla="*/ 1299 h 243877"/>
              <a:gd name="connsiteX2" fmla="*/ 716280 w 731048"/>
              <a:gd name="connsiteY2" fmla="*/ 229899 h 243877"/>
              <a:gd name="connsiteX3" fmla="*/ 655320 w 731048"/>
              <a:gd name="connsiteY3" fmla="*/ 199419 h 2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48" h="243877">
                <a:moveTo>
                  <a:pt x="0" y="153699"/>
                </a:moveTo>
                <a:cubicBezTo>
                  <a:pt x="146050" y="71149"/>
                  <a:pt x="292100" y="-11401"/>
                  <a:pt x="411480" y="1299"/>
                </a:cubicBezTo>
                <a:cubicBezTo>
                  <a:pt x="530860" y="13999"/>
                  <a:pt x="675640" y="196879"/>
                  <a:pt x="716280" y="229899"/>
                </a:cubicBezTo>
                <a:cubicBezTo>
                  <a:pt x="756920" y="262919"/>
                  <a:pt x="706120" y="231169"/>
                  <a:pt x="655320" y="199419"/>
                </a:cubicBezTo>
              </a:path>
            </a:pathLst>
          </a:custGeom>
          <a:noFill/>
          <a:ln>
            <a:solidFill>
              <a:srgbClr val="FF3399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reeform 8"/>
          <p:cNvSpPr/>
          <p:nvPr/>
        </p:nvSpPr>
        <p:spPr>
          <a:xfrm>
            <a:off x="1463040" y="5457143"/>
            <a:ext cx="1203960" cy="259080"/>
          </a:xfrm>
          <a:custGeom>
            <a:avLst/>
            <a:gdLst>
              <a:gd name="connsiteX0" fmla="*/ 0 w 1203960"/>
              <a:gd name="connsiteY0" fmla="*/ 259080 h 259080"/>
              <a:gd name="connsiteX1" fmla="*/ 365760 w 1203960"/>
              <a:gd name="connsiteY1" fmla="*/ 0 h 259080"/>
              <a:gd name="connsiteX2" fmla="*/ 1203960 w 12039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960" h="259080">
                <a:moveTo>
                  <a:pt x="0" y="259080"/>
                </a:moveTo>
                <a:cubicBezTo>
                  <a:pt x="82550" y="129540"/>
                  <a:pt x="165100" y="0"/>
                  <a:pt x="365760" y="0"/>
                </a:cubicBezTo>
                <a:cubicBezTo>
                  <a:pt x="566420" y="0"/>
                  <a:pt x="885190" y="129540"/>
                  <a:pt x="1203960" y="259080"/>
                </a:cubicBezTo>
              </a:path>
            </a:pathLst>
          </a:custGeom>
          <a:noFill/>
          <a:ln>
            <a:solidFill>
              <a:srgbClr val="FF3399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Freeform 9"/>
          <p:cNvSpPr/>
          <p:nvPr/>
        </p:nvSpPr>
        <p:spPr>
          <a:xfrm>
            <a:off x="2362200" y="5974080"/>
            <a:ext cx="1402080" cy="366000"/>
          </a:xfrm>
          <a:custGeom>
            <a:avLst/>
            <a:gdLst>
              <a:gd name="connsiteX0" fmla="*/ 0 w 1402080"/>
              <a:gd name="connsiteY0" fmla="*/ 0 h 366000"/>
              <a:gd name="connsiteX1" fmla="*/ 944880 w 1402080"/>
              <a:gd name="connsiteY1" fmla="*/ 365760 h 366000"/>
              <a:gd name="connsiteX2" fmla="*/ 1402080 w 1402080"/>
              <a:gd name="connsiteY2" fmla="*/ 60960 h 36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080" h="366000">
                <a:moveTo>
                  <a:pt x="0" y="0"/>
                </a:moveTo>
                <a:cubicBezTo>
                  <a:pt x="355600" y="177800"/>
                  <a:pt x="711200" y="355600"/>
                  <a:pt x="944880" y="365760"/>
                </a:cubicBezTo>
                <a:cubicBezTo>
                  <a:pt x="1178560" y="375920"/>
                  <a:pt x="1402080" y="60960"/>
                  <a:pt x="1402080" y="6096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reeform 10"/>
          <p:cNvSpPr/>
          <p:nvPr/>
        </p:nvSpPr>
        <p:spPr>
          <a:xfrm>
            <a:off x="2255520" y="5974080"/>
            <a:ext cx="1828800" cy="533474"/>
          </a:xfrm>
          <a:custGeom>
            <a:avLst/>
            <a:gdLst>
              <a:gd name="connsiteX0" fmla="*/ 0 w 1828800"/>
              <a:gd name="connsiteY0" fmla="*/ 0 h 533474"/>
              <a:gd name="connsiteX1" fmla="*/ 1051560 w 1828800"/>
              <a:gd name="connsiteY1" fmla="*/ 533400 h 533474"/>
              <a:gd name="connsiteX2" fmla="*/ 1828800 w 1828800"/>
              <a:gd name="connsiteY2" fmla="*/ 30480 h 53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533474">
                <a:moveTo>
                  <a:pt x="0" y="0"/>
                </a:moveTo>
                <a:cubicBezTo>
                  <a:pt x="373380" y="264160"/>
                  <a:pt x="746760" y="528320"/>
                  <a:pt x="1051560" y="533400"/>
                </a:cubicBezTo>
                <a:cubicBezTo>
                  <a:pt x="1356360" y="538480"/>
                  <a:pt x="1592580" y="284480"/>
                  <a:pt x="1828800" y="3048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Freeform 11"/>
          <p:cNvSpPr/>
          <p:nvPr/>
        </p:nvSpPr>
        <p:spPr>
          <a:xfrm>
            <a:off x="2773680" y="5542956"/>
            <a:ext cx="1737360" cy="309204"/>
          </a:xfrm>
          <a:custGeom>
            <a:avLst/>
            <a:gdLst>
              <a:gd name="connsiteX0" fmla="*/ 0 w 1737360"/>
              <a:gd name="connsiteY0" fmla="*/ 309204 h 309204"/>
              <a:gd name="connsiteX1" fmla="*/ 1097280 w 1737360"/>
              <a:gd name="connsiteY1" fmla="*/ 4404 h 309204"/>
              <a:gd name="connsiteX2" fmla="*/ 1737360 w 1737360"/>
              <a:gd name="connsiteY2" fmla="*/ 156804 h 30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309204">
                <a:moveTo>
                  <a:pt x="0" y="309204"/>
                </a:moveTo>
                <a:cubicBezTo>
                  <a:pt x="403860" y="169504"/>
                  <a:pt x="807720" y="29804"/>
                  <a:pt x="1097280" y="4404"/>
                </a:cubicBezTo>
                <a:cubicBezTo>
                  <a:pt x="1386840" y="-20996"/>
                  <a:pt x="1562100" y="67904"/>
                  <a:pt x="1737360" y="156804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59" y="449682"/>
            <a:ext cx="83896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3800" spc="-35" dirty="0" smtClean="0">
                <a:latin typeface="Arial"/>
                <a:cs typeface="Arial"/>
              </a:rPr>
              <a:t>Binary heap – structure property 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98933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7309" y="26913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1340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5129" y="32219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5129" y="3221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329" y="367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69129" y="32920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331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28562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5290" y="2908300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30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2609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2609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25692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3650" y="2569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0850" y="3026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542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1669" y="4072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37709" y="45112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1740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174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28259" y="51119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4929" y="467614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690" y="4728209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29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3009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300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810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810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927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0060" y="55194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4050" y="4389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405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2520" y="484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5159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159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235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57420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742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5890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6359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359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3559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0600" y="5137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060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7800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359" y="559435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93640" y="545972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3379" y="5368290"/>
            <a:ext cx="417830" cy="646430"/>
          </a:xfrm>
          <a:custGeom>
            <a:avLst/>
            <a:gdLst/>
            <a:ahLst/>
            <a:cxnLst/>
            <a:rect l="l" t="t" r="r" b="b"/>
            <a:pathLst>
              <a:path w="417829" h="646429">
                <a:moveTo>
                  <a:pt x="0" y="0"/>
                </a:moveTo>
                <a:lnTo>
                  <a:pt x="417830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50890" y="61444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34890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6529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250" y="61253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4259" y="52300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59000" y="640080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83410" y="696740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3239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3239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0439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155700" y="4311650"/>
            <a:ext cx="51816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2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59" y="449682"/>
            <a:ext cx="83896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3800" spc="-35" dirty="0" smtClean="0">
                <a:latin typeface="Arial"/>
                <a:cs typeface="Arial"/>
              </a:rPr>
              <a:t>Binary heap – structure property 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98933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7309" y="26913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1340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5129" y="32219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5129" y="3221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329" y="367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69129" y="32920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331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28562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5290" y="2908300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30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2609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2609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25692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3650" y="2569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0850" y="3026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542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1669" y="4072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37709" y="45112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1740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174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28259" y="51119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4929" y="467614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690" y="4728209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29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3009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300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810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810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927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0060" y="55194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4050" y="4389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405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2520" y="484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5159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159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235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57420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742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5890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6359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359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3559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0600" y="5137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060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7800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359" y="559435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93640" y="545972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3379" y="5368290"/>
            <a:ext cx="417830" cy="646430"/>
          </a:xfrm>
          <a:custGeom>
            <a:avLst/>
            <a:gdLst/>
            <a:ahLst/>
            <a:cxnLst/>
            <a:rect l="l" t="t" r="r" b="b"/>
            <a:pathLst>
              <a:path w="417829" h="646429">
                <a:moveTo>
                  <a:pt x="0" y="0"/>
                </a:moveTo>
                <a:lnTo>
                  <a:pt x="417830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50890" y="61444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34890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6529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250" y="61253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4259" y="52300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59000" y="640080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83410" y="696740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3239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3239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0439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14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59" y="449682"/>
            <a:ext cx="83896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3800" spc="-35" dirty="0" smtClean="0">
                <a:latin typeface="Arial"/>
                <a:cs typeface="Arial"/>
              </a:rPr>
              <a:t>Binary heap – insertion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98933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300" y="123951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00" y="1708150"/>
            <a:ext cx="142240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159" y="1168058"/>
            <a:ext cx="7372984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2200" spc="-5" dirty="0">
                <a:latin typeface="Arial"/>
                <a:cs typeface="Arial"/>
              </a:rPr>
              <a:t>Con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id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rme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5" dirty="0">
                <a:latin typeface="Arial"/>
                <a:cs typeface="Arial"/>
              </a:rPr>
              <a:t>fr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{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11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24</a:t>
            </a:r>
            <a:r>
              <a:rPr sz="2200" spc="-10" dirty="0">
                <a:latin typeface="Arial"/>
                <a:cs typeface="Arial"/>
              </a:rPr>
              <a:t>} </a:t>
            </a:r>
            <a:r>
              <a:rPr sz="2200" spc="-1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leme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{</a:t>
            </a:r>
            <a:r>
              <a:rPr sz="2200" spc="-5" dirty="0">
                <a:latin typeface="Arial"/>
                <a:cs typeface="Arial"/>
              </a:rPr>
              <a:t>14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1</a:t>
            </a:r>
            <a:r>
              <a:rPr sz="2200" dirty="0">
                <a:latin typeface="Arial"/>
                <a:cs typeface="Arial"/>
              </a:rPr>
              <a:t>7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0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9</a:t>
            </a:r>
            <a:r>
              <a:rPr sz="2200" spc="-10" dirty="0">
                <a:latin typeface="Arial"/>
                <a:cs typeface="Arial"/>
              </a:rPr>
              <a:t>}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300" y="4989829"/>
            <a:ext cx="142240" cy="140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5159" y="4917097"/>
            <a:ext cx="19672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lti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7309" y="26913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1340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5129" y="32219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5129" y="3221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329" y="367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69129" y="32920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331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28562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5290" y="2908300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30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2609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2609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25692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3650" y="2569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0850" y="3026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542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1669" y="4072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37709" y="45112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1740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174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28259" y="51119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4929" y="467614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690" y="4728209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29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3009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300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810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810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927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0060" y="55194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4050" y="4389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405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2520" y="484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5159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159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235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57420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742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5890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6359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359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3559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0600" y="5137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060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7800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359" y="559435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93640" y="545972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3379" y="5368290"/>
            <a:ext cx="417830" cy="646430"/>
          </a:xfrm>
          <a:custGeom>
            <a:avLst/>
            <a:gdLst/>
            <a:ahLst/>
            <a:cxnLst/>
            <a:rect l="l" t="t" r="r" b="b"/>
            <a:pathLst>
              <a:path w="417829" h="646429">
                <a:moveTo>
                  <a:pt x="0" y="0"/>
                </a:moveTo>
                <a:lnTo>
                  <a:pt x="417830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50890" y="61444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34890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6529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250" y="61253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4259" y="52300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59000" y="640080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83410" y="696740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3239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3239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0439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Picture 2" descr="https://upload.wikimedia.org/wikipedia/commons/thumb/8/86/Binary_tree_in_array.svg/370px-Binary_tree_in_array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95" y="3257223"/>
            <a:ext cx="35242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725159" y="3964762"/>
            <a:ext cx="4041141" cy="50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53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  <a:tab pos="6337935" algn="l"/>
              </a:tabLst>
            </a:pP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ea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el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ns	</a:t>
            </a:r>
            <a:r>
              <a:rPr sz="3800" spc="-3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x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pl</a:t>
            </a:r>
            <a:r>
              <a:rPr sz="3800" dirty="0"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9749" y="2490195"/>
            <a:ext cx="3514015" cy="2745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95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9420" y="512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15" dirty="0">
                <a:latin typeface="Arial"/>
                <a:cs typeface="Arial"/>
              </a:rPr>
              <a:t>1</a:t>
            </a:r>
            <a:r>
              <a:rPr sz="2700" b="1" spc="-7" baseline="1543" dirty="0">
                <a:latin typeface="Arial"/>
                <a:cs typeface="Arial"/>
              </a:rPr>
              <a:t>1</a:t>
            </a:r>
            <a:r>
              <a:rPr sz="2700" b="1" spc="-1477" baseline="1543" dirty="0">
                <a:latin typeface="Arial"/>
                <a:cs typeface="Arial"/>
              </a:rPr>
              <a:t>0</a:t>
            </a:r>
            <a:r>
              <a:rPr sz="2200" b="1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120" y="38025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3979" y="47728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11220" y="356615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6350" y="0"/>
                </a:lnTo>
                <a:lnTo>
                  <a:pt x="11429" y="0"/>
                </a:lnTo>
                <a:lnTo>
                  <a:pt x="16509" y="0"/>
                </a:lnTo>
                <a:lnTo>
                  <a:pt x="28735" y="0"/>
                </a:lnTo>
                <a:lnTo>
                  <a:pt x="4155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1390" y="35661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0"/>
                </a:moveTo>
                <a:lnTo>
                  <a:pt x="12608" y="369"/>
                </a:lnTo>
                <a:lnTo>
                  <a:pt x="25494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3779" y="35674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12296" y="932"/>
                </a:lnTo>
                <a:lnTo>
                  <a:pt x="24939" y="124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4900" y="3569970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0" y="0"/>
                </a:moveTo>
                <a:lnTo>
                  <a:pt x="12583" y="1299"/>
                </a:lnTo>
                <a:lnTo>
                  <a:pt x="25446" y="22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7290" y="357505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0"/>
                </a:moveTo>
                <a:lnTo>
                  <a:pt x="13055" y="399"/>
                </a:lnTo>
                <a:lnTo>
                  <a:pt x="25799" y="13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9679" y="3578859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106" y="1352"/>
                </a:lnTo>
                <a:lnTo>
                  <a:pt x="25592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0800" y="35852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722" y="1306"/>
                </a:lnTo>
                <a:lnTo>
                  <a:pt x="25163" y="261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4459" y="359410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543" y="1352"/>
                </a:lnTo>
                <a:lnTo>
                  <a:pt x="25365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5579" y="3602990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050" y="1403"/>
                </a:lnTo>
                <a:lnTo>
                  <a:pt x="25484" y="314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6700" y="36131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12107" y="1644"/>
                </a:lnTo>
                <a:lnTo>
                  <a:pt x="24799" y="357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090" y="3624579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0" y="0"/>
                </a:moveTo>
                <a:lnTo>
                  <a:pt x="12894" y="2661"/>
                </a:lnTo>
                <a:lnTo>
                  <a:pt x="25184" y="53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8940" y="3638550"/>
            <a:ext cx="26034" cy="5715"/>
          </a:xfrm>
          <a:custGeom>
            <a:avLst/>
            <a:gdLst/>
            <a:ahLst/>
            <a:cxnLst/>
            <a:rect l="l" t="t" r="r" b="b"/>
            <a:pathLst>
              <a:path w="26035" h="5714">
                <a:moveTo>
                  <a:pt x="0" y="0"/>
                </a:moveTo>
                <a:lnTo>
                  <a:pt x="13277" y="2755"/>
                </a:lnTo>
                <a:lnTo>
                  <a:pt x="25558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0059" y="365505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0"/>
                </a:moveTo>
                <a:lnTo>
                  <a:pt x="12438" y="2602"/>
                </a:lnTo>
                <a:lnTo>
                  <a:pt x="24595" y="54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1179" y="367284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0"/>
                </a:moveTo>
                <a:lnTo>
                  <a:pt x="12176" y="3129"/>
                </a:lnTo>
                <a:lnTo>
                  <a:pt x="24353" y="68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29759" y="3693159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0" y="0"/>
                </a:moveTo>
                <a:lnTo>
                  <a:pt x="11999" y="3886"/>
                </a:lnTo>
                <a:lnTo>
                  <a:pt x="24281" y="777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9609" y="3717290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2274" y="4310"/>
                </a:lnTo>
                <a:lnTo>
                  <a:pt x="23888" y="90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65650" y="374395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0" y="0"/>
                </a:moveTo>
                <a:lnTo>
                  <a:pt x="11605" y="5157"/>
                </a:lnTo>
                <a:lnTo>
                  <a:pt x="2321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0420" y="3775709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0"/>
                </a:moveTo>
                <a:lnTo>
                  <a:pt x="10969" y="6481"/>
                </a:lnTo>
                <a:lnTo>
                  <a:pt x="21939" y="1268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2650" y="381380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39">
                <a:moveTo>
                  <a:pt x="0" y="0"/>
                </a:moveTo>
                <a:lnTo>
                  <a:pt x="10602" y="7635"/>
                </a:lnTo>
                <a:lnTo>
                  <a:pt x="20879" y="149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47259" y="3859529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0"/>
                </a:moveTo>
                <a:lnTo>
                  <a:pt x="8921" y="9018"/>
                </a:lnTo>
                <a:lnTo>
                  <a:pt x="17553" y="1832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90440" y="3916679"/>
            <a:ext cx="11430" cy="24130"/>
          </a:xfrm>
          <a:custGeom>
            <a:avLst/>
            <a:gdLst/>
            <a:ahLst/>
            <a:cxnLst/>
            <a:rect l="l" t="t" r="r" b="b"/>
            <a:pathLst>
              <a:path w="11429" h="24129">
                <a:moveTo>
                  <a:pt x="0" y="0"/>
                </a:moveTo>
                <a:lnTo>
                  <a:pt x="6034" y="11761"/>
                </a:lnTo>
                <a:lnTo>
                  <a:pt x="10865" y="235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8201" y="3986529"/>
            <a:ext cx="1905" cy="29209"/>
          </a:xfrm>
          <a:custGeom>
            <a:avLst/>
            <a:gdLst/>
            <a:ahLst/>
            <a:cxnLst/>
            <a:rect l="l" t="t" r="r" b="b"/>
            <a:pathLst>
              <a:path w="1904" h="29210">
                <a:moveTo>
                  <a:pt x="1288" y="0"/>
                </a:moveTo>
                <a:lnTo>
                  <a:pt x="1288" y="1270"/>
                </a:lnTo>
                <a:lnTo>
                  <a:pt x="1288" y="2540"/>
                </a:lnTo>
                <a:lnTo>
                  <a:pt x="1288" y="3810"/>
                </a:lnTo>
                <a:lnTo>
                  <a:pt x="1127" y="16043"/>
                </a:lnTo>
                <a:lnTo>
                  <a:pt x="0" y="2876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2332" y="4056379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4" h="22225">
                <a:moveTo>
                  <a:pt x="11917" y="0"/>
                </a:moveTo>
                <a:lnTo>
                  <a:pt x="6313" y="10969"/>
                </a:lnTo>
                <a:lnTo>
                  <a:pt x="0" y="2193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35333" y="411480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8276" y="0"/>
                </a:moveTo>
                <a:lnTo>
                  <a:pt x="9166" y="8998"/>
                </a:lnTo>
                <a:lnTo>
                  <a:pt x="0" y="1738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8073" y="4161790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20926" y="0"/>
                </a:moveTo>
                <a:lnTo>
                  <a:pt x="10608" y="6753"/>
                </a:lnTo>
                <a:lnTo>
                  <a:pt x="0" y="1378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15395" y="4199890"/>
            <a:ext cx="22860" cy="12065"/>
          </a:xfrm>
          <a:custGeom>
            <a:avLst/>
            <a:gdLst/>
            <a:ahLst/>
            <a:cxnLst/>
            <a:rect l="l" t="t" r="r" b="b"/>
            <a:pathLst>
              <a:path w="22860" h="12064">
                <a:moveTo>
                  <a:pt x="22645" y="0"/>
                </a:moveTo>
                <a:lnTo>
                  <a:pt x="11461" y="6337"/>
                </a:lnTo>
                <a:lnTo>
                  <a:pt x="0" y="120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0059" y="423290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23210" y="0"/>
                </a:moveTo>
                <a:lnTo>
                  <a:pt x="11605" y="5157"/>
                </a:lnTo>
                <a:lnTo>
                  <a:pt x="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82278" y="426085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23681" y="0"/>
                </a:moveTo>
                <a:lnTo>
                  <a:pt x="12161" y="4154"/>
                </a:lnTo>
                <a:lnTo>
                  <a:pt x="0" y="830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3418" y="4284979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23961" y="0"/>
                </a:moveTo>
                <a:lnTo>
                  <a:pt x="12135" y="3578"/>
                </a:lnTo>
                <a:lnTo>
                  <a:pt x="0" y="687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4212" y="430530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0"/>
                </a:moveTo>
                <a:lnTo>
                  <a:pt x="12293" y="3666"/>
                </a:lnTo>
                <a:lnTo>
                  <a:pt x="0" y="6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74354" y="432307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595" y="0"/>
                </a:moveTo>
                <a:lnTo>
                  <a:pt x="12156" y="3451"/>
                </a:lnTo>
                <a:lnTo>
                  <a:pt x="0" y="633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01764" y="4339590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795" y="0"/>
                </a:moveTo>
                <a:lnTo>
                  <a:pt x="12397" y="2755"/>
                </a:lnTo>
                <a:lnTo>
                  <a:pt x="0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31597" y="4353559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0"/>
                </a:moveTo>
                <a:lnTo>
                  <a:pt x="12695" y="2318"/>
                </a:lnTo>
                <a:lnTo>
                  <a:pt x="0" y="435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59066" y="436625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253" y="0"/>
                </a:moveTo>
                <a:lnTo>
                  <a:pt x="12766" y="1711"/>
                </a:lnTo>
                <a:lnTo>
                  <a:pt x="0" y="37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8074" y="4376420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25" y="0"/>
                </a:moveTo>
                <a:lnTo>
                  <a:pt x="12562" y="1782"/>
                </a:lnTo>
                <a:lnTo>
                  <a:pt x="0" y="383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17280" y="43853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4799" y="0"/>
                </a:moveTo>
                <a:lnTo>
                  <a:pt x="12692" y="1352"/>
                </a:lnTo>
                <a:lnTo>
                  <a:pt x="0" y="30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3175" y="439292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44" y="0"/>
                </a:moveTo>
                <a:lnTo>
                  <a:pt x="12622" y="1962"/>
                </a:lnTo>
                <a:lnTo>
                  <a:pt x="0" y="300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3287" y="44005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348"/>
                </a:lnTo>
                <a:lnTo>
                  <a:pt x="0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00379" y="440435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25799" y="0"/>
                </a:moveTo>
                <a:lnTo>
                  <a:pt x="12744" y="1258"/>
                </a:lnTo>
                <a:lnTo>
                  <a:pt x="0" y="22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6802" y="4409440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25717" y="0"/>
                </a:moveTo>
                <a:lnTo>
                  <a:pt x="12546" y="369"/>
                </a:lnTo>
                <a:lnTo>
                  <a:pt x="0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56118" y="4411979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0"/>
                </a:moveTo>
                <a:lnTo>
                  <a:pt x="12500" y="51"/>
                </a:lnTo>
                <a:lnTo>
                  <a:pt x="0" y="4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83728" y="44132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912"/>
                </a:lnTo>
                <a:lnTo>
                  <a:pt x="0" y="123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02060" y="441452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289" y="0"/>
                </a:moveTo>
                <a:lnTo>
                  <a:pt x="30749" y="0"/>
                </a:lnTo>
                <a:lnTo>
                  <a:pt x="28209" y="0"/>
                </a:lnTo>
                <a:lnTo>
                  <a:pt x="25669" y="0"/>
                </a:lnTo>
                <a:lnTo>
                  <a:pt x="12521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36407" y="4413287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1231"/>
                </a:moveTo>
                <a:lnTo>
                  <a:pt x="12500" y="31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64018" y="4411564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415"/>
                </a:moveTo>
                <a:lnTo>
                  <a:pt x="12500" y="36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898" y="440846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19238" y="440465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46459" y="439907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25670" y="1474"/>
                </a:moveTo>
                <a:lnTo>
                  <a:pt x="12523" y="104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75417" y="4392764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592" y="2705"/>
                </a:moveTo>
                <a:lnTo>
                  <a:pt x="12486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02096" y="438470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53" y="3143"/>
                </a:moveTo>
                <a:lnTo>
                  <a:pt x="12766" y="173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0745" y="4375027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84" y="3932"/>
                </a:moveTo>
                <a:lnTo>
                  <a:pt x="12434" y="165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0884" y="4364583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95" y="4216"/>
                </a:moveTo>
                <a:lnTo>
                  <a:pt x="12598" y="196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87607" y="435197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4121"/>
                </a:moveTo>
                <a:lnTo>
                  <a:pt x="12695" y="2366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6245" y="4337625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354" y="4504"/>
                </a:moveTo>
                <a:lnTo>
                  <a:pt x="12472" y="259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47154" y="432139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24595" y="5491"/>
                </a:moveTo>
                <a:lnTo>
                  <a:pt x="12156" y="288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76042" y="430262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6486"/>
                </a:moveTo>
                <a:lnTo>
                  <a:pt x="12293" y="33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96946" y="4277542"/>
            <a:ext cx="36830" cy="11430"/>
          </a:xfrm>
          <a:custGeom>
            <a:avLst/>
            <a:gdLst/>
            <a:ahLst/>
            <a:cxnLst/>
            <a:rect l="l" t="t" r="r" b="b"/>
            <a:pathLst>
              <a:path w="36830" h="11429">
                <a:moveTo>
                  <a:pt x="36373" y="11248"/>
                </a:moveTo>
                <a:lnTo>
                  <a:pt x="24148" y="7761"/>
                </a:lnTo>
                <a:lnTo>
                  <a:pt x="12205" y="428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38605" y="4256482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30" h="9525">
                <a:moveTo>
                  <a:pt x="23594" y="9447"/>
                </a:moveTo>
                <a:lnTo>
                  <a:pt x="11658" y="440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73385" y="4228944"/>
            <a:ext cx="24130" cy="10795"/>
          </a:xfrm>
          <a:custGeom>
            <a:avLst/>
            <a:gdLst/>
            <a:ahLst/>
            <a:cxnLst/>
            <a:rect l="l" t="t" r="r" b="b"/>
            <a:pathLst>
              <a:path w="24130" h="10795">
                <a:moveTo>
                  <a:pt x="24044" y="10315"/>
                </a:moveTo>
                <a:lnTo>
                  <a:pt x="11585" y="515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07597" y="4194891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522" y="12618"/>
                </a:moveTo>
                <a:lnTo>
                  <a:pt x="11054" y="644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47010" y="4155128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5" h="15875">
                <a:moveTo>
                  <a:pt x="20879" y="15551"/>
                </a:moveTo>
                <a:lnTo>
                  <a:pt x="10277" y="761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95726" y="410790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53" y="18326"/>
                </a:moveTo>
                <a:lnTo>
                  <a:pt x="8631" y="930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56113" y="4046365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446" y="22714"/>
                </a:moveTo>
                <a:lnTo>
                  <a:pt x="5258" y="1165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44700" y="3965072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29">
                <a:moveTo>
                  <a:pt x="0" y="36697"/>
                </a:moveTo>
                <a:lnTo>
                  <a:pt x="0" y="32887"/>
                </a:lnTo>
                <a:lnTo>
                  <a:pt x="0" y="29077"/>
                </a:lnTo>
                <a:lnTo>
                  <a:pt x="0" y="25267"/>
                </a:lnTo>
                <a:lnTo>
                  <a:pt x="786" y="12629"/>
                </a:lnTo>
                <a:lnTo>
                  <a:pt x="252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57400" y="3908561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30" h="22225">
                <a:moveTo>
                  <a:pt x="0" y="22088"/>
                </a:moveTo>
                <a:lnTo>
                  <a:pt x="4902" y="11214"/>
                </a:lnTo>
                <a:lnTo>
                  <a:pt x="1104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96770" y="38525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18409"/>
                </a:moveTo>
                <a:lnTo>
                  <a:pt x="8502" y="9036"/>
                </a:lnTo>
                <a:lnTo>
                  <a:pt x="1762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48839" y="3801285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0" y="21414"/>
                </a:moveTo>
                <a:lnTo>
                  <a:pt x="10127" y="14742"/>
                </a:lnTo>
                <a:lnTo>
                  <a:pt x="20531" y="7512"/>
                </a:lnTo>
                <a:lnTo>
                  <a:pt x="3148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11070" y="377091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412"/>
                </a:moveTo>
                <a:lnTo>
                  <a:pt x="11167" y="5882"/>
                </a:lnTo>
                <a:lnTo>
                  <a:pt x="2233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74570" y="3735301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0" y="15008"/>
                </a:moveTo>
                <a:lnTo>
                  <a:pt x="11301" y="10005"/>
                </a:lnTo>
                <a:lnTo>
                  <a:pt x="22871" y="5002"/>
                </a:lnTo>
                <a:lnTo>
                  <a:pt x="349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41879" y="3713140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4" h="9525">
                <a:moveTo>
                  <a:pt x="0" y="9230"/>
                </a:moveTo>
                <a:lnTo>
                  <a:pt x="11373" y="4753"/>
                </a:lnTo>
                <a:lnTo>
                  <a:pt x="2337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0460" y="369046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30" h="8254">
                <a:moveTo>
                  <a:pt x="0" y="7772"/>
                </a:moveTo>
                <a:lnTo>
                  <a:pt x="11708" y="3886"/>
                </a:lnTo>
                <a:lnTo>
                  <a:pt x="237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79039" y="3669944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6705"/>
                </a:moveTo>
                <a:lnTo>
                  <a:pt x="12293" y="3038"/>
                </a:lnTo>
                <a:lnTo>
                  <a:pt x="2458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48889" y="365253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332"/>
                </a:moveTo>
                <a:lnTo>
                  <a:pt x="11874" y="2881"/>
                </a:lnTo>
                <a:lnTo>
                  <a:pt x="243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20010" y="3637038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5322"/>
                </a:moveTo>
                <a:lnTo>
                  <a:pt x="12028" y="2661"/>
                </a:lnTo>
                <a:lnTo>
                  <a:pt x="243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89860" y="362299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121"/>
                </a:moveTo>
                <a:lnTo>
                  <a:pt x="12979" y="2366"/>
                </a:lnTo>
                <a:lnTo>
                  <a:pt x="2534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62250" y="3611473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216"/>
                </a:moveTo>
                <a:lnTo>
                  <a:pt x="12606" y="1967"/>
                </a:lnTo>
                <a:lnTo>
                  <a:pt x="2493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33370" y="3600558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3701"/>
                </a:moveTo>
                <a:lnTo>
                  <a:pt x="13050" y="1990"/>
                </a:lnTo>
                <a:lnTo>
                  <a:pt x="2548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05760" y="3592664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78150" y="358500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1474"/>
                </a:moveTo>
                <a:lnTo>
                  <a:pt x="13146" y="1048"/>
                </a:lnTo>
                <a:lnTo>
                  <a:pt x="2567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49270" y="3578693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21660" y="357407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978"/>
                </a:moveTo>
                <a:lnTo>
                  <a:pt x="12217" y="629"/>
                </a:lnTo>
                <a:lnTo>
                  <a:pt x="2502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95320" y="3570222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017"/>
                </a:moveTo>
                <a:lnTo>
                  <a:pt x="12296" y="647"/>
                </a:lnTo>
                <a:lnTo>
                  <a:pt x="24939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66440" y="35674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40"/>
                </a:moveTo>
                <a:lnTo>
                  <a:pt x="12608" y="307"/>
                </a:lnTo>
                <a:lnTo>
                  <a:pt x="2549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38829" y="356615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12616" y="0"/>
                </a:lnTo>
                <a:lnTo>
                  <a:pt x="2551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07050" y="3622040"/>
            <a:ext cx="4141470" cy="1371600"/>
          </a:xfrm>
          <a:custGeom>
            <a:avLst/>
            <a:gdLst/>
            <a:ahLst/>
            <a:cxnLst/>
            <a:rect l="l" t="t" r="r" b="b"/>
            <a:pathLst>
              <a:path w="4141470" h="1371600">
                <a:moveTo>
                  <a:pt x="1090929" y="0"/>
                </a:moveTo>
                <a:lnTo>
                  <a:pt x="1045438" y="833"/>
                </a:lnTo>
                <a:lnTo>
                  <a:pt x="1000174" y="3279"/>
                </a:lnTo>
                <a:lnTo>
                  <a:pt x="955365" y="7252"/>
                </a:lnTo>
                <a:lnTo>
                  <a:pt x="911240" y="12669"/>
                </a:lnTo>
                <a:lnTo>
                  <a:pt x="868025" y="19446"/>
                </a:lnTo>
                <a:lnTo>
                  <a:pt x="825948" y="27500"/>
                </a:lnTo>
                <a:lnTo>
                  <a:pt x="785237" y="36746"/>
                </a:lnTo>
                <a:lnTo>
                  <a:pt x="746119" y="47101"/>
                </a:lnTo>
                <a:lnTo>
                  <a:pt x="708823" y="58481"/>
                </a:lnTo>
                <a:lnTo>
                  <a:pt x="640605" y="83980"/>
                </a:lnTo>
                <a:lnTo>
                  <a:pt x="582403" y="112573"/>
                </a:lnTo>
                <a:lnTo>
                  <a:pt x="536039" y="143589"/>
                </a:lnTo>
                <a:lnTo>
                  <a:pt x="503333" y="176357"/>
                </a:lnTo>
                <a:lnTo>
                  <a:pt x="483870" y="227330"/>
                </a:lnTo>
                <a:lnTo>
                  <a:pt x="483870" y="398780"/>
                </a:lnTo>
                <a:lnTo>
                  <a:pt x="483870" y="568960"/>
                </a:lnTo>
                <a:lnTo>
                  <a:pt x="483870" y="801370"/>
                </a:lnTo>
                <a:lnTo>
                  <a:pt x="0" y="1071880"/>
                </a:lnTo>
                <a:lnTo>
                  <a:pt x="483870" y="1143000"/>
                </a:lnTo>
                <a:lnTo>
                  <a:pt x="503333" y="1194049"/>
                </a:lnTo>
                <a:lnTo>
                  <a:pt x="536039" y="1226939"/>
                </a:lnTo>
                <a:lnTo>
                  <a:pt x="582403" y="1258114"/>
                </a:lnTo>
                <a:lnTo>
                  <a:pt x="640605" y="1286889"/>
                </a:lnTo>
                <a:lnTo>
                  <a:pt x="708823" y="1312578"/>
                </a:lnTo>
                <a:lnTo>
                  <a:pt x="746119" y="1324051"/>
                </a:lnTo>
                <a:lnTo>
                  <a:pt x="785237" y="1334495"/>
                </a:lnTo>
                <a:lnTo>
                  <a:pt x="825948" y="1343825"/>
                </a:lnTo>
                <a:lnTo>
                  <a:pt x="868025" y="1351954"/>
                </a:lnTo>
                <a:lnTo>
                  <a:pt x="911240" y="1358798"/>
                </a:lnTo>
                <a:lnTo>
                  <a:pt x="955365" y="1364270"/>
                </a:lnTo>
                <a:lnTo>
                  <a:pt x="1000174" y="1368285"/>
                </a:lnTo>
                <a:lnTo>
                  <a:pt x="1045438" y="1370757"/>
                </a:lnTo>
                <a:lnTo>
                  <a:pt x="1090929" y="1371600"/>
                </a:lnTo>
                <a:lnTo>
                  <a:pt x="1546859" y="1371600"/>
                </a:lnTo>
                <a:lnTo>
                  <a:pt x="2002790" y="1371600"/>
                </a:lnTo>
                <a:lnTo>
                  <a:pt x="2622550" y="1371600"/>
                </a:lnTo>
                <a:lnTo>
                  <a:pt x="3077209" y="1371600"/>
                </a:lnTo>
                <a:lnTo>
                  <a:pt x="3533140" y="1371600"/>
                </a:lnTo>
                <a:lnTo>
                  <a:pt x="3578640" y="1370757"/>
                </a:lnTo>
                <a:lnTo>
                  <a:pt x="3623931" y="1368285"/>
                </a:lnTo>
                <a:lnTo>
                  <a:pt x="3668781" y="1364270"/>
                </a:lnTo>
                <a:lnTo>
                  <a:pt x="3712961" y="1358798"/>
                </a:lnTo>
                <a:lnTo>
                  <a:pt x="3756243" y="1351954"/>
                </a:lnTo>
                <a:lnTo>
                  <a:pt x="3798396" y="1343825"/>
                </a:lnTo>
                <a:lnTo>
                  <a:pt x="3839190" y="1334495"/>
                </a:lnTo>
                <a:lnTo>
                  <a:pt x="3878397" y="1324051"/>
                </a:lnTo>
                <a:lnTo>
                  <a:pt x="3915786" y="1312578"/>
                </a:lnTo>
                <a:lnTo>
                  <a:pt x="3984194" y="1286889"/>
                </a:lnTo>
                <a:lnTo>
                  <a:pt x="4042578" y="1258114"/>
                </a:lnTo>
                <a:lnTo>
                  <a:pt x="4089102" y="1226939"/>
                </a:lnTo>
                <a:lnTo>
                  <a:pt x="4121928" y="1194049"/>
                </a:lnTo>
                <a:lnTo>
                  <a:pt x="4141470" y="1143000"/>
                </a:lnTo>
                <a:lnTo>
                  <a:pt x="4141470" y="972820"/>
                </a:lnTo>
                <a:lnTo>
                  <a:pt x="4141470" y="801370"/>
                </a:lnTo>
                <a:lnTo>
                  <a:pt x="4141470" y="568960"/>
                </a:lnTo>
                <a:lnTo>
                  <a:pt x="4141470" y="398780"/>
                </a:lnTo>
                <a:lnTo>
                  <a:pt x="4141470" y="227330"/>
                </a:lnTo>
                <a:lnTo>
                  <a:pt x="4139222" y="210208"/>
                </a:lnTo>
                <a:lnTo>
                  <a:pt x="4107342" y="159796"/>
                </a:lnTo>
                <a:lnTo>
                  <a:pt x="4067437" y="127820"/>
                </a:lnTo>
                <a:lnTo>
                  <a:pt x="4014754" y="97932"/>
                </a:lnTo>
                <a:lnTo>
                  <a:pt x="3951128" y="70802"/>
                </a:lnTo>
                <a:lnTo>
                  <a:pt x="3878397" y="47101"/>
                </a:lnTo>
                <a:lnTo>
                  <a:pt x="3839190" y="36746"/>
                </a:lnTo>
                <a:lnTo>
                  <a:pt x="3798396" y="27500"/>
                </a:lnTo>
                <a:lnTo>
                  <a:pt x="3756243" y="19446"/>
                </a:lnTo>
                <a:lnTo>
                  <a:pt x="3712961" y="12669"/>
                </a:lnTo>
                <a:lnTo>
                  <a:pt x="3668781" y="7252"/>
                </a:lnTo>
                <a:lnTo>
                  <a:pt x="3623931" y="3279"/>
                </a:lnTo>
                <a:lnTo>
                  <a:pt x="3578640" y="833"/>
                </a:lnTo>
                <a:lnTo>
                  <a:pt x="3533140" y="0"/>
                </a:lnTo>
                <a:lnTo>
                  <a:pt x="3077209" y="0"/>
                </a:lnTo>
                <a:lnTo>
                  <a:pt x="2622550" y="0"/>
                </a:lnTo>
                <a:lnTo>
                  <a:pt x="2002790" y="0"/>
                </a:lnTo>
                <a:lnTo>
                  <a:pt x="1546859" y="0"/>
                </a:lnTo>
                <a:lnTo>
                  <a:pt x="109092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0920" y="3622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748519" y="4993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055359" y="3805102"/>
            <a:ext cx="366141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010"/>
              </a:lnSpc>
            </a:pPr>
            <a:r>
              <a:rPr sz="1800" b="1" spc="-10" dirty="0">
                <a:latin typeface="Arial"/>
                <a:cs typeface="Arial"/>
              </a:rPr>
              <a:t>Co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par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mpt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sl</a:t>
            </a:r>
            <a:r>
              <a:rPr sz="1800" b="1" spc="-10" dirty="0">
                <a:latin typeface="Arial"/>
                <a:cs typeface="Arial"/>
              </a:rPr>
              <a:t>ot'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(no</a:t>
            </a:r>
            <a:r>
              <a:rPr sz="1800" b="1" spc="-20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1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's) imm</a:t>
            </a:r>
            <a:r>
              <a:rPr sz="1800" b="1" spc="-10" dirty="0">
                <a:latin typeface="Arial"/>
                <a:cs typeface="Arial"/>
              </a:rPr>
              <a:t>ed</a:t>
            </a:r>
            <a:r>
              <a:rPr sz="1800" b="1" spc="-5" dirty="0">
                <a:latin typeface="Arial"/>
                <a:cs typeface="Arial"/>
              </a:rPr>
              <a:t>iat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hild</a:t>
            </a:r>
            <a:r>
              <a:rPr sz="1800" b="1" spc="-15" dirty="0">
                <a:latin typeface="Arial"/>
                <a:cs typeface="Arial"/>
              </a:rPr>
              <a:t>ren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des</a:t>
            </a:r>
            <a:endParaRPr sz="1800">
              <a:latin typeface="Arial"/>
              <a:cs typeface="Arial"/>
            </a:endParaRPr>
          </a:p>
          <a:p>
            <a:pPr marL="511175" marR="503555" algn="ctr">
              <a:lnSpc>
                <a:spcPts val="201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fi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 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nd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“2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min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  <a:tab pos="6337935" algn="l"/>
              </a:tabLst>
            </a:pP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ea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el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ns	</a:t>
            </a:r>
            <a:r>
              <a:rPr sz="3800" spc="-3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x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pl</a:t>
            </a:r>
            <a:r>
              <a:rPr sz="3800" dirty="0"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4789" y="336677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89" h="477520">
                <a:moveTo>
                  <a:pt x="542289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4279" y="341757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6290" y="3017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6290" y="3017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349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623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623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470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9920" y="421005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40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8890" y="3728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7490" y="3728720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0" y="0"/>
                </a:moveTo>
                <a:lnTo>
                  <a:pt x="13309" y="355"/>
                </a:lnTo>
                <a:lnTo>
                  <a:pt x="26340" y="1421"/>
                </a:lnTo>
                <a:lnTo>
                  <a:pt x="39050" y="3197"/>
                </a:lnTo>
                <a:lnTo>
                  <a:pt x="51398" y="5684"/>
                </a:lnTo>
                <a:lnTo>
                  <a:pt x="63342" y="8882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7719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0"/>
                </a:moveTo>
                <a:lnTo>
                  <a:pt x="9969" y="7751"/>
                </a:lnTo>
                <a:lnTo>
                  <a:pt x="19617" y="16133"/>
                </a:lnTo>
                <a:lnTo>
                  <a:pt x="28857" y="25061"/>
                </a:lnTo>
                <a:lnTo>
                  <a:pt x="37608" y="34451"/>
                </a:lnTo>
                <a:lnTo>
                  <a:pt x="45783" y="442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5929" y="3887470"/>
            <a:ext cx="10160" cy="71120"/>
          </a:xfrm>
          <a:custGeom>
            <a:avLst/>
            <a:gdLst/>
            <a:ahLst/>
            <a:cxnLst/>
            <a:rect l="l" t="t" r="r" b="b"/>
            <a:pathLst>
              <a:path w="10160" h="71120">
                <a:moveTo>
                  <a:pt x="0" y="0"/>
                </a:moveTo>
                <a:lnTo>
                  <a:pt x="9289" y="49614"/>
                </a:lnTo>
                <a:lnTo>
                  <a:pt x="10160" y="69850"/>
                </a:lnTo>
                <a:lnTo>
                  <a:pt x="10160" y="711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7764" y="4029709"/>
            <a:ext cx="27305" cy="58419"/>
          </a:xfrm>
          <a:custGeom>
            <a:avLst/>
            <a:gdLst/>
            <a:ahLst/>
            <a:cxnLst/>
            <a:rect l="l" t="t" r="r" b="b"/>
            <a:pathLst>
              <a:path w="27304" h="58420">
                <a:moveTo>
                  <a:pt x="26895" y="0"/>
                </a:moveTo>
                <a:lnTo>
                  <a:pt x="22627" y="12508"/>
                </a:lnTo>
                <a:lnTo>
                  <a:pt x="17845" y="24545"/>
                </a:lnTo>
                <a:lnTo>
                  <a:pt x="12508" y="36109"/>
                </a:lnTo>
                <a:lnTo>
                  <a:pt x="6573" y="47201"/>
                </a:lnTo>
                <a:lnTo>
                  <a:pt x="0" y="5782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4147" y="4145279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6692" y="0"/>
                </a:moveTo>
                <a:lnTo>
                  <a:pt x="46313" y="7075"/>
                </a:lnTo>
                <a:lnTo>
                  <a:pt x="35454" y="13431"/>
                </a:lnTo>
                <a:lnTo>
                  <a:pt x="24116" y="19068"/>
                </a:lnTo>
                <a:lnTo>
                  <a:pt x="12297" y="23985"/>
                </a:lnTo>
                <a:lnTo>
                  <a:pt x="0" y="28183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81606" y="4177037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63342" y="8882"/>
                </a:moveTo>
                <a:lnTo>
                  <a:pt x="50033" y="8527"/>
                </a:lnTo>
                <a:lnTo>
                  <a:pt x="37002" y="7461"/>
                </a:lnTo>
                <a:lnTo>
                  <a:pt x="24292" y="5684"/>
                </a:lnTo>
                <a:lnTo>
                  <a:pt x="11944" y="3197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4511" y="409638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48" y="45079"/>
                </a:moveTo>
                <a:lnTo>
                  <a:pt x="34687" y="37323"/>
                </a:lnTo>
                <a:lnTo>
                  <a:pt x="25301" y="28895"/>
                </a:lnTo>
                <a:lnTo>
                  <a:pt x="16391" y="19837"/>
                </a:lnTo>
                <a:lnTo>
                  <a:pt x="7957" y="10191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8890" y="3953509"/>
            <a:ext cx="8890" cy="71120"/>
          </a:xfrm>
          <a:custGeom>
            <a:avLst/>
            <a:gdLst/>
            <a:ahLst/>
            <a:cxnLst/>
            <a:rect l="l" t="t" r="r" b="b"/>
            <a:pathLst>
              <a:path w="8889" h="71120">
                <a:moveTo>
                  <a:pt x="8889" y="71119"/>
                </a:moveTo>
                <a:lnTo>
                  <a:pt x="684" y="21593"/>
                </a:lnTo>
                <a:lnTo>
                  <a:pt x="0" y="2539"/>
                </a:lnTo>
                <a:lnTo>
                  <a:pt x="0" y="1269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0320" y="3825387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0" y="57002"/>
                </a:moveTo>
                <a:lnTo>
                  <a:pt x="4755" y="44686"/>
                </a:lnTo>
                <a:lnTo>
                  <a:pt x="9859" y="32828"/>
                </a:lnTo>
                <a:lnTo>
                  <a:pt x="15430" y="21427"/>
                </a:lnTo>
                <a:lnTo>
                  <a:pt x="21586" y="10485"/>
                </a:lnTo>
                <a:lnTo>
                  <a:pt x="28447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6679" y="3740288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801"/>
                </a:moveTo>
                <a:lnTo>
                  <a:pt x="10379" y="21281"/>
                </a:lnTo>
                <a:lnTo>
                  <a:pt x="21237" y="15241"/>
                </a:lnTo>
                <a:lnTo>
                  <a:pt x="32576" y="9681"/>
                </a:lnTo>
                <a:lnTo>
                  <a:pt x="44394" y="4600"/>
                </a:lnTo>
                <a:lnTo>
                  <a:pt x="56692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095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9420" y="512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37279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7279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4479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495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495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342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09189" y="3827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9189" y="382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7660" y="4284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4950" y="4284979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0" y="0"/>
                </a:moveTo>
                <a:lnTo>
                  <a:pt x="1828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2229" y="4149090"/>
            <a:ext cx="182880" cy="593090"/>
          </a:xfrm>
          <a:custGeom>
            <a:avLst/>
            <a:gdLst/>
            <a:ahLst/>
            <a:cxnLst/>
            <a:rect l="l" t="t" r="r" b="b"/>
            <a:pathLst>
              <a:path w="182879" h="593089">
                <a:moveTo>
                  <a:pt x="182880" y="0"/>
                </a:moveTo>
                <a:lnTo>
                  <a:pt x="0" y="59309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73979" y="47728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37050" y="2590800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79" h="548639">
                <a:moveTo>
                  <a:pt x="320039" y="0"/>
                </a:moveTo>
                <a:lnTo>
                  <a:pt x="266947" y="3463"/>
                </a:lnTo>
                <a:lnTo>
                  <a:pt x="217017" y="13533"/>
                </a:lnTo>
                <a:lnTo>
                  <a:pt x="170821" y="29729"/>
                </a:lnTo>
                <a:lnTo>
                  <a:pt x="128930" y="51572"/>
                </a:lnTo>
                <a:lnTo>
                  <a:pt x="91916" y="78581"/>
                </a:lnTo>
                <a:lnTo>
                  <a:pt x="60350" y="110276"/>
                </a:lnTo>
                <a:lnTo>
                  <a:pt x="34804" y="146178"/>
                </a:lnTo>
                <a:lnTo>
                  <a:pt x="15849" y="185806"/>
                </a:lnTo>
                <a:lnTo>
                  <a:pt x="4057" y="228680"/>
                </a:lnTo>
                <a:lnTo>
                  <a:pt x="0" y="274320"/>
                </a:lnTo>
                <a:lnTo>
                  <a:pt x="1026" y="297283"/>
                </a:lnTo>
                <a:lnTo>
                  <a:pt x="9022" y="341359"/>
                </a:lnTo>
                <a:lnTo>
                  <a:pt x="24467" y="382547"/>
                </a:lnTo>
                <a:lnTo>
                  <a:pt x="46789" y="420344"/>
                </a:lnTo>
                <a:lnTo>
                  <a:pt x="75416" y="454248"/>
                </a:lnTo>
                <a:lnTo>
                  <a:pt x="109778" y="483754"/>
                </a:lnTo>
                <a:lnTo>
                  <a:pt x="149301" y="508361"/>
                </a:lnTo>
                <a:lnTo>
                  <a:pt x="193417" y="527565"/>
                </a:lnTo>
                <a:lnTo>
                  <a:pt x="241551" y="540864"/>
                </a:lnTo>
                <a:lnTo>
                  <a:pt x="293134" y="547755"/>
                </a:lnTo>
                <a:lnTo>
                  <a:pt x="320039" y="548639"/>
                </a:lnTo>
                <a:lnTo>
                  <a:pt x="346945" y="547755"/>
                </a:lnTo>
                <a:lnTo>
                  <a:pt x="398528" y="540864"/>
                </a:lnTo>
                <a:lnTo>
                  <a:pt x="446662" y="527565"/>
                </a:lnTo>
                <a:lnTo>
                  <a:pt x="490778" y="508361"/>
                </a:lnTo>
                <a:lnTo>
                  <a:pt x="530301" y="483754"/>
                </a:lnTo>
                <a:lnTo>
                  <a:pt x="564663" y="454248"/>
                </a:lnTo>
                <a:lnTo>
                  <a:pt x="593290" y="420344"/>
                </a:lnTo>
                <a:lnTo>
                  <a:pt x="615612" y="382547"/>
                </a:lnTo>
                <a:lnTo>
                  <a:pt x="631057" y="341359"/>
                </a:lnTo>
                <a:lnTo>
                  <a:pt x="639053" y="297283"/>
                </a:lnTo>
                <a:lnTo>
                  <a:pt x="640079" y="274320"/>
                </a:lnTo>
                <a:lnTo>
                  <a:pt x="639053" y="251184"/>
                </a:lnTo>
                <a:lnTo>
                  <a:pt x="631057" y="206867"/>
                </a:lnTo>
                <a:lnTo>
                  <a:pt x="615612" y="165556"/>
                </a:lnTo>
                <a:lnTo>
                  <a:pt x="593290" y="127731"/>
                </a:lnTo>
                <a:lnTo>
                  <a:pt x="564663" y="93873"/>
                </a:lnTo>
                <a:lnTo>
                  <a:pt x="530301" y="64460"/>
                </a:lnTo>
                <a:lnTo>
                  <a:pt x="490778" y="39974"/>
                </a:lnTo>
                <a:lnTo>
                  <a:pt x="446662" y="20895"/>
                </a:lnTo>
                <a:lnTo>
                  <a:pt x="398528" y="7702"/>
                </a:lnTo>
                <a:lnTo>
                  <a:pt x="346945" y="875"/>
                </a:lnTo>
                <a:lnTo>
                  <a:pt x="320039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7050" y="2590800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79" h="548639">
                <a:moveTo>
                  <a:pt x="320039" y="0"/>
                </a:moveTo>
                <a:lnTo>
                  <a:pt x="373132" y="3463"/>
                </a:lnTo>
                <a:lnTo>
                  <a:pt x="423062" y="13533"/>
                </a:lnTo>
                <a:lnTo>
                  <a:pt x="469258" y="29729"/>
                </a:lnTo>
                <a:lnTo>
                  <a:pt x="511149" y="51572"/>
                </a:lnTo>
                <a:lnTo>
                  <a:pt x="548163" y="78581"/>
                </a:lnTo>
                <a:lnTo>
                  <a:pt x="579729" y="110276"/>
                </a:lnTo>
                <a:lnTo>
                  <a:pt x="605275" y="146178"/>
                </a:lnTo>
                <a:lnTo>
                  <a:pt x="624230" y="185806"/>
                </a:lnTo>
                <a:lnTo>
                  <a:pt x="636022" y="228680"/>
                </a:lnTo>
                <a:lnTo>
                  <a:pt x="640079" y="274320"/>
                </a:lnTo>
                <a:lnTo>
                  <a:pt x="639053" y="297283"/>
                </a:lnTo>
                <a:lnTo>
                  <a:pt x="631057" y="341359"/>
                </a:lnTo>
                <a:lnTo>
                  <a:pt x="615612" y="382547"/>
                </a:lnTo>
                <a:lnTo>
                  <a:pt x="593290" y="420344"/>
                </a:lnTo>
                <a:lnTo>
                  <a:pt x="564663" y="454248"/>
                </a:lnTo>
                <a:lnTo>
                  <a:pt x="530301" y="483754"/>
                </a:lnTo>
                <a:lnTo>
                  <a:pt x="490778" y="508361"/>
                </a:lnTo>
                <a:lnTo>
                  <a:pt x="446662" y="527565"/>
                </a:lnTo>
                <a:lnTo>
                  <a:pt x="398528" y="540864"/>
                </a:lnTo>
                <a:lnTo>
                  <a:pt x="346945" y="547755"/>
                </a:lnTo>
                <a:lnTo>
                  <a:pt x="320039" y="548639"/>
                </a:lnTo>
                <a:lnTo>
                  <a:pt x="293134" y="547755"/>
                </a:lnTo>
                <a:lnTo>
                  <a:pt x="241551" y="540864"/>
                </a:lnTo>
                <a:lnTo>
                  <a:pt x="193417" y="527565"/>
                </a:lnTo>
                <a:lnTo>
                  <a:pt x="149301" y="508361"/>
                </a:lnTo>
                <a:lnTo>
                  <a:pt x="109778" y="483754"/>
                </a:lnTo>
                <a:lnTo>
                  <a:pt x="75416" y="454248"/>
                </a:lnTo>
                <a:lnTo>
                  <a:pt x="46789" y="420344"/>
                </a:lnTo>
                <a:lnTo>
                  <a:pt x="24467" y="382547"/>
                </a:lnTo>
                <a:lnTo>
                  <a:pt x="9022" y="341359"/>
                </a:lnTo>
                <a:lnTo>
                  <a:pt x="1026" y="297283"/>
                </a:lnTo>
                <a:lnTo>
                  <a:pt x="0" y="274320"/>
                </a:lnTo>
                <a:lnTo>
                  <a:pt x="1026" y="251184"/>
                </a:lnTo>
                <a:lnTo>
                  <a:pt x="9022" y="206867"/>
                </a:lnTo>
                <a:lnTo>
                  <a:pt x="24467" y="165556"/>
                </a:lnTo>
                <a:lnTo>
                  <a:pt x="46789" y="127731"/>
                </a:lnTo>
                <a:lnTo>
                  <a:pt x="75416" y="93873"/>
                </a:lnTo>
                <a:lnTo>
                  <a:pt x="109778" y="64460"/>
                </a:lnTo>
                <a:lnTo>
                  <a:pt x="149301" y="39974"/>
                </a:lnTo>
                <a:lnTo>
                  <a:pt x="193417" y="20895"/>
                </a:lnTo>
                <a:lnTo>
                  <a:pt x="241551" y="7702"/>
                </a:lnTo>
                <a:lnTo>
                  <a:pt x="293134" y="875"/>
                </a:lnTo>
                <a:lnTo>
                  <a:pt x="32003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705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77129" y="3139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15" dirty="0">
                <a:latin typeface="Arial"/>
                <a:cs typeface="Arial"/>
              </a:rPr>
              <a:t>1</a:t>
            </a:r>
            <a:r>
              <a:rPr sz="2700" b="1" spc="-7" baseline="1543" dirty="0">
                <a:latin typeface="Arial"/>
                <a:cs typeface="Arial"/>
              </a:rPr>
              <a:t>1</a:t>
            </a:r>
            <a:r>
              <a:rPr sz="2700" b="1" spc="-1477" baseline="1543" dirty="0">
                <a:latin typeface="Arial"/>
                <a:cs typeface="Arial"/>
              </a:rPr>
              <a:t>0</a:t>
            </a:r>
            <a:r>
              <a:rPr sz="2200" b="1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92170" y="312692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31640" y="2571750"/>
            <a:ext cx="822960" cy="548640"/>
          </a:xfrm>
          <a:custGeom>
            <a:avLst/>
            <a:gdLst/>
            <a:ahLst/>
            <a:cxnLst/>
            <a:rect l="l" t="t" r="r" b="b"/>
            <a:pathLst>
              <a:path w="822960" h="548639">
                <a:moveTo>
                  <a:pt x="822960" y="0"/>
                </a:moveTo>
                <a:lnTo>
                  <a:pt x="0" y="5486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31640" y="2499360"/>
            <a:ext cx="822960" cy="640080"/>
          </a:xfrm>
          <a:custGeom>
            <a:avLst/>
            <a:gdLst/>
            <a:ahLst/>
            <a:cxnLst/>
            <a:rect l="l" t="t" r="r" b="b"/>
            <a:pathLst>
              <a:path w="822960" h="640080">
                <a:moveTo>
                  <a:pt x="0" y="0"/>
                </a:moveTo>
                <a:lnTo>
                  <a:pt x="822960" y="64007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54220" y="4460240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0" y="0"/>
                </a:moveTo>
                <a:lnTo>
                  <a:pt x="12217" y="51"/>
                </a:lnTo>
                <a:lnTo>
                  <a:pt x="25028" y="4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6609" y="446150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12781" y="348"/>
                </a:lnTo>
                <a:lnTo>
                  <a:pt x="25281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99000" y="446405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0"/>
                </a:moveTo>
                <a:lnTo>
                  <a:pt x="12583" y="988"/>
                </a:lnTo>
                <a:lnTo>
                  <a:pt x="25446" y="169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71390" y="4469129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0" y="0"/>
                </a:moveTo>
                <a:lnTo>
                  <a:pt x="12759" y="399"/>
                </a:lnTo>
                <a:lnTo>
                  <a:pt x="25237" y="13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43779" y="447547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543" y="1352"/>
                </a:lnTo>
                <a:lnTo>
                  <a:pt x="25365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4900" y="448437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107" y="1352"/>
                </a:lnTo>
                <a:lnTo>
                  <a:pt x="24799" y="30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87290" y="4494529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0"/>
                </a:moveTo>
                <a:lnTo>
                  <a:pt x="12416" y="2318"/>
                </a:lnTo>
                <a:lnTo>
                  <a:pt x="25112" y="435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7140" y="450850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0"/>
                </a:moveTo>
                <a:lnTo>
                  <a:pt x="12979" y="2623"/>
                </a:lnTo>
                <a:lnTo>
                  <a:pt x="25348" y="491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29529" y="452374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0"/>
                </a:moveTo>
                <a:lnTo>
                  <a:pt x="12293" y="3104"/>
                </a:lnTo>
                <a:lnTo>
                  <a:pt x="24587" y="648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98109" y="4541520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4">
                <a:moveTo>
                  <a:pt x="0" y="0"/>
                </a:moveTo>
                <a:lnTo>
                  <a:pt x="13049" y="4002"/>
                </a:lnTo>
                <a:lnTo>
                  <a:pt x="25137" y="766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67959" y="4563109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2473" y="4886"/>
                </a:lnTo>
                <a:lnTo>
                  <a:pt x="24065" y="917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35270" y="4588509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1761" y="4317"/>
                </a:lnTo>
                <a:lnTo>
                  <a:pt x="23522" y="922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02579" y="4617720"/>
            <a:ext cx="23495" cy="12065"/>
          </a:xfrm>
          <a:custGeom>
            <a:avLst/>
            <a:gdLst/>
            <a:ahLst/>
            <a:cxnLst/>
            <a:rect l="l" t="t" r="r" b="b"/>
            <a:pathLst>
              <a:path w="23495" h="12064">
                <a:moveTo>
                  <a:pt x="0" y="0"/>
                </a:moveTo>
                <a:lnTo>
                  <a:pt x="11745" y="5774"/>
                </a:lnTo>
                <a:lnTo>
                  <a:pt x="22872" y="1182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66079" y="4650740"/>
            <a:ext cx="21590" cy="13970"/>
          </a:xfrm>
          <a:custGeom>
            <a:avLst/>
            <a:gdLst/>
            <a:ahLst/>
            <a:cxnLst/>
            <a:rect l="l" t="t" r="r" b="b"/>
            <a:pathLst>
              <a:path w="21589" h="13970">
                <a:moveTo>
                  <a:pt x="0" y="0"/>
                </a:moveTo>
                <a:lnTo>
                  <a:pt x="10604" y="6753"/>
                </a:lnTo>
                <a:lnTo>
                  <a:pt x="21490" y="1378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27040" y="4691379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10">
                <a:moveTo>
                  <a:pt x="0" y="0"/>
                </a:moveTo>
                <a:lnTo>
                  <a:pt x="9651" y="8163"/>
                </a:lnTo>
                <a:lnTo>
                  <a:pt x="19657" y="1597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1650" y="47396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0"/>
                </a:moveTo>
                <a:lnTo>
                  <a:pt x="9227" y="8726"/>
                </a:lnTo>
                <a:lnTo>
                  <a:pt x="17817" y="1809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27370" y="4794250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5" h="22225">
                <a:moveTo>
                  <a:pt x="0" y="0"/>
                </a:moveTo>
                <a:lnTo>
                  <a:pt x="7158" y="10691"/>
                </a:lnTo>
                <a:lnTo>
                  <a:pt x="13107" y="217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7850" y="4859020"/>
            <a:ext cx="7620" cy="24765"/>
          </a:xfrm>
          <a:custGeom>
            <a:avLst/>
            <a:gdLst/>
            <a:ahLst/>
            <a:cxnLst/>
            <a:rect l="l" t="t" r="r" b="b"/>
            <a:pathLst>
              <a:path w="7620" h="24764">
                <a:moveTo>
                  <a:pt x="0" y="0"/>
                </a:moveTo>
                <a:lnTo>
                  <a:pt x="3854" y="11933"/>
                </a:lnTo>
                <a:lnTo>
                  <a:pt x="7075" y="2418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66088" y="4930140"/>
            <a:ext cx="2540" cy="26034"/>
          </a:xfrm>
          <a:custGeom>
            <a:avLst/>
            <a:gdLst/>
            <a:ahLst/>
            <a:cxnLst/>
            <a:rect l="l" t="t" r="r" b="b"/>
            <a:pathLst>
              <a:path w="2539" h="26035">
                <a:moveTo>
                  <a:pt x="1921" y="0"/>
                </a:moveTo>
                <a:lnTo>
                  <a:pt x="1441" y="13106"/>
                </a:lnTo>
                <a:lnTo>
                  <a:pt x="0" y="2559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43814" y="5001259"/>
            <a:ext cx="10795" cy="23495"/>
          </a:xfrm>
          <a:custGeom>
            <a:avLst/>
            <a:gdLst/>
            <a:ahLst/>
            <a:cxnLst/>
            <a:rect l="l" t="t" r="r" b="b"/>
            <a:pathLst>
              <a:path w="10795" h="23495">
                <a:moveTo>
                  <a:pt x="10225" y="0"/>
                </a:moveTo>
                <a:lnTo>
                  <a:pt x="5608" y="11367"/>
                </a:lnTo>
                <a:lnTo>
                  <a:pt x="0" y="2301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04224" y="5063490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525" y="0"/>
                </a:moveTo>
                <a:lnTo>
                  <a:pt x="7788" y="10306"/>
                </a:lnTo>
                <a:lnTo>
                  <a:pt x="0" y="200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53163" y="5116829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18326" y="0"/>
                </a:moveTo>
                <a:lnTo>
                  <a:pt x="9308" y="8635"/>
                </a:lnTo>
                <a:lnTo>
                  <a:pt x="0" y="169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95285" y="5162550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324" y="0"/>
                </a:moveTo>
                <a:lnTo>
                  <a:pt x="10619" y="7520"/>
                </a:lnTo>
                <a:lnTo>
                  <a:pt x="0" y="1444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31046" y="5201920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334" y="0"/>
                </a:moveTo>
                <a:lnTo>
                  <a:pt x="11167" y="6530"/>
                </a:lnTo>
                <a:lnTo>
                  <a:pt x="0" y="1241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66938" y="5234940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22941" y="0"/>
                </a:moveTo>
                <a:lnTo>
                  <a:pt x="11900" y="5157"/>
                </a:lnTo>
                <a:lnTo>
                  <a:pt x="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00021" y="5262879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23818" y="0"/>
                </a:moveTo>
                <a:lnTo>
                  <a:pt x="11909" y="4886"/>
                </a:lnTo>
                <a:lnTo>
                  <a:pt x="0" y="917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30735" y="5288279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24" y="0"/>
                </a:moveTo>
                <a:lnTo>
                  <a:pt x="12403" y="3014"/>
                </a:lnTo>
                <a:lnTo>
                  <a:pt x="0" y="661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60822" y="530860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0"/>
                </a:moveTo>
                <a:lnTo>
                  <a:pt x="12293" y="3666"/>
                </a:lnTo>
                <a:lnTo>
                  <a:pt x="0" y="6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90617" y="5326379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942" y="0"/>
                </a:moveTo>
                <a:lnTo>
                  <a:pt x="12611" y="2661"/>
                </a:lnTo>
                <a:lnTo>
                  <a:pt x="0" y="53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19464" y="534162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4975" y="0"/>
                </a:moveTo>
                <a:lnTo>
                  <a:pt x="12487" y="2392"/>
                </a:lnTo>
                <a:lnTo>
                  <a:pt x="0" y="4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8207" y="5354320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0"/>
                </a:moveTo>
                <a:lnTo>
                  <a:pt x="12695" y="1755"/>
                </a:lnTo>
                <a:lnTo>
                  <a:pt x="0" y="412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5804" y="536447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125" y="0"/>
                </a:moveTo>
                <a:lnTo>
                  <a:pt x="12562" y="1458"/>
                </a:lnTo>
                <a:lnTo>
                  <a:pt x="0" y="32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05842" y="5373370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25237" y="0"/>
                </a:moveTo>
                <a:lnTo>
                  <a:pt x="12477" y="963"/>
                </a:lnTo>
                <a:lnTo>
                  <a:pt x="0" y="164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31973" y="537972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25446" y="0"/>
                </a:moveTo>
                <a:lnTo>
                  <a:pt x="12862" y="426"/>
                </a:lnTo>
                <a:lnTo>
                  <a:pt x="0" y="147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61018" y="53835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348"/>
                </a:lnTo>
                <a:lnTo>
                  <a:pt x="0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88050" y="538607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59" y="0"/>
                </a:moveTo>
                <a:lnTo>
                  <a:pt x="12773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13469" y="538607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511" y="0"/>
                </a:moveTo>
                <a:lnTo>
                  <a:pt x="12894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40872" y="5383782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25717" y="1017"/>
                </a:moveTo>
                <a:lnTo>
                  <a:pt x="12546" y="64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70232" y="5380614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25237" y="1645"/>
                </a:moveTo>
                <a:lnTo>
                  <a:pt x="12477" y="6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96444" y="5374473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365" y="2705"/>
                </a:moveTo>
                <a:lnTo>
                  <a:pt x="12821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25097" y="5366854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592" y="2705"/>
                </a:moveTo>
                <a:lnTo>
                  <a:pt x="12486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53046" y="535752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53" y="3143"/>
                </a:moveTo>
                <a:lnTo>
                  <a:pt x="12766" y="173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81114" y="5345000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795" y="5510"/>
                </a:moveTo>
                <a:lnTo>
                  <a:pt x="12397" y="2755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11117" y="5331217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942" y="5322"/>
                </a:moveTo>
                <a:lnTo>
                  <a:pt x="12611" y="266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39798" y="5313543"/>
            <a:ext cx="25400" cy="6985"/>
          </a:xfrm>
          <a:custGeom>
            <a:avLst/>
            <a:gdLst/>
            <a:ahLst/>
            <a:cxnLst/>
            <a:rect l="l" t="t" r="r" b="b"/>
            <a:pathLst>
              <a:path w="25400" h="6985">
                <a:moveTo>
                  <a:pt x="25141" y="6486"/>
                </a:moveTo>
                <a:lnTo>
                  <a:pt x="12533" y="33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71578" y="5294103"/>
            <a:ext cx="25400" cy="6985"/>
          </a:xfrm>
          <a:custGeom>
            <a:avLst/>
            <a:gdLst/>
            <a:ahLst/>
            <a:cxnLst/>
            <a:rect l="l" t="t" r="r" b="b"/>
            <a:pathLst>
              <a:path w="25400" h="6985">
                <a:moveTo>
                  <a:pt x="24781" y="6875"/>
                </a:moveTo>
                <a:lnTo>
                  <a:pt x="12095" y="329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02413" y="527008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24096" y="8032"/>
                </a:moveTo>
                <a:lnTo>
                  <a:pt x="12048" y="4016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5431" y="5238981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35038" y="15008"/>
                </a:moveTo>
                <a:lnTo>
                  <a:pt x="22897" y="10005"/>
                </a:lnTo>
                <a:lnTo>
                  <a:pt x="11307" y="500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69555" y="521109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334" y="12412"/>
                </a:moveTo>
                <a:lnTo>
                  <a:pt x="11167" y="588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07964" y="5174317"/>
            <a:ext cx="22225" cy="13970"/>
          </a:xfrm>
          <a:custGeom>
            <a:avLst/>
            <a:gdLst/>
            <a:ahLst/>
            <a:cxnLst/>
            <a:rect l="l" t="t" r="r" b="b"/>
            <a:pathLst>
              <a:path w="22225" h="13970">
                <a:moveTo>
                  <a:pt x="21695" y="13632"/>
                </a:moveTo>
                <a:lnTo>
                  <a:pt x="10829" y="6974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49968" y="5131225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10">
                <a:moveTo>
                  <a:pt x="20001" y="16084"/>
                </a:moveTo>
                <a:lnTo>
                  <a:pt x="9695" y="804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99337" y="5079257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7292" y="18522"/>
                </a:moveTo>
                <a:lnTo>
                  <a:pt x="8148" y="975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60422" y="5018170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757" y="22459"/>
                </a:moveTo>
                <a:lnTo>
                  <a:pt x="5383" y="1140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40357" y="4950037"/>
            <a:ext cx="5715" cy="24765"/>
          </a:xfrm>
          <a:custGeom>
            <a:avLst/>
            <a:gdLst/>
            <a:ahLst/>
            <a:cxnLst/>
            <a:rect l="l" t="t" r="r" b="b"/>
            <a:pathLst>
              <a:path w="5714" h="24764">
                <a:moveTo>
                  <a:pt x="5152" y="24552"/>
                </a:moveTo>
                <a:lnTo>
                  <a:pt x="1965" y="1244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40429" y="4878121"/>
            <a:ext cx="3810" cy="25400"/>
          </a:xfrm>
          <a:custGeom>
            <a:avLst/>
            <a:gdLst/>
            <a:ahLst/>
            <a:cxnLst/>
            <a:rect l="l" t="t" r="r" b="b"/>
            <a:pathLst>
              <a:path w="3810" h="25400">
                <a:moveTo>
                  <a:pt x="0" y="25348"/>
                </a:moveTo>
                <a:lnTo>
                  <a:pt x="886" y="12368"/>
                </a:lnTo>
                <a:lnTo>
                  <a:pt x="332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58209" y="4810974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0" y="22645"/>
                </a:moveTo>
                <a:lnTo>
                  <a:pt x="5465" y="11461"/>
                </a:lnTo>
                <a:lnTo>
                  <a:pt x="1127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96309" y="4752104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5">
                <a:moveTo>
                  <a:pt x="0" y="19285"/>
                </a:moveTo>
                <a:lnTo>
                  <a:pt x="7703" y="9642"/>
                </a:lnTo>
                <a:lnTo>
                  <a:pt x="1631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45840" y="4703630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5">
                <a:moveTo>
                  <a:pt x="0" y="16959"/>
                </a:moveTo>
                <a:lnTo>
                  <a:pt x="9226" y="8184"/>
                </a:lnTo>
                <a:lnTo>
                  <a:pt x="1876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02990" y="4661946"/>
            <a:ext cx="21590" cy="14604"/>
          </a:xfrm>
          <a:custGeom>
            <a:avLst/>
            <a:gdLst/>
            <a:ahLst/>
            <a:cxnLst/>
            <a:rect l="l" t="t" r="r" b="b"/>
            <a:pathLst>
              <a:path w="21589" h="14604">
                <a:moveTo>
                  <a:pt x="0" y="14193"/>
                </a:moveTo>
                <a:lnTo>
                  <a:pt x="10567" y="7237"/>
                </a:lnTo>
                <a:lnTo>
                  <a:pt x="2113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65220" y="4626768"/>
            <a:ext cx="22225" cy="11430"/>
          </a:xfrm>
          <a:custGeom>
            <a:avLst/>
            <a:gdLst/>
            <a:ahLst/>
            <a:cxnLst/>
            <a:rect l="l" t="t" r="r" b="b"/>
            <a:pathLst>
              <a:path w="22225" h="11429">
                <a:moveTo>
                  <a:pt x="0" y="11271"/>
                </a:moveTo>
                <a:lnTo>
                  <a:pt x="10873" y="5805"/>
                </a:lnTo>
                <a:lnTo>
                  <a:pt x="2208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29990" y="4596245"/>
            <a:ext cx="23495" cy="10160"/>
          </a:xfrm>
          <a:custGeom>
            <a:avLst/>
            <a:gdLst/>
            <a:ahLst/>
            <a:cxnLst/>
            <a:rect l="l" t="t" r="r" b="b"/>
            <a:pathLst>
              <a:path w="23495" h="10160">
                <a:moveTo>
                  <a:pt x="0" y="10044"/>
                </a:moveTo>
                <a:lnTo>
                  <a:pt x="11197" y="4868"/>
                </a:lnTo>
                <a:lnTo>
                  <a:pt x="232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96029" y="457031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0" y="8032"/>
                </a:moveTo>
                <a:lnTo>
                  <a:pt x="12048" y="4016"/>
                </a:lnTo>
                <a:lnTo>
                  <a:pt x="2409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65879" y="454745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0" y="8032"/>
                </a:moveTo>
                <a:lnTo>
                  <a:pt x="12048" y="4016"/>
                </a:lnTo>
                <a:lnTo>
                  <a:pt x="2409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34459" y="4528465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6705"/>
                </a:moveTo>
                <a:lnTo>
                  <a:pt x="12293" y="3038"/>
                </a:lnTo>
                <a:lnTo>
                  <a:pt x="2458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05579" y="4512067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5322"/>
                </a:moveTo>
                <a:lnTo>
                  <a:pt x="12028" y="2661"/>
                </a:lnTo>
                <a:lnTo>
                  <a:pt x="243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75429" y="4498097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0" y="5322"/>
                </a:moveTo>
                <a:lnTo>
                  <a:pt x="12331" y="2661"/>
                </a:lnTo>
                <a:lnTo>
                  <a:pt x="24942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46550" y="4487148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3571"/>
                </a:moveTo>
                <a:lnTo>
                  <a:pt x="12964" y="1926"/>
                </a:lnTo>
                <a:lnTo>
                  <a:pt x="2562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8940" y="4477854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90059" y="447032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613"/>
                </a:moveTo>
                <a:lnTo>
                  <a:pt x="12722" y="1306"/>
                </a:lnTo>
                <a:lnTo>
                  <a:pt x="2516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63720" y="4465572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017"/>
                </a:moveTo>
                <a:lnTo>
                  <a:pt x="12608" y="647"/>
                </a:lnTo>
                <a:lnTo>
                  <a:pt x="2549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34840" y="4462364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0" y="415"/>
                </a:moveTo>
                <a:lnTo>
                  <a:pt x="12781" y="363"/>
                </a:lnTo>
                <a:lnTo>
                  <a:pt x="252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07229" y="4460278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31"/>
                </a:moveTo>
                <a:lnTo>
                  <a:pt x="13078" y="319"/>
                </a:lnTo>
                <a:lnTo>
                  <a:pt x="2584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42609" y="3657600"/>
            <a:ext cx="4141470" cy="1371600"/>
          </a:xfrm>
          <a:custGeom>
            <a:avLst/>
            <a:gdLst/>
            <a:ahLst/>
            <a:cxnLst/>
            <a:rect l="l" t="t" r="r" b="b"/>
            <a:pathLst>
              <a:path w="4141470" h="1371600">
                <a:moveTo>
                  <a:pt x="1090930" y="0"/>
                </a:moveTo>
                <a:lnTo>
                  <a:pt x="1045438" y="842"/>
                </a:lnTo>
                <a:lnTo>
                  <a:pt x="1000174" y="3313"/>
                </a:lnTo>
                <a:lnTo>
                  <a:pt x="955365" y="7325"/>
                </a:lnTo>
                <a:lnTo>
                  <a:pt x="911240" y="12791"/>
                </a:lnTo>
                <a:lnTo>
                  <a:pt x="868025" y="19625"/>
                </a:lnTo>
                <a:lnTo>
                  <a:pt x="825948" y="27740"/>
                </a:lnTo>
                <a:lnTo>
                  <a:pt x="785237" y="37050"/>
                </a:lnTo>
                <a:lnTo>
                  <a:pt x="746119" y="47467"/>
                </a:lnTo>
                <a:lnTo>
                  <a:pt x="708823" y="58905"/>
                </a:lnTo>
                <a:lnTo>
                  <a:pt x="640605" y="84499"/>
                </a:lnTo>
                <a:lnTo>
                  <a:pt x="582403" y="113136"/>
                </a:lnTo>
                <a:lnTo>
                  <a:pt x="536039" y="144125"/>
                </a:lnTo>
                <a:lnTo>
                  <a:pt x="503333" y="176770"/>
                </a:lnTo>
                <a:lnTo>
                  <a:pt x="483869" y="227329"/>
                </a:lnTo>
                <a:lnTo>
                  <a:pt x="483869" y="398779"/>
                </a:lnTo>
                <a:lnTo>
                  <a:pt x="483869" y="568960"/>
                </a:lnTo>
                <a:lnTo>
                  <a:pt x="483869" y="802639"/>
                </a:lnTo>
                <a:lnTo>
                  <a:pt x="0" y="1071880"/>
                </a:lnTo>
                <a:lnTo>
                  <a:pt x="483869" y="1144270"/>
                </a:lnTo>
                <a:lnTo>
                  <a:pt x="503333" y="1194829"/>
                </a:lnTo>
                <a:lnTo>
                  <a:pt x="536039" y="1227474"/>
                </a:lnTo>
                <a:lnTo>
                  <a:pt x="582403" y="1258463"/>
                </a:lnTo>
                <a:lnTo>
                  <a:pt x="640605" y="1287100"/>
                </a:lnTo>
                <a:lnTo>
                  <a:pt x="708823" y="1312694"/>
                </a:lnTo>
                <a:lnTo>
                  <a:pt x="746119" y="1324132"/>
                </a:lnTo>
                <a:lnTo>
                  <a:pt x="785237" y="1334549"/>
                </a:lnTo>
                <a:lnTo>
                  <a:pt x="825948" y="1343859"/>
                </a:lnTo>
                <a:lnTo>
                  <a:pt x="868025" y="1351974"/>
                </a:lnTo>
                <a:lnTo>
                  <a:pt x="911240" y="1358808"/>
                </a:lnTo>
                <a:lnTo>
                  <a:pt x="955365" y="1364274"/>
                </a:lnTo>
                <a:lnTo>
                  <a:pt x="1000174" y="1368286"/>
                </a:lnTo>
                <a:lnTo>
                  <a:pt x="1045438" y="1370757"/>
                </a:lnTo>
                <a:lnTo>
                  <a:pt x="1090930" y="1371600"/>
                </a:lnTo>
                <a:lnTo>
                  <a:pt x="1546860" y="1371600"/>
                </a:lnTo>
                <a:lnTo>
                  <a:pt x="2002789" y="1371600"/>
                </a:lnTo>
                <a:lnTo>
                  <a:pt x="2622549" y="1371600"/>
                </a:lnTo>
                <a:lnTo>
                  <a:pt x="3078480" y="1371600"/>
                </a:lnTo>
                <a:lnTo>
                  <a:pt x="3534410" y="1371600"/>
                </a:lnTo>
                <a:lnTo>
                  <a:pt x="3579901" y="1370757"/>
                </a:lnTo>
                <a:lnTo>
                  <a:pt x="3625165" y="1368286"/>
                </a:lnTo>
                <a:lnTo>
                  <a:pt x="3669974" y="1364274"/>
                </a:lnTo>
                <a:lnTo>
                  <a:pt x="3714099" y="1358808"/>
                </a:lnTo>
                <a:lnTo>
                  <a:pt x="3757314" y="1351974"/>
                </a:lnTo>
                <a:lnTo>
                  <a:pt x="3799391" y="1343859"/>
                </a:lnTo>
                <a:lnTo>
                  <a:pt x="3840102" y="1334549"/>
                </a:lnTo>
                <a:lnTo>
                  <a:pt x="3879220" y="1324132"/>
                </a:lnTo>
                <a:lnTo>
                  <a:pt x="3916516" y="1312694"/>
                </a:lnTo>
                <a:lnTo>
                  <a:pt x="3984734" y="1287100"/>
                </a:lnTo>
                <a:lnTo>
                  <a:pt x="4042936" y="1258463"/>
                </a:lnTo>
                <a:lnTo>
                  <a:pt x="4089300" y="1227474"/>
                </a:lnTo>
                <a:lnTo>
                  <a:pt x="4122006" y="1194829"/>
                </a:lnTo>
                <a:lnTo>
                  <a:pt x="4141469" y="1144270"/>
                </a:lnTo>
                <a:lnTo>
                  <a:pt x="4141469" y="972819"/>
                </a:lnTo>
                <a:lnTo>
                  <a:pt x="4141469" y="802639"/>
                </a:lnTo>
                <a:lnTo>
                  <a:pt x="4141469" y="568960"/>
                </a:lnTo>
                <a:lnTo>
                  <a:pt x="4141469" y="398779"/>
                </a:lnTo>
                <a:lnTo>
                  <a:pt x="4141469" y="227329"/>
                </a:lnTo>
                <a:lnTo>
                  <a:pt x="4139231" y="210380"/>
                </a:lnTo>
                <a:lnTo>
                  <a:pt x="4107474" y="160284"/>
                </a:lnTo>
                <a:lnTo>
                  <a:pt x="4067712" y="128380"/>
                </a:lnTo>
                <a:lnTo>
                  <a:pt x="4015201" y="98480"/>
                </a:lnTo>
                <a:lnTo>
                  <a:pt x="3951763" y="71278"/>
                </a:lnTo>
                <a:lnTo>
                  <a:pt x="3879220" y="47467"/>
                </a:lnTo>
                <a:lnTo>
                  <a:pt x="3840102" y="37050"/>
                </a:lnTo>
                <a:lnTo>
                  <a:pt x="3799391" y="27740"/>
                </a:lnTo>
                <a:lnTo>
                  <a:pt x="3757314" y="19625"/>
                </a:lnTo>
                <a:lnTo>
                  <a:pt x="3714099" y="12791"/>
                </a:lnTo>
                <a:lnTo>
                  <a:pt x="3669974" y="7325"/>
                </a:lnTo>
                <a:lnTo>
                  <a:pt x="3625165" y="3313"/>
                </a:lnTo>
                <a:lnTo>
                  <a:pt x="3579901" y="842"/>
                </a:lnTo>
                <a:lnTo>
                  <a:pt x="3534410" y="0"/>
                </a:lnTo>
                <a:lnTo>
                  <a:pt x="3078480" y="0"/>
                </a:lnTo>
                <a:lnTo>
                  <a:pt x="2622549" y="0"/>
                </a:lnTo>
                <a:lnTo>
                  <a:pt x="2002789" y="0"/>
                </a:lnTo>
                <a:lnTo>
                  <a:pt x="1546860" y="0"/>
                </a:lnTo>
                <a:lnTo>
                  <a:pt x="109093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26479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8408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170929" y="3840662"/>
            <a:ext cx="350329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020"/>
              </a:lnSpc>
            </a:pP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hi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dr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odes</a:t>
            </a:r>
            <a:r>
              <a:rPr sz="1800" b="1" spc="-15" dirty="0">
                <a:latin typeface="Arial"/>
                <a:cs typeface="Arial"/>
              </a:rPr>
              <a:t> o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cur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 empt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sl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63500" algn="ctr">
              <a:lnSpc>
                <a:spcPts val="1895"/>
              </a:lnSpc>
            </a:pP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mi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20</a:t>
            </a:r>
            <a:endParaRPr sz="1800">
              <a:latin typeface="Arial"/>
              <a:cs typeface="Arial"/>
            </a:endParaRPr>
          </a:p>
          <a:p>
            <a:pPr marL="63500" algn="ctr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moves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mpty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  <a:tab pos="6337935" algn="l"/>
              </a:tabLst>
            </a:pP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ea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el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ns	</a:t>
            </a:r>
            <a:r>
              <a:rPr sz="3800" spc="-3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x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pl</a:t>
            </a:r>
            <a:r>
              <a:rPr sz="3800" dirty="0"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2170" y="312692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64789" y="336677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89" h="477520">
                <a:moveTo>
                  <a:pt x="542289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4279" y="341757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6290" y="3017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290" y="3017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349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623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623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470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9920" y="421005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40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8890" y="3728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7490" y="3728720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0" y="0"/>
                </a:moveTo>
                <a:lnTo>
                  <a:pt x="13309" y="355"/>
                </a:lnTo>
                <a:lnTo>
                  <a:pt x="26340" y="1421"/>
                </a:lnTo>
                <a:lnTo>
                  <a:pt x="39050" y="3197"/>
                </a:lnTo>
                <a:lnTo>
                  <a:pt x="51398" y="5684"/>
                </a:lnTo>
                <a:lnTo>
                  <a:pt x="63342" y="8882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3379" y="37719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0"/>
                </a:moveTo>
                <a:lnTo>
                  <a:pt x="9969" y="7751"/>
                </a:lnTo>
                <a:lnTo>
                  <a:pt x="19617" y="16133"/>
                </a:lnTo>
                <a:lnTo>
                  <a:pt x="28857" y="25061"/>
                </a:lnTo>
                <a:lnTo>
                  <a:pt x="37608" y="34451"/>
                </a:lnTo>
                <a:lnTo>
                  <a:pt x="45783" y="442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5929" y="3887470"/>
            <a:ext cx="10160" cy="71120"/>
          </a:xfrm>
          <a:custGeom>
            <a:avLst/>
            <a:gdLst/>
            <a:ahLst/>
            <a:cxnLst/>
            <a:rect l="l" t="t" r="r" b="b"/>
            <a:pathLst>
              <a:path w="10160" h="71120">
                <a:moveTo>
                  <a:pt x="0" y="0"/>
                </a:moveTo>
                <a:lnTo>
                  <a:pt x="9289" y="49614"/>
                </a:lnTo>
                <a:lnTo>
                  <a:pt x="10160" y="69850"/>
                </a:lnTo>
                <a:lnTo>
                  <a:pt x="10160" y="711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7764" y="4029709"/>
            <a:ext cx="27305" cy="58419"/>
          </a:xfrm>
          <a:custGeom>
            <a:avLst/>
            <a:gdLst/>
            <a:ahLst/>
            <a:cxnLst/>
            <a:rect l="l" t="t" r="r" b="b"/>
            <a:pathLst>
              <a:path w="27304" h="58420">
                <a:moveTo>
                  <a:pt x="26895" y="0"/>
                </a:moveTo>
                <a:lnTo>
                  <a:pt x="22627" y="12508"/>
                </a:lnTo>
                <a:lnTo>
                  <a:pt x="17845" y="24545"/>
                </a:lnTo>
                <a:lnTo>
                  <a:pt x="12508" y="36109"/>
                </a:lnTo>
                <a:lnTo>
                  <a:pt x="6573" y="47201"/>
                </a:lnTo>
                <a:lnTo>
                  <a:pt x="0" y="5782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4147" y="4145279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6692" y="0"/>
                </a:moveTo>
                <a:lnTo>
                  <a:pt x="46313" y="7075"/>
                </a:lnTo>
                <a:lnTo>
                  <a:pt x="35454" y="13431"/>
                </a:lnTo>
                <a:lnTo>
                  <a:pt x="24116" y="19068"/>
                </a:lnTo>
                <a:lnTo>
                  <a:pt x="12297" y="23985"/>
                </a:lnTo>
                <a:lnTo>
                  <a:pt x="0" y="28183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1606" y="4177037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63342" y="8882"/>
                </a:moveTo>
                <a:lnTo>
                  <a:pt x="50033" y="8527"/>
                </a:lnTo>
                <a:lnTo>
                  <a:pt x="37002" y="7461"/>
                </a:lnTo>
                <a:lnTo>
                  <a:pt x="24292" y="5684"/>
                </a:lnTo>
                <a:lnTo>
                  <a:pt x="11944" y="3197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64511" y="409638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48" y="45079"/>
                </a:moveTo>
                <a:lnTo>
                  <a:pt x="34687" y="37323"/>
                </a:lnTo>
                <a:lnTo>
                  <a:pt x="25301" y="28895"/>
                </a:lnTo>
                <a:lnTo>
                  <a:pt x="16391" y="19837"/>
                </a:lnTo>
                <a:lnTo>
                  <a:pt x="7957" y="10191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8890" y="3953509"/>
            <a:ext cx="8890" cy="71120"/>
          </a:xfrm>
          <a:custGeom>
            <a:avLst/>
            <a:gdLst/>
            <a:ahLst/>
            <a:cxnLst/>
            <a:rect l="l" t="t" r="r" b="b"/>
            <a:pathLst>
              <a:path w="8889" h="71120">
                <a:moveTo>
                  <a:pt x="8889" y="71119"/>
                </a:moveTo>
                <a:lnTo>
                  <a:pt x="684" y="21593"/>
                </a:lnTo>
                <a:lnTo>
                  <a:pt x="0" y="2539"/>
                </a:lnTo>
                <a:lnTo>
                  <a:pt x="0" y="1269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0320" y="3825387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0" y="57002"/>
                </a:moveTo>
                <a:lnTo>
                  <a:pt x="4755" y="44686"/>
                </a:lnTo>
                <a:lnTo>
                  <a:pt x="9859" y="32828"/>
                </a:lnTo>
                <a:lnTo>
                  <a:pt x="15430" y="21427"/>
                </a:lnTo>
                <a:lnTo>
                  <a:pt x="21586" y="10485"/>
                </a:lnTo>
                <a:lnTo>
                  <a:pt x="28447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6679" y="3740288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801"/>
                </a:moveTo>
                <a:lnTo>
                  <a:pt x="10379" y="21281"/>
                </a:lnTo>
                <a:lnTo>
                  <a:pt x="21237" y="15241"/>
                </a:lnTo>
                <a:lnTo>
                  <a:pt x="32576" y="9681"/>
                </a:lnTo>
                <a:lnTo>
                  <a:pt x="44394" y="4600"/>
                </a:lnTo>
                <a:lnTo>
                  <a:pt x="56692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2079" y="4328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2079" y="4328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2079" y="432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69279" y="4785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7279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37279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4479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495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495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342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9189" y="3827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9189" y="382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7660" y="4284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74950" y="4284979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0" y="0"/>
                </a:moveTo>
                <a:lnTo>
                  <a:pt x="1828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2229" y="4149090"/>
            <a:ext cx="182880" cy="593090"/>
          </a:xfrm>
          <a:custGeom>
            <a:avLst/>
            <a:gdLst/>
            <a:ahLst/>
            <a:cxnLst/>
            <a:rect l="l" t="t" r="r" b="b"/>
            <a:pathLst>
              <a:path w="182879" h="593089">
                <a:moveTo>
                  <a:pt x="182880" y="0"/>
                </a:moveTo>
                <a:lnTo>
                  <a:pt x="0" y="59309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30650" y="3839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8300" y="4880609"/>
            <a:ext cx="5187950" cy="1386840"/>
          </a:xfrm>
          <a:custGeom>
            <a:avLst/>
            <a:gdLst/>
            <a:ahLst/>
            <a:cxnLst/>
            <a:rect l="l" t="t" r="r" b="b"/>
            <a:pathLst>
              <a:path w="5187950" h="1386839">
                <a:moveTo>
                  <a:pt x="2137410" y="15239"/>
                </a:moveTo>
                <a:lnTo>
                  <a:pt x="2091918" y="16082"/>
                </a:lnTo>
                <a:lnTo>
                  <a:pt x="2046654" y="18554"/>
                </a:lnTo>
                <a:lnTo>
                  <a:pt x="2001845" y="22569"/>
                </a:lnTo>
                <a:lnTo>
                  <a:pt x="1957720" y="28041"/>
                </a:lnTo>
                <a:lnTo>
                  <a:pt x="1914505" y="34885"/>
                </a:lnTo>
                <a:lnTo>
                  <a:pt x="1872428" y="43014"/>
                </a:lnTo>
                <a:lnTo>
                  <a:pt x="1831717" y="52344"/>
                </a:lnTo>
                <a:lnTo>
                  <a:pt x="1792599" y="62788"/>
                </a:lnTo>
                <a:lnTo>
                  <a:pt x="1755303" y="74261"/>
                </a:lnTo>
                <a:lnTo>
                  <a:pt x="1687085" y="99950"/>
                </a:lnTo>
                <a:lnTo>
                  <a:pt x="1628883" y="128725"/>
                </a:lnTo>
                <a:lnTo>
                  <a:pt x="1582519" y="159900"/>
                </a:lnTo>
                <a:lnTo>
                  <a:pt x="1549813" y="192790"/>
                </a:lnTo>
                <a:lnTo>
                  <a:pt x="1530350" y="243839"/>
                </a:lnTo>
                <a:lnTo>
                  <a:pt x="0" y="0"/>
                </a:lnTo>
                <a:lnTo>
                  <a:pt x="1530350" y="585469"/>
                </a:lnTo>
                <a:lnTo>
                  <a:pt x="1530350" y="817879"/>
                </a:lnTo>
                <a:lnTo>
                  <a:pt x="1530350" y="988059"/>
                </a:lnTo>
                <a:lnTo>
                  <a:pt x="1530350" y="1159509"/>
                </a:lnTo>
                <a:lnTo>
                  <a:pt x="1532588" y="1176631"/>
                </a:lnTo>
                <a:lnTo>
                  <a:pt x="1564345" y="1227043"/>
                </a:lnTo>
                <a:lnTo>
                  <a:pt x="1604107" y="1259019"/>
                </a:lnTo>
                <a:lnTo>
                  <a:pt x="1656618" y="1288907"/>
                </a:lnTo>
                <a:lnTo>
                  <a:pt x="1720056" y="1316037"/>
                </a:lnTo>
                <a:lnTo>
                  <a:pt x="1792599" y="1339738"/>
                </a:lnTo>
                <a:lnTo>
                  <a:pt x="1831717" y="1350093"/>
                </a:lnTo>
                <a:lnTo>
                  <a:pt x="1872428" y="1359339"/>
                </a:lnTo>
                <a:lnTo>
                  <a:pt x="1914505" y="1367393"/>
                </a:lnTo>
                <a:lnTo>
                  <a:pt x="1957720" y="1374170"/>
                </a:lnTo>
                <a:lnTo>
                  <a:pt x="2001845" y="1379587"/>
                </a:lnTo>
                <a:lnTo>
                  <a:pt x="2046654" y="1383560"/>
                </a:lnTo>
                <a:lnTo>
                  <a:pt x="2091918" y="1386006"/>
                </a:lnTo>
                <a:lnTo>
                  <a:pt x="2137410" y="1386839"/>
                </a:lnTo>
                <a:lnTo>
                  <a:pt x="2593340" y="1386839"/>
                </a:lnTo>
                <a:lnTo>
                  <a:pt x="3049270" y="1386839"/>
                </a:lnTo>
                <a:lnTo>
                  <a:pt x="3669029" y="1386839"/>
                </a:lnTo>
                <a:lnTo>
                  <a:pt x="4123690" y="1386839"/>
                </a:lnTo>
                <a:lnTo>
                  <a:pt x="4579620" y="1386839"/>
                </a:lnTo>
                <a:lnTo>
                  <a:pt x="4625120" y="1386006"/>
                </a:lnTo>
                <a:lnTo>
                  <a:pt x="4670411" y="1383560"/>
                </a:lnTo>
                <a:lnTo>
                  <a:pt x="4715261" y="1379587"/>
                </a:lnTo>
                <a:lnTo>
                  <a:pt x="4759441" y="1374170"/>
                </a:lnTo>
                <a:lnTo>
                  <a:pt x="4802723" y="1367393"/>
                </a:lnTo>
                <a:lnTo>
                  <a:pt x="4844876" y="1359339"/>
                </a:lnTo>
                <a:lnTo>
                  <a:pt x="4885670" y="1350093"/>
                </a:lnTo>
                <a:lnTo>
                  <a:pt x="4924877" y="1339738"/>
                </a:lnTo>
                <a:lnTo>
                  <a:pt x="4962266" y="1328358"/>
                </a:lnTo>
                <a:lnTo>
                  <a:pt x="5030674" y="1302859"/>
                </a:lnTo>
                <a:lnTo>
                  <a:pt x="5089058" y="1274266"/>
                </a:lnTo>
                <a:lnTo>
                  <a:pt x="5135582" y="1243250"/>
                </a:lnTo>
                <a:lnTo>
                  <a:pt x="5168408" y="1210482"/>
                </a:lnTo>
                <a:lnTo>
                  <a:pt x="5187950" y="1159509"/>
                </a:lnTo>
                <a:lnTo>
                  <a:pt x="5187950" y="988059"/>
                </a:lnTo>
                <a:lnTo>
                  <a:pt x="5187950" y="817879"/>
                </a:lnTo>
                <a:lnTo>
                  <a:pt x="5187950" y="585469"/>
                </a:lnTo>
                <a:lnTo>
                  <a:pt x="5187950" y="414019"/>
                </a:lnTo>
                <a:lnTo>
                  <a:pt x="5187950" y="243839"/>
                </a:lnTo>
                <a:lnTo>
                  <a:pt x="5185702" y="226709"/>
                </a:lnTo>
                <a:lnTo>
                  <a:pt x="5153822" y="176174"/>
                </a:lnTo>
                <a:lnTo>
                  <a:pt x="5113917" y="144056"/>
                </a:lnTo>
                <a:lnTo>
                  <a:pt x="5061234" y="113995"/>
                </a:lnTo>
                <a:lnTo>
                  <a:pt x="4997608" y="86677"/>
                </a:lnTo>
                <a:lnTo>
                  <a:pt x="4924877" y="62788"/>
                </a:lnTo>
                <a:lnTo>
                  <a:pt x="4885670" y="52344"/>
                </a:lnTo>
                <a:lnTo>
                  <a:pt x="4844876" y="43014"/>
                </a:lnTo>
                <a:lnTo>
                  <a:pt x="4802723" y="34885"/>
                </a:lnTo>
                <a:lnTo>
                  <a:pt x="4759441" y="28041"/>
                </a:lnTo>
                <a:lnTo>
                  <a:pt x="4715261" y="22569"/>
                </a:lnTo>
                <a:lnTo>
                  <a:pt x="4670411" y="18554"/>
                </a:lnTo>
                <a:lnTo>
                  <a:pt x="4625120" y="16082"/>
                </a:lnTo>
                <a:lnTo>
                  <a:pt x="4579620" y="15239"/>
                </a:lnTo>
                <a:lnTo>
                  <a:pt x="4123690" y="15239"/>
                </a:lnTo>
                <a:lnTo>
                  <a:pt x="3669029" y="15239"/>
                </a:lnTo>
                <a:lnTo>
                  <a:pt x="3049270" y="15239"/>
                </a:lnTo>
                <a:lnTo>
                  <a:pt x="2593340" y="15239"/>
                </a:lnTo>
                <a:lnTo>
                  <a:pt x="2137410" y="15239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08650" y="4895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66250" y="6267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25490" y="5335452"/>
            <a:ext cx="335915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indent="-106680">
              <a:lnSpc>
                <a:spcPts val="2010"/>
              </a:lnSpc>
            </a:pPr>
            <a:r>
              <a:rPr sz="1800" spc="-5" dirty="0">
                <a:latin typeface="Arial"/>
                <a:cs typeface="Arial"/>
              </a:rPr>
              <a:t>Fi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ap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fy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eri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pro</a:t>
            </a:r>
            <a:r>
              <a:rPr sz="1800" spc="-15" dirty="0">
                <a:latin typeface="Arial"/>
                <a:cs typeface="Arial"/>
              </a:rPr>
              <a:t>perty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4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649</Words>
  <Application>Microsoft Office PowerPoint</Application>
  <PresentationFormat>Custom</PresentationFormat>
  <Paragraphs>189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Heap – Deletion Exercise</vt:lpstr>
      <vt:lpstr>Binary Heap – Deletion Exercise (Solution)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Internal Sorting Example : Heapsort</vt:lpstr>
      <vt:lpstr>PowerPoint Presentation</vt:lpstr>
      <vt:lpstr>Internal Sorting: heapsort (Observations)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Sonia Berman</cp:lastModifiedBy>
  <cp:revision>23</cp:revision>
  <cp:lastPrinted>2017-05-22T06:34:35Z</cp:lastPrinted>
  <dcterms:created xsi:type="dcterms:W3CDTF">2017-05-12T00:05:58Z</dcterms:created>
  <dcterms:modified xsi:type="dcterms:W3CDTF">2017-05-22T06:46:02Z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2016-03-23T00:00:00Z</vt:filetime>
  </property>
  <property fmtid="{D5CDD505-2E9C-101B-9397-08002B2CF9AE}" pid="3" name="LastSaved">
    <vt:filetime>2017-05-11T00:00:00Z</vt:filetime>
  </property>
</Properties>
</file>