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93" r:id="rId3"/>
    <p:sldId id="294" r:id="rId4"/>
    <p:sldId id="301" r:id="rId5"/>
    <p:sldId id="303" r:id="rId6"/>
    <p:sldId id="273" r:id="rId7"/>
    <p:sldId id="278" r:id="rId8"/>
    <p:sldId id="286" r:id="rId9"/>
    <p:sldId id="287" r:id="rId10"/>
    <p:sldId id="288" r:id="rId11"/>
    <p:sldId id="289" r:id="rId12"/>
    <p:sldId id="291" r:id="rId13"/>
    <p:sldId id="300" r:id="rId14"/>
    <p:sldId id="290" r:id="rId15"/>
    <p:sldId id="292" r:id="rId16"/>
    <p:sldId id="297" r:id="rId17"/>
    <p:sldId id="298" r:id="rId18"/>
    <p:sldId id="299" r:id="rId19"/>
    <p:sldId id="304" r:id="rId20"/>
    <p:sldId id="306" r:id="rId21"/>
    <p:sldId id="307" r:id="rId22"/>
    <p:sldId id="328" r:id="rId23"/>
    <p:sldId id="308" r:id="rId24"/>
    <p:sldId id="333" r:id="rId25"/>
    <p:sldId id="334" r:id="rId26"/>
    <p:sldId id="311" r:id="rId27"/>
    <p:sldId id="312" r:id="rId28"/>
    <p:sldId id="332" r:id="rId29"/>
    <p:sldId id="331" r:id="rId30"/>
    <p:sldId id="335" r:id="rId31"/>
    <p:sldId id="336" r:id="rId32"/>
    <p:sldId id="337" r:id="rId33"/>
    <p:sldId id="315" r:id="rId34"/>
    <p:sldId id="316" r:id="rId35"/>
    <p:sldId id="317" r:id="rId36"/>
    <p:sldId id="318" r:id="rId37"/>
    <p:sldId id="319" r:id="rId38"/>
    <p:sldId id="322" r:id="rId39"/>
    <p:sldId id="323" r:id="rId40"/>
    <p:sldId id="324" r:id="rId41"/>
    <p:sldId id="325" r:id="rId42"/>
  </p:sldIdLst>
  <p:sldSz cx="10083800" cy="7556500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2" d="100"/>
        <a:sy n="9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92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694" tIns="43347" rIns="86694" bIns="43347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6461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4072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3456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6159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1714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7320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8266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3311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D620F1-6398-44BF-B7A0-0993712883AB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867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7547B5-F20C-4CB3-AB15-BDF96F8A5D03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61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9903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959FD3-D278-41A3-A8D5-506BFCCD76F3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7011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694" tIns="43347" rIns="86694" bIns="43347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5333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4371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3613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1329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01315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07404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76990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23967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24323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104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694" tIns="43347" rIns="86694" bIns="43347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2551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694" tIns="43347" rIns="86694" bIns="43347"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6298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694" tIns="43347" rIns="86694" bIns="43347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9796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2175" y="849313"/>
            <a:ext cx="3063875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2511" y="3271739"/>
            <a:ext cx="7943205" cy="2676228"/>
          </a:xfrm>
          <a:prstGeom prst="rect">
            <a:avLst/>
          </a:prstGeom>
        </p:spPr>
        <p:txBody>
          <a:bodyPr lIns="86694" tIns="43347" rIns="86694" bIns="43347"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15934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694" tIns="43347" rIns="86694" bIns="43347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3775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694" tIns="43347" rIns="86694" bIns="43347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2334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694" tIns="43347" rIns="86694" bIns="43347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1150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5"/>
            <a:ext cx="8571230" cy="1586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59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6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5740" y="735694"/>
            <a:ext cx="967231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39570" y="2831718"/>
            <a:ext cx="6804659" cy="271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5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mowunmi.isafiade@uct.ac.z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19.png"/><Relationship Id="rId9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639570" y="2831718"/>
            <a:ext cx="6804659" cy="2811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" algn="ctr">
              <a:lnSpc>
                <a:spcPct val="100000"/>
              </a:lnSpc>
            </a:pPr>
            <a:r>
              <a:rPr spc="-20" dirty="0"/>
              <a:t>O</a:t>
            </a:r>
            <a:r>
              <a:rPr spc="-10" dirty="0"/>
              <a:t>m</a:t>
            </a:r>
            <a:r>
              <a:rPr spc="5" dirty="0"/>
              <a:t>ow</a:t>
            </a:r>
            <a:r>
              <a:rPr spc="-5" dirty="0"/>
              <a:t>u</a:t>
            </a:r>
            <a:r>
              <a:rPr spc="5" dirty="0"/>
              <a:t>n</a:t>
            </a:r>
            <a:r>
              <a:rPr spc="-10" dirty="0"/>
              <a:t>m</a:t>
            </a:r>
            <a:r>
              <a:rPr dirty="0"/>
              <a:t>i</a:t>
            </a:r>
            <a:r>
              <a:rPr spc="-5" dirty="0"/>
              <a:t> </a:t>
            </a:r>
            <a:r>
              <a:rPr spc="-15" dirty="0"/>
              <a:t>Is</a:t>
            </a:r>
            <a:r>
              <a:rPr spc="5" dirty="0"/>
              <a:t>a</a:t>
            </a:r>
            <a:r>
              <a:rPr spc="-20" dirty="0"/>
              <a:t>f</a:t>
            </a:r>
            <a:r>
              <a:rPr spc="-5" dirty="0"/>
              <a:t>i</a:t>
            </a:r>
            <a:r>
              <a:rPr spc="5" dirty="0"/>
              <a:t>ad</a:t>
            </a:r>
            <a:r>
              <a:rPr dirty="0"/>
              <a:t>e</a:t>
            </a: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12700" marR="5080" algn="ctr">
              <a:lnSpc>
                <a:spcPct val="187000"/>
              </a:lnSpc>
            </a:pPr>
            <a:r>
              <a:rPr spc="-25" dirty="0"/>
              <a:t>E</a:t>
            </a:r>
            <a:r>
              <a:rPr spc="-10" dirty="0"/>
              <a:t>m</a:t>
            </a:r>
            <a:r>
              <a:rPr spc="5" dirty="0"/>
              <a:t>a</a:t>
            </a:r>
            <a:r>
              <a:rPr spc="-5" dirty="0"/>
              <a:t>il</a:t>
            </a:r>
            <a:r>
              <a:rPr dirty="0"/>
              <a:t>:</a:t>
            </a:r>
            <a:r>
              <a:rPr spc="-5" dirty="0"/>
              <a:t> </a:t>
            </a:r>
            <a:r>
              <a:rPr spc="5" dirty="0">
                <a:solidFill>
                  <a:srgbClr val="DC4713"/>
                </a:solidFill>
                <a:hlinkClick r:id="rId3"/>
              </a:rPr>
              <a:t>o</a:t>
            </a:r>
            <a:r>
              <a:rPr dirty="0">
                <a:solidFill>
                  <a:srgbClr val="DC4713"/>
                </a:solidFill>
                <a:hlinkClick r:id="rId3"/>
              </a:rPr>
              <a:t>mo</a:t>
            </a:r>
            <a:r>
              <a:rPr spc="5" dirty="0">
                <a:solidFill>
                  <a:srgbClr val="DC4713"/>
                </a:solidFill>
                <a:hlinkClick r:id="rId3"/>
              </a:rPr>
              <a:t>wun</a:t>
            </a:r>
            <a:r>
              <a:rPr spc="-10" dirty="0">
                <a:solidFill>
                  <a:srgbClr val="DC4713"/>
                </a:solidFill>
                <a:hlinkClick r:id="rId3"/>
              </a:rPr>
              <a:t>m</a:t>
            </a:r>
            <a:r>
              <a:rPr spc="-5" dirty="0">
                <a:solidFill>
                  <a:srgbClr val="DC4713"/>
                </a:solidFill>
                <a:hlinkClick r:id="rId3"/>
              </a:rPr>
              <a:t>i.</a:t>
            </a:r>
            <a:r>
              <a:rPr spc="-15" dirty="0">
                <a:solidFill>
                  <a:srgbClr val="DC4713"/>
                </a:solidFill>
                <a:hlinkClick r:id="rId3"/>
              </a:rPr>
              <a:t>i</a:t>
            </a:r>
            <a:r>
              <a:rPr spc="5" dirty="0">
                <a:solidFill>
                  <a:srgbClr val="DC4713"/>
                </a:solidFill>
                <a:hlinkClick r:id="rId3"/>
              </a:rPr>
              <a:t>sa</a:t>
            </a:r>
            <a:r>
              <a:rPr spc="-5" dirty="0">
                <a:solidFill>
                  <a:srgbClr val="DC4713"/>
                </a:solidFill>
                <a:hlinkClick r:id="rId3"/>
              </a:rPr>
              <a:t>fia</a:t>
            </a:r>
            <a:r>
              <a:rPr spc="10" dirty="0">
                <a:solidFill>
                  <a:srgbClr val="DC4713"/>
                </a:solidFill>
                <a:hlinkClick r:id="rId3"/>
              </a:rPr>
              <a:t>d</a:t>
            </a:r>
            <a:r>
              <a:rPr spc="5" dirty="0">
                <a:solidFill>
                  <a:srgbClr val="DC4713"/>
                </a:solidFill>
                <a:hlinkClick r:id="rId3"/>
              </a:rPr>
              <a:t>e</a:t>
            </a:r>
            <a:r>
              <a:rPr spc="-5" dirty="0">
                <a:solidFill>
                  <a:srgbClr val="DC4713"/>
                </a:solidFill>
                <a:hlinkClick r:id="rId3"/>
              </a:rPr>
              <a:t>@</a:t>
            </a:r>
            <a:r>
              <a:rPr spc="5" dirty="0">
                <a:solidFill>
                  <a:srgbClr val="DC4713"/>
                </a:solidFill>
                <a:hlinkClick r:id="rId3"/>
              </a:rPr>
              <a:t>uc</a:t>
            </a:r>
            <a:r>
              <a:rPr spc="-20" dirty="0">
                <a:solidFill>
                  <a:srgbClr val="DC4713"/>
                </a:solidFill>
                <a:hlinkClick r:id="rId3"/>
              </a:rPr>
              <a:t>t</a:t>
            </a:r>
            <a:r>
              <a:rPr spc="-15" dirty="0">
                <a:solidFill>
                  <a:srgbClr val="DC4713"/>
                </a:solidFill>
                <a:hlinkClick r:id="rId3"/>
              </a:rPr>
              <a:t>.a</a:t>
            </a:r>
            <a:r>
              <a:rPr spc="5" dirty="0">
                <a:solidFill>
                  <a:srgbClr val="DC4713"/>
                </a:solidFill>
                <a:hlinkClick r:id="rId3"/>
              </a:rPr>
              <a:t>c</a:t>
            </a:r>
            <a:r>
              <a:rPr spc="-20" dirty="0">
                <a:solidFill>
                  <a:srgbClr val="DC4713"/>
                </a:solidFill>
                <a:hlinkClick r:id="rId3"/>
              </a:rPr>
              <a:t>.za</a:t>
            </a:r>
            <a:r>
              <a:rPr spc="-15" dirty="0">
                <a:solidFill>
                  <a:srgbClr val="DC4713"/>
                </a:solidFill>
              </a:rPr>
              <a:t> </a:t>
            </a:r>
            <a:r>
              <a:rPr spc="-20" dirty="0"/>
              <a:t>O</a:t>
            </a:r>
            <a:r>
              <a:rPr spc="-50" dirty="0"/>
              <a:t>ff</a:t>
            </a:r>
            <a:r>
              <a:rPr spc="-5" dirty="0"/>
              <a:t>i</a:t>
            </a:r>
            <a:r>
              <a:rPr spc="5" dirty="0"/>
              <a:t>c</a:t>
            </a:r>
            <a:r>
              <a:rPr spc="-25" dirty="0"/>
              <a:t>e</a:t>
            </a:r>
            <a:r>
              <a:rPr spc="-10" dirty="0"/>
              <a:t>: </a:t>
            </a:r>
            <a:r>
              <a:rPr spc="5" dirty="0"/>
              <a:t>Ro</a:t>
            </a:r>
            <a:r>
              <a:rPr spc="-5" dirty="0"/>
              <a:t>o</a:t>
            </a:r>
            <a:r>
              <a:rPr dirty="0"/>
              <a:t>m</a:t>
            </a:r>
            <a:r>
              <a:rPr spc="-5" dirty="0"/>
              <a:t> </a:t>
            </a:r>
            <a:r>
              <a:rPr spc="-5" dirty="0" smtClean="0"/>
              <a:t>3</a:t>
            </a:r>
            <a:r>
              <a:rPr spc="5" dirty="0" smtClean="0"/>
              <a:t>0</a:t>
            </a:r>
            <a:r>
              <a:rPr dirty="0" smtClean="0"/>
              <a:t>6</a:t>
            </a:r>
            <a:endParaRPr lang="en-ZA" dirty="0" smtClean="0"/>
          </a:p>
        </p:txBody>
      </p:sp>
      <p:sp>
        <p:nvSpPr>
          <p:cNvPr id="3" name="object 3"/>
          <p:cNvSpPr txBox="1"/>
          <p:nvPr/>
        </p:nvSpPr>
        <p:spPr>
          <a:xfrm>
            <a:off x="1260791" y="1068536"/>
            <a:ext cx="7445375" cy="1094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87000"/>
              </a:lnSpc>
            </a:pPr>
            <a:r>
              <a:rPr sz="4400" spc="-5" dirty="0">
                <a:latin typeface="Arial"/>
                <a:cs typeface="Arial"/>
              </a:rPr>
              <a:t>C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C2001</a:t>
            </a:r>
            <a:r>
              <a:rPr sz="4400" spc="-35" dirty="0">
                <a:latin typeface="Arial"/>
                <a:cs typeface="Arial"/>
              </a:rPr>
              <a:t>F</a:t>
            </a:r>
            <a:r>
              <a:rPr sz="4400" spc="-15" dirty="0">
                <a:latin typeface="Arial"/>
                <a:cs typeface="Arial"/>
              </a:rPr>
              <a:t>:</a:t>
            </a:r>
            <a:r>
              <a:rPr sz="4400" dirty="0">
                <a:latin typeface="Arial"/>
                <a:cs typeface="Arial"/>
              </a:rPr>
              <a:t> </a:t>
            </a:r>
            <a:r>
              <a:rPr lang="en-ZA" sz="4400" dirty="0">
                <a:solidFill>
                  <a:srgbClr val="FF0000"/>
                </a:solidFill>
              </a:rPr>
              <a:t>Priority Queues</a:t>
            </a:r>
          </a:p>
        </p:txBody>
      </p:sp>
      <p:sp>
        <p:nvSpPr>
          <p:cNvPr id="4" name="object 4"/>
          <p:cNvSpPr/>
          <p:nvPr/>
        </p:nvSpPr>
        <p:spPr>
          <a:xfrm>
            <a:off x="1188719" y="2194560"/>
            <a:ext cx="7589520" cy="0"/>
          </a:xfrm>
          <a:custGeom>
            <a:avLst/>
            <a:gdLst/>
            <a:ahLst/>
            <a:cxnLst/>
            <a:rect l="l" t="t" r="r" b="b"/>
            <a:pathLst>
              <a:path w="7589520">
                <a:moveTo>
                  <a:pt x="0" y="0"/>
                </a:moveTo>
                <a:lnTo>
                  <a:pt x="758952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4CCB64E8-B877-405B-AEEB-86FE77A51595}" type="slidenum">
              <a:rPr lang="en-US" altLang="en-US"/>
              <a:pPr/>
              <a:t>10</a:t>
            </a:fld>
            <a:endParaRPr lang="en-US" altLang="en-US"/>
          </a:p>
        </p:txBody>
      </p:sp>
      <p:pic>
        <p:nvPicPr>
          <p:cNvPr id="1239042" name="Picture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500" y="0"/>
            <a:ext cx="12573000" cy="888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2300" y="2787650"/>
            <a:ext cx="9258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sz="2000" b="1" dirty="0" smtClean="0">
                <a:solidFill>
                  <a:srgbClr val="FF0000"/>
                </a:solidFill>
              </a:rPr>
              <a:t>// while hole has children : make hole min of it &amp; its child/</a:t>
            </a:r>
            <a:r>
              <a:rPr lang="en-ZA" sz="2000" b="1" dirty="0" err="1" smtClean="0">
                <a:solidFill>
                  <a:srgbClr val="FF0000"/>
                </a:solidFill>
              </a:rPr>
              <a:t>ren</a:t>
            </a:r>
            <a:r>
              <a:rPr lang="en-ZA" sz="2000" b="1" dirty="0" smtClean="0">
                <a:solidFill>
                  <a:srgbClr val="FF0000"/>
                </a:solidFill>
              </a:rPr>
              <a:t> then move hole down  </a:t>
            </a:r>
            <a:endParaRPr lang="en-ZA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1260" y="4738370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dirty="0" smtClean="0">
                <a:solidFill>
                  <a:srgbClr val="FF0000"/>
                </a:solidFill>
              </a:rPr>
              <a:t>// if there were 2 children, child is now the smaller of the 2</a:t>
            </a:r>
            <a:endParaRPr lang="en-ZA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18300" y="5386114"/>
            <a:ext cx="513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dirty="0" smtClean="0">
                <a:solidFill>
                  <a:srgbClr val="FF0000"/>
                </a:solidFill>
              </a:rPr>
              <a:t>// child &lt; </a:t>
            </a:r>
            <a:r>
              <a:rPr lang="en-ZA" sz="2000" b="1" dirty="0" err="1" smtClean="0">
                <a:solidFill>
                  <a:srgbClr val="FF0000"/>
                </a:solidFill>
              </a:rPr>
              <a:t>parent:move</a:t>
            </a:r>
            <a:r>
              <a:rPr lang="en-ZA" sz="2000" b="1" dirty="0" smtClean="0">
                <a:solidFill>
                  <a:srgbClr val="FF0000"/>
                </a:solidFill>
              </a:rPr>
              <a:t> child up</a:t>
            </a:r>
            <a:endParaRPr lang="en-ZA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6000" y="6003378"/>
            <a:ext cx="632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dirty="0" smtClean="0">
                <a:solidFill>
                  <a:srgbClr val="FF0000"/>
                </a:solidFill>
              </a:rPr>
              <a:t>// child was NOT smaller than parent, so we are finished</a:t>
            </a:r>
            <a:endParaRPr lang="en-ZA" sz="2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5140" y="6696754"/>
            <a:ext cx="6766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dirty="0" smtClean="0">
                <a:solidFill>
                  <a:srgbClr val="FF0000"/>
                </a:solidFill>
              </a:rPr>
              <a:t>// nothing below here &lt; </a:t>
            </a:r>
            <a:r>
              <a:rPr lang="en-ZA" sz="2000" b="1" dirty="0" err="1" smtClean="0">
                <a:solidFill>
                  <a:srgbClr val="FF0000"/>
                </a:solidFill>
              </a:rPr>
              <a:t>tmp</a:t>
            </a:r>
            <a:r>
              <a:rPr lang="en-ZA" sz="2000" b="1" dirty="0" smtClean="0">
                <a:solidFill>
                  <a:srgbClr val="FF0000"/>
                </a:solidFill>
              </a:rPr>
              <a:t>, so we have its place</a:t>
            </a:r>
            <a:endParaRPr lang="en-ZA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66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921FFE36-E30E-443D-A132-9D2B06E69DDF}" type="slidenum">
              <a:rPr lang="en-US" altLang="en-US"/>
              <a:pPr/>
              <a:t>11</a:t>
            </a:fld>
            <a:endParaRPr lang="en-US" altLang="en-US"/>
          </a:p>
        </p:txBody>
      </p:sp>
      <p:pic>
        <p:nvPicPr>
          <p:cNvPr id="1241090" name="Picture 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273050"/>
            <a:ext cx="13068300" cy="861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03500" y="4692650"/>
            <a:ext cx="732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 smtClean="0">
                <a:solidFill>
                  <a:srgbClr val="FF0000"/>
                </a:solidFill>
              </a:rPr>
              <a:t>// loop from last parent in tree </a:t>
            </a:r>
            <a:r>
              <a:rPr lang="en-ZA" sz="2400" b="1" dirty="0" err="1" smtClean="0">
                <a:solidFill>
                  <a:srgbClr val="FF0000"/>
                </a:solidFill>
              </a:rPr>
              <a:t>upto</a:t>
            </a:r>
            <a:r>
              <a:rPr lang="en-ZA" sz="2400" b="1" dirty="0" smtClean="0">
                <a:solidFill>
                  <a:srgbClr val="FF0000"/>
                </a:solidFill>
              </a:rPr>
              <a:t> root of tree</a:t>
            </a:r>
            <a:endParaRPr lang="en-ZA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4860" y="5957570"/>
            <a:ext cx="412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 smtClean="0">
                <a:solidFill>
                  <a:srgbClr val="FF0000"/>
                </a:solidFill>
              </a:rPr>
              <a:t>// move value down far as </a:t>
            </a:r>
            <a:r>
              <a:rPr lang="en-ZA" sz="2400" b="1" dirty="0" err="1" smtClean="0">
                <a:solidFill>
                  <a:srgbClr val="FF0000"/>
                </a:solidFill>
              </a:rPr>
              <a:t>nec</a:t>
            </a:r>
            <a:r>
              <a:rPr lang="en-ZA" sz="2400" b="1" dirty="0" smtClean="0">
                <a:solidFill>
                  <a:srgbClr val="FF0000"/>
                </a:solidFill>
              </a:rPr>
              <a:t>.</a:t>
            </a:r>
            <a:endParaRPr lang="en-ZA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54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62E10300-9721-4D99-B9C2-9E924D0CFA4F}" type="slidenum">
              <a:rPr lang="en-US" altLang="en-US"/>
              <a:pPr/>
              <a:t>12</a:t>
            </a:fld>
            <a:endParaRPr lang="en-US" altLang="en-US"/>
          </a:p>
        </p:txBody>
      </p:sp>
      <p:pic>
        <p:nvPicPr>
          <p:cNvPr id="1242114" name="Picture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9300" y="273050"/>
            <a:ext cx="13487400" cy="815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060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900" y="501650"/>
            <a:ext cx="7974329" cy="6976269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ZA" dirty="0" smtClean="0"/>
              <a:t>What is the complexity of creating a binary heap using sequential insertion?</a:t>
            </a:r>
          </a:p>
          <a:p>
            <a:pPr marL="514350" indent="-514350">
              <a:buFont typeface="+mj-lt"/>
              <a:buAutoNum type="alphaUcPeriod"/>
            </a:pPr>
            <a:endParaRPr lang="en-ZA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ZA" sz="2400" dirty="0" smtClean="0"/>
              <a:t>O(log 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A" sz="2400" dirty="0" smtClean="0"/>
              <a:t>O(N)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A" sz="2400" dirty="0" smtClean="0"/>
              <a:t>O(N log 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A" sz="2400" dirty="0" smtClean="0"/>
              <a:t>O(N</a:t>
            </a:r>
            <a:r>
              <a:rPr lang="en-ZA" sz="4000" baseline="30000" dirty="0" smtClean="0"/>
              <a:t>2</a:t>
            </a:r>
            <a:r>
              <a:rPr lang="en-ZA" sz="2400" dirty="0" smtClean="0"/>
              <a:t>)</a:t>
            </a:r>
          </a:p>
          <a:p>
            <a:pPr marL="514350" indent="-514350">
              <a:buFont typeface="+mj-lt"/>
              <a:buAutoNum type="alphaUcPeriod"/>
            </a:pPr>
            <a:endParaRPr lang="en-ZA" dirty="0"/>
          </a:p>
          <a:p>
            <a:pPr marL="514350" indent="-514350">
              <a:buFont typeface="+mj-lt"/>
              <a:buAutoNum type="alphaUcPeriod"/>
            </a:pPr>
            <a:r>
              <a:rPr lang="en-ZA" dirty="0" smtClean="0"/>
              <a:t>What is the complexity of creating a binary heap using </a:t>
            </a:r>
            <a:r>
              <a:rPr lang="en-ZA" dirty="0" err="1" smtClean="0"/>
              <a:t>buildheap</a:t>
            </a:r>
            <a:r>
              <a:rPr lang="en-ZA" dirty="0" smtClean="0"/>
              <a:t>?</a:t>
            </a:r>
          </a:p>
          <a:p>
            <a:pPr marL="514350" indent="-514350">
              <a:buFont typeface="+mj-lt"/>
              <a:buAutoNum type="alphaUcPeriod"/>
            </a:pPr>
            <a:endParaRPr lang="en-ZA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ZA" sz="2400" dirty="0"/>
              <a:t>O(log 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A" sz="2400" dirty="0"/>
              <a:t>O(N)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A" sz="2400" dirty="0"/>
              <a:t>O(N log 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A" sz="2400" dirty="0"/>
              <a:t>O(N</a:t>
            </a:r>
            <a:r>
              <a:rPr lang="en-ZA" sz="4000" baseline="30000" dirty="0"/>
              <a:t>2</a:t>
            </a:r>
            <a:r>
              <a:rPr lang="en-ZA" sz="2400" dirty="0" smtClean="0"/>
              <a:t>)</a:t>
            </a:r>
            <a:endParaRPr lang="en-ZA" dirty="0" smtClean="0"/>
          </a:p>
          <a:p>
            <a:r>
              <a:rPr lang="en-ZA" dirty="0" smtClean="0"/>
              <a:t>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5665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94DA6A98-E6A7-43A8-988C-B11B4ADD244F}" type="slidenum">
              <a:rPr lang="en-US" altLang="en-US"/>
              <a:pPr/>
              <a:t>14</a:t>
            </a:fld>
            <a:endParaRPr lang="en-US" altLang="en-US"/>
          </a:p>
        </p:txBody>
      </p:sp>
      <p:pic>
        <p:nvPicPr>
          <p:cNvPr id="1245186" name="Picture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7114" y="196850"/>
            <a:ext cx="14658414" cy="822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357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680EA140-EF00-4FB3-AEA9-E2E5063B867A}" type="slidenum">
              <a:rPr lang="en-US" altLang="en-US"/>
              <a:pPr/>
              <a:t>15</a:t>
            </a:fld>
            <a:endParaRPr lang="en-US" altLang="en-US"/>
          </a:p>
        </p:txBody>
      </p:sp>
      <p:pic>
        <p:nvPicPr>
          <p:cNvPr id="1249282" name="Picture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50879" y="273050"/>
            <a:ext cx="14264979" cy="830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2300" y="278086"/>
            <a:ext cx="2743200" cy="1815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ZA" sz="2800" dirty="0" smtClean="0"/>
              <a:t>what is the most swaps that can be needed to </a:t>
            </a:r>
            <a:r>
              <a:rPr lang="en-ZA" sz="2800" dirty="0" err="1" smtClean="0"/>
              <a:t>heapify</a:t>
            </a:r>
            <a:r>
              <a:rPr lang="en-ZA" sz="2800" dirty="0" smtClean="0"/>
              <a:t> this tree?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225736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090">
              <a:lnSpc>
                <a:spcPct val="100000"/>
              </a:lnSpc>
            </a:pPr>
            <a:r>
              <a:rPr spc="-10" dirty="0"/>
              <a:t>Interna</a:t>
            </a:r>
            <a:r>
              <a:rPr dirty="0"/>
              <a:t>l</a:t>
            </a:r>
            <a:r>
              <a:rPr spc="30" dirty="0"/>
              <a:t> </a:t>
            </a:r>
            <a:r>
              <a:rPr spc="-5" dirty="0"/>
              <a:t>Sort</a:t>
            </a:r>
            <a:r>
              <a:rPr dirty="0"/>
              <a:t>i</a:t>
            </a:r>
            <a:r>
              <a:rPr spc="-5" dirty="0"/>
              <a:t>n</a:t>
            </a:r>
            <a:r>
              <a:rPr dirty="0"/>
              <a:t>g</a:t>
            </a:r>
            <a:r>
              <a:rPr spc="-5" dirty="0"/>
              <a:t> </a:t>
            </a:r>
            <a:r>
              <a:rPr spc="-30" dirty="0"/>
              <a:t>E</a:t>
            </a:r>
            <a:r>
              <a:rPr spc="5" dirty="0"/>
              <a:t>x</a:t>
            </a:r>
            <a:r>
              <a:rPr spc="-5" dirty="0"/>
              <a:t>ampl</a:t>
            </a:r>
            <a:r>
              <a:rPr dirty="0"/>
              <a:t>e </a:t>
            </a:r>
            <a:r>
              <a:rPr spc="-15" dirty="0"/>
              <a:t>:</a:t>
            </a:r>
            <a:r>
              <a:rPr spc="-10" dirty="0"/>
              <a:t> </a:t>
            </a:r>
            <a:r>
              <a:rPr spc="-5" dirty="0"/>
              <a:t>Heap</a:t>
            </a:r>
            <a:r>
              <a:rPr spc="5" dirty="0"/>
              <a:t>s</a:t>
            </a:r>
            <a:r>
              <a:rPr spc="-25" dirty="0"/>
              <a:t>ort</a:t>
            </a:r>
          </a:p>
        </p:txBody>
      </p:sp>
      <p:sp>
        <p:nvSpPr>
          <p:cNvPr id="3" name="object 3"/>
          <p:cNvSpPr/>
          <p:nvPr/>
        </p:nvSpPr>
        <p:spPr>
          <a:xfrm>
            <a:off x="218440" y="1280160"/>
            <a:ext cx="9657080" cy="0"/>
          </a:xfrm>
          <a:custGeom>
            <a:avLst/>
            <a:gdLst/>
            <a:ahLst/>
            <a:cxnLst/>
            <a:rect l="l" t="t" r="r" b="b"/>
            <a:pathLst>
              <a:path w="9657080">
                <a:moveTo>
                  <a:pt x="0" y="0"/>
                </a:moveTo>
                <a:lnTo>
                  <a:pt x="965708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00" y="5241290"/>
            <a:ext cx="140970" cy="142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9800" y="5709920"/>
            <a:ext cx="140969" cy="142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9800" y="6178550"/>
            <a:ext cx="140969" cy="1422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3590" y="5168558"/>
            <a:ext cx="7321550" cy="12865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10" dirty="0">
                <a:latin typeface="Arial"/>
                <a:cs typeface="Arial"/>
              </a:rPr>
              <a:t>N</a:t>
            </a:r>
            <a:r>
              <a:rPr sz="2200" b="1" spc="-15" dirty="0">
                <a:latin typeface="Arial"/>
                <a:cs typeface="Arial"/>
              </a:rPr>
              <a:t>o</a:t>
            </a:r>
            <a:r>
              <a:rPr sz="2200" b="1" spc="-5" dirty="0">
                <a:latin typeface="Arial"/>
                <a:cs typeface="Arial"/>
              </a:rPr>
              <a:t>te</a:t>
            </a:r>
            <a:r>
              <a:rPr sz="2200" b="1" dirty="0"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  <a:p>
            <a:pPr marL="444500" marR="5080">
              <a:lnSpc>
                <a:spcPct val="139800"/>
              </a:lnSpc>
              <a:spcBef>
                <a:spcPts val="10"/>
              </a:spcBef>
            </a:pPr>
            <a:r>
              <a:rPr sz="2200" spc="-15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f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se a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ax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 –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btai</a:t>
            </a:r>
            <a:r>
              <a:rPr sz="2200" dirty="0">
                <a:latin typeface="Arial"/>
                <a:cs typeface="Arial"/>
              </a:rPr>
              <a:t>n </a:t>
            </a:r>
            <a:r>
              <a:rPr sz="2200" spc="-5" dirty="0">
                <a:latin typeface="Arial"/>
                <a:cs typeface="Arial"/>
              </a:rPr>
              <a:t>it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dirty="0">
                <a:latin typeface="Arial"/>
                <a:cs typeface="Arial"/>
              </a:rPr>
              <a:t>g </a:t>
            </a:r>
            <a:r>
              <a:rPr sz="2200" spc="-5" dirty="0">
                <a:latin typeface="Arial"/>
                <a:cs typeface="Arial"/>
              </a:rPr>
              <a:t>or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r </a:t>
            </a:r>
            <a:r>
              <a:rPr sz="2200" spc="-15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f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se a </a:t>
            </a:r>
            <a:r>
              <a:rPr sz="2200" spc="-1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 –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b</a:t>
            </a:r>
            <a:r>
              <a:rPr sz="2200" spc="-15" dirty="0">
                <a:latin typeface="Arial"/>
                <a:cs typeface="Arial"/>
              </a:rPr>
              <a:t>ta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 </a:t>
            </a:r>
            <a:r>
              <a:rPr sz="2200" spc="-5" dirty="0">
                <a:latin typeface="Arial"/>
                <a:cs typeface="Arial"/>
              </a:rPr>
              <a:t>item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cr</a:t>
            </a:r>
            <a:r>
              <a:rPr sz="2200" spc="-5" dirty="0">
                <a:latin typeface="Arial"/>
                <a:cs typeface="Arial"/>
              </a:rPr>
              <a:t>ea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dirty="0">
                <a:latin typeface="Arial"/>
                <a:cs typeface="Arial"/>
              </a:rPr>
              <a:t>g o</a:t>
            </a:r>
            <a:r>
              <a:rPr sz="2200" spc="-5" dirty="0">
                <a:latin typeface="Arial"/>
                <a:cs typeface="Arial"/>
              </a:rPr>
              <a:t>rde</a:t>
            </a:r>
            <a:r>
              <a:rPr sz="2200" dirty="0">
                <a:latin typeface="Arial"/>
                <a:cs typeface="Arial"/>
              </a:rPr>
              <a:t>r</a:t>
            </a:r>
          </a:p>
        </p:txBody>
      </p:sp>
      <p:sp>
        <p:nvSpPr>
          <p:cNvPr id="8" name="object 8"/>
          <p:cNvSpPr/>
          <p:nvPr/>
        </p:nvSpPr>
        <p:spPr>
          <a:xfrm>
            <a:off x="899509" y="1533579"/>
            <a:ext cx="4100326" cy="15578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93670" y="266972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4</a:t>
            </a:r>
            <a:r>
              <a:rPr sz="1800" b="1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28850" y="177564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4900" y="270655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75929" y="1511025"/>
            <a:ext cx="4232721" cy="15497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056119" y="257828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92569" y="168420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4</a:t>
            </a:r>
            <a:r>
              <a:rPr sz="1800" b="1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8620" y="261511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39970" y="144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39970" y="144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39970" y="144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39970" y="144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39970" y="144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39970" y="144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39970" y="144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39970" y="144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39970" y="144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39970" y="144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39970" y="144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39970" y="144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39970" y="144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39970" y="144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39970" y="144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743959" y="1886132"/>
            <a:ext cx="1103630" cy="765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3300"/>
              </a:lnSpc>
            </a:pPr>
            <a:r>
              <a:rPr sz="1800" spc="-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 </a:t>
            </a:r>
            <a:r>
              <a:rPr sz="1800" b="1" spc="-10" dirty="0">
                <a:latin typeface="Arial"/>
                <a:cs typeface="Arial"/>
              </a:rPr>
              <a:t>D</a:t>
            </a:r>
            <a:r>
              <a:rPr sz="1800" b="1" spc="-5" dirty="0">
                <a:latin typeface="Arial"/>
                <a:cs typeface="Arial"/>
              </a:rPr>
              <a:t>elete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5" dirty="0">
                <a:latin typeface="Arial"/>
                <a:cs typeface="Arial"/>
              </a:rPr>
              <a:t>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tim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031480" y="3153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31480" y="3153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31480" y="3153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031480" y="3153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31480" y="3153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31480" y="3153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031480" y="3153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031480" y="3153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031480" y="3153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31480" y="3153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31480" y="3153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31480" y="3153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31480" y="3153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31480" y="3153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31480" y="3153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215630" y="1939472"/>
            <a:ext cx="1153795" cy="765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3300"/>
              </a:lnSpc>
            </a:pPr>
            <a:r>
              <a:rPr sz="1800" spc="-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all </a:t>
            </a:r>
            <a:r>
              <a:rPr sz="1800" b="1" spc="-10" dirty="0">
                <a:latin typeface="Arial"/>
                <a:cs typeface="Arial"/>
              </a:rPr>
              <a:t>D</a:t>
            </a:r>
            <a:r>
              <a:rPr sz="1800" b="1" spc="-5" dirty="0">
                <a:latin typeface="Arial"/>
                <a:cs typeface="Arial"/>
              </a:rPr>
              <a:t>eleteM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x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tim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914400" y="4114800"/>
            <a:ext cx="2131060" cy="0"/>
          </a:xfrm>
          <a:custGeom>
            <a:avLst/>
            <a:gdLst/>
            <a:ahLst/>
            <a:cxnLst/>
            <a:rect l="l" t="t" r="r" b="b"/>
            <a:pathLst>
              <a:path w="2131060">
                <a:moveTo>
                  <a:pt x="0" y="0"/>
                </a:moveTo>
                <a:lnTo>
                  <a:pt x="21310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37839" y="4060190"/>
            <a:ext cx="162560" cy="109220"/>
          </a:xfrm>
          <a:custGeom>
            <a:avLst/>
            <a:gdLst/>
            <a:ahLst/>
            <a:cxnLst/>
            <a:rect l="l" t="t" r="r" b="b"/>
            <a:pathLst>
              <a:path w="162560" h="109220">
                <a:moveTo>
                  <a:pt x="0" y="0"/>
                </a:moveTo>
                <a:lnTo>
                  <a:pt x="0" y="109220"/>
                </a:lnTo>
                <a:lnTo>
                  <a:pt x="16256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939155" y="4166605"/>
            <a:ext cx="19030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De</a:t>
            </a:r>
            <a:r>
              <a:rPr sz="1800" b="1" spc="-15" dirty="0">
                <a:latin typeface="Arial"/>
                <a:cs typeface="Arial"/>
              </a:rPr>
              <a:t>c</a:t>
            </a:r>
            <a:r>
              <a:rPr sz="1800" b="1" spc="-5" dirty="0">
                <a:latin typeface="Arial"/>
                <a:cs typeface="Arial"/>
              </a:rPr>
              <a:t>re</a:t>
            </a:r>
            <a:r>
              <a:rPr sz="1800" b="1" spc="-15" dirty="0">
                <a:latin typeface="Arial"/>
                <a:cs typeface="Arial"/>
              </a:rPr>
              <a:t>asi</a:t>
            </a:r>
            <a:r>
              <a:rPr sz="1800" b="1" spc="-10" dirty="0">
                <a:latin typeface="Arial"/>
                <a:cs typeface="Arial"/>
              </a:rPr>
              <a:t>n</a:t>
            </a:r>
            <a:r>
              <a:rPr sz="1800" b="1" spc="-15" dirty="0">
                <a:latin typeface="Arial"/>
                <a:cs typeface="Arial"/>
              </a:rPr>
              <a:t>g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o</a:t>
            </a:r>
            <a:r>
              <a:rPr sz="1800" b="1" spc="-15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d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711190" y="4062729"/>
            <a:ext cx="2131060" cy="0"/>
          </a:xfrm>
          <a:custGeom>
            <a:avLst/>
            <a:gdLst/>
            <a:ahLst/>
            <a:cxnLst/>
            <a:rect l="l" t="t" r="r" b="b"/>
            <a:pathLst>
              <a:path w="2131059">
                <a:moveTo>
                  <a:pt x="0" y="0"/>
                </a:moveTo>
                <a:lnTo>
                  <a:pt x="21310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834630" y="4008120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59" h="107950">
                <a:moveTo>
                  <a:pt x="0" y="0"/>
                </a:moveTo>
                <a:lnTo>
                  <a:pt x="0" y="107950"/>
                </a:lnTo>
                <a:lnTo>
                  <a:pt x="16256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109442" y="4221482"/>
            <a:ext cx="181546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nc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spc="-5" dirty="0">
                <a:latin typeface="Arial"/>
                <a:cs typeface="Arial"/>
              </a:rPr>
              <a:t>ea</a:t>
            </a:r>
            <a:r>
              <a:rPr sz="1800" b="1" spc="-1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20" dirty="0">
                <a:latin typeface="Arial"/>
                <a:cs typeface="Arial"/>
              </a:rPr>
              <a:t>n</a:t>
            </a:r>
            <a:r>
              <a:rPr sz="1800" b="1" spc="-15" dirty="0">
                <a:latin typeface="Arial"/>
                <a:cs typeface="Arial"/>
              </a:rPr>
              <a:t>g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order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48" name="object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62760"/>
              </p:ext>
            </p:extLst>
          </p:nvPr>
        </p:nvGraphicFramePr>
        <p:xfrm>
          <a:off x="5041899" y="3680223"/>
          <a:ext cx="246887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1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3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27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67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</a:pPr>
                      <a:r>
                        <a:rPr sz="1800" b="1" spc="-1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b="1" spc="-1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800" b="1" spc="-1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2" name="object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485633"/>
              </p:ext>
            </p:extLst>
          </p:nvPr>
        </p:nvGraphicFramePr>
        <p:xfrm>
          <a:off x="224792" y="3749041"/>
          <a:ext cx="2468878" cy="365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1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3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27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67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b="1" spc="-1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45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57" name="Straight Connector 56"/>
          <p:cNvCxnSpPr/>
          <p:nvPr/>
        </p:nvCxnSpPr>
        <p:spPr>
          <a:xfrm flipV="1">
            <a:off x="5939155" y="5760720"/>
            <a:ext cx="2305685" cy="203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949315" y="6239510"/>
            <a:ext cx="2155825" cy="101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bject 55"/>
          <p:cNvSpPr txBox="1"/>
          <p:nvPr/>
        </p:nvSpPr>
        <p:spPr>
          <a:xfrm>
            <a:off x="6026786" y="6346312"/>
            <a:ext cx="181546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ZA" b="1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b="1" spc="-5" dirty="0" err="1" smtClean="0">
                <a:solidFill>
                  <a:srgbClr val="FF0000"/>
                </a:solidFill>
                <a:latin typeface="Arial"/>
                <a:cs typeface="Arial"/>
              </a:rPr>
              <a:t>nc</a:t>
            </a:r>
            <a:r>
              <a:rPr sz="1800" b="1" spc="-10" dirty="0" err="1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b="1" spc="-5" dirty="0" err="1" smtClean="0">
                <a:solidFill>
                  <a:srgbClr val="FF0000"/>
                </a:solidFill>
                <a:latin typeface="Arial"/>
                <a:cs typeface="Arial"/>
              </a:rPr>
              <a:t>ea</a:t>
            </a:r>
            <a:r>
              <a:rPr sz="1800" b="1" spc="-15" dirty="0" err="1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b="1" dirty="0" err="1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b="1" spc="-20" dirty="0" err="1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b="1" spc="-15" dirty="0" err="1" smtClean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800" b="1" spc="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order</a:t>
            </a:r>
            <a:endParaRPr sz="1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6" name="object 51"/>
          <p:cNvSpPr txBox="1"/>
          <p:nvPr/>
        </p:nvSpPr>
        <p:spPr>
          <a:xfrm>
            <a:off x="6014402" y="5307689"/>
            <a:ext cx="19030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ZA" b="1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b="1" spc="-5" dirty="0" err="1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spc="-15" dirty="0" err="1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b="1" spc="-5" dirty="0" err="1" smtClean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sz="1800" b="1" spc="-15" dirty="0" err="1" smtClean="0">
                <a:solidFill>
                  <a:srgbClr val="FF0000"/>
                </a:solidFill>
                <a:latin typeface="Arial"/>
                <a:cs typeface="Arial"/>
              </a:rPr>
              <a:t>asi</a:t>
            </a:r>
            <a:r>
              <a:rPr sz="1800" b="1" spc="-10" dirty="0" err="1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b="1" spc="-15" dirty="0" err="1" smtClean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800" b="1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endParaRPr sz="18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267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570" y="502891"/>
            <a:ext cx="811657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00" spc="-5" dirty="0">
                <a:latin typeface="Arial"/>
                <a:cs typeface="Arial"/>
              </a:rPr>
              <a:t>Heap</a:t>
            </a:r>
            <a:r>
              <a:rPr sz="3900" spc="5" dirty="0">
                <a:latin typeface="Arial"/>
                <a:cs typeface="Arial"/>
              </a:rPr>
              <a:t>s</a:t>
            </a:r>
            <a:r>
              <a:rPr sz="3900" spc="-25" dirty="0">
                <a:latin typeface="Arial"/>
                <a:cs typeface="Arial"/>
              </a:rPr>
              <a:t>or</a:t>
            </a:r>
            <a:r>
              <a:rPr sz="3900" spc="-15" dirty="0">
                <a:latin typeface="Arial"/>
                <a:cs typeface="Arial"/>
              </a:rPr>
              <a:t>t</a:t>
            </a:r>
            <a:r>
              <a:rPr sz="3900" spc="-10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–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spc="-10" dirty="0">
                <a:latin typeface="Arial"/>
                <a:cs typeface="Arial"/>
              </a:rPr>
              <a:t>Interna</a:t>
            </a:r>
            <a:r>
              <a:rPr sz="3900" dirty="0">
                <a:latin typeface="Arial"/>
                <a:cs typeface="Arial"/>
              </a:rPr>
              <a:t>l</a:t>
            </a:r>
            <a:r>
              <a:rPr sz="3900" spc="30" dirty="0">
                <a:latin typeface="Arial"/>
                <a:cs typeface="Arial"/>
              </a:rPr>
              <a:t> </a:t>
            </a:r>
            <a:r>
              <a:rPr sz="3900" spc="-5" dirty="0">
                <a:latin typeface="Arial"/>
                <a:cs typeface="Arial"/>
              </a:rPr>
              <a:t>Sort</a:t>
            </a:r>
            <a:r>
              <a:rPr sz="3900" dirty="0">
                <a:latin typeface="Arial"/>
                <a:cs typeface="Arial"/>
              </a:rPr>
              <a:t>i</a:t>
            </a:r>
            <a:r>
              <a:rPr sz="3900" spc="-5" dirty="0">
                <a:latin typeface="Arial"/>
                <a:cs typeface="Arial"/>
              </a:rPr>
              <a:t>n</a:t>
            </a:r>
            <a:r>
              <a:rPr sz="3900" spc="5" dirty="0">
                <a:latin typeface="Arial"/>
                <a:cs typeface="Arial"/>
              </a:rPr>
              <a:t>g</a:t>
            </a:r>
            <a:r>
              <a:rPr sz="3900" spc="-15" dirty="0">
                <a:latin typeface="Arial"/>
                <a:cs typeface="Arial"/>
              </a:rPr>
              <a:t>:</a:t>
            </a:r>
            <a:r>
              <a:rPr sz="3900" spc="-10" dirty="0">
                <a:latin typeface="Arial"/>
                <a:cs typeface="Arial"/>
              </a:rPr>
              <a:t> </a:t>
            </a:r>
            <a:r>
              <a:rPr sz="3900" spc="-35" dirty="0">
                <a:latin typeface="Arial"/>
                <a:cs typeface="Arial"/>
              </a:rPr>
              <a:t>E</a:t>
            </a:r>
            <a:r>
              <a:rPr sz="3900" spc="-15" dirty="0">
                <a:latin typeface="Arial"/>
                <a:cs typeface="Arial"/>
              </a:rPr>
              <a:t>x</a:t>
            </a:r>
            <a:r>
              <a:rPr sz="3900" spc="-5" dirty="0">
                <a:latin typeface="Arial"/>
                <a:cs typeface="Arial"/>
              </a:rPr>
              <a:t>erci</a:t>
            </a:r>
            <a:r>
              <a:rPr sz="3900" spc="5" dirty="0">
                <a:latin typeface="Arial"/>
                <a:cs typeface="Arial"/>
              </a:rPr>
              <a:t>s</a:t>
            </a:r>
            <a:r>
              <a:rPr sz="3900" dirty="0">
                <a:latin typeface="Arial"/>
                <a:cs typeface="Arial"/>
              </a:rPr>
              <a:t>e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440" y="1064260"/>
            <a:ext cx="9657080" cy="0"/>
          </a:xfrm>
          <a:custGeom>
            <a:avLst/>
            <a:gdLst/>
            <a:ahLst/>
            <a:cxnLst/>
            <a:rect l="l" t="t" r="r" b="b"/>
            <a:pathLst>
              <a:path w="9657080">
                <a:moveTo>
                  <a:pt x="0" y="0"/>
                </a:moveTo>
                <a:lnTo>
                  <a:pt x="965708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6085" y="1644650"/>
            <a:ext cx="9241790" cy="5351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or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15" dirty="0">
                <a:latin typeface="Arial"/>
                <a:cs typeface="Arial"/>
              </a:rPr>
              <a:t>fo</a:t>
            </a:r>
            <a:r>
              <a:rPr sz="2200" spc="5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lowin</a:t>
            </a:r>
            <a:r>
              <a:rPr sz="2200" dirty="0">
                <a:latin typeface="Arial"/>
                <a:cs typeface="Arial"/>
              </a:rPr>
              <a:t>g 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pu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 s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q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lang="en-ZA" sz="2200" spc="-5" dirty="0" smtClean="0">
                <a:latin typeface="Arial"/>
                <a:cs typeface="Arial"/>
              </a:rPr>
              <a:t>in descending order </a:t>
            </a:r>
            <a:r>
              <a:rPr sz="2200" spc="-5" dirty="0" smtClean="0">
                <a:latin typeface="Arial"/>
                <a:cs typeface="Arial"/>
              </a:rPr>
              <a:t>u</a:t>
            </a:r>
            <a:r>
              <a:rPr sz="2200" spc="5" dirty="0" smtClean="0">
                <a:latin typeface="Arial"/>
                <a:cs typeface="Arial"/>
              </a:rPr>
              <a:t>s</a:t>
            </a:r>
            <a:r>
              <a:rPr sz="2200" spc="-5" dirty="0" smtClean="0">
                <a:latin typeface="Arial"/>
                <a:cs typeface="Arial"/>
              </a:rPr>
              <a:t>in</a:t>
            </a:r>
            <a:r>
              <a:rPr sz="2200" dirty="0" smtClean="0">
                <a:latin typeface="Arial"/>
                <a:cs typeface="Arial"/>
              </a:rPr>
              <a:t>g 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ea</a:t>
            </a:r>
            <a:r>
              <a:rPr sz="2200" dirty="0">
                <a:latin typeface="Arial"/>
                <a:cs typeface="Arial"/>
              </a:rPr>
              <a:t>p so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spc="-10" dirty="0">
                <a:latin typeface="Arial"/>
                <a:cs typeface="Arial"/>
              </a:rPr>
              <a:t>t</a:t>
            </a:r>
            <a:endParaRPr sz="2200" dirty="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1050"/>
              </a:spcBef>
            </a:pPr>
            <a:r>
              <a:rPr sz="2200" spc="-15" dirty="0">
                <a:latin typeface="Arial"/>
                <a:cs typeface="Arial"/>
              </a:rPr>
              <a:t>{</a:t>
            </a:r>
            <a:r>
              <a:rPr sz="2200" dirty="0">
                <a:latin typeface="Arial"/>
                <a:cs typeface="Arial"/>
              </a:rPr>
              <a:t>5</a:t>
            </a:r>
            <a:r>
              <a:rPr sz="2200" spc="-5" dirty="0">
                <a:latin typeface="Arial"/>
                <a:cs typeface="Arial"/>
              </a:rPr>
              <a:t>9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36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5</a:t>
            </a:r>
            <a:r>
              <a:rPr sz="2200" dirty="0">
                <a:latin typeface="Arial"/>
                <a:cs typeface="Arial"/>
              </a:rPr>
              <a:t>8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spc="-5" dirty="0">
                <a:latin typeface="Arial"/>
                <a:cs typeface="Arial"/>
              </a:rPr>
              <a:t> 2</a:t>
            </a:r>
            <a:r>
              <a:rPr sz="2200" dirty="0">
                <a:latin typeface="Arial"/>
                <a:cs typeface="Arial"/>
              </a:rPr>
              <a:t>1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4</a:t>
            </a:r>
            <a:r>
              <a:rPr sz="2200" spc="-5" dirty="0">
                <a:latin typeface="Arial"/>
                <a:cs typeface="Arial"/>
              </a:rPr>
              <a:t>1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9</a:t>
            </a:r>
            <a:r>
              <a:rPr sz="2200" spc="-5" dirty="0">
                <a:latin typeface="Arial"/>
                <a:cs typeface="Arial"/>
              </a:rPr>
              <a:t>7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31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1</a:t>
            </a:r>
            <a:r>
              <a:rPr sz="2200" dirty="0">
                <a:latin typeface="Arial"/>
                <a:cs typeface="Arial"/>
              </a:rPr>
              <a:t>6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spc="-5" dirty="0">
                <a:latin typeface="Arial"/>
                <a:cs typeface="Arial"/>
              </a:rPr>
              <a:t> 2</a:t>
            </a:r>
            <a:r>
              <a:rPr sz="2200" dirty="0">
                <a:latin typeface="Arial"/>
                <a:cs typeface="Arial"/>
              </a:rPr>
              <a:t>6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5</a:t>
            </a:r>
            <a:r>
              <a:rPr sz="2200" spc="-5" dirty="0">
                <a:latin typeface="Arial"/>
                <a:cs typeface="Arial"/>
              </a:rPr>
              <a:t>3</a:t>
            </a:r>
            <a:r>
              <a:rPr sz="2200" spc="-10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  <a:p>
            <a:pPr marL="12700" marR="10160" indent="95250">
              <a:lnSpc>
                <a:spcPct val="139800"/>
              </a:lnSpc>
            </a:pPr>
            <a:r>
              <a:rPr sz="2200" spc="-5" dirty="0">
                <a:solidFill>
                  <a:srgbClr val="FF3333"/>
                </a:solidFill>
                <a:latin typeface="Arial"/>
                <a:cs typeface="Arial"/>
              </a:rPr>
              <a:t>No</a:t>
            </a:r>
            <a:r>
              <a:rPr sz="2200" spc="-15" dirty="0">
                <a:solidFill>
                  <a:srgbClr val="FF3333"/>
                </a:solidFill>
                <a:latin typeface="Arial"/>
                <a:cs typeface="Arial"/>
              </a:rPr>
              <a:t>t</a:t>
            </a:r>
            <a:r>
              <a:rPr sz="2200" spc="-10" dirty="0">
                <a:solidFill>
                  <a:srgbClr val="FF3333"/>
                </a:solidFill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:</a:t>
            </a:r>
            <a:r>
              <a:rPr sz="2200" spc="1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sh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w</a:t>
            </a:r>
            <a:r>
              <a:rPr sz="2200" spc="13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1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</a:t>
            </a:r>
            <a:r>
              <a:rPr sz="2200" dirty="0">
                <a:latin typeface="Arial"/>
                <a:cs typeface="Arial"/>
              </a:rPr>
              <a:t>su</a:t>
            </a:r>
            <a:r>
              <a:rPr sz="2200" spc="-5" dirty="0">
                <a:latin typeface="Arial"/>
                <a:cs typeface="Arial"/>
              </a:rPr>
              <a:t>lt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g</a:t>
            </a:r>
            <a:r>
              <a:rPr sz="2200" spc="1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ea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1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nd</a:t>
            </a:r>
            <a:r>
              <a:rPr sz="2200" spc="1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arr</a:t>
            </a:r>
            <a:r>
              <a:rPr sz="2200" dirty="0">
                <a:latin typeface="Arial"/>
                <a:cs typeface="Arial"/>
              </a:rPr>
              <a:t>ay</a:t>
            </a:r>
            <a:r>
              <a:rPr sz="2200" spc="1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pr</a:t>
            </a:r>
            <a:r>
              <a:rPr sz="2200" dirty="0">
                <a:latin typeface="Arial"/>
                <a:cs typeface="Arial"/>
              </a:rPr>
              <a:t>es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ta</a:t>
            </a:r>
            <a:r>
              <a:rPr sz="2200" spc="-5" dirty="0">
                <a:latin typeface="Arial"/>
                <a:cs typeface="Arial"/>
              </a:rPr>
              <a:t>tio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1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1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5" dirty="0">
                <a:latin typeface="Arial"/>
                <a:cs typeface="Arial"/>
              </a:rPr>
              <a:t>v</a:t>
            </a:r>
            <a:r>
              <a:rPr sz="2200" spc="-5" dirty="0">
                <a:latin typeface="Arial"/>
                <a:cs typeface="Arial"/>
              </a:rPr>
              <a:t>er</a:t>
            </a:r>
            <a:r>
              <a:rPr sz="2200" dirty="0">
                <a:latin typeface="Arial"/>
                <a:cs typeface="Arial"/>
              </a:rPr>
              <a:t>y 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te</a:t>
            </a:r>
            <a:r>
              <a:rPr sz="2200" dirty="0">
                <a:latin typeface="Arial"/>
                <a:cs typeface="Arial"/>
              </a:rPr>
              <a:t>p </a:t>
            </a:r>
            <a:r>
              <a:rPr sz="2200" dirty="0" smtClean="0">
                <a:latin typeface="Arial"/>
                <a:cs typeface="Arial"/>
              </a:rPr>
              <a:t>(</a:t>
            </a:r>
            <a:r>
              <a:rPr lang="en-ZA" sz="2200" b="1" spc="-5" dirty="0" smtClean="0">
                <a:solidFill>
                  <a:srgbClr val="6666FF"/>
                </a:solidFill>
                <a:latin typeface="Arial"/>
                <a:cs typeface="Arial"/>
              </a:rPr>
              <a:t>do we need (1)</a:t>
            </a:r>
            <a:r>
              <a:rPr sz="2200" b="1" dirty="0" smtClean="0">
                <a:solidFill>
                  <a:srgbClr val="6666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6666FF"/>
                </a:solidFill>
                <a:latin typeface="Arial"/>
                <a:cs typeface="Arial"/>
              </a:rPr>
              <a:t>m</a:t>
            </a:r>
            <a:r>
              <a:rPr sz="2200" b="1" dirty="0">
                <a:solidFill>
                  <a:srgbClr val="6666FF"/>
                </a:solidFill>
                <a:latin typeface="Arial"/>
                <a:cs typeface="Arial"/>
              </a:rPr>
              <a:t>ax</a:t>
            </a:r>
            <a:r>
              <a:rPr sz="2200" b="1" spc="-5" dirty="0">
                <a:solidFill>
                  <a:srgbClr val="6666FF"/>
                </a:solidFill>
                <a:latin typeface="Arial"/>
                <a:cs typeface="Arial"/>
              </a:rPr>
              <a:t> </a:t>
            </a:r>
            <a:r>
              <a:rPr sz="2200" b="1" spc="-15" dirty="0" err="1" smtClean="0">
                <a:solidFill>
                  <a:srgbClr val="6666FF"/>
                </a:solidFill>
                <a:latin typeface="Arial"/>
                <a:cs typeface="Arial"/>
              </a:rPr>
              <a:t>h</a:t>
            </a:r>
            <a:r>
              <a:rPr sz="2200" b="1" spc="-5" dirty="0" err="1" smtClean="0">
                <a:solidFill>
                  <a:srgbClr val="6666FF"/>
                </a:solidFill>
                <a:latin typeface="Arial"/>
                <a:cs typeface="Arial"/>
              </a:rPr>
              <a:t>e</a:t>
            </a:r>
            <a:r>
              <a:rPr sz="2200" b="1" dirty="0" err="1" smtClean="0">
                <a:solidFill>
                  <a:srgbClr val="6666FF"/>
                </a:solidFill>
                <a:latin typeface="Arial"/>
                <a:cs typeface="Arial"/>
              </a:rPr>
              <a:t>a</a:t>
            </a:r>
            <a:r>
              <a:rPr lang="en-ZA" sz="2200" b="1" spc="-10" dirty="0" smtClean="0">
                <a:solidFill>
                  <a:srgbClr val="6666FF"/>
                </a:solidFill>
                <a:latin typeface="Arial"/>
                <a:cs typeface="Arial"/>
              </a:rPr>
              <a:t>p  or (2) min heap?</a:t>
            </a:r>
            <a:r>
              <a:rPr sz="2200" dirty="0" smtClean="0">
                <a:latin typeface="Arial"/>
                <a:cs typeface="Arial"/>
              </a:rPr>
              <a:t>)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200" u="heavy" spc="-15" dirty="0">
                <a:solidFill>
                  <a:srgbClr val="FF3333"/>
                </a:solidFill>
                <a:latin typeface="Arial"/>
                <a:cs typeface="Arial"/>
              </a:rPr>
              <a:t>S</a:t>
            </a:r>
            <a:r>
              <a:rPr sz="2200" u="heavy" spc="-5" dirty="0">
                <a:solidFill>
                  <a:srgbClr val="FF3333"/>
                </a:solidFill>
                <a:latin typeface="Arial"/>
                <a:cs typeface="Arial"/>
              </a:rPr>
              <a:t>ol</a:t>
            </a:r>
            <a:r>
              <a:rPr sz="2200" u="heavy" dirty="0">
                <a:solidFill>
                  <a:srgbClr val="FF3333"/>
                </a:solidFill>
                <a:latin typeface="Arial"/>
                <a:cs typeface="Arial"/>
              </a:rPr>
              <a:t>u</a:t>
            </a:r>
            <a:r>
              <a:rPr sz="2200" u="heavy" spc="-5" dirty="0">
                <a:solidFill>
                  <a:srgbClr val="FF3333"/>
                </a:solidFill>
                <a:latin typeface="Arial"/>
                <a:cs typeface="Arial"/>
              </a:rPr>
              <a:t>ti</a:t>
            </a:r>
            <a:r>
              <a:rPr sz="2200" u="heavy" spc="5" dirty="0">
                <a:solidFill>
                  <a:srgbClr val="FF3333"/>
                </a:solidFill>
                <a:latin typeface="Arial"/>
                <a:cs typeface="Arial"/>
              </a:rPr>
              <a:t>o</a:t>
            </a:r>
            <a:r>
              <a:rPr sz="2200" u="heavy" dirty="0">
                <a:solidFill>
                  <a:srgbClr val="FF3333"/>
                </a:solidFill>
                <a:latin typeface="Arial"/>
                <a:cs typeface="Arial"/>
              </a:rPr>
              <a:t>n</a:t>
            </a:r>
            <a:r>
              <a:rPr sz="2200" u="heavy" spc="-15" dirty="0">
                <a:solidFill>
                  <a:srgbClr val="FF3333"/>
                </a:solidFill>
                <a:latin typeface="Arial"/>
                <a:cs typeface="Arial"/>
              </a:rPr>
              <a:t> Str</a:t>
            </a:r>
            <a:r>
              <a:rPr sz="2200" u="heavy" spc="-5" dirty="0">
                <a:solidFill>
                  <a:srgbClr val="FF3333"/>
                </a:solidFill>
                <a:latin typeface="Arial"/>
                <a:cs typeface="Arial"/>
              </a:rPr>
              <a:t>ateg</a:t>
            </a:r>
            <a:r>
              <a:rPr sz="2200" u="heavy" dirty="0">
                <a:solidFill>
                  <a:srgbClr val="FF3333"/>
                </a:solidFill>
                <a:latin typeface="Arial"/>
                <a:cs typeface="Arial"/>
              </a:rPr>
              <a:t>y</a:t>
            </a:r>
            <a:endParaRPr sz="2200" dirty="0">
              <a:latin typeface="Arial"/>
              <a:cs typeface="Arial"/>
            </a:endParaRPr>
          </a:p>
          <a:p>
            <a:pPr marL="228600" marR="11430">
              <a:lnSpc>
                <a:spcPts val="3700"/>
              </a:lnSpc>
              <a:spcBef>
                <a:spcPts val="290"/>
              </a:spcBef>
              <a:tabLst>
                <a:tab pos="910590" algn="l"/>
                <a:tab pos="2229485" algn="l"/>
                <a:tab pos="2757170" algn="l"/>
                <a:tab pos="4107815" algn="l"/>
                <a:tab pos="4479290" algn="l"/>
                <a:tab pos="5284470" algn="l"/>
                <a:tab pos="5640705" algn="l"/>
                <a:tab pos="5934710" algn="l"/>
                <a:tab pos="7392034" algn="l"/>
              </a:tabLst>
            </a:pPr>
            <a:r>
              <a:rPr sz="2200" spc="-15" dirty="0">
                <a:latin typeface="Arial"/>
                <a:cs typeface="Arial"/>
              </a:rPr>
              <a:t>F</a:t>
            </a:r>
            <a:r>
              <a:rPr sz="2200" spc="-5" dirty="0">
                <a:latin typeface="Arial"/>
                <a:cs typeface="Arial"/>
              </a:rPr>
              <a:t>ir</a:t>
            </a:r>
            <a:r>
              <a:rPr sz="2200" spc="-10" dirty="0">
                <a:latin typeface="Arial"/>
                <a:cs typeface="Arial"/>
              </a:rPr>
              <a:t>st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pr</a:t>
            </a:r>
            <a:r>
              <a:rPr sz="2200" dirty="0">
                <a:latin typeface="Arial"/>
                <a:cs typeface="Arial"/>
              </a:rPr>
              <a:t>es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	se</a:t>
            </a:r>
            <a:r>
              <a:rPr sz="2200" spc="-5" dirty="0">
                <a:latin typeface="Arial"/>
                <a:cs typeface="Arial"/>
              </a:rPr>
              <a:t>qu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ce	o</a:t>
            </a:r>
            <a:r>
              <a:rPr sz="2200" spc="-10" dirty="0">
                <a:latin typeface="Arial"/>
                <a:cs typeface="Arial"/>
              </a:rPr>
              <a:t>f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s	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	a	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omp</a:t>
            </a:r>
            <a:r>
              <a:rPr sz="2200" spc="5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te</a:t>
            </a:r>
            <a:r>
              <a:rPr sz="2200" dirty="0">
                <a:latin typeface="Arial"/>
                <a:cs typeface="Arial"/>
              </a:rPr>
              <a:t>)	</a:t>
            </a:r>
            <a:r>
              <a:rPr sz="2200" spc="-5" dirty="0">
                <a:latin typeface="Arial"/>
                <a:cs typeface="Arial"/>
              </a:rPr>
              <a:t>bi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ar</a:t>
            </a:r>
            <a:r>
              <a:rPr sz="2200" dirty="0">
                <a:latin typeface="Arial"/>
                <a:cs typeface="Arial"/>
              </a:rPr>
              <a:t>y </a:t>
            </a:r>
            <a:r>
              <a:rPr sz="2200" spc="-15" dirty="0">
                <a:latin typeface="Arial"/>
                <a:cs typeface="Arial"/>
              </a:rPr>
              <a:t>t</a:t>
            </a:r>
            <a:r>
              <a:rPr sz="2200" spc="-1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e</a:t>
            </a:r>
          </a:p>
          <a:p>
            <a:pPr marL="228600">
              <a:lnSpc>
                <a:spcPct val="100000"/>
              </a:lnSpc>
              <a:spcBef>
                <a:spcPts val="750"/>
              </a:spcBef>
            </a:pPr>
            <a:endParaRPr lang="en-ZA" sz="2200" spc="-25" dirty="0" smtClean="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750"/>
              </a:spcBef>
            </a:pPr>
            <a:r>
              <a:rPr sz="2200" spc="-25" dirty="0" smtClean="0">
                <a:latin typeface="Arial"/>
                <a:cs typeface="Arial"/>
              </a:rPr>
              <a:t>A</a:t>
            </a:r>
            <a:r>
              <a:rPr sz="2200" dirty="0" smtClean="0">
                <a:latin typeface="Arial"/>
                <a:cs typeface="Arial"/>
              </a:rPr>
              <a:t>p</a:t>
            </a:r>
            <a:r>
              <a:rPr sz="2200" spc="-5" dirty="0" smtClean="0">
                <a:latin typeface="Arial"/>
                <a:cs typeface="Arial"/>
              </a:rPr>
              <a:t>p</a:t>
            </a:r>
            <a:r>
              <a:rPr sz="2200" spc="5" dirty="0" smtClean="0">
                <a:latin typeface="Arial"/>
                <a:cs typeface="Arial"/>
              </a:rPr>
              <a:t>l</a:t>
            </a:r>
            <a:r>
              <a:rPr sz="2200" dirty="0" smtClean="0">
                <a:latin typeface="Arial"/>
                <a:cs typeface="Arial"/>
              </a:rPr>
              <a:t>y</a:t>
            </a:r>
            <a:r>
              <a:rPr sz="2200" spc="-5" dirty="0" smtClean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“</a:t>
            </a:r>
            <a:r>
              <a:rPr sz="2200" u="heavy" dirty="0">
                <a:latin typeface="Arial"/>
                <a:cs typeface="Arial"/>
              </a:rPr>
              <a:t>b</a:t>
            </a:r>
            <a:r>
              <a:rPr sz="2200" u="heavy" spc="-5" dirty="0">
                <a:latin typeface="Arial"/>
                <a:cs typeface="Arial"/>
              </a:rPr>
              <a:t>ui</a:t>
            </a:r>
            <a:r>
              <a:rPr sz="2200" u="heavy" spc="5" dirty="0">
                <a:latin typeface="Arial"/>
                <a:cs typeface="Arial"/>
              </a:rPr>
              <a:t>l</a:t>
            </a:r>
            <a:r>
              <a:rPr sz="2200" u="heavy" spc="-5" dirty="0">
                <a:latin typeface="Arial"/>
                <a:cs typeface="Arial"/>
              </a:rPr>
              <a:t>d</a:t>
            </a:r>
            <a:r>
              <a:rPr sz="2200" u="heavy" spc="-10" dirty="0">
                <a:latin typeface="Arial"/>
                <a:cs typeface="Arial"/>
              </a:rPr>
              <a:t>H</a:t>
            </a:r>
            <a:r>
              <a:rPr sz="2200" u="heavy" dirty="0">
                <a:latin typeface="Arial"/>
                <a:cs typeface="Arial"/>
              </a:rPr>
              <a:t>e</a:t>
            </a:r>
            <a:r>
              <a:rPr sz="2200" u="heavy" spc="-5" dirty="0">
                <a:latin typeface="Arial"/>
                <a:cs typeface="Arial"/>
              </a:rPr>
              <a:t>a</a:t>
            </a:r>
            <a:r>
              <a:rPr sz="2200" u="heavy" spc="10" dirty="0">
                <a:latin typeface="Arial"/>
                <a:cs typeface="Arial"/>
              </a:rPr>
              <a:t>p</a:t>
            </a:r>
            <a:r>
              <a:rPr sz="2200" dirty="0">
                <a:latin typeface="Arial"/>
                <a:cs typeface="Arial"/>
              </a:rPr>
              <a:t>”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es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spc="5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tin</a:t>
            </a:r>
            <a:r>
              <a:rPr sz="2200" dirty="0">
                <a:latin typeface="Arial"/>
                <a:cs typeface="Arial"/>
              </a:rPr>
              <a:t>g </a:t>
            </a:r>
            <a:r>
              <a:rPr sz="2200" spc="-15" dirty="0">
                <a:latin typeface="Arial"/>
                <a:cs typeface="Arial"/>
              </a:rPr>
              <a:t>tr</a:t>
            </a:r>
            <a:r>
              <a:rPr sz="2200" dirty="0">
                <a:latin typeface="Arial"/>
                <a:cs typeface="Arial"/>
              </a:rPr>
              <a:t>ee </a:t>
            </a:r>
            <a:r>
              <a:rPr sz="2200" spc="-5" dirty="0">
                <a:latin typeface="Arial"/>
                <a:cs typeface="Arial"/>
              </a:rPr>
              <a:t>(or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r </a:t>
            </a:r>
            <a:r>
              <a:rPr sz="2200" spc="-5" dirty="0" smtClean="0">
                <a:latin typeface="Arial"/>
                <a:cs typeface="Arial"/>
              </a:rPr>
              <a:t>pro</a:t>
            </a:r>
            <a:r>
              <a:rPr sz="2200" dirty="0" smtClean="0">
                <a:latin typeface="Arial"/>
                <a:cs typeface="Arial"/>
              </a:rPr>
              <a:t>p</a:t>
            </a:r>
            <a:r>
              <a:rPr sz="2200" spc="-5" dirty="0" smtClean="0">
                <a:latin typeface="Arial"/>
                <a:cs typeface="Arial"/>
              </a:rPr>
              <a:t>ert</a:t>
            </a:r>
            <a:r>
              <a:rPr sz="2200" dirty="0" smtClean="0">
                <a:latin typeface="Arial"/>
                <a:cs typeface="Arial"/>
              </a:rPr>
              <a:t>y)</a:t>
            </a:r>
            <a:endParaRPr lang="en-ZA" sz="2200" dirty="0" smtClean="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750"/>
              </a:spcBef>
            </a:pPr>
            <a:endParaRPr lang="en-ZA" sz="2200" spc="-15" dirty="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750"/>
              </a:spcBef>
            </a:pPr>
            <a:r>
              <a:rPr sz="2200" spc="-15" dirty="0" smtClean="0">
                <a:latin typeface="Arial"/>
                <a:cs typeface="Arial"/>
              </a:rPr>
              <a:t>T</a:t>
            </a:r>
            <a:r>
              <a:rPr sz="2200" spc="-5" dirty="0" smtClean="0">
                <a:latin typeface="Arial"/>
                <a:cs typeface="Arial"/>
              </a:rPr>
              <a:t>he</a:t>
            </a:r>
            <a:r>
              <a:rPr sz="2200" dirty="0" smtClean="0">
                <a:latin typeface="Arial"/>
                <a:cs typeface="Arial"/>
              </a:rPr>
              <a:t>n</a:t>
            </a:r>
            <a:r>
              <a:rPr sz="2200" spc="105" dirty="0" smtClean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ca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10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lete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ax</a:t>
            </a:r>
            <a:r>
              <a:rPr sz="2200" spc="10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10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ti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es</a:t>
            </a:r>
            <a:r>
              <a:rPr sz="2200" spc="10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se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1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ax</a:t>
            </a:r>
            <a:r>
              <a:rPr sz="2200" spc="10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va</a:t>
            </a:r>
            <a:r>
              <a:rPr sz="2200" spc="-5" dirty="0">
                <a:latin typeface="Arial"/>
                <a:cs typeface="Arial"/>
              </a:rPr>
              <a:t>lu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1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1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emp</a:t>
            </a:r>
            <a:r>
              <a:rPr sz="2200" spc="-15" dirty="0">
                <a:latin typeface="Arial"/>
                <a:cs typeface="Arial"/>
              </a:rPr>
              <a:t>ty</a:t>
            </a:r>
            <a:r>
              <a:rPr sz="2200" spc="10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lo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1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rra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ch </a:t>
            </a:r>
            <a:r>
              <a:rPr sz="2200" spc="-5" dirty="0">
                <a:latin typeface="Arial"/>
                <a:cs typeface="Arial"/>
              </a:rPr>
              <a:t>tim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el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te</a:t>
            </a:r>
            <a:r>
              <a:rPr sz="2200" spc="-5" dirty="0">
                <a:latin typeface="Arial"/>
                <a:cs typeface="Arial"/>
              </a:rPr>
              <a:t>Ma</a:t>
            </a:r>
            <a:r>
              <a:rPr sz="2200" dirty="0">
                <a:latin typeface="Arial"/>
                <a:cs typeface="Arial"/>
              </a:rPr>
              <a:t>x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al</a:t>
            </a:r>
            <a:r>
              <a:rPr sz="2200" spc="5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ed</a:t>
            </a:r>
            <a:r>
              <a:rPr sz="2200" dirty="0">
                <a:latin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841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110">
              <a:lnSpc>
                <a:spcPct val="100000"/>
              </a:lnSpc>
            </a:pPr>
            <a:r>
              <a:rPr spc="-20" dirty="0"/>
              <a:t>In</a:t>
            </a:r>
            <a:r>
              <a:rPr spc="-5" dirty="0"/>
              <a:t>terna</a:t>
            </a:r>
            <a:r>
              <a:rPr dirty="0"/>
              <a:t>l </a:t>
            </a:r>
            <a:r>
              <a:rPr spc="-30" dirty="0"/>
              <a:t>S</a:t>
            </a:r>
            <a:r>
              <a:rPr spc="-5" dirty="0"/>
              <a:t>o</a:t>
            </a:r>
            <a:r>
              <a:rPr spc="-10" dirty="0"/>
              <a:t>rting</a:t>
            </a:r>
            <a:r>
              <a:rPr dirty="0"/>
              <a:t>:</a:t>
            </a:r>
            <a:r>
              <a:rPr spc="10" dirty="0"/>
              <a:t> </a:t>
            </a:r>
            <a:r>
              <a:rPr spc="5" dirty="0"/>
              <a:t>h</a:t>
            </a:r>
            <a:r>
              <a:rPr spc="-5" dirty="0"/>
              <a:t>eap</a:t>
            </a:r>
            <a:r>
              <a:rPr spc="5" dirty="0"/>
              <a:t>s</a:t>
            </a:r>
            <a:r>
              <a:rPr spc="-25" dirty="0"/>
              <a:t>or</a:t>
            </a:r>
            <a:r>
              <a:rPr spc="-15" dirty="0"/>
              <a:t>t</a:t>
            </a:r>
            <a:r>
              <a:rPr spc="-10" dirty="0"/>
              <a:t> (</a:t>
            </a:r>
            <a:r>
              <a:rPr spc="-35" dirty="0"/>
              <a:t>O</a:t>
            </a:r>
            <a:r>
              <a:rPr spc="-5" dirty="0"/>
              <a:t>bs</a:t>
            </a:r>
            <a:r>
              <a:rPr spc="5" dirty="0"/>
              <a:t>e</a:t>
            </a:r>
            <a:r>
              <a:rPr spc="-10" dirty="0"/>
              <a:t>r</a:t>
            </a:r>
            <a:r>
              <a:rPr spc="5" dirty="0"/>
              <a:t>v</a:t>
            </a:r>
            <a:r>
              <a:rPr spc="-5" dirty="0"/>
              <a:t>ations)</a:t>
            </a:r>
          </a:p>
        </p:txBody>
      </p:sp>
      <p:sp>
        <p:nvSpPr>
          <p:cNvPr id="3" name="object 3"/>
          <p:cNvSpPr/>
          <p:nvPr/>
        </p:nvSpPr>
        <p:spPr>
          <a:xfrm>
            <a:off x="218440" y="1280160"/>
            <a:ext cx="9657080" cy="0"/>
          </a:xfrm>
          <a:custGeom>
            <a:avLst/>
            <a:gdLst/>
            <a:ahLst/>
            <a:cxnLst/>
            <a:rect l="l" t="t" r="r" b="b"/>
            <a:pathLst>
              <a:path w="9657080">
                <a:moveTo>
                  <a:pt x="0" y="0"/>
                </a:moveTo>
                <a:lnTo>
                  <a:pt x="965708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00" y="1959610"/>
            <a:ext cx="140970" cy="142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000" y="2429510"/>
            <a:ext cx="140970" cy="1409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8000" y="3365500"/>
            <a:ext cx="140970" cy="1422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6119" y="1888148"/>
            <a:ext cx="8167370" cy="1710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2200" spc="-2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rti</a:t>
            </a:r>
            <a:r>
              <a:rPr sz="2200" spc="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g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ik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 wit</a:t>
            </a:r>
            <a:r>
              <a:rPr sz="2200" dirty="0">
                <a:latin typeface="Arial"/>
                <a:cs typeface="Arial"/>
              </a:rPr>
              <a:t>h 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he</a:t>
            </a:r>
            <a:r>
              <a:rPr sz="2200" dirty="0">
                <a:latin typeface="Arial"/>
                <a:cs typeface="Arial"/>
              </a:rPr>
              <a:t>ap</a:t>
            </a:r>
            <a:r>
              <a:rPr sz="2200" spc="-5" dirty="0">
                <a:latin typeface="Arial"/>
                <a:cs typeface="Arial"/>
              </a:rPr>
              <a:t> i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te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ed</a:t>
            </a:r>
            <a:r>
              <a:rPr sz="2200" spc="-5" dirty="0">
                <a:latin typeface="Arial"/>
                <a:cs typeface="Arial"/>
              </a:rPr>
              <a:t> “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p</a:t>
            </a:r>
            <a:r>
              <a:rPr sz="2200" dirty="0">
                <a:latin typeface="Arial"/>
                <a:cs typeface="Arial"/>
              </a:rPr>
              <a:t>so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spc="-15" dirty="0">
                <a:latin typeface="Arial"/>
                <a:cs typeface="Arial"/>
              </a:rPr>
              <a:t>t”</a:t>
            </a:r>
            <a:endParaRPr sz="2200">
              <a:latin typeface="Arial"/>
              <a:cs typeface="Arial"/>
            </a:endParaRPr>
          </a:p>
          <a:p>
            <a:pPr marL="12700" marR="5080" indent="127000">
              <a:lnSpc>
                <a:spcPct val="139800"/>
              </a:lnSpc>
              <a:tabLst>
                <a:tab pos="593090" algn="l"/>
                <a:tab pos="1389380" algn="l"/>
                <a:tab pos="2277110" algn="l"/>
                <a:tab pos="2980055" algn="l"/>
                <a:tab pos="3340735" algn="l"/>
                <a:tab pos="3856990" algn="l"/>
                <a:tab pos="5160645" algn="l"/>
                <a:tab pos="5739130" algn="l"/>
                <a:tab pos="7343775" algn="l"/>
                <a:tab pos="7936865" algn="l"/>
              </a:tabLst>
            </a:pPr>
            <a:r>
              <a:rPr sz="2200" spc="-15" dirty="0">
                <a:latin typeface="Arial"/>
                <a:cs typeface="Arial"/>
              </a:rPr>
              <a:t>By	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dirty="0">
                <a:latin typeface="Arial"/>
                <a:cs typeface="Arial"/>
              </a:rPr>
              <a:t>g	e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pt</a:t>
            </a:r>
            <a:r>
              <a:rPr sz="2200" dirty="0">
                <a:latin typeface="Arial"/>
                <a:cs typeface="Arial"/>
              </a:rPr>
              <a:t>y	slo</a:t>
            </a:r>
            <a:r>
              <a:rPr sz="2200" spc="-15" dirty="0">
                <a:latin typeface="Arial"/>
                <a:cs typeface="Arial"/>
              </a:rPr>
              <a:t>ts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f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	</a:t>
            </a:r>
            <a:r>
              <a:rPr sz="2200" spc="-5" dirty="0">
                <a:latin typeface="Arial"/>
                <a:cs typeface="Arial"/>
              </a:rPr>
              <a:t>arr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80" dirty="0">
                <a:latin typeface="Arial"/>
                <a:cs typeface="Arial"/>
              </a:rPr>
              <a:t>y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3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e	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n	</a:t>
            </a:r>
            <a:r>
              <a:rPr sz="2200" spc="-5" dirty="0">
                <a:latin typeface="Arial"/>
                <a:cs typeface="Arial"/>
              </a:rPr>
              <a:t>pe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-15" dirty="0">
                <a:latin typeface="Arial"/>
                <a:cs typeface="Arial"/>
              </a:rPr>
              <a:t>fo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m </a:t>
            </a:r>
            <a:r>
              <a:rPr sz="2200" spc="-229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	s</a:t>
            </a:r>
            <a:r>
              <a:rPr sz="2200" spc="-5" dirty="0">
                <a:latin typeface="Arial"/>
                <a:cs typeface="Arial"/>
              </a:rPr>
              <a:t>or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in pl</a:t>
            </a:r>
            <a:r>
              <a:rPr sz="2200" dirty="0">
                <a:latin typeface="Arial"/>
                <a:cs typeface="Arial"/>
              </a:rPr>
              <a:t>ace</a:t>
            </a:r>
            <a:endParaRPr sz="22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1050"/>
              </a:spcBef>
            </a:pPr>
            <a:r>
              <a:rPr sz="2200" spc="-15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f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se a 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x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 –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b</a:t>
            </a:r>
            <a:r>
              <a:rPr sz="2200" spc="-15" dirty="0">
                <a:latin typeface="Arial"/>
                <a:cs typeface="Arial"/>
              </a:rPr>
              <a:t>ta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 </a:t>
            </a:r>
            <a:r>
              <a:rPr sz="2200" spc="-5" dirty="0">
                <a:latin typeface="Arial"/>
                <a:cs typeface="Arial"/>
              </a:rPr>
              <a:t>item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 i</a:t>
            </a:r>
            <a:r>
              <a:rPr sz="2200" dirty="0">
                <a:latin typeface="Arial"/>
                <a:cs typeface="Arial"/>
              </a:rPr>
              <a:t>nc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dirty="0">
                <a:latin typeface="Arial"/>
                <a:cs typeface="Arial"/>
              </a:rPr>
              <a:t>g </a:t>
            </a:r>
            <a:r>
              <a:rPr sz="2200" spc="-5" dirty="0">
                <a:latin typeface="Arial"/>
                <a:cs typeface="Arial"/>
              </a:rPr>
              <a:t>or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r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8000" y="4304029"/>
            <a:ext cx="140970" cy="1409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9800" y="4772659"/>
            <a:ext cx="140969" cy="1409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3590" y="4231297"/>
            <a:ext cx="1901825" cy="12865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 smtClean="0">
                <a:latin typeface="Arial"/>
                <a:cs typeface="Arial"/>
              </a:rPr>
              <a:t>H</a:t>
            </a:r>
            <a:r>
              <a:rPr sz="2200" dirty="0" smtClean="0">
                <a:latin typeface="Arial"/>
                <a:cs typeface="Arial"/>
              </a:rPr>
              <a:t>e</a:t>
            </a:r>
            <a:r>
              <a:rPr sz="2200" spc="-5" dirty="0" smtClean="0">
                <a:latin typeface="Arial"/>
                <a:cs typeface="Arial"/>
              </a:rPr>
              <a:t>a</a:t>
            </a:r>
            <a:r>
              <a:rPr sz="2200" dirty="0" smtClean="0">
                <a:latin typeface="Arial"/>
                <a:cs typeface="Arial"/>
              </a:rPr>
              <a:t>ps</a:t>
            </a:r>
            <a:r>
              <a:rPr sz="2200" spc="-5" dirty="0" smtClean="0">
                <a:latin typeface="Arial"/>
                <a:cs typeface="Arial"/>
              </a:rPr>
              <a:t>o</a:t>
            </a:r>
            <a:r>
              <a:rPr sz="2200" dirty="0" smtClean="0">
                <a:latin typeface="Arial"/>
                <a:cs typeface="Arial"/>
              </a:rPr>
              <a:t>r</a:t>
            </a:r>
            <a:r>
              <a:rPr sz="2200" spc="-15" dirty="0" smtClean="0">
                <a:latin typeface="Arial"/>
                <a:cs typeface="Arial"/>
              </a:rPr>
              <a:t>t:</a:t>
            </a:r>
            <a:endParaRPr sz="2200" dirty="0" smtClean="0">
              <a:latin typeface="Arial"/>
              <a:cs typeface="Arial"/>
            </a:endParaRPr>
          </a:p>
          <a:p>
            <a:pPr marL="366395" marR="5080" indent="217170">
              <a:lnSpc>
                <a:spcPct val="139800"/>
              </a:lnSpc>
            </a:pPr>
            <a:r>
              <a:rPr sz="2200" spc="-10" dirty="0" smtClean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20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200" spc="-5" dirty="0" smtClean="0">
                <a:solidFill>
                  <a:srgbClr val="0000FF"/>
                </a:solidFill>
                <a:latin typeface="Arial"/>
                <a:cs typeface="Arial"/>
              </a:rPr>
              <a:t>pli</a:t>
            </a:r>
            <a:r>
              <a:rPr sz="2200" spc="5" dirty="0" smtClean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200" spc="-5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200" spc="-15" dirty="0" smtClean="0">
                <a:solidFill>
                  <a:srgbClr val="0000FF"/>
                </a:solidFill>
                <a:latin typeface="Arial"/>
                <a:cs typeface="Arial"/>
              </a:rPr>
              <a:t>te</a:t>
            </a:r>
            <a:r>
              <a:rPr sz="2200" dirty="0" smtClean="0">
                <a:solidFill>
                  <a:srgbClr val="0000FF"/>
                </a:solidFill>
                <a:latin typeface="Arial"/>
                <a:cs typeface="Arial"/>
              </a:rPr>
              <a:t>s </a:t>
            </a:r>
            <a:r>
              <a:rPr sz="2200" spc="-15" dirty="0" smtClean="0">
                <a:solidFill>
                  <a:srgbClr val="0000FF"/>
                </a:solidFill>
                <a:latin typeface="Arial"/>
                <a:cs typeface="Arial"/>
              </a:rPr>
              <a:t>th</a:t>
            </a:r>
            <a:r>
              <a:rPr sz="2200" spc="-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200" spc="-15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200" spc="5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200" spc="-5" dirty="0" smtClean="0">
                <a:solidFill>
                  <a:srgbClr val="0000FF"/>
                </a:solidFill>
                <a:latin typeface="Arial"/>
                <a:cs typeface="Arial"/>
              </a:rPr>
              <a:t>el</a:t>
            </a:r>
            <a:r>
              <a:rPr sz="2200" spc="5" dirty="0" smtClean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2200" spc="-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20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22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75305" y="4699928"/>
            <a:ext cx="26162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39115" algn="l"/>
                <a:tab pos="1144270" algn="l"/>
                <a:tab pos="2059305" algn="l"/>
              </a:tabLst>
            </a:pP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do	n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200" spc="-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retai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n	</a:t>
            </a:r>
            <a:r>
              <a:rPr sz="2200" spc="-15" dirty="0">
                <a:solidFill>
                  <a:srgbClr val="0000FF"/>
                </a:solidFill>
                <a:latin typeface="Arial"/>
                <a:cs typeface="Arial"/>
              </a:rPr>
              <a:t>th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ir</a:t>
            </a:r>
            <a:endParaRPr sz="22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82157" y="4699928"/>
            <a:ext cx="66230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ini</a:t>
            </a:r>
            <a:r>
              <a:rPr sz="2200" spc="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ia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535725" y="4699928"/>
            <a:ext cx="105029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or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777098" y="4699928"/>
            <a:ext cx="109664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amon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2200" spc="-10" dirty="0">
                <a:solidFill>
                  <a:srgbClr val="0000FF"/>
                </a:solidFill>
                <a:latin typeface="Arial"/>
                <a:cs typeface="Arial"/>
              </a:rPr>
              <a:t>st</a:t>
            </a:r>
            <a:endParaRPr sz="22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39800" y="5709920"/>
            <a:ext cx="140969" cy="1422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9800" y="6178550"/>
            <a:ext cx="140969" cy="1422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15389" y="5638458"/>
            <a:ext cx="6267450" cy="818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No</a:t>
            </a:r>
            <a:r>
              <a:rPr sz="2200" b="1" spc="-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200" b="1" spc="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200" b="1" spc="-2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200" b="1" spc="5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orti</a:t>
            </a:r>
            <a:r>
              <a:rPr sz="2200" b="1" spc="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al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or</a:t>
            </a:r>
            <a:r>
              <a:rPr sz="2200" b="1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200" b="1" spc="-2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hm</a:t>
            </a: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200" spc="-15" dirty="0">
                <a:latin typeface="Arial"/>
                <a:cs typeface="Arial"/>
              </a:rPr>
              <a:t>Inte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na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so</a:t>
            </a:r>
            <a:r>
              <a:rPr sz="2200" spc="-5" dirty="0">
                <a:latin typeface="Arial"/>
                <a:cs typeface="Arial"/>
              </a:rPr>
              <a:t>rtin</a:t>
            </a:r>
            <a:r>
              <a:rPr sz="2200" dirty="0">
                <a:latin typeface="Arial"/>
                <a:cs typeface="Arial"/>
              </a:rPr>
              <a:t>g</a:t>
            </a:r>
            <a:r>
              <a:rPr sz="2200" spc="-10" dirty="0">
                <a:latin typeface="Arial"/>
                <a:cs typeface="Arial"/>
              </a:rPr>
              <a:t>: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as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es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at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w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 fi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i</a:t>
            </a:r>
            <a:r>
              <a:rPr sz="2200" dirty="0">
                <a:latin typeface="Arial"/>
                <a:cs typeface="Arial"/>
              </a:rPr>
              <a:t>n 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emo</a:t>
            </a:r>
            <a:r>
              <a:rPr sz="2200" dirty="0">
                <a:latin typeface="Arial"/>
                <a:cs typeface="Arial"/>
              </a:rPr>
              <a:t>ry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491505" y="3487419"/>
            <a:ext cx="2305685" cy="203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bject 51"/>
          <p:cNvSpPr txBox="1"/>
          <p:nvPr/>
        </p:nvSpPr>
        <p:spPr>
          <a:xfrm>
            <a:off x="5584177" y="3088501"/>
            <a:ext cx="242952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ZA" sz="2000" b="1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000" b="1" spc="-5" dirty="0" err="1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b="1" spc="-15" dirty="0" err="1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000" b="1" spc="-5" dirty="0" err="1" smtClean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sz="2000" b="1" spc="-15" dirty="0" err="1" smtClean="0">
                <a:solidFill>
                  <a:srgbClr val="FF0000"/>
                </a:solidFill>
                <a:latin typeface="Arial"/>
                <a:cs typeface="Arial"/>
              </a:rPr>
              <a:t>asi</a:t>
            </a:r>
            <a:r>
              <a:rPr sz="2000" b="1" spc="-10" dirty="0" err="1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b="1" spc="-15" dirty="0" err="1" smtClean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000" b="1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endParaRPr sz="20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042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ct val="100000"/>
              </a:lnSpc>
            </a:pPr>
            <a:r>
              <a:rPr spc="-5" dirty="0"/>
              <a:t>Dou</a:t>
            </a:r>
            <a:r>
              <a:rPr spc="5" dirty="0"/>
              <a:t>b</a:t>
            </a:r>
            <a:r>
              <a:rPr spc="-5" dirty="0"/>
              <a:t>l</a:t>
            </a:r>
            <a:r>
              <a:rPr dirty="0"/>
              <a:t>e</a:t>
            </a:r>
            <a:r>
              <a:rPr spc="-5" dirty="0"/>
              <a:t> </a:t>
            </a:r>
            <a:r>
              <a:rPr spc="-30" dirty="0"/>
              <a:t>E</a:t>
            </a:r>
            <a:r>
              <a:rPr spc="-5" dirty="0"/>
              <a:t>nde</a:t>
            </a:r>
            <a:r>
              <a:rPr dirty="0"/>
              <a:t>d</a:t>
            </a:r>
            <a:r>
              <a:rPr spc="-5" dirty="0"/>
              <a:t> </a:t>
            </a:r>
            <a:r>
              <a:rPr spc="-25" dirty="0"/>
              <a:t>PQ:</a:t>
            </a:r>
            <a:r>
              <a:rPr spc="-10" dirty="0"/>
              <a:t> </a:t>
            </a:r>
            <a:r>
              <a:rPr dirty="0"/>
              <a:t>M</a:t>
            </a:r>
            <a:r>
              <a:rPr spc="-5" dirty="0"/>
              <a:t>i</a:t>
            </a:r>
            <a:r>
              <a:rPr dirty="0"/>
              <a:t>n</a:t>
            </a:r>
            <a:r>
              <a:rPr spc="-5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M</a:t>
            </a:r>
            <a:r>
              <a:rPr spc="-5" dirty="0"/>
              <a:t>a</a:t>
            </a:r>
            <a:r>
              <a:rPr dirty="0"/>
              <a:t>x </a:t>
            </a:r>
            <a:r>
              <a:rPr spc="-5" dirty="0"/>
              <a:t>Heap</a:t>
            </a:r>
          </a:p>
        </p:txBody>
      </p:sp>
      <p:sp>
        <p:nvSpPr>
          <p:cNvPr id="3" name="object 3"/>
          <p:cNvSpPr/>
          <p:nvPr/>
        </p:nvSpPr>
        <p:spPr>
          <a:xfrm>
            <a:off x="218440" y="1280160"/>
            <a:ext cx="9657080" cy="0"/>
          </a:xfrm>
          <a:custGeom>
            <a:avLst/>
            <a:gdLst/>
            <a:ahLst/>
            <a:cxnLst/>
            <a:rect l="l" t="t" r="r" b="b"/>
            <a:pathLst>
              <a:path w="9657080">
                <a:moveTo>
                  <a:pt x="0" y="0"/>
                </a:moveTo>
                <a:lnTo>
                  <a:pt x="965708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6730" y="1479292"/>
            <a:ext cx="8168640" cy="25478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53670">
              <a:lnSpc>
                <a:spcPct val="139800"/>
              </a:lnSpc>
              <a:tabLst>
                <a:tab pos="490855" algn="l"/>
                <a:tab pos="1483995" algn="l"/>
                <a:tab pos="2416175" algn="l"/>
                <a:tab pos="3409950" algn="l"/>
                <a:tab pos="4340225" algn="l"/>
                <a:tab pos="5083175" algn="l"/>
                <a:tab pos="5439410" algn="l"/>
                <a:tab pos="5749290" algn="l"/>
                <a:tab pos="6446520" algn="l"/>
                <a:tab pos="7687945" algn="l"/>
              </a:tabLst>
            </a:pPr>
            <a:r>
              <a:rPr sz="2200" spc="-15" dirty="0">
                <a:latin typeface="Arial"/>
                <a:cs typeface="Arial"/>
              </a:rPr>
              <a:t>A	d</a:t>
            </a:r>
            <a:r>
              <a:rPr sz="2200" spc="-5" dirty="0">
                <a:latin typeface="Arial"/>
                <a:cs typeface="Arial"/>
              </a:rPr>
              <a:t>ou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e	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ed	</a:t>
            </a:r>
            <a:r>
              <a:rPr sz="2200" spc="-5" dirty="0">
                <a:latin typeface="Arial"/>
                <a:cs typeface="Arial"/>
              </a:rPr>
              <a:t>pr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ori</a:t>
            </a:r>
            <a:r>
              <a:rPr sz="2200" spc="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y	</a:t>
            </a:r>
            <a:r>
              <a:rPr sz="2200" spc="-5" dirty="0">
                <a:latin typeface="Arial"/>
                <a:cs typeface="Arial"/>
              </a:rPr>
              <a:t>qu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e	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spc="-15" dirty="0">
                <a:latin typeface="Arial"/>
                <a:cs typeface="Arial"/>
              </a:rPr>
              <a:t>P</a:t>
            </a:r>
            <a:r>
              <a:rPr sz="2200" spc="-35" dirty="0">
                <a:latin typeface="Arial"/>
                <a:cs typeface="Arial"/>
              </a:rPr>
              <a:t>Q</a:t>
            </a:r>
            <a:r>
              <a:rPr sz="2200" dirty="0">
                <a:latin typeface="Arial"/>
                <a:cs typeface="Arial"/>
              </a:rPr>
              <a:t>)	</a:t>
            </a:r>
            <a:r>
              <a:rPr sz="2200" dirty="0" smtClean="0">
                <a:latin typeface="Arial"/>
                <a:cs typeface="Arial"/>
              </a:rPr>
              <a:t>su</a:t>
            </a:r>
            <a:r>
              <a:rPr sz="2200" spc="-5" dirty="0" smtClean="0">
                <a:latin typeface="Arial"/>
                <a:cs typeface="Arial"/>
              </a:rPr>
              <a:t>pp</a:t>
            </a:r>
            <a:r>
              <a:rPr sz="2200" dirty="0" smtClean="0">
                <a:latin typeface="Arial"/>
                <a:cs typeface="Arial"/>
              </a:rPr>
              <a:t>o</a:t>
            </a:r>
            <a:r>
              <a:rPr sz="2200" spc="-5" dirty="0" smtClean="0">
                <a:latin typeface="Arial"/>
                <a:cs typeface="Arial"/>
              </a:rPr>
              <a:t>r</a:t>
            </a:r>
            <a:r>
              <a:rPr sz="2200" spc="-15" dirty="0" smtClean="0">
                <a:latin typeface="Arial"/>
                <a:cs typeface="Arial"/>
              </a:rPr>
              <a:t>ts</a:t>
            </a:r>
            <a:r>
              <a:rPr sz="2200" spc="5" dirty="0" smtClean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15" dirty="0" smtClean="0">
                <a:latin typeface="Arial"/>
                <a:cs typeface="Arial"/>
              </a:rPr>
              <a:t>fo</a:t>
            </a:r>
            <a:r>
              <a:rPr sz="2200" spc="-5" dirty="0" smtClean="0">
                <a:latin typeface="Arial"/>
                <a:cs typeface="Arial"/>
              </a:rPr>
              <a:t>llowin</a:t>
            </a:r>
            <a:r>
              <a:rPr sz="2200" dirty="0" smtClean="0">
                <a:latin typeface="Arial"/>
                <a:cs typeface="Arial"/>
              </a:rPr>
              <a:t>g</a:t>
            </a:r>
            <a:r>
              <a:rPr sz="2200" spc="-10" dirty="0" smtClean="0"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  <a:p>
            <a:pPr marL="443865" marR="2576195" algn="just">
              <a:lnSpc>
                <a:spcPct val="139800"/>
              </a:lnSpc>
            </a:pPr>
            <a:r>
              <a:rPr sz="2200" spc="-15" dirty="0">
                <a:latin typeface="Arial"/>
                <a:cs typeface="Arial"/>
              </a:rPr>
              <a:t>In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ertin</a:t>
            </a:r>
            <a:r>
              <a:rPr sz="2200" dirty="0">
                <a:latin typeface="Arial"/>
                <a:cs typeface="Arial"/>
              </a:rPr>
              <a:t>g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n 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5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it</a:t>
            </a:r>
            <a:r>
              <a:rPr sz="2200" dirty="0">
                <a:latin typeface="Arial"/>
                <a:cs typeface="Arial"/>
              </a:rPr>
              <a:t>h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n </a:t>
            </a:r>
            <a:r>
              <a:rPr sz="2200" spc="-5" dirty="0">
                <a:latin typeface="Arial"/>
                <a:cs typeface="Arial"/>
              </a:rPr>
              <a:t>ar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it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ar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y </a:t>
            </a:r>
            <a:r>
              <a:rPr sz="2200" spc="-10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letin</a:t>
            </a:r>
            <a:r>
              <a:rPr sz="2200" dirty="0">
                <a:latin typeface="Arial"/>
                <a:cs typeface="Arial"/>
              </a:rPr>
              <a:t>g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n </a:t>
            </a:r>
            <a:r>
              <a:rPr sz="2200" spc="-5" dirty="0">
                <a:latin typeface="Arial"/>
                <a:cs typeface="Arial"/>
              </a:rPr>
              <a:t>el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wit</a:t>
            </a:r>
            <a:r>
              <a:rPr sz="2200" dirty="0">
                <a:latin typeface="Arial"/>
                <a:cs typeface="Arial"/>
              </a:rPr>
              <a:t>h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 s</a:t>
            </a:r>
            <a:r>
              <a:rPr sz="2200" spc="-5" dirty="0">
                <a:latin typeface="Arial"/>
                <a:cs typeface="Arial"/>
              </a:rPr>
              <a:t>mal</a:t>
            </a:r>
            <a:r>
              <a:rPr sz="2200" spc="5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st</a:t>
            </a:r>
            <a:r>
              <a:rPr sz="2200" dirty="0">
                <a:latin typeface="Arial"/>
                <a:cs typeface="Arial"/>
              </a:rPr>
              <a:t> key </a:t>
            </a:r>
            <a:r>
              <a:rPr sz="2200" spc="-10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letin</a:t>
            </a:r>
            <a:r>
              <a:rPr sz="2200" dirty="0">
                <a:latin typeface="Arial"/>
                <a:cs typeface="Arial"/>
              </a:rPr>
              <a:t>g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n </a:t>
            </a:r>
            <a:r>
              <a:rPr sz="2200" spc="-5" dirty="0">
                <a:latin typeface="Arial"/>
                <a:cs typeface="Arial"/>
              </a:rPr>
              <a:t>el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wit</a:t>
            </a:r>
            <a:r>
              <a:rPr sz="2200" dirty="0">
                <a:latin typeface="Arial"/>
                <a:cs typeface="Arial"/>
              </a:rPr>
              <a:t>h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5" dirty="0">
                <a:latin typeface="Arial"/>
                <a:cs typeface="Arial"/>
              </a:rPr>
              <a:t>la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g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st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 smtClean="0">
                <a:latin typeface="Arial"/>
                <a:cs typeface="Arial"/>
              </a:rPr>
              <a:t>k</a:t>
            </a:r>
            <a:r>
              <a:rPr sz="2200" spc="-5" dirty="0" smtClean="0">
                <a:latin typeface="Arial"/>
                <a:cs typeface="Arial"/>
              </a:rPr>
              <a:t>e</a:t>
            </a:r>
            <a:r>
              <a:rPr sz="2200" dirty="0" smtClean="0">
                <a:latin typeface="Arial"/>
                <a:cs typeface="Arial"/>
              </a:rPr>
              <a:t>y</a:t>
            </a:r>
            <a:endParaRPr lang="en-ZA" sz="2200" dirty="0" smtClean="0">
              <a:latin typeface="Arial"/>
              <a:cs typeface="Arial"/>
            </a:endParaRPr>
          </a:p>
          <a:p>
            <a:pPr marL="443865" marR="2576195" algn="just">
              <a:lnSpc>
                <a:spcPct val="139800"/>
              </a:lnSpc>
            </a:pPr>
            <a:endParaRPr sz="800" dirty="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1050"/>
              </a:spcBef>
            </a:pP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u="heavy" spc="-15" dirty="0">
                <a:latin typeface="Arial"/>
                <a:cs typeface="Arial"/>
              </a:rPr>
              <a:t>M</a:t>
            </a:r>
            <a:r>
              <a:rPr sz="2200" u="heavy" spc="-5" dirty="0">
                <a:latin typeface="Arial"/>
                <a:cs typeface="Arial"/>
              </a:rPr>
              <a:t>i</a:t>
            </a:r>
            <a:r>
              <a:rPr sz="2200" u="heavy" dirty="0">
                <a:latin typeface="Arial"/>
                <a:cs typeface="Arial"/>
              </a:rPr>
              <a:t>n</a:t>
            </a:r>
            <a:r>
              <a:rPr sz="2200" u="heavy" spc="-5" dirty="0">
                <a:latin typeface="Arial"/>
                <a:cs typeface="Arial"/>
              </a:rPr>
              <a:t>-</a:t>
            </a:r>
            <a:r>
              <a:rPr sz="2200" u="heavy" spc="-15" dirty="0">
                <a:latin typeface="Arial"/>
                <a:cs typeface="Arial"/>
              </a:rPr>
              <a:t>M</a:t>
            </a:r>
            <a:r>
              <a:rPr sz="2200" u="heavy" dirty="0">
                <a:latin typeface="Arial"/>
                <a:cs typeface="Arial"/>
              </a:rPr>
              <a:t>ax</a:t>
            </a:r>
            <a:r>
              <a:rPr sz="2200" u="heavy" spc="-15" dirty="0">
                <a:latin typeface="Arial"/>
                <a:cs typeface="Arial"/>
              </a:rPr>
              <a:t> </a:t>
            </a:r>
            <a:r>
              <a:rPr sz="2200" u="heavy" spc="-5" dirty="0">
                <a:latin typeface="Arial"/>
                <a:cs typeface="Arial"/>
              </a:rPr>
              <a:t>Hea</a:t>
            </a:r>
            <a:r>
              <a:rPr sz="2200" u="heavy" dirty="0">
                <a:latin typeface="Arial"/>
                <a:cs typeface="Arial"/>
              </a:rPr>
              <a:t>p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su</a:t>
            </a:r>
            <a:r>
              <a:rPr sz="2200" spc="-5" dirty="0">
                <a:latin typeface="Arial"/>
                <a:cs typeface="Arial"/>
              </a:rPr>
              <a:t>p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ort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 a</a:t>
            </a:r>
            <a:r>
              <a:rPr sz="2200" spc="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f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 a</a:t>
            </a:r>
            <a:r>
              <a:rPr sz="2200" spc="-5" dirty="0">
                <a:latin typeface="Arial"/>
                <a:cs typeface="Arial"/>
              </a:rPr>
              <a:t>bo</a:t>
            </a:r>
            <a:r>
              <a:rPr sz="2200" spc="5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pe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ati</a:t>
            </a:r>
            <a:r>
              <a:rPr sz="2200" spc="5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03420" y="4371521"/>
            <a:ext cx="3937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15" dirty="0">
                <a:latin typeface="Arial"/>
                <a:cs typeface="Arial"/>
              </a:rPr>
              <a:t>Min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87620" y="4848859"/>
            <a:ext cx="581660" cy="504190"/>
          </a:xfrm>
          <a:custGeom>
            <a:avLst/>
            <a:gdLst/>
            <a:ahLst/>
            <a:cxnLst/>
            <a:rect l="l" t="t" r="r" b="b"/>
            <a:pathLst>
              <a:path w="581660" h="504189">
                <a:moveTo>
                  <a:pt x="290829" y="0"/>
                </a:moveTo>
                <a:lnTo>
                  <a:pt x="339092" y="3200"/>
                </a:lnTo>
                <a:lnTo>
                  <a:pt x="384474" y="12496"/>
                </a:lnTo>
                <a:lnTo>
                  <a:pt x="426458" y="27432"/>
                </a:lnTo>
                <a:lnTo>
                  <a:pt x="464525" y="47548"/>
                </a:lnTo>
                <a:lnTo>
                  <a:pt x="498157" y="72389"/>
                </a:lnTo>
                <a:lnTo>
                  <a:pt x="526836" y="101498"/>
                </a:lnTo>
                <a:lnTo>
                  <a:pt x="550044" y="134416"/>
                </a:lnTo>
                <a:lnTo>
                  <a:pt x="567263" y="170687"/>
                </a:lnTo>
                <a:lnTo>
                  <a:pt x="577974" y="209854"/>
                </a:lnTo>
                <a:lnTo>
                  <a:pt x="581659" y="251459"/>
                </a:lnTo>
                <a:lnTo>
                  <a:pt x="580727" y="272719"/>
                </a:lnTo>
                <a:lnTo>
                  <a:pt x="573464" y="313472"/>
                </a:lnTo>
                <a:lnTo>
                  <a:pt x="559434" y="351492"/>
                </a:lnTo>
                <a:lnTo>
                  <a:pt x="539156" y="386331"/>
                </a:lnTo>
                <a:lnTo>
                  <a:pt x="513148" y="417539"/>
                </a:lnTo>
                <a:lnTo>
                  <a:pt x="481928" y="444666"/>
                </a:lnTo>
                <a:lnTo>
                  <a:pt x="446013" y="467264"/>
                </a:lnTo>
                <a:lnTo>
                  <a:pt x="405923" y="484882"/>
                </a:lnTo>
                <a:lnTo>
                  <a:pt x="362176" y="497070"/>
                </a:lnTo>
                <a:lnTo>
                  <a:pt x="315288" y="503380"/>
                </a:lnTo>
                <a:lnTo>
                  <a:pt x="290829" y="504189"/>
                </a:lnTo>
                <a:lnTo>
                  <a:pt x="266371" y="503380"/>
                </a:lnTo>
                <a:lnTo>
                  <a:pt x="219483" y="497070"/>
                </a:lnTo>
                <a:lnTo>
                  <a:pt x="175736" y="484882"/>
                </a:lnTo>
                <a:lnTo>
                  <a:pt x="135646" y="467264"/>
                </a:lnTo>
                <a:lnTo>
                  <a:pt x="99731" y="444666"/>
                </a:lnTo>
                <a:lnTo>
                  <a:pt x="68511" y="417539"/>
                </a:lnTo>
                <a:lnTo>
                  <a:pt x="42503" y="386331"/>
                </a:lnTo>
                <a:lnTo>
                  <a:pt x="22225" y="351492"/>
                </a:lnTo>
                <a:lnTo>
                  <a:pt x="8195" y="313472"/>
                </a:lnTo>
                <a:lnTo>
                  <a:pt x="932" y="272719"/>
                </a:lnTo>
                <a:lnTo>
                  <a:pt x="0" y="251459"/>
                </a:lnTo>
                <a:lnTo>
                  <a:pt x="932" y="230381"/>
                </a:lnTo>
                <a:lnTo>
                  <a:pt x="8195" y="189938"/>
                </a:lnTo>
                <a:lnTo>
                  <a:pt x="22225" y="152161"/>
                </a:lnTo>
                <a:lnTo>
                  <a:pt x="42503" y="117509"/>
                </a:lnTo>
                <a:lnTo>
                  <a:pt x="68511" y="86439"/>
                </a:lnTo>
                <a:lnTo>
                  <a:pt x="99731" y="59407"/>
                </a:lnTo>
                <a:lnTo>
                  <a:pt x="135646" y="36871"/>
                </a:lnTo>
                <a:lnTo>
                  <a:pt x="175736" y="19288"/>
                </a:lnTo>
                <a:lnTo>
                  <a:pt x="219483" y="7115"/>
                </a:lnTo>
                <a:lnTo>
                  <a:pt x="266371" y="809"/>
                </a:lnTo>
                <a:lnTo>
                  <a:pt x="29082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87620" y="4848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69279" y="5353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93820" y="4522470"/>
            <a:ext cx="565150" cy="477520"/>
          </a:xfrm>
          <a:custGeom>
            <a:avLst/>
            <a:gdLst/>
            <a:ahLst/>
            <a:cxnLst/>
            <a:rect l="l" t="t" r="r" b="b"/>
            <a:pathLst>
              <a:path w="565150" h="477520">
                <a:moveTo>
                  <a:pt x="565150" y="0"/>
                </a:moveTo>
                <a:lnTo>
                  <a:pt x="0" y="47751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35220" y="4574540"/>
            <a:ext cx="247650" cy="330200"/>
          </a:xfrm>
          <a:custGeom>
            <a:avLst/>
            <a:gdLst/>
            <a:ahLst/>
            <a:cxnLst/>
            <a:rect l="l" t="t" r="r" b="b"/>
            <a:pathLst>
              <a:path w="247650" h="330200">
                <a:moveTo>
                  <a:pt x="0" y="0"/>
                </a:moveTo>
                <a:lnTo>
                  <a:pt x="247650" y="330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64510" y="5897879"/>
            <a:ext cx="476250" cy="457200"/>
          </a:xfrm>
          <a:custGeom>
            <a:avLst/>
            <a:gdLst/>
            <a:ahLst/>
            <a:cxnLst/>
            <a:rect l="l" t="t" r="r" b="b"/>
            <a:pathLst>
              <a:path w="476250" h="457200">
                <a:moveTo>
                  <a:pt x="237489" y="0"/>
                </a:moveTo>
                <a:lnTo>
                  <a:pt x="277196" y="2903"/>
                </a:lnTo>
                <a:lnTo>
                  <a:pt x="314502" y="11338"/>
                </a:lnTo>
                <a:lnTo>
                  <a:pt x="365044" y="33464"/>
                </a:lnTo>
                <a:lnTo>
                  <a:pt x="407828" y="65722"/>
                </a:lnTo>
                <a:lnTo>
                  <a:pt x="441440" y="106724"/>
                </a:lnTo>
                <a:lnTo>
                  <a:pt x="464464" y="155082"/>
                </a:lnTo>
                <a:lnTo>
                  <a:pt x="475487" y="209406"/>
                </a:lnTo>
                <a:lnTo>
                  <a:pt x="476250" y="228600"/>
                </a:lnTo>
                <a:lnTo>
                  <a:pt x="475487" y="247793"/>
                </a:lnTo>
                <a:lnTo>
                  <a:pt x="464464" y="302117"/>
                </a:lnTo>
                <a:lnTo>
                  <a:pt x="441440" y="350475"/>
                </a:lnTo>
                <a:lnTo>
                  <a:pt x="407828" y="391477"/>
                </a:lnTo>
                <a:lnTo>
                  <a:pt x="365044" y="423735"/>
                </a:lnTo>
                <a:lnTo>
                  <a:pt x="314502" y="445861"/>
                </a:lnTo>
                <a:lnTo>
                  <a:pt x="277196" y="454296"/>
                </a:lnTo>
                <a:lnTo>
                  <a:pt x="237489" y="457200"/>
                </a:lnTo>
                <a:lnTo>
                  <a:pt x="217544" y="456465"/>
                </a:lnTo>
                <a:lnTo>
                  <a:pt x="179294" y="450744"/>
                </a:lnTo>
                <a:lnTo>
                  <a:pt x="126824" y="432305"/>
                </a:lnTo>
                <a:lnTo>
                  <a:pt x="81521" y="403270"/>
                </a:lnTo>
                <a:lnTo>
                  <a:pt x="44825" y="365028"/>
                </a:lnTo>
                <a:lnTo>
                  <a:pt x="18176" y="318968"/>
                </a:lnTo>
                <a:lnTo>
                  <a:pt x="3014" y="266479"/>
                </a:lnTo>
                <a:lnTo>
                  <a:pt x="0" y="228600"/>
                </a:lnTo>
                <a:lnTo>
                  <a:pt x="762" y="209406"/>
                </a:lnTo>
                <a:lnTo>
                  <a:pt x="11775" y="155082"/>
                </a:lnTo>
                <a:lnTo>
                  <a:pt x="34755" y="106724"/>
                </a:lnTo>
                <a:lnTo>
                  <a:pt x="68262" y="65722"/>
                </a:lnTo>
                <a:lnTo>
                  <a:pt x="110856" y="33464"/>
                </a:lnTo>
                <a:lnTo>
                  <a:pt x="161096" y="11338"/>
                </a:lnTo>
                <a:lnTo>
                  <a:pt x="217544" y="734"/>
                </a:lnTo>
                <a:lnTo>
                  <a:pt x="23748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64510" y="589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40759" y="6356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03270" y="5365750"/>
            <a:ext cx="261620" cy="565150"/>
          </a:xfrm>
          <a:custGeom>
            <a:avLst/>
            <a:gdLst/>
            <a:ahLst/>
            <a:cxnLst/>
            <a:rect l="l" t="t" r="r" b="b"/>
            <a:pathLst>
              <a:path w="261620" h="565150">
                <a:moveTo>
                  <a:pt x="261619" y="0"/>
                </a:moveTo>
                <a:lnTo>
                  <a:pt x="0" y="56515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36109" y="4236720"/>
            <a:ext cx="499109" cy="457200"/>
          </a:xfrm>
          <a:custGeom>
            <a:avLst/>
            <a:gdLst/>
            <a:ahLst/>
            <a:cxnLst/>
            <a:rect l="l" t="t" r="r" b="b"/>
            <a:pathLst>
              <a:path w="499110" h="457200">
                <a:moveTo>
                  <a:pt x="248919" y="0"/>
                </a:moveTo>
                <a:lnTo>
                  <a:pt x="290181" y="2868"/>
                </a:lnTo>
                <a:lnTo>
                  <a:pt x="329072" y="11216"/>
                </a:lnTo>
                <a:lnTo>
                  <a:pt x="365128" y="24654"/>
                </a:lnTo>
                <a:lnTo>
                  <a:pt x="412881" y="53505"/>
                </a:lnTo>
                <a:lnTo>
                  <a:pt x="451642" y="91622"/>
                </a:lnTo>
                <a:lnTo>
                  <a:pt x="479841" y="137695"/>
                </a:lnTo>
                <a:lnTo>
                  <a:pt x="495910" y="190412"/>
                </a:lnTo>
                <a:lnTo>
                  <a:pt x="499110" y="228599"/>
                </a:lnTo>
                <a:lnTo>
                  <a:pt x="498300" y="247793"/>
                </a:lnTo>
                <a:lnTo>
                  <a:pt x="486623" y="302117"/>
                </a:lnTo>
                <a:lnTo>
                  <a:pt x="462293" y="350475"/>
                </a:lnTo>
                <a:lnTo>
                  <a:pt x="426878" y="391477"/>
                </a:lnTo>
                <a:lnTo>
                  <a:pt x="381948" y="423735"/>
                </a:lnTo>
                <a:lnTo>
                  <a:pt x="329072" y="445861"/>
                </a:lnTo>
                <a:lnTo>
                  <a:pt x="290181" y="454296"/>
                </a:lnTo>
                <a:lnTo>
                  <a:pt x="248919" y="457199"/>
                </a:lnTo>
                <a:lnTo>
                  <a:pt x="228031" y="456465"/>
                </a:lnTo>
                <a:lnTo>
                  <a:pt x="187965" y="450744"/>
                </a:lnTo>
                <a:lnTo>
                  <a:pt x="150554" y="439697"/>
                </a:lnTo>
                <a:lnTo>
                  <a:pt x="100401" y="414040"/>
                </a:lnTo>
                <a:lnTo>
                  <a:pt x="58751" y="378713"/>
                </a:lnTo>
                <a:lnTo>
                  <a:pt x="27123" y="335104"/>
                </a:lnTo>
                <a:lnTo>
                  <a:pt x="7033" y="284604"/>
                </a:lnTo>
                <a:lnTo>
                  <a:pt x="0" y="228599"/>
                </a:lnTo>
                <a:lnTo>
                  <a:pt x="800" y="209234"/>
                </a:lnTo>
                <a:lnTo>
                  <a:pt x="12354" y="154594"/>
                </a:lnTo>
                <a:lnTo>
                  <a:pt x="36459" y="106161"/>
                </a:lnTo>
                <a:lnTo>
                  <a:pt x="71596" y="65246"/>
                </a:lnTo>
                <a:lnTo>
                  <a:pt x="116248" y="33160"/>
                </a:lnTo>
                <a:lnTo>
                  <a:pt x="168899" y="11216"/>
                </a:lnTo>
                <a:lnTo>
                  <a:pt x="207694" y="2868"/>
                </a:lnTo>
                <a:lnTo>
                  <a:pt x="24891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36109" y="4236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35220" y="4693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28640" y="5862320"/>
            <a:ext cx="476250" cy="457200"/>
          </a:xfrm>
          <a:custGeom>
            <a:avLst/>
            <a:gdLst/>
            <a:ahLst/>
            <a:cxnLst/>
            <a:rect l="l" t="t" r="r" b="b"/>
            <a:pathLst>
              <a:path w="476250" h="457200">
                <a:moveTo>
                  <a:pt x="237489" y="0"/>
                </a:moveTo>
                <a:lnTo>
                  <a:pt x="276887" y="2903"/>
                </a:lnTo>
                <a:lnTo>
                  <a:pt x="331589" y="17502"/>
                </a:lnTo>
                <a:lnTo>
                  <a:pt x="379689" y="43159"/>
                </a:lnTo>
                <a:lnTo>
                  <a:pt x="419697" y="78486"/>
                </a:lnTo>
                <a:lnTo>
                  <a:pt x="450121" y="122095"/>
                </a:lnTo>
                <a:lnTo>
                  <a:pt x="469469" y="172595"/>
                </a:lnTo>
                <a:lnTo>
                  <a:pt x="476250" y="228599"/>
                </a:lnTo>
                <a:lnTo>
                  <a:pt x="475478" y="247793"/>
                </a:lnTo>
                <a:lnTo>
                  <a:pt x="464342" y="302117"/>
                </a:lnTo>
                <a:lnTo>
                  <a:pt x="441136" y="350475"/>
                </a:lnTo>
                <a:lnTo>
                  <a:pt x="407352" y="391477"/>
                </a:lnTo>
                <a:lnTo>
                  <a:pt x="364481" y="423735"/>
                </a:lnTo>
                <a:lnTo>
                  <a:pt x="314015" y="445861"/>
                </a:lnTo>
                <a:lnTo>
                  <a:pt x="257445" y="456465"/>
                </a:lnTo>
                <a:lnTo>
                  <a:pt x="237489" y="457199"/>
                </a:lnTo>
                <a:lnTo>
                  <a:pt x="217544" y="456465"/>
                </a:lnTo>
                <a:lnTo>
                  <a:pt x="179294" y="450744"/>
                </a:lnTo>
                <a:lnTo>
                  <a:pt x="126824" y="432305"/>
                </a:lnTo>
                <a:lnTo>
                  <a:pt x="81521" y="403270"/>
                </a:lnTo>
                <a:lnTo>
                  <a:pt x="44825" y="365028"/>
                </a:lnTo>
                <a:lnTo>
                  <a:pt x="18176" y="318968"/>
                </a:lnTo>
                <a:lnTo>
                  <a:pt x="3014" y="266479"/>
                </a:lnTo>
                <a:lnTo>
                  <a:pt x="0" y="228599"/>
                </a:lnTo>
                <a:lnTo>
                  <a:pt x="762" y="209406"/>
                </a:lnTo>
                <a:lnTo>
                  <a:pt x="11775" y="155082"/>
                </a:lnTo>
                <a:lnTo>
                  <a:pt x="34755" y="106724"/>
                </a:lnTo>
                <a:lnTo>
                  <a:pt x="68262" y="65722"/>
                </a:lnTo>
                <a:lnTo>
                  <a:pt x="110856" y="33464"/>
                </a:lnTo>
                <a:lnTo>
                  <a:pt x="161096" y="11338"/>
                </a:lnTo>
                <a:lnTo>
                  <a:pt x="217544" y="734"/>
                </a:lnTo>
                <a:lnTo>
                  <a:pt x="23748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28640" y="5862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04890" y="6319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01870" y="5897879"/>
            <a:ext cx="476250" cy="457200"/>
          </a:xfrm>
          <a:custGeom>
            <a:avLst/>
            <a:gdLst/>
            <a:ahLst/>
            <a:cxnLst/>
            <a:rect l="l" t="t" r="r" b="b"/>
            <a:pathLst>
              <a:path w="476250" h="457200">
                <a:moveTo>
                  <a:pt x="238759" y="0"/>
                </a:moveTo>
                <a:lnTo>
                  <a:pt x="278122" y="2903"/>
                </a:lnTo>
                <a:lnTo>
                  <a:pt x="332660" y="17502"/>
                </a:lnTo>
                <a:lnTo>
                  <a:pt x="380512" y="43159"/>
                </a:lnTo>
                <a:lnTo>
                  <a:pt x="420237" y="78486"/>
                </a:lnTo>
                <a:lnTo>
                  <a:pt x="450395" y="122095"/>
                </a:lnTo>
                <a:lnTo>
                  <a:pt x="469546" y="172595"/>
                </a:lnTo>
                <a:lnTo>
                  <a:pt x="476250" y="228600"/>
                </a:lnTo>
                <a:lnTo>
                  <a:pt x="475487" y="247793"/>
                </a:lnTo>
                <a:lnTo>
                  <a:pt x="464474" y="302117"/>
                </a:lnTo>
                <a:lnTo>
                  <a:pt x="441494" y="350475"/>
                </a:lnTo>
                <a:lnTo>
                  <a:pt x="407987" y="391477"/>
                </a:lnTo>
                <a:lnTo>
                  <a:pt x="365393" y="423735"/>
                </a:lnTo>
                <a:lnTo>
                  <a:pt x="315153" y="445861"/>
                </a:lnTo>
                <a:lnTo>
                  <a:pt x="258705" y="456465"/>
                </a:lnTo>
                <a:lnTo>
                  <a:pt x="238759" y="457200"/>
                </a:lnTo>
                <a:lnTo>
                  <a:pt x="218632" y="456465"/>
                </a:lnTo>
                <a:lnTo>
                  <a:pt x="180074" y="450744"/>
                </a:lnTo>
                <a:lnTo>
                  <a:pt x="127260" y="432305"/>
                </a:lnTo>
                <a:lnTo>
                  <a:pt x="81733" y="403270"/>
                </a:lnTo>
                <a:lnTo>
                  <a:pt x="44907" y="365028"/>
                </a:lnTo>
                <a:lnTo>
                  <a:pt x="18196" y="318968"/>
                </a:lnTo>
                <a:lnTo>
                  <a:pt x="3016" y="266479"/>
                </a:lnTo>
                <a:lnTo>
                  <a:pt x="0" y="228600"/>
                </a:lnTo>
                <a:lnTo>
                  <a:pt x="762" y="209406"/>
                </a:lnTo>
                <a:lnTo>
                  <a:pt x="11785" y="155082"/>
                </a:lnTo>
                <a:lnTo>
                  <a:pt x="34809" y="106724"/>
                </a:lnTo>
                <a:lnTo>
                  <a:pt x="68421" y="65722"/>
                </a:lnTo>
                <a:lnTo>
                  <a:pt x="111205" y="33464"/>
                </a:lnTo>
                <a:lnTo>
                  <a:pt x="161747" y="11338"/>
                </a:lnTo>
                <a:lnTo>
                  <a:pt x="199053" y="2903"/>
                </a:lnTo>
                <a:lnTo>
                  <a:pt x="23875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01870" y="589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78120" y="6356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56709" y="5862320"/>
            <a:ext cx="476250" cy="457200"/>
          </a:xfrm>
          <a:custGeom>
            <a:avLst/>
            <a:gdLst/>
            <a:ahLst/>
            <a:cxnLst/>
            <a:rect l="l" t="t" r="r" b="b"/>
            <a:pathLst>
              <a:path w="476250" h="457200">
                <a:moveTo>
                  <a:pt x="238760" y="0"/>
                </a:moveTo>
                <a:lnTo>
                  <a:pt x="278122" y="2903"/>
                </a:lnTo>
                <a:lnTo>
                  <a:pt x="332660" y="17502"/>
                </a:lnTo>
                <a:lnTo>
                  <a:pt x="380512" y="43159"/>
                </a:lnTo>
                <a:lnTo>
                  <a:pt x="420237" y="78486"/>
                </a:lnTo>
                <a:lnTo>
                  <a:pt x="450395" y="122095"/>
                </a:lnTo>
                <a:lnTo>
                  <a:pt x="469546" y="172595"/>
                </a:lnTo>
                <a:lnTo>
                  <a:pt x="476250" y="228599"/>
                </a:lnTo>
                <a:lnTo>
                  <a:pt x="475487" y="247793"/>
                </a:lnTo>
                <a:lnTo>
                  <a:pt x="464474" y="302117"/>
                </a:lnTo>
                <a:lnTo>
                  <a:pt x="441494" y="350475"/>
                </a:lnTo>
                <a:lnTo>
                  <a:pt x="407987" y="391477"/>
                </a:lnTo>
                <a:lnTo>
                  <a:pt x="365393" y="423735"/>
                </a:lnTo>
                <a:lnTo>
                  <a:pt x="315153" y="445861"/>
                </a:lnTo>
                <a:lnTo>
                  <a:pt x="258705" y="456465"/>
                </a:lnTo>
                <a:lnTo>
                  <a:pt x="238760" y="457199"/>
                </a:lnTo>
                <a:lnTo>
                  <a:pt x="218804" y="456465"/>
                </a:lnTo>
                <a:lnTo>
                  <a:pt x="180487" y="450744"/>
                </a:lnTo>
                <a:lnTo>
                  <a:pt x="127820" y="432305"/>
                </a:lnTo>
                <a:lnTo>
                  <a:pt x="82251" y="403270"/>
                </a:lnTo>
                <a:lnTo>
                  <a:pt x="45272" y="365028"/>
                </a:lnTo>
                <a:lnTo>
                  <a:pt x="18375" y="318968"/>
                </a:lnTo>
                <a:lnTo>
                  <a:pt x="3050" y="266479"/>
                </a:lnTo>
                <a:lnTo>
                  <a:pt x="0" y="228599"/>
                </a:lnTo>
                <a:lnTo>
                  <a:pt x="771" y="209406"/>
                </a:lnTo>
                <a:lnTo>
                  <a:pt x="11907" y="155082"/>
                </a:lnTo>
                <a:lnTo>
                  <a:pt x="35113" y="106724"/>
                </a:lnTo>
                <a:lnTo>
                  <a:pt x="68897" y="65722"/>
                </a:lnTo>
                <a:lnTo>
                  <a:pt x="111768" y="33464"/>
                </a:lnTo>
                <a:lnTo>
                  <a:pt x="162234" y="11338"/>
                </a:lnTo>
                <a:lnTo>
                  <a:pt x="218804" y="734"/>
                </a:lnTo>
                <a:lnTo>
                  <a:pt x="23876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56709" y="5862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32959" y="6319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18840" y="4983479"/>
            <a:ext cx="617220" cy="461009"/>
          </a:xfrm>
          <a:custGeom>
            <a:avLst/>
            <a:gdLst/>
            <a:ahLst/>
            <a:cxnLst/>
            <a:rect l="l" t="t" r="r" b="b"/>
            <a:pathLst>
              <a:path w="617220" h="461010">
                <a:moveTo>
                  <a:pt x="308610" y="0"/>
                </a:moveTo>
                <a:lnTo>
                  <a:pt x="359839" y="2940"/>
                </a:lnTo>
                <a:lnTo>
                  <a:pt x="408005" y="11480"/>
                </a:lnTo>
                <a:lnTo>
                  <a:pt x="452559" y="25203"/>
                </a:lnTo>
                <a:lnTo>
                  <a:pt x="492953" y="43687"/>
                </a:lnTo>
                <a:lnTo>
                  <a:pt x="528637" y="66516"/>
                </a:lnTo>
                <a:lnTo>
                  <a:pt x="559064" y="93268"/>
                </a:lnTo>
                <a:lnTo>
                  <a:pt x="583684" y="123526"/>
                </a:lnTo>
                <a:lnTo>
                  <a:pt x="608527" y="174568"/>
                </a:lnTo>
                <a:lnTo>
                  <a:pt x="617220" y="231140"/>
                </a:lnTo>
                <a:lnTo>
                  <a:pt x="616231" y="250514"/>
                </a:lnTo>
                <a:lnTo>
                  <a:pt x="601949" y="305277"/>
                </a:lnTo>
                <a:lnTo>
                  <a:pt x="572134" y="353936"/>
                </a:lnTo>
                <a:lnTo>
                  <a:pt x="544542" y="382311"/>
                </a:lnTo>
                <a:lnTo>
                  <a:pt x="511418" y="406964"/>
                </a:lnTo>
                <a:lnTo>
                  <a:pt x="473310" y="427491"/>
                </a:lnTo>
                <a:lnTo>
                  <a:pt x="430768" y="443487"/>
                </a:lnTo>
                <a:lnTo>
                  <a:pt x="384339" y="454550"/>
                </a:lnTo>
                <a:lnTo>
                  <a:pt x="334573" y="460275"/>
                </a:lnTo>
                <a:lnTo>
                  <a:pt x="308610" y="461010"/>
                </a:lnTo>
                <a:lnTo>
                  <a:pt x="282646" y="460275"/>
                </a:lnTo>
                <a:lnTo>
                  <a:pt x="232880" y="454550"/>
                </a:lnTo>
                <a:lnTo>
                  <a:pt x="186451" y="443487"/>
                </a:lnTo>
                <a:lnTo>
                  <a:pt x="143909" y="427491"/>
                </a:lnTo>
                <a:lnTo>
                  <a:pt x="105801" y="406964"/>
                </a:lnTo>
                <a:lnTo>
                  <a:pt x="72677" y="382311"/>
                </a:lnTo>
                <a:lnTo>
                  <a:pt x="45085" y="353936"/>
                </a:lnTo>
                <a:lnTo>
                  <a:pt x="23574" y="322242"/>
                </a:lnTo>
                <a:lnTo>
                  <a:pt x="3909" y="269363"/>
                </a:lnTo>
                <a:lnTo>
                  <a:pt x="0" y="231140"/>
                </a:lnTo>
                <a:lnTo>
                  <a:pt x="988" y="211755"/>
                </a:lnTo>
                <a:lnTo>
                  <a:pt x="15270" y="156870"/>
                </a:lnTo>
                <a:lnTo>
                  <a:pt x="45085" y="107985"/>
                </a:lnTo>
                <a:lnTo>
                  <a:pt x="72677" y="79428"/>
                </a:lnTo>
                <a:lnTo>
                  <a:pt x="105801" y="54585"/>
                </a:lnTo>
                <a:lnTo>
                  <a:pt x="143909" y="33876"/>
                </a:lnTo>
                <a:lnTo>
                  <a:pt x="186451" y="17720"/>
                </a:lnTo>
                <a:lnTo>
                  <a:pt x="232880" y="6536"/>
                </a:lnTo>
                <a:lnTo>
                  <a:pt x="282646" y="743"/>
                </a:lnTo>
                <a:lnTo>
                  <a:pt x="30861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18840" y="4983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36059" y="5444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05250" y="5440679"/>
            <a:ext cx="312420" cy="457200"/>
          </a:xfrm>
          <a:custGeom>
            <a:avLst/>
            <a:gdLst/>
            <a:ahLst/>
            <a:cxnLst/>
            <a:rect l="l" t="t" r="r" b="b"/>
            <a:pathLst>
              <a:path w="312420" h="457200">
                <a:moveTo>
                  <a:pt x="0" y="0"/>
                </a:moveTo>
                <a:lnTo>
                  <a:pt x="312420" y="457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46979" y="5306059"/>
            <a:ext cx="190500" cy="591820"/>
          </a:xfrm>
          <a:custGeom>
            <a:avLst/>
            <a:gdLst/>
            <a:ahLst/>
            <a:cxnLst/>
            <a:rect l="l" t="t" r="r" b="b"/>
            <a:pathLst>
              <a:path w="190500" h="591820">
                <a:moveTo>
                  <a:pt x="190500" y="0"/>
                </a:moveTo>
                <a:lnTo>
                  <a:pt x="0" y="59181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25770" y="5214620"/>
            <a:ext cx="283210" cy="647700"/>
          </a:xfrm>
          <a:custGeom>
            <a:avLst/>
            <a:gdLst/>
            <a:ahLst/>
            <a:cxnLst/>
            <a:rect l="l" t="t" r="r" b="b"/>
            <a:pathLst>
              <a:path w="283210" h="647700">
                <a:moveTo>
                  <a:pt x="0" y="0"/>
                </a:moveTo>
                <a:lnTo>
                  <a:pt x="283209" y="64769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503929" y="5123362"/>
            <a:ext cx="44513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dirty="0">
                <a:latin typeface="Arial"/>
                <a:cs typeface="Arial"/>
              </a:rPr>
              <a:t>Max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926079" y="4164329"/>
            <a:ext cx="3383279" cy="2468880"/>
          </a:xfrm>
          <a:custGeom>
            <a:avLst/>
            <a:gdLst/>
            <a:ahLst/>
            <a:cxnLst/>
            <a:rect l="l" t="t" r="r" b="b"/>
            <a:pathLst>
              <a:path w="3383279" h="2468879">
                <a:moveTo>
                  <a:pt x="1691640" y="2468880"/>
                </a:moveTo>
                <a:lnTo>
                  <a:pt x="0" y="2468880"/>
                </a:lnTo>
                <a:lnTo>
                  <a:pt x="0" y="0"/>
                </a:lnTo>
                <a:lnTo>
                  <a:pt x="3383279" y="0"/>
                </a:lnTo>
                <a:lnTo>
                  <a:pt x="3383279" y="2468880"/>
                </a:lnTo>
                <a:lnTo>
                  <a:pt x="1691640" y="2468880"/>
                </a:lnTo>
                <a:close/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173979" y="5017952"/>
            <a:ext cx="4438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22929" y="6021252"/>
            <a:ext cx="3937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15" dirty="0">
                <a:latin typeface="Arial"/>
                <a:cs typeface="Arial"/>
              </a:rPr>
              <a:t>Min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97350" y="5988232"/>
            <a:ext cx="3937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15" dirty="0">
                <a:latin typeface="Arial"/>
                <a:cs typeface="Arial"/>
              </a:rPr>
              <a:t>Min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50129" y="6040302"/>
            <a:ext cx="3937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15" dirty="0">
                <a:latin typeface="Arial"/>
                <a:cs typeface="Arial"/>
              </a:rPr>
              <a:t>Min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676900" y="5988232"/>
            <a:ext cx="3937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15" dirty="0">
                <a:latin typeface="Arial"/>
                <a:cs typeface="Arial"/>
              </a:rPr>
              <a:t>Min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423659" y="4337050"/>
            <a:ext cx="668020" cy="0"/>
          </a:xfrm>
          <a:custGeom>
            <a:avLst/>
            <a:gdLst/>
            <a:ahLst/>
            <a:cxnLst/>
            <a:rect l="l" t="t" r="r" b="b"/>
            <a:pathLst>
              <a:path w="668020">
                <a:moveTo>
                  <a:pt x="0" y="0"/>
                </a:moveTo>
                <a:lnTo>
                  <a:pt x="6680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84059" y="4282440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59" h="107950">
                <a:moveTo>
                  <a:pt x="0" y="0"/>
                </a:moveTo>
                <a:lnTo>
                  <a:pt x="0" y="107950"/>
                </a:lnTo>
                <a:lnTo>
                  <a:pt x="16256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306309" y="4211502"/>
            <a:ext cx="12179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Eve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pth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456679" y="6068059"/>
            <a:ext cx="668020" cy="0"/>
          </a:xfrm>
          <a:custGeom>
            <a:avLst/>
            <a:gdLst/>
            <a:ahLst/>
            <a:cxnLst/>
            <a:rect l="l" t="t" r="r" b="b"/>
            <a:pathLst>
              <a:path w="668020">
                <a:moveTo>
                  <a:pt x="0" y="0"/>
                </a:moveTo>
                <a:lnTo>
                  <a:pt x="6680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117080" y="6014720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59" h="107950">
                <a:moveTo>
                  <a:pt x="0" y="0"/>
                </a:moveTo>
                <a:lnTo>
                  <a:pt x="0" y="107949"/>
                </a:lnTo>
                <a:lnTo>
                  <a:pt x="162560" y="533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301230" y="5939971"/>
            <a:ext cx="12179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Ev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De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396990" y="5172709"/>
            <a:ext cx="668020" cy="0"/>
          </a:xfrm>
          <a:custGeom>
            <a:avLst/>
            <a:gdLst/>
            <a:ahLst/>
            <a:cxnLst/>
            <a:rect l="l" t="t" r="r" b="b"/>
            <a:pathLst>
              <a:path w="668020">
                <a:moveTo>
                  <a:pt x="0" y="0"/>
                </a:moveTo>
                <a:lnTo>
                  <a:pt x="6680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58659" y="5119370"/>
            <a:ext cx="161290" cy="107950"/>
          </a:xfrm>
          <a:custGeom>
            <a:avLst/>
            <a:gdLst/>
            <a:ahLst/>
            <a:cxnLst/>
            <a:rect l="l" t="t" r="r" b="b"/>
            <a:pathLst>
              <a:path w="161290" h="107950">
                <a:moveTo>
                  <a:pt x="0" y="0"/>
                </a:moveTo>
                <a:lnTo>
                  <a:pt x="0" y="107949"/>
                </a:lnTo>
                <a:lnTo>
                  <a:pt x="161290" y="533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273290" y="5047162"/>
            <a:ext cx="11290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Od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epth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571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745D30EA-3E22-4433-83C7-363CB25F23FD}" type="slidenum">
              <a:rPr lang="en-US" altLang="en-US"/>
              <a:pPr/>
              <a:t>2</a:t>
            </a:fld>
            <a:endParaRPr lang="en-US" altLang="en-US"/>
          </a:p>
        </p:txBody>
      </p:sp>
      <p:pic>
        <p:nvPicPr>
          <p:cNvPr id="1225730" name="Picture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39900" y="349250"/>
            <a:ext cx="11823700" cy="7086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8470900" y="1720850"/>
            <a:ext cx="12954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/>
          <p:cNvSpPr/>
          <p:nvPr/>
        </p:nvSpPr>
        <p:spPr>
          <a:xfrm>
            <a:off x="7981950" y="2117090"/>
            <a:ext cx="12954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/>
          <p:cNvSpPr/>
          <p:nvPr/>
        </p:nvSpPr>
        <p:spPr>
          <a:xfrm>
            <a:off x="317500" y="4845050"/>
            <a:ext cx="57150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9459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ct val="100000"/>
              </a:lnSpc>
            </a:pPr>
            <a:r>
              <a:rPr dirty="0"/>
              <a:t>Min–Max </a:t>
            </a:r>
            <a:r>
              <a:rPr spc="-5" dirty="0"/>
              <a:t>Hea</a:t>
            </a:r>
            <a:r>
              <a:rPr spc="5" dirty="0"/>
              <a:t>p</a:t>
            </a:r>
            <a:r>
              <a:rPr spc="-15" dirty="0"/>
              <a:t>:</a:t>
            </a:r>
            <a:r>
              <a:rPr spc="-10" dirty="0"/>
              <a:t> </a:t>
            </a:r>
            <a:r>
              <a:rPr spc="-35" dirty="0"/>
              <a:t>E</a:t>
            </a:r>
            <a:r>
              <a:rPr spc="-15" dirty="0"/>
              <a:t>x</a:t>
            </a:r>
            <a:r>
              <a:rPr spc="-5" dirty="0"/>
              <a:t>ample</a:t>
            </a:r>
          </a:p>
        </p:txBody>
      </p:sp>
      <p:sp>
        <p:nvSpPr>
          <p:cNvPr id="3" name="object 3"/>
          <p:cNvSpPr/>
          <p:nvPr/>
        </p:nvSpPr>
        <p:spPr>
          <a:xfrm>
            <a:off x="218440" y="1280160"/>
            <a:ext cx="9657080" cy="0"/>
          </a:xfrm>
          <a:custGeom>
            <a:avLst/>
            <a:gdLst/>
            <a:ahLst/>
            <a:cxnLst/>
            <a:rect l="l" t="t" r="r" b="b"/>
            <a:pathLst>
              <a:path w="9657080">
                <a:moveTo>
                  <a:pt x="0" y="0"/>
                </a:moveTo>
                <a:lnTo>
                  <a:pt x="965708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2759" y="1612900"/>
            <a:ext cx="142240" cy="142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9619" y="1541438"/>
            <a:ext cx="474281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64640" algn="l"/>
              </a:tabLst>
            </a:pPr>
            <a:r>
              <a:rPr sz="2200" spc="-15" dirty="0">
                <a:latin typeface="Arial"/>
                <a:cs typeface="Arial"/>
              </a:rPr>
              <a:t>Exam</a:t>
            </a:r>
            <a:r>
              <a:rPr sz="2200" spc="-5" dirty="0">
                <a:latin typeface="Arial"/>
                <a:cs typeface="Arial"/>
              </a:rPr>
              <a:t>p</a:t>
            </a:r>
            <a:r>
              <a:rPr sz="2200" spc="5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: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	7-</a:t>
            </a:r>
            <a:r>
              <a:rPr sz="2200" spc="-5" dirty="0">
                <a:latin typeface="Arial"/>
                <a:cs typeface="Arial"/>
              </a:rPr>
              <a:t> el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-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x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2759" y="4894579"/>
            <a:ext cx="142240" cy="1409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3000" y="5363209"/>
            <a:ext cx="139700" cy="1409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3000" y="6299200"/>
            <a:ext cx="139700" cy="1422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9619" y="4821847"/>
            <a:ext cx="8091805" cy="2180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No</a:t>
            </a:r>
            <a:r>
              <a:rPr sz="2200" spc="-15" dirty="0">
                <a:latin typeface="Arial"/>
                <a:cs typeface="Arial"/>
              </a:rPr>
              <a:t>t</a:t>
            </a:r>
            <a:r>
              <a:rPr sz="2200" spc="-10" dirty="0">
                <a:latin typeface="Arial"/>
                <a:cs typeface="Arial"/>
              </a:rPr>
              <a:t>e:</a:t>
            </a:r>
            <a:endParaRPr sz="2200">
              <a:latin typeface="Arial"/>
              <a:cs typeface="Arial"/>
            </a:endParaRPr>
          </a:p>
          <a:p>
            <a:pPr marL="582930" marR="6985">
              <a:lnSpc>
                <a:spcPct val="139800"/>
              </a:lnSpc>
            </a:pPr>
            <a:r>
              <a:rPr sz="2200" spc="-15" dirty="0">
                <a:latin typeface="Arial"/>
                <a:cs typeface="Arial"/>
              </a:rPr>
              <a:t>F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2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ve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2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od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2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X</a:t>
            </a:r>
            <a:r>
              <a:rPr sz="2200" spc="204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2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5" dirty="0">
                <a:latin typeface="Arial"/>
                <a:cs typeface="Arial"/>
              </a:rPr>
              <a:t>v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2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p</a:t>
            </a:r>
            <a:r>
              <a:rPr sz="2200" spc="-15" dirty="0">
                <a:latin typeface="Arial"/>
                <a:cs typeface="Arial"/>
              </a:rPr>
              <a:t>t</a:t>
            </a:r>
            <a:r>
              <a:rPr sz="2200" spc="-10" dirty="0">
                <a:latin typeface="Arial"/>
                <a:cs typeface="Arial"/>
              </a:rPr>
              <a:t>h,</a:t>
            </a:r>
            <a:r>
              <a:rPr sz="2200" spc="204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2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key</a:t>
            </a:r>
            <a:r>
              <a:rPr sz="2200" spc="204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15" dirty="0">
                <a:latin typeface="Arial"/>
                <a:cs typeface="Arial"/>
              </a:rPr>
              <a:t>to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2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204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X</a:t>
            </a:r>
            <a:r>
              <a:rPr sz="2200" spc="204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2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lle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i</a:t>
            </a:r>
            <a:r>
              <a:rPr sz="2200" dirty="0">
                <a:latin typeface="Arial"/>
                <a:cs typeface="Arial"/>
              </a:rPr>
              <a:t>n </a:t>
            </a:r>
            <a:r>
              <a:rPr sz="2200" spc="-5" dirty="0">
                <a:latin typeface="Arial"/>
                <a:cs typeface="Arial"/>
              </a:rPr>
              <a:t>it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su</a:t>
            </a:r>
            <a:r>
              <a:rPr sz="2200" spc="-5" dirty="0">
                <a:latin typeface="Arial"/>
                <a:cs typeface="Arial"/>
              </a:rPr>
              <a:t>b</a:t>
            </a:r>
            <a:r>
              <a:rPr sz="2200" spc="-15" dirty="0">
                <a:latin typeface="Arial"/>
                <a:cs typeface="Arial"/>
              </a:rPr>
              <a:t>tr</a:t>
            </a:r>
            <a:r>
              <a:rPr sz="2200" dirty="0">
                <a:latin typeface="Arial"/>
                <a:cs typeface="Arial"/>
              </a:rPr>
              <a:t>ee</a:t>
            </a:r>
            <a:endParaRPr sz="2200">
              <a:latin typeface="Arial"/>
              <a:cs typeface="Arial"/>
            </a:endParaRPr>
          </a:p>
          <a:p>
            <a:pPr marL="582930" marR="5080">
              <a:lnSpc>
                <a:spcPts val="3700"/>
              </a:lnSpc>
              <a:spcBef>
                <a:spcPts val="290"/>
              </a:spcBef>
            </a:pPr>
            <a:r>
              <a:rPr sz="2200" spc="-15" dirty="0">
                <a:latin typeface="Arial"/>
                <a:cs typeface="Arial"/>
              </a:rPr>
              <a:t>F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2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ev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ry</a:t>
            </a:r>
            <a:r>
              <a:rPr sz="2200" spc="2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od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3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X</a:t>
            </a:r>
            <a:r>
              <a:rPr sz="2200" spc="29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3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od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3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p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spc="3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29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k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29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15" dirty="0">
                <a:latin typeface="Arial"/>
                <a:cs typeface="Arial"/>
              </a:rPr>
              <a:t>to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2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29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X</a:t>
            </a:r>
            <a:r>
              <a:rPr sz="2200" spc="29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29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5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arg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st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 </a:t>
            </a:r>
            <a:r>
              <a:rPr sz="2200" spc="-5" dirty="0">
                <a:latin typeface="Arial"/>
                <a:cs typeface="Arial"/>
              </a:rPr>
              <a:t>it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-15" dirty="0">
                <a:latin typeface="Arial"/>
                <a:cs typeface="Arial"/>
              </a:rPr>
              <a:t>tr</a:t>
            </a:r>
            <a:r>
              <a:rPr sz="2200" dirty="0">
                <a:latin typeface="Arial"/>
                <a:cs typeface="Arial"/>
              </a:rPr>
              <a:t>ee</a:t>
            </a:r>
            <a:r>
              <a:rPr sz="2200" spc="-5" dirty="0">
                <a:latin typeface="Arial"/>
                <a:cs typeface="Arial"/>
              </a:rPr>
              <a:t> (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oo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even</a:t>
            </a:r>
            <a:r>
              <a:rPr sz="2200" spc="-5" dirty="0">
                <a:latin typeface="Arial"/>
                <a:cs typeface="Arial"/>
              </a:rPr>
              <a:t> d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pth</a:t>
            </a:r>
            <a:r>
              <a:rPr sz="220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04740" y="2970529"/>
            <a:ext cx="581660" cy="504190"/>
          </a:xfrm>
          <a:custGeom>
            <a:avLst/>
            <a:gdLst/>
            <a:ahLst/>
            <a:cxnLst/>
            <a:rect l="l" t="t" r="r" b="b"/>
            <a:pathLst>
              <a:path w="581660" h="504189">
                <a:moveTo>
                  <a:pt x="290830" y="0"/>
                </a:moveTo>
                <a:lnTo>
                  <a:pt x="339092" y="3200"/>
                </a:lnTo>
                <a:lnTo>
                  <a:pt x="384474" y="12496"/>
                </a:lnTo>
                <a:lnTo>
                  <a:pt x="426458" y="27432"/>
                </a:lnTo>
                <a:lnTo>
                  <a:pt x="464525" y="47548"/>
                </a:lnTo>
                <a:lnTo>
                  <a:pt x="498157" y="72389"/>
                </a:lnTo>
                <a:lnTo>
                  <a:pt x="526836" y="101498"/>
                </a:lnTo>
                <a:lnTo>
                  <a:pt x="550044" y="134416"/>
                </a:lnTo>
                <a:lnTo>
                  <a:pt x="567263" y="170687"/>
                </a:lnTo>
                <a:lnTo>
                  <a:pt x="577974" y="209854"/>
                </a:lnTo>
                <a:lnTo>
                  <a:pt x="581660" y="251460"/>
                </a:lnTo>
                <a:lnTo>
                  <a:pt x="580727" y="272719"/>
                </a:lnTo>
                <a:lnTo>
                  <a:pt x="573464" y="313472"/>
                </a:lnTo>
                <a:lnTo>
                  <a:pt x="559435" y="351492"/>
                </a:lnTo>
                <a:lnTo>
                  <a:pt x="539156" y="386331"/>
                </a:lnTo>
                <a:lnTo>
                  <a:pt x="513148" y="417539"/>
                </a:lnTo>
                <a:lnTo>
                  <a:pt x="481928" y="444666"/>
                </a:lnTo>
                <a:lnTo>
                  <a:pt x="446013" y="467264"/>
                </a:lnTo>
                <a:lnTo>
                  <a:pt x="405923" y="484882"/>
                </a:lnTo>
                <a:lnTo>
                  <a:pt x="362176" y="497070"/>
                </a:lnTo>
                <a:lnTo>
                  <a:pt x="315288" y="503380"/>
                </a:lnTo>
                <a:lnTo>
                  <a:pt x="290830" y="504190"/>
                </a:lnTo>
                <a:lnTo>
                  <a:pt x="266371" y="503380"/>
                </a:lnTo>
                <a:lnTo>
                  <a:pt x="219483" y="497070"/>
                </a:lnTo>
                <a:lnTo>
                  <a:pt x="175736" y="484882"/>
                </a:lnTo>
                <a:lnTo>
                  <a:pt x="135646" y="467264"/>
                </a:lnTo>
                <a:lnTo>
                  <a:pt x="99731" y="444666"/>
                </a:lnTo>
                <a:lnTo>
                  <a:pt x="68511" y="417539"/>
                </a:lnTo>
                <a:lnTo>
                  <a:pt x="42503" y="386331"/>
                </a:lnTo>
                <a:lnTo>
                  <a:pt x="22225" y="351492"/>
                </a:lnTo>
                <a:lnTo>
                  <a:pt x="8195" y="313472"/>
                </a:lnTo>
                <a:lnTo>
                  <a:pt x="932" y="272719"/>
                </a:lnTo>
                <a:lnTo>
                  <a:pt x="0" y="251460"/>
                </a:lnTo>
                <a:lnTo>
                  <a:pt x="932" y="230381"/>
                </a:lnTo>
                <a:lnTo>
                  <a:pt x="8195" y="189938"/>
                </a:lnTo>
                <a:lnTo>
                  <a:pt x="22225" y="152161"/>
                </a:lnTo>
                <a:lnTo>
                  <a:pt x="42503" y="117509"/>
                </a:lnTo>
                <a:lnTo>
                  <a:pt x="68511" y="86439"/>
                </a:lnTo>
                <a:lnTo>
                  <a:pt x="99731" y="59407"/>
                </a:lnTo>
                <a:lnTo>
                  <a:pt x="135646" y="36871"/>
                </a:lnTo>
                <a:lnTo>
                  <a:pt x="175736" y="19288"/>
                </a:lnTo>
                <a:lnTo>
                  <a:pt x="219483" y="7115"/>
                </a:lnTo>
                <a:lnTo>
                  <a:pt x="266371" y="809"/>
                </a:lnTo>
                <a:lnTo>
                  <a:pt x="29083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04740" y="2970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6400" y="3474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10940" y="2644139"/>
            <a:ext cx="565150" cy="477520"/>
          </a:xfrm>
          <a:custGeom>
            <a:avLst/>
            <a:gdLst/>
            <a:ahLst/>
            <a:cxnLst/>
            <a:rect l="l" t="t" r="r" b="b"/>
            <a:pathLst>
              <a:path w="565150" h="477519">
                <a:moveTo>
                  <a:pt x="565150" y="0"/>
                </a:moveTo>
                <a:lnTo>
                  <a:pt x="0" y="47752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52340" y="2696210"/>
            <a:ext cx="247650" cy="330200"/>
          </a:xfrm>
          <a:custGeom>
            <a:avLst/>
            <a:gdLst/>
            <a:ahLst/>
            <a:cxnLst/>
            <a:rect l="l" t="t" r="r" b="b"/>
            <a:pathLst>
              <a:path w="247650" h="330200">
                <a:moveTo>
                  <a:pt x="0" y="0"/>
                </a:moveTo>
                <a:lnTo>
                  <a:pt x="247650" y="330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81629" y="4019550"/>
            <a:ext cx="476250" cy="457200"/>
          </a:xfrm>
          <a:custGeom>
            <a:avLst/>
            <a:gdLst/>
            <a:ahLst/>
            <a:cxnLst/>
            <a:rect l="l" t="t" r="r" b="b"/>
            <a:pathLst>
              <a:path w="476250" h="457200">
                <a:moveTo>
                  <a:pt x="237489" y="0"/>
                </a:moveTo>
                <a:lnTo>
                  <a:pt x="277196" y="2903"/>
                </a:lnTo>
                <a:lnTo>
                  <a:pt x="314502" y="11338"/>
                </a:lnTo>
                <a:lnTo>
                  <a:pt x="365044" y="33464"/>
                </a:lnTo>
                <a:lnTo>
                  <a:pt x="407828" y="65722"/>
                </a:lnTo>
                <a:lnTo>
                  <a:pt x="441440" y="106724"/>
                </a:lnTo>
                <a:lnTo>
                  <a:pt x="464464" y="155082"/>
                </a:lnTo>
                <a:lnTo>
                  <a:pt x="475487" y="209406"/>
                </a:lnTo>
                <a:lnTo>
                  <a:pt x="476249" y="228600"/>
                </a:lnTo>
                <a:lnTo>
                  <a:pt x="475487" y="247793"/>
                </a:lnTo>
                <a:lnTo>
                  <a:pt x="464464" y="302117"/>
                </a:lnTo>
                <a:lnTo>
                  <a:pt x="441440" y="350475"/>
                </a:lnTo>
                <a:lnTo>
                  <a:pt x="407828" y="391477"/>
                </a:lnTo>
                <a:lnTo>
                  <a:pt x="365044" y="423735"/>
                </a:lnTo>
                <a:lnTo>
                  <a:pt x="314502" y="445861"/>
                </a:lnTo>
                <a:lnTo>
                  <a:pt x="277196" y="454296"/>
                </a:lnTo>
                <a:lnTo>
                  <a:pt x="237489" y="457200"/>
                </a:lnTo>
                <a:lnTo>
                  <a:pt x="217544" y="456465"/>
                </a:lnTo>
                <a:lnTo>
                  <a:pt x="179294" y="450744"/>
                </a:lnTo>
                <a:lnTo>
                  <a:pt x="126824" y="432305"/>
                </a:lnTo>
                <a:lnTo>
                  <a:pt x="81521" y="403270"/>
                </a:lnTo>
                <a:lnTo>
                  <a:pt x="44825" y="365028"/>
                </a:lnTo>
                <a:lnTo>
                  <a:pt x="18176" y="318968"/>
                </a:lnTo>
                <a:lnTo>
                  <a:pt x="3014" y="266479"/>
                </a:lnTo>
                <a:lnTo>
                  <a:pt x="0" y="228600"/>
                </a:lnTo>
                <a:lnTo>
                  <a:pt x="762" y="209406"/>
                </a:lnTo>
                <a:lnTo>
                  <a:pt x="11775" y="155082"/>
                </a:lnTo>
                <a:lnTo>
                  <a:pt x="34755" y="106724"/>
                </a:lnTo>
                <a:lnTo>
                  <a:pt x="68262" y="65722"/>
                </a:lnTo>
                <a:lnTo>
                  <a:pt x="110856" y="33464"/>
                </a:lnTo>
                <a:lnTo>
                  <a:pt x="161096" y="11338"/>
                </a:lnTo>
                <a:lnTo>
                  <a:pt x="217544" y="734"/>
                </a:lnTo>
                <a:lnTo>
                  <a:pt x="23748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81629" y="4019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57879" y="4476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20389" y="3487420"/>
            <a:ext cx="261620" cy="565150"/>
          </a:xfrm>
          <a:custGeom>
            <a:avLst/>
            <a:gdLst/>
            <a:ahLst/>
            <a:cxnLst/>
            <a:rect l="l" t="t" r="r" b="b"/>
            <a:pathLst>
              <a:path w="261620" h="565150">
                <a:moveTo>
                  <a:pt x="261620" y="0"/>
                </a:moveTo>
                <a:lnTo>
                  <a:pt x="0" y="56515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53229" y="2357120"/>
            <a:ext cx="499109" cy="457200"/>
          </a:xfrm>
          <a:custGeom>
            <a:avLst/>
            <a:gdLst/>
            <a:ahLst/>
            <a:cxnLst/>
            <a:rect l="l" t="t" r="r" b="b"/>
            <a:pathLst>
              <a:path w="499110" h="457200">
                <a:moveTo>
                  <a:pt x="248920" y="0"/>
                </a:moveTo>
                <a:lnTo>
                  <a:pt x="290181" y="2903"/>
                </a:lnTo>
                <a:lnTo>
                  <a:pt x="329072" y="11338"/>
                </a:lnTo>
                <a:lnTo>
                  <a:pt x="365128" y="24894"/>
                </a:lnTo>
                <a:lnTo>
                  <a:pt x="412881" y="53929"/>
                </a:lnTo>
                <a:lnTo>
                  <a:pt x="451642" y="92171"/>
                </a:lnTo>
                <a:lnTo>
                  <a:pt x="479841" y="138231"/>
                </a:lnTo>
                <a:lnTo>
                  <a:pt x="495910" y="190720"/>
                </a:lnTo>
                <a:lnTo>
                  <a:pt x="499110" y="228600"/>
                </a:lnTo>
                <a:lnTo>
                  <a:pt x="498300" y="247793"/>
                </a:lnTo>
                <a:lnTo>
                  <a:pt x="486623" y="302117"/>
                </a:lnTo>
                <a:lnTo>
                  <a:pt x="462293" y="350475"/>
                </a:lnTo>
                <a:lnTo>
                  <a:pt x="426878" y="391477"/>
                </a:lnTo>
                <a:lnTo>
                  <a:pt x="381948" y="423735"/>
                </a:lnTo>
                <a:lnTo>
                  <a:pt x="329072" y="445861"/>
                </a:lnTo>
                <a:lnTo>
                  <a:pt x="290181" y="454296"/>
                </a:lnTo>
                <a:lnTo>
                  <a:pt x="248920" y="457200"/>
                </a:lnTo>
                <a:lnTo>
                  <a:pt x="228031" y="456465"/>
                </a:lnTo>
                <a:lnTo>
                  <a:pt x="187965" y="450744"/>
                </a:lnTo>
                <a:lnTo>
                  <a:pt x="150554" y="439697"/>
                </a:lnTo>
                <a:lnTo>
                  <a:pt x="100401" y="414040"/>
                </a:lnTo>
                <a:lnTo>
                  <a:pt x="58751" y="378713"/>
                </a:lnTo>
                <a:lnTo>
                  <a:pt x="27123" y="335104"/>
                </a:lnTo>
                <a:lnTo>
                  <a:pt x="7033" y="284604"/>
                </a:lnTo>
                <a:lnTo>
                  <a:pt x="0" y="228600"/>
                </a:lnTo>
                <a:lnTo>
                  <a:pt x="800" y="209406"/>
                </a:lnTo>
                <a:lnTo>
                  <a:pt x="12354" y="155082"/>
                </a:lnTo>
                <a:lnTo>
                  <a:pt x="36459" y="106724"/>
                </a:lnTo>
                <a:lnTo>
                  <a:pt x="71596" y="65722"/>
                </a:lnTo>
                <a:lnTo>
                  <a:pt x="116248" y="33464"/>
                </a:lnTo>
                <a:lnTo>
                  <a:pt x="168899" y="11338"/>
                </a:lnTo>
                <a:lnTo>
                  <a:pt x="207694" y="2903"/>
                </a:lnTo>
                <a:lnTo>
                  <a:pt x="24892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53229" y="2357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52340" y="2815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438650" y="2480492"/>
            <a:ext cx="127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445759" y="4056379"/>
            <a:ext cx="476250" cy="457200"/>
          </a:xfrm>
          <a:custGeom>
            <a:avLst/>
            <a:gdLst/>
            <a:ahLst/>
            <a:cxnLst/>
            <a:rect l="l" t="t" r="r" b="b"/>
            <a:pathLst>
              <a:path w="476250" h="457200">
                <a:moveTo>
                  <a:pt x="237489" y="0"/>
                </a:moveTo>
                <a:lnTo>
                  <a:pt x="276887" y="2868"/>
                </a:lnTo>
                <a:lnTo>
                  <a:pt x="331589" y="17323"/>
                </a:lnTo>
                <a:lnTo>
                  <a:pt x="379689" y="42793"/>
                </a:lnTo>
                <a:lnTo>
                  <a:pt x="419697" y="77968"/>
                </a:lnTo>
                <a:lnTo>
                  <a:pt x="450121" y="121535"/>
                </a:lnTo>
                <a:lnTo>
                  <a:pt x="469469" y="172182"/>
                </a:lnTo>
                <a:lnTo>
                  <a:pt x="476250" y="228600"/>
                </a:lnTo>
                <a:lnTo>
                  <a:pt x="475478" y="247793"/>
                </a:lnTo>
                <a:lnTo>
                  <a:pt x="464342" y="302117"/>
                </a:lnTo>
                <a:lnTo>
                  <a:pt x="441136" y="350475"/>
                </a:lnTo>
                <a:lnTo>
                  <a:pt x="407352" y="391477"/>
                </a:lnTo>
                <a:lnTo>
                  <a:pt x="364481" y="423735"/>
                </a:lnTo>
                <a:lnTo>
                  <a:pt x="314015" y="445861"/>
                </a:lnTo>
                <a:lnTo>
                  <a:pt x="257445" y="456465"/>
                </a:lnTo>
                <a:lnTo>
                  <a:pt x="237489" y="457200"/>
                </a:lnTo>
                <a:lnTo>
                  <a:pt x="217544" y="456465"/>
                </a:lnTo>
                <a:lnTo>
                  <a:pt x="179294" y="450744"/>
                </a:lnTo>
                <a:lnTo>
                  <a:pt x="126824" y="432305"/>
                </a:lnTo>
                <a:lnTo>
                  <a:pt x="81521" y="403270"/>
                </a:lnTo>
                <a:lnTo>
                  <a:pt x="44825" y="365028"/>
                </a:lnTo>
                <a:lnTo>
                  <a:pt x="18176" y="318968"/>
                </a:lnTo>
                <a:lnTo>
                  <a:pt x="3014" y="266479"/>
                </a:lnTo>
                <a:lnTo>
                  <a:pt x="0" y="228600"/>
                </a:lnTo>
                <a:lnTo>
                  <a:pt x="762" y="209234"/>
                </a:lnTo>
                <a:lnTo>
                  <a:pt x="11775" y="154594"/>
                </a:lnTo>
                <a:lnTo>
                  <a:pt x="34755" y="106161"/>
                </a:lnTo>
                <a:lnTo>
                  <a:pt x="68262" y="65246"/>
                </a:lnTo>
                <a:lnTo>
                  <a:pt x="110856" y="33160"/>
                </a:lnTo>
                <a:lnTo>
                  <a:pt x="161096" y="11216"/>
                </a:lnTo>
                <a:lnTo>
                  <a:pt x="217544" y="725"/>
                </a:lnTo>
                <a:lnTo>
                  <a:pt x="23748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45759" y="4056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22009" y="45135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18990" y="4019550"/>
            <a:ext cx="476250" cy="457200"/>
          </a:xfrm>
          <a:custGeom>
            <a:avLst/>
            <a:gdLst/>
            <a:ahLst/>
            <a:cxnLst/>
            <a:rect l="l" t="t" r="r" b="b"/>
            <a:pathLst>
              <a:path w="476250" h="457200">
                <a:moveTo>
                  <a:pt x="238760" y="0"/>
                </a:moveTo>
                <a:lnTo>
                  <a:pt x="278122" y="2903"/>
                </a:lnTo>
                <a:lnTo>
                  <a:pt x="332660" y="17502"/>
                </a:lnTo>
                <a:lnTo>
                  <a:pt x="380512" y="43159"/>
                </a:lnTo>
                <a:lnTo>
                  <a:pt x="420237" y="78486"/>
                </a:lnTo>
                <a:lnTo>
                  <a:pt x="450395" y="122095"/>
                </a:lnTo>
                <a:lnTo>
                  <a:pt x="469546" y="172595"/>
                </a:lnTo>
                <a:lnTo>
                  <a:pt x="476250" y="228600"/>
                </a:lnTo>
                <a:lnTo>
                  <a:pt x="475487" y="247793"/>
                </a:lnTo>
                <a:lnTo>
                  <a:pt x="464474" y="302117"/>
                </a:lnTo>
                <a:lnTo>
                  <a:pt x="441494" y="350475"/>
                </a:lnTo>
                <a:lnTo>
                  <a:pt x="407987" y="391477"/>
                </a:lnTo>
                <a:lnTo>
                  <a:pt x="365393" y="423735"/>
                </a:lnTo>
                <a:lnTo>
                  <a:pt x="315153" y="445861"/>
                </a:lnTo>
                <a:lnTo>
                  <a:pt x="258705" y="456465"/>
                </a:lnTo>
                <a:lnTo>
                  <a:pt x="238760" y="457200"/>
                </a:lnTo>
                <a:lnTo>
                  <a:pt x="218632" y="456465"/>
                </a:lnTo>
                <a:lnTo>
                  <a:pt x="180074" y="450744"/>
                </a:lnTo>
                <a:lnTo>
                  <a:pt x="127260" y="432305"/>
                </a:lnTo>
                <a:lnTo>
                  <a:pt x="81733" y="403270"/>
                </a:lnTo>
                <a:lnTo>
                  <a:pt x="44907" y="365028"/>
                </a:lnTo>
                <a:lnTo>
                  <a:pt x="18196" y="318968"/>
                </a:lnTo>
                <a:lnTo>
                  <a:pt x="3016" y="266479"/>
                </a:lnTo>
                <a:lnTo>
                  <a:pt x="0" y="228600"/>
                </a:lnTo>
                <a:lnTo>
                  <a:pt x="762" y="209406"/>
                </a:lnTo>
                <a:lnTo>
                  <a:pt x="11785" y="155082"/>
                </a:lnTo>
                <a:lnTo>
                  <a:pt x="34809" y="106724"/>
                </a:lnTo>
                <a:lnTo>
                  <a:pt x="68421" y="65722"/>
                </a:lnTo>
                <a:lnTo>
                  <a:pt x="111205" y="33464"/>
                </a:lnTo>
                <a:lnTo>
                  <a:pt x="161747" y="11338"/>
                </a:lnTo>
                <a:lnTo>
                  <a:pt x="199053" y="2903"/>
                </a:lnTo>
                <a:lnTo>
                  <a:pt x="23876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18990" y="4019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95240" y="4476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02709" y="4019550"/>
            <a:ext cx="474980" cy="457200"/>
          </a:xfrm>
          <a:custGeom>
            <a:avLst/>
            <a:gdLst/>
            <a:ahLst/>
            <a:cxnLst/>
            <a:rect l="l" t="t" r="r" b="b"/>
            <a:pathLst>
              <a:path w="474979" h="457200">
                <a:moveTo>
                  <a:pt x="237489" y="0"/>
                </a:moveTo>
                <a:lnTo>
                  <a:pt x="276852" y="2903"/>
                </a:lnTo>
                <a:lnTo>
                  <a:pt x="331390" y="17502"/>
                </a:lnTo>
                <a:lnTo>
                  <a:pt x="379242" y="43159"/>
                </a:lnTo>
                <a:lnTo>
                  <a:pt x="418967" y="78486"/>
                </a:lnTo>
                <a:lnTo>
                  <a:pt x="449125" y="122095"/>
                </a:lnTo>
                <a:lnTo>
                  <a:pt x="468276" y="172595"/>
                </a:lnTo>
                <a:lnTo>
                  <a:pt x="474979" y="228600"/>
                </a:lnTo>
                <a:lnTo>
                  <a:pt x="474217" y="247793"/>
                </a:lnTo>
                <a:lnTo>
                  <a:pt x="463204" y="302117"/>
                </a:lnTo>
                <a:lnTo>
                  <a:pt x="440224" y="350475"/>
                </a:lnTo>
                <a:lnTo>
                  <a:pt x="406717" y="391477"/>
                </a:lnTo>
                <a:lnTo>
                  <a:pt x="364123" y="423735"/>
                </a:lnTo>
                <a:lnTo>
                  <a:pt x="313883" y="445861"/>
                </a:lnTo>
                <a:lnTo>
                  <a:pt x="257435" y="456465"/>
                </a:lnTo>
                <a:lnTo>
                  <a:pt x="237489" y="457200"/>
                </a:lnTo>
                <a:lnTo>
                  <a:pt x="217544" y="456465"/>
                </a:lnTo>
                <a:lnTo>
                  <a:pt x="179294" y="450744"/>
                </a:lnTo>
                <a:lnTo>
                  <a:pt x="126824" y="432305"/>
                </a:lnTo>
                <a:lnTo>
                  <a:pt x="81521" y="403270"/>
                </a:lnTo>
                <a:lnTo>
                  <a:pt x="44825" y="365028"/>
                </a:lnTo>
                <a:lnTo>
                  <a:pt x="18176" y="318968"/>
                </a:lnTo>
                <a:lnTo>
                  <a:pt x="3014" y="266479"/>
                </a:lnTo>
                <a:lnTo>
                  <a:pt x="0" y="228600"/>
                </a:lnTo>
                <a:lnTo>
                  <a:pt x="762" y="209406"/>
                </a:lnTo>
                <a:lnTo>
                  <a:pt x="11775" y="155082"/>
                </a:lnTo>
                <a:lnTo>
                  <a:pt x="34755" y="106724"/>
                </a:lnTo>
                <a:lnTo>
                  <a:pt x="68262" y="65722"/>
                </a:lnTo>
                <a:lnTo>
                  <a:pt x="110856" y="33464"/>
                </a:lnTo>
                <a:lnTo>
                  <a:pt x="161096" y="11338"/>
                </a:lnTo>
                <a:lnTo>
                  <a:pt x="217544" y="734"/>
                </a:lnTo>
                <a:lnTo>
                  <a:pt x="23748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02709" y="4019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77690" y="4476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35960" y="3105150"/>
            <a:ext cx="617220" cy="461009"/>
          </a:xfrm>
          <a:custGeom>
            <a:avLst/>
            <a:gdLst/>
            <a:ahLst/>
            <a:cxnLst/>
            <a:rect l="l" t="t" r="r" b="b"/>
            <a:pathLst>
              <a:path w="617220" h="461010">
                <a:moveTo>
                  <a:pt x="308610" y="0"/>
                </a:moveTo>
                <a:lnTo>
                  <a:pt x="359839" y="2940"/>
                </a:lnTo>
                <a:lnTo>
                  <a:pt x="408005" y="11480"/>
                </a:lnTo>
                <a:lnTo>
                  <a:pt x="452559" y="25203"/>
                </a:lnTo>
                <a:lnTo>
                  <a:pt x="492953" y="43687"/>
                </a:lnTo>
                <a:lnTo>
                  <a:pt x="528637" y="66516"/>
                </a:lnTo>
                <a:lnTo>
                  <a:pt x="559064" y="93268"/>
                </a:lnTo>
                <a:lnTo>
                  <a:pt x="583684" y="123526"/>
                </a:lnTo>
                <a:lnTo>
                  <a:pt x="608527" y="174568"/>
                </a:lnTo>
                <a:lnTo>
                  <a:pt x="617219" y="231139"/>
                </a:lnTo>
                <a:lnTo>
                  <a:pt x="616231" y="250343"/>
                </a:lnTo>
                <a:lnTo>
                  <a:pt x="601949" y="304789"/>
                </a:lnTo>
                <a:lnTo>
                  <a:pt x="572134" y="353373"/>
                </a:lnTo>
                <a:lnTo>
                  <a:pt x="544542" y="381793"/>
                </a:lnTo>
                <a:lnTo>
                  <a:pt x="511418" y="406540"/>
                </a:lnTo>
                <a:lnTo>
                  <a:pt x="473310" y="427187"/>
                </a:lnTo>
                <a:lnTo>
                  <a:pt x="430768" y="443309"/>
                </a:lnTo>
                <a:lnTo>
                  <a:pt x="384339" y="454477"/>
                </a:lnTo>
                <a:lnTo>
                  <a:pt x="334573" y="460266"/>
                </a:lnTo>
                <a:lnTo>
                  <a:pt x="308610" y="461010"/>
                </a:lnTo>
                <a:lnTo>
                  <a:pt x="282646" y="460266"/>
                </a:lnTo>
                <a:lnTo>
                  <a:pt x="232880" y="454477"/>
                </a:lnTo>
                <a:lnTo>
                  <a:pt x="186451" y="443309"/>
                </a:lnTo>
                <a:lnTo>
                  <a:pt x="143909" y="427187"/>
                </a:lnTo>
                <a:lnTo>
                  <a:pt x="105801" y="406540"/>
                </a:lnTo>
                <a:lnTo>
                  <a:pt x="72677" y="381793"/>
                </a:lnTo>
                <a:lnTo>
                  <a:pt x="45085" y="353373"/>
                </a:lnTo>
                <a:lnTo>
                  <a:pt x="23574" y="321706"/>
                </a:lnTo>
                <a:lnTo>
                  <a:pt x="3909" y="269054"/>
                </a:lnTo>
                <a:lnTo>
                  <a:pt x="0" y="231139"/>
                </a:lnTo>
                <a:lnTo>
                  <a:pt x="988" y="211755"/>
                </a:lnTo>
                <a:lnTo>
                  <a:pt x="15270" y="156870"/>
                </a:lnTo>
                <a:lnTo>
                  <a:pt x="45085" y="107985"/>
                </a:lnTo>
                <a:lnTo>
                  <a:pt x="72677" y="79428"/>
                </a:lnTo>
                <a:lnTo>
                  <a:pt x="105801" y="54585"/>
                </a:lnTo>
                <a:lnTo>
                  <a:pt x="143909" y="33876"/>
                </a:lnTo>
                <a:lnTo>
                  <a:pt x="186451" y="17720"/>
                </a:lnTo>
                <a:lnTo>
                  <a:pt x="232880" y="6536"/>
                </a:lnTo>
                <a:lnTo>
                  <a:pt x="282646" y="743"/>
                </a:lnTo>
                <a:lnTo>
                  <a:pt x="30861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35960" y="3105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53179" y="3566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22370" y="3562350"/>
            <a:ext cx="312420" cy="457200"/>
          </a:xfrm>
          <a:custGeom>
            <a:avLst/>
            <a:gdLst/>
            <a:ahLst/>
            <a:cxnLst/>
            <a:rect l="l" t="t" r="r" b="b"/>
            <a:pathLst>
              <a:path w="312420" h="457200">
                <a:moveTo>
                  <a:pt x="0" y="0"/>
                </a:moveTo>
                <a:lnTo>
                  <a:pt x="312419" y="457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64100" y="3427729"/>
            <a:ext cx="190500" cy="591820"/>
          </a:xfrm>
          <a:custGeom>
            <a:avLst/>
            <a:gdLst/>
            <a:ahLst/>
            <a:cxnLst/>
            <a:rect l="l" t="t" r="r" b="b"/>
            <a:pathLst>
              <a:path w="190500" h="591820">
                <a:moveTo>
                  <a:pt x="190500" y="0"/>
                </a:moveTo>
                <a:lnTo>
                  <a:pt x="0" y="59182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42890" y="3408679"/>
            <a:ext cx="283210" cy="647700"/>
          </a:xfrm>
          <a:custGeom>
            <a:avLst/>
            <a:gdLst/>
            <a:ahLst/>
            <a:cxnLst/>
            <a:rect l="l" t="t" r="r" b="b"/>
            <a:pathLst>
              <a:path w="283210" h="647700">
                <a:moveTo>
                  <a:pt x="0" y="0"/>
                </a:moveTo>
                <a:lnTo>
                  <a:pt x="283210" y="6477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393440" y="3245032"/>
            <a:ext cx="2533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15" dirty="0">
                <a:latin typeface="Arial"/>
                <a:cs typeface="Arial"/>
              </a:rPr>
              <a:t>3</a:t>
            </a:r>
            <a:r>
              <a:rPr sz="1800" b="1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743200" y="2286000"/>
            <a:ext cx="3383279" cy="2468880"/>
          </a:xfrm>
          <a:custGeom>
            <a:avLst/>
            <a:gdLst/>
            <a:ahLst/>
            <a:cxnLst/>
            <a:rect l="l" t="t" r="r" b="b"/>
            <a:pathLst>
              <a:path w="3383279" h="2468879">
                <a:moveTo>
                  <a:pt x="1691639" y="2468880"/>
                </a:moveTo>
                <a:lnTo>
                  <a:pt x="0" y="2468880"/>
                </a:lnTo>
                <a:lnTo>
                  <a:pt x="0" y="0"/>
                </a:lnTo>
                <a:lnTo>
                  <a:pt x="3383279" y="0"/>
                </a:lnTo>
                <a:lnTo>
                  <a:pt x="3383279" y="2468880"/>
                </a:lnTo>
                <a:lnTo>
                  <a:pt x="1691639" y="2468880"/>
                </a:lnTo>
                <a:close/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062220" y="3139622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67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75610" y="4142921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85590" y="4145462"/>
            <a:ext cx="127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738370" y="4161971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25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529579" y="4182292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33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309359" y="2560320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04000" y="2505710"/>
            <a:ext cx="162560" cy="109220"/>
          </a:xfrm>
          <a:custGeom>
            <a:avLst/>
            <a:gdLst/>
            <a:ahLst/>
            <a:cxnLst/>
            <a:rect l="l" t="t" r="r" b="b"/>
            <a:pathLst>
              <a:path w="162559" h="109219">
                <a:moveTo>
                  <a:pt x="0" y="0"/>
                </a:moveTo>
                <a:lnTo>
                  <a:pt x="0" y="109219"/>
                </a:lnTo>
                <a:lnTo>
                  <a:pt x="162559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935469" y="2432232"/>
            <a:ext cx="18002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Min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(Even</a:t>
            </a:r>
            <a:r>
              <a:rPr sz="1800" spc="-10" dirty="0">
                <a:latin typeface="Arial"/>
                <a:cs typeface="Arial"/>
              </a:rPr>
              <a:t> D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290309" y="3310890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584950" y="3257550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59" h="107950">
                <a:moveTo>
                  <a:pt x="0" y="0"/>
                </a:moveTo>
                <a:lnTo>
                  <a:pt x="0" y="107950"/>
                </a:lnTo>
                <a:lnTo>
                  <a:pt x="162559" y="533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916419" y="3182802"/>
            <a:ext cx="17767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Max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(O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D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pth)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309359" y="4297679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04000" y="4243070"/>
            <a:ext cx="162560" cy="109220"/>
          </a:xfrm>
          <a:custGeom>
            <a:avLst/>
            <a:gdLst/>
            <a:ahLst/>
            <a:cxnLst/>
            <a:rect l="l" t="t" r="r" b="b"/>
            <a:pathLst>
              <a:path w="162559" h="109220">
                <a:moveTo>
                  <a:pt x="0" y="0"/>
                </a:moveTo>
                <a:lnTo>
                  <a:pt x="0" y="109219"/>
                </a:lnTo>
                <a:lnTo>
                  <a:pt x="162559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935469" y="4169592"/>
            <a:ext cx="18002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Min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(Even</a:t>
            </a:r>
            <a:r>
              <a:rPr sz="1800" spc="-10" dirty="0">
                <a:latin typeface="Arial"/>
                <a:cs typeface="Arial"/>
              </a:rPr>
              <a:t> D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712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724002"/>
            <a:ext cx="817499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95170" algn="l"/>
                <a:tab pos="5775325" algn="l"/>
                <a:tab pos="6070600" algn="l"/>
              </a:tabLst>
            </a:pPr>
            <a:r>
              <a:rPr sz="3800" dirty="0">
                <a:latin typeface="Arial"/>
                <a:cs typeface="Arial"/>
              </a:rPr>
              <a:t>M</a:t>
            </a:r>
            <a:r>
              <a:rPr sz="3800" spc="-5" dirty="0">
                <a:latin typeface="Arial"/>
                <a:cs typeface="Arial"/>
              </a:rPr>
              <a:t>in</a:t>
            </a:r>
            <a:r>
              <a:rPr sz="3800" dirty="0">
                <a:latin typeface="Arial"/>
                <a:cs typeface="Arial"/>
              </a:rPr>
              <a:t>-M</a:t>
            </a:r>
            <a:r>
              <a:rPr sz="3800" spc="-5" dirty="0">
                <a:latin typeface="Arial"/>
                <a:cs typeface="Arial"/>
              </a:rPr>
              <a:t>a</a:t>
            </a:r>
            <a:r>
              <a:rPr sz="3800" dirty="0">
                <a:latin typeface="Arial"/>
                <a:cs typeface="Arial"/>
              </a:rPr>
              <a:t>x	H</a:t>
            </a:r>
            <a:r>
              <a:rPr sz="3800" spc="-5" dirty="0">
                <a:latin typeface="Arial"/>
                <a:cs typeface="Arial"/>
              </a:rPr>
              <a:t>e</a:t>
            </a:r>
            <a:r>
              <a:rPr sz="3800" dirty="0">
                <a:latin typeface="Arial"/>
                <a:cs typeface="Arial"/>
              </a:rPr>
              <a:t>ap</a:t>
            </a:r>
            <a:r>
              <a:rPr sz="3800" spc="-15" dirty="0">
                <a:latin typeface="Arial"/>
                <a:cs typeface="Arial"/>
              </a:rPr>
              <a:t> </a:t>
            </a:r>
            <a:r>
              <a:rPr sz="3800" spc="-20" dirty="0">
                <a:latin typeface="Arial"/>
                <a:cs typeface="Arial"/>
              </a:rPr>
              <a:t>O</a:t>
            </a:r>
            <a:r>
              <a:rPr sz="3800" spc="-5" dirty="0">
                <a:latin typeface="Arial"/>
                <a:cs typeface="Arial"/>
              </a:rPr>
              <a:t>pe</a:t>
            </a:r>
            <a:r>
              <a:rPr sz="3800" dirty="0">
                <a:latin typeface="Arial"/>
                <a:cs typeface="Arial"/>
              </a:rPr>
              <a:t>ra</a:t>
            </a:r>
            <a:r>
              <a:rPr sz="3800" spc="-25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io</a:t>
            </a:r>
            <a:r>
              <a:rPr sz="3800" dirty="0">
                <a:latin typeface="Arial"/>
                <a:cs typeface="Arial"/>
              </a:rPr>
              <a:t>ns	-	</a:t>
            </a:r>
            <a:r>
              <a:rPr sz="3800" spc="-25" dirty="0">
                <a:latin typeface="Arial"/>
                <a:cs typeface="Arial"/>
              </a:rPr>
              <a:t>I</a:t>
            </a:r>
            <a:r>
              <a:rPr sz="3800" spc="-5" dirty="0">
                <a:latin typeface="Arial"/>
                <a:cs typeface="Arial"/>
              </a:rPr>
              <a:t>n</a:t>
            </a:r>
            <a:r>
              <a:rPr sz="3800" spc="5" dirty="0">
                <a:latin typeface="Arial"/>
                <a:cs typeface="Arial"/>
              </a:rPr>
              <a:t>s</a:t>
            </a:r>
            <a:r>
              <a:rPr sz="3800" spc="-5" dirty="0">
                <a:latin typeface="Arial"/>
                <a:cs typeface="Arial"/>
              </a:rPr>
              <a:t>e</a:t>
            </a:r>
            <a:r>
              <a:rPr sz="3800" spc="10" dirty="0">
                <a:latin typeface="Arial"/>
                <a:cs typeface="Arial"/>
              </a:rPr>
              <a:t>r</a:t>
            </a:r>
            <a:r>
              <a:rPr sz="3800" spc="-25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i</a:t>
            </a:r>
            <a:r>
              <a:rPr sz="3800" dirty="0">
                <a:latin typeface="Arial"/>
                <a:cs typeface="Arial"/>
              </a:rPr>
              <a:t>o</a:t>
            </a:r>
            <a:r>
              <a:rPr sz="3800" spc="-5" dirty="0">
                <a:latin typeface="Arial"/>
                <a:cs typeface="Arial"/>
              </a:rPr>
              <a:t>n</a:t>
            </a:r>
            <a:r>
              <a:rPr sz="3800" dirty="0">
                <a:latin typeface="Arial"/>
                <a:cs typeface="Arial"/>
              </a:rPr>
              <a:t>s</a:t>
            </a:r>
            <a:endParaRPr sz="3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440" y="1280160"/>
            <a:ext cx="9657080" cy="0"/>
          </a:xfrm>
          <a:custGeom>
            <a:avLst/>
            <a:gdLst/>
            <a:ahLst/>
            <a:cxnLst/>
            <a:rect l="l" t="t" r="r" b="b"/>
            <a:pathLst>
              <a:path w="9657080">
                <a:moveTo>
                  <a:pt x="0" y="0"/>
                </a:moveTo>
                <a:lnTo>
                  <a:pt x="965708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00" y="1959610"/>
            <a:ext cx="140970" cy="142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000" y="2429510"/>
            <a:ext cx="140970" cy="1409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3900" y="2898139"/>
            <a:ext cx="140969" cy="1409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3900" y="3835400"/>
            <a:ext cx="140969" cy="139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8000" y="4772659"/>
            <a:ext cx="140970" cy="1409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9800" y="5241290"/>
            <a:ext cx="140969" cy="1422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1600" y="5709920"/>
            <a:ext cx="140969" cy="1422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71600" y="6178550"/>
            <a:ext cx="140969" cy="1422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83590" y="1888148"/>
            <a:ext cx="8088630" cy="4523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marR="549910" indent="-233679">
              <a:lnSpc>
                <a:spcPct val="139800"/>
              </a:lnSpc>
            </a:pPr>
            <a:r>
              <a:rPr sz="2200" b="1" spc="-10" dirty="0">
                <a:latin typeface="Arial"/>
                <a:cs typeface="Arial"/>
              </a:rPr>
              <a:t>N</a:t>
            </a:r>
            <a:r>
              <a:rPr sz="2200" b="1" spc="-15" dirty="0">
                <a:latin typeface="Arial"/>
                <a:cs typeface="Arial"/>
              </a:rPr>
              <a:t>o</a:t>
            </a:r>
            <a:r>
              <a:rPr sz="2200" b="1" spc="-5" dirty="0">
                <a:latin typeface="Arial"/>
                <a:cs typeface="Arial"/>
              </a:rPr>
              <a:t>te</a:t>
            </a:r>
            <a:r>
              <a:rPr sz="2200" b="1" dirty="0">
                <a:latin typeface="Arial"/>
                <a:cs typeface="Arial"/>
              </a:rPr>
              <a:t>: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u="heavy" spc="-25" dirty="0">
                <a:latin typeface="Arial"/>
                <a:cs typeface="Arial"/>
              </a:rPr>
              <a:t>S</a:t>
            </a:r>
            <a:r>
              <a:rPr sz="2200" u="heavy" spc="-15" dirty="0">
                <a:latin typeface="Arial"/>
                <a:cs typeface="Arial"/>
              </a:rPr>
              <a:t>tr</a:t>
            </a:r>
            <a:r>
              <a:rPr sz="2200" u="heavy" dirty="0">
                <a:latin typeface="Arial"/>
                <a:cs typeface="Arial"/>
              </a:rPr>
              <a:t>u</a:t>
            </a:r>
            <a:r>
              <a:rPr sz="2200" u="heavy" spc="-10" dirty="0">
                <a:latin typeface="Arial"/>
                <a:cs typeface="Arial"/>
              </a:rPr>
              <a:t>ctu</a:t>
            </a:r>
            <a:r>
              <a:rPr sz="2200" u="heavy" spc="-5" dirty="0">
                <a:latin typeface="Arial"/>
                <a:cs typeface="Arial"/>
              </a:rPr>
              <a:t>r</a:t>
            </a:r>
            <a:r>
              <a:rPr sz="2200" u="heavy" dirty="0">
                <a:latin typeface="Arial"/>
                <a:cs typeface="Arial"/>
              </a:rPr>
              <a:t>e</a:t>
            </a:r>
            <a:r>
              <a:rPr sz="2200" u="heavy" spc="-10" dirty="0">
                <a:latin typeface="Arial"/>
                <a:cs typeface="Arial"/>
              </a:rPr>
              <a:t> </a:t>
            </a:r>
            <a:r>
              <a:rPr sz="2200" u="heavy" spc="-5" dirty="0">
                <a:latin typeface="Arial"/>
                <a:cs typeface="Arial"/>
              </a:rPr>
              <a:t>a</a:t>
            </a:r>
            <a:r>
              <a:rPr sz="2200" u="heavy" dirty="0">
                <a:latin typeface="Arial"/>
                <a:cs typeface="Arial"/>
              </a:rPr>
              <a:t>nd</a:t>
            </a:r>
            <a:r>
              <a:rPr sz="2200" u="heavy" spc="-15" dirty="0">
                <a:latin typeface="Arial"/>
                <a:cs typeface="Arial"/>
              </a:rPr>
              <a:t> </a:t>
            </a:r>
            <a:r>
              <a:rPr sz="2200" u="heavy" spc="-5" dirty="0">
                <a:latin typeface="Arial"/>
                <a:cs typeface="Arial"/>
              </a:rPr>
              <a:t>o</a:t>
            </a:r>
            <a:r>
              <a:rPr sz="2200" u="heavy" dirty="0">
                <a:latin typeface="Arial"/>
                <a:cs typeface="Arial"/>
              </a:rPr>
              <a:t>r</a:t>
            </a:r>
            <a:r>
              <a:rPr sz="2200" u="heavy" spc="-5" dirty="0">
                <a:latin typeface="Arial"/>
                <a:cs typeface="Arial"/>
              </a:rPr>
              <a:t>de</a:t>
            </a:r>
            <a:r>
              <a:rPr sz="2200" u="heavy" dirty="0">
                <a:latin typeface="Arial"/>
                <a:cs typeface="Arial"/>
              </a:rPr>
              <a:t>r</a:t>
            </a:r>
            <a:r>
              <a:rPr sz="2200" u="heavy" spc="-10" dirty="0">
                <a:latin typeface="Arial"/>
                <a:cs typeface="Arial"/>
              </a:rPr>
              <a:t> </a:t>
            </a:r>
            <a:r>
              <a:rPr sz="2200" u="heavy" spc="-5" dirty="0">
                <a:latin typeface="Arial"/>
                <a:cs typeface="Arial"/>
              </a:rPr>
              <a:t>pr</a:t>
            </a:r>
            <a:r>
              <a:rPr sz="2200" u="heavy" dirty="0">
                <a:latin typeface="Arial"/>
                <a:cs typeface="Arial"/>
              </a:rPr>
              <a:t>o</a:t>
            </a:r>
            <a:r>
              <a:rPr sz="2200" u="heavy" spc="-5" dirty="0">
                <a:latin typeface="Arial"/>
                <a:cs typeface="Arial"/>
              </a:rPr>
              <a:t>p</a:t>
            </a:r>
            <a:r>
              <a:rPr sz="2200" u="heavy" dirty="0">
                <a:latin typeface="Arial"/>
                <a:cs typeface="Arial"/>
              </a:rPr>
              <a:t>e</a:t>
            </a:r>
            <a:r>
              <a:rPr sz="2200" u="heavy" spc="-5" dirty="0">
                <a:latin typeface="Arial"/>
                <a:cs typeface="Arial"/>
              </a:rPr>
              <a:t>rti</a:t>
            </a:r>
            <a:r>
              <a:rPr sz="2200" u="heavy" spc="5" dirty="0">
                <a:latin typeface="Arial"/>
                <a:cs typeface="Arial"/>
              </a:rPr>
              <a:t>e</a:t>
            </a:r>
            <a:r>
              <a:rPr sz="2200" u="heavy" dirty="0">
                <a:latin typeface="Arial"/>
                <a:cs typeface="Arial"/>
              </a:rPr>
              <a:t>s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10" dirty="0">
                <a:latin typeface="Arial"/>
                <a:cs typeface="Arial"/>
              </a:rPr>
              <a:t>st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alwa</a:t>
            </a:r>
            <a:r>
              <a:rPr sz="2200" spc="5" dirty="0">
                <a:latin typeface="Arial"/>
                <a:cs typeface="Arial"/>
              </a:rPr>
              <a:t>y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be</a:t>
            </a:r>
            <a:r>
              <a:rPr sz="2200" spc="5" dirty="0">
                <a:latin typeface="Arial"/>
                <a:cs typeface="Arial"/>
              </a:rPr>
              <a:t>y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d 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eth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do</a:t>
            </a:r>
            <a:r>
              <a:rPr sz="2200" spc="5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og</a:t>
            </a:r>
            <a:r>
              <a:rPr sz="2200" spc="5" dirty="0">
                <a:latin typeface="Arial"/>
                <a:cs typeface="Arial"/>
              </a:rPr>
              <a:t>y</a:t>
            </a:r>
            <a:r>
              <a:rPr sz="2200" spc="-10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150495" marR="5080" indent="130810">
              <a:lnSpc>
                <a:spcPct val="139800"/>
              </a:lnSpc>
              <a:tabLst>
                <a:tab pos="1251585" algn="l"/>
                <a:tab pos="1538605" algn="l"/>
                <a:tab pos="2180590" algn="l"/>
                <a:tab pos="2933065" algn="l"/>
                <a:tab pos="3281679" algn="l"/>
                <a:tab pos="3800475" algn="l"/>
                <a:tab pos="4413250" algn="l"/>
                <a:tab pos="4761230" algn="l"/>
                <a:tab pos="5420360" algn="l"/>
                <a:tab pos="6654800" algn="l"/>
                <a:tab pos="7749540" algn="l"/>
              </a:tabLst>
            </a:pPr>
            <a:r>
              <a:rPr sz="2200" spc="-5" dirty="0">
                <a:latin typeface="Arial"/>
                <a:cs typeface="Arial"/>
              </a:rPr>
              <a:t>Cre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te</a:t>
            </a:r>
            <a:r>
              <a:rPr sz="2200" dirty="0">
                <a:latin typeface="Arial"/>
                <a:cs typeface="Arial"/>
              </a:rPr>
              <a:t>	a	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ew	n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de	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	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	</a:t>
            </a:r>
            <a:r>
              <a:rPr sz="2200" spc="-15" dirty="0">
                <a:latin typeface="Arial"/>
                <a:cs typeface="Arial"/>
              </a:rPr>
              <a:t>t</a:t>
            </a:r>
            <a:r>
              <a:rPr sz="2200" spc="-1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e	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	n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5" dirty="0">
                <a:latin typeface="Arial"/>
                <a:cs typeface="Arial"/>
              </a:rPr>
              <a:t>x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5" dirty="0">
                <a:latin typeface="Arial"/>
                <a:cs typeface="Arial"/>
              </a:rPr>
              <a:t>v</a:t>
            </a:r>
            <a:r>
              <a:rPr sz="2200" spc="-5" dirty="0">
                <a:latin typeface="Arial"/>
                <a:cs typeface="Arial"/>
              </a:rPr>
              <a:t>ail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bl</a:t>
            </a:r>
            <a:r>
              <a:rPr sz="2200" dirty="0">
                <a:latin typeface="Arial"/>
                <a:cs typeface="Arial"/>
              </a:rPr>
              <a:t>e	p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sit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n	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spc="-15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5" dirty="0">
                <a:latin typeface="Arial"/>
                <a:cs typeface="Arial"/>
              </a:rPr>
              <a:t>v</a:t>
            </a:r>
            <a:r>
              <a:rPr sz="2200" spc="-5" dirty="0">
                <a:latin typeface="Arial"/>
                <a:cs typeface="Arial"/>
              </a:rPr>
              <a:t>oi</a:t>
            </a:r>
            <a:r>
              <a:rPr sz="2200" dirty="0">
                <a:latin typeface="Arial"/>
                <a:cs typeface="Arial"/>
              </a:rPr>
              <a:t>d vio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tin</a:t>
            </a:r>
            <a:r>
              <a:rPr sz="2200" dirty="0">
                <a:latin typeface="Arial"/>
                <a:cs typeface="Arial"/>
              </a:rPr>
              <a:t>g 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tru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tur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5" dirty="0">
                <a:latin typeface="Arial"/>
                <a:cs typeface="Arial"/>
              </a:rPr>
              <a:t>pr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p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spc="-15" dirty="0">
                <a:latin typeface="Arial"/>
                <a:cs typeface="Arial"/>
              </a:rPr>
              <a:t>ty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–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te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tr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e)   </a:t>
            </a:r>
            <a:r>
              <a:rPr sz="2200" spc="-5" dirty="0">
                <a:latin typeface="Arial"/>
                <a:cs typeface="Arial"/>
              </a:rPr>
              <a:t>Che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k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to</a:t>
            </a:r>
            <a:r>
              <a:rPr sz="2200" dirty="0">
                <a:latin typeface="Arial"/>
                <a:cs typeface="Arial"/>
              </a:rPr>
              <a:t> e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su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u="heavy" spc="-15" dirty="0">
                <a:latin typeface="Arial"/>
                <a:cs typeface="Arial"/>
              </a:rPr>
              <a:t>m</a:t>
            </a:r>
            <a:r>
              <a:rPr sz="2200" u="heavy" spc="5" dirty="0">
                <a:latin typeface="Arial"/>
                <a:cs typeface="Arial"/>
              </a:rPr>
              <a:t>i</a:t>
            </a:r>
            <a:r>
              <a:rPr sz="2200" u="heavy" spc="-5" dirty="0">
                <a:latin typeface="Arial"/>
                <a:cs typeface="Arial"/>
              </a:rPr>
              <a:t>n-ma</a:t>
            </a:r>
            <a:r>
              <a:rPr sz="2200" u="heavy" dirty="0">
                <a:latin typeface="Arial"/>
                <a:cs typeface="Arial"/>
              </a:rPr>
              <a:t>x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or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pert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-5" dirty="0">
                <a:latin typeface="Arial"/>
                <a:cs typeface="Arial"/>
              </a:rPr>
              <a:t> i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sa</a:t>
            </a:r>
            <a:r>
              <a:rPr sz="2200" spc="-5" dirty="0">
                <a:latin typeface="Arial"/>
                <a:cs typeface="Arial"/>
              </a:rPr>
              <a:t>ti</a:t>
            </a:r>
            <a:r>
              <a:rPr sz="2200" spc="1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fie</a:t>
            </a:r>
            <a:r>
              <a:rPr sz="2200" dirty="0">
                <a:latin typeface="Arial"/>
                <a:cs typeface="Arial"/>
              </a:rPr>
              <a:t>d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35" dirty="0">
                <a:latin typeface="Arial"/>
                <a:cs typeface="Arial"/>
              </a:rPr>
              <a:t>G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ra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S</a:t>
            </a:r>
            <a:r>
              <a:rPr sz="2200" spc="-15" dirty="0">
                <a:latin typeface="Arial"/>
                <a:cs typeface="Arial"/>
              </a:rPr>
              <a:t>t</a:t>
            </a:r>
            <a:r>
              <a:rPr sz="2200" spc="-1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te</a:t>
            </a:r>
            <a:r>
              <a:rPr sz="2200" dirty="0">
                <a:latin typeface="Arial"/>
                <a:cs typeface="Arial"/>
              </a:rPr>
              <a:t>gy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</a:t>
            </a:r>
            <a:r>
              <a:rPr sz="2200" spc="10" dirty="0">
                <a:latin typeface="Arial"/>
                <a:cs typeface="Arial"/>
              </a:rPr>
              <a:t>“</a:t>
            </a:r>
            <a:r>
              <a:rPr sz="2200" b="1" i="1" spc="-25" dirty="0">
                <a:solidFill>
                  <a:srgbClr val="6666FF"/>
                </a:solidFill>
                <a:latin typeface="Arial"/>
                <a:cs typeface="Arial"/>
              </a:rPr>
              <a:t>P</a:t>
            </a:r>
            <a:r>
              <a:rPr sz="2200" b="1" i="1" dirty="0">
                <a:solidFill>
                  <a:srgbClr val="6666FF"/>
                </a:solidFill>
                <a:latin typeface="Arial"/>
                <a:cs typeface="Arial"/>
              </a:rPr>
              <a:t>e</a:t>
            </a:r>
            <a:r>
              <a:rPr sz="2200" b="1" i="1" spc="-10" dirty="0">
                <a:solidFill>
                  <a:srgbClr val="6666FF"/>
                </a:solidFill>
                <a:latin typeface="Arial"/>
                <a:cs typeface="Arial"/>
              </a:rPr>
              <a:t>r</a:t>
            </a:r>
            <a:r>
              <a:rPr sz="2200" b="1" i="1" spc="-5" dirty="0">
                <a:solidFill>
                  <a:srgbClr val="6666FF"/>
                </a:solidFill>
                <a:latin typeface="Arial"/>
                <a:cs typeface="Arial"/>
              </a:rPr>
              <a:t>c</a:t>
            </a:r>
            <a:r>
              <a:rPr sz="2200" b="1" i="1" spc="-15" dirty="0">
                <a:solidFill>
                  <a:srgbClr val="6666FF"/>
                </a:solidFill>
                <a:latin typeface="Arial"/>
                <a:cs typeface="Arial"/>
              </a:rPr>
              <a:t>ola</a:t>
            </a:r>
            <a:r>
              <a:rPr sz="2200" b="1" i="1" dirty="0">
                <a:solidFill>
                  <a:srgbClr val="6666FF"/>
                </a:solidFill>
                <a:latin typeface="Arial"/>
                <a:cs typeface="Arial"/>
              </a:rPr>
              <a:t>te</a:t>
            </a:r>
            <a:r>
              <a:rPr sz="2200" b="1" i="1" spc="-5" dirty="0">
                <a:solidFill>
                  <a:srgbClr val="6666FF"/>
                </a:solidFill>
                <a:latin typeface="Arial"/>
                <a:cs typeface="Arial"/>
              </a:rPr>
              <a:t> </a:t>
            </a:r>
            <a:r>
              <a:rPr sz="2200" b="1" i="1" spc="-15" dirty="0">
                <a:solidFill>
                  <a:srgbClr val="6666FF"/>
                </a:solidFill>
                <a:latin typeface="Arial"/>
                <a:cs typeface="Arial"/>
              </a:rPr>
              <a:t>u</a:t>
            </a:r>
            <a:r>
              <a:rPr sz="2200" b="1" i="1" spc="-20" dirty="0">
                <a:solidFill>
                  <a:srgbClr val="6666FF"/>
                </a:solidFill>
                <a:latin typeface="Arial"/>
                <a:cs typeface="Arial"/>
              </a:rPr>
              <a:t>p</a:t>
            </a:r>
            <a:r>
              <a:rPr sz="2200" b="1" i="1" spc="5" dirty="0">
                <a:solidFill>
                  <a:srgbClr val="6666FF"/>
                </a:solidFill>
                <a:latin typeface="Arial"/>
                <a:cs typeface="Arial"/>
              </a:rPr>
              <a:t>”</a:t>
            </a:r>
            <a:r>
              <a:rPr sz="220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444500">
              <a:lnSpc>
                <a:spcPct val="100000"/>
              </a:lnSpc>
              <a:spcBef>
                <a:spcPts val="1050"/>
              </a:spcBef>
            </a:pPr>
            <a:r>
              <a:rPr sz="2200" spc="-5" dirty="0">
                <a:latin typeface="Arial"/>
                <a:cs typeface="Arial"/>
              </a:rPr>
              <a:t>Cre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te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5" dirty="0">
                <a:latin typeface="Arial"/>
                <a:cs typeface="Arial"/>
              </a:rPr>
              <a:t>ne</a:t>
            </a:r>
            <a:r>
              <a:rPr sz="2200" spc="5" dirty="0">
                <a:latin typeface="Arial"/>
                <a:cs typeface="Arial"/>
              </a:rPr>
              <a:t>x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a</a:t>
            </a:r>
            <a:r>
              <a:rPr sz="2200" spc="5" dirty="0">
                <a:latin typeface="Arial"/>
                <a:cs typeface="Arial"/>
              </a:rPr>
              <a:t>v</a:t>
            </a:r>
            <a:r>
              <a:rPr sz="2200" spc="-5" dirty="0">
                <a:latin typeface="Arial"/>
                <a:cs typeface="Arial"/>
              </a:rPr>
              <a:t>ai</a:t>
            </a:r>
            <a:r>
              <a:rPr sz="2200" spc="5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ab</a:t>
            </a:r>
            <a:r>
              <a:rPr sz="2200" spc="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l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ati</a:t>
            </a:r>
            <a:r>
              <a:rPr sz="2200" spc="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  <a:p>
            <a:pPr marL="798195" marR="1113155">
              <a:lnSpc>
                <a:spcPct val="139800"/>
              </a:lnSpc>
              <a:spcBef>
                <a:spcPts val="10"/>
              </a:spcBef>
            </a:pPr>
            <a:r>
              <a:rPr sz="2200" spc="-15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f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he</a:t>
            </a:r>
            <a:r>
              <a:rPr sz="2200" dirty="0">
                <a:latin typeface="Arial"/>
                <a:cs typeface="Arial"/>
              </a:rPr>
              <a:t>ap </a:t>
            </a:r>
            <a:r>
              <a:rPr sz="2200" spc="-5" dirty="0">
                <a:latin typeface="Arial"/>
                <a:cs typeface="Arial"/>
              </a:rPr>
              <a:t>or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 i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v</a:t>
            </a:r>
            <a:r>
              <a:rPr sz="2200" spc="-5" dirty="0">
                <a:latin typeface="Arial"/>
                <a:cs typeface="Arial"/>
              </a:rPr>
              <a:t>iol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te</a:t>
            </a:r>
            <a:r>
              <a:rPr sz="2200" spc="-5" dirty="0">
                <a:latin typeface="Arial"/>
                <a:cs typeface="Arial"/>
              </a:rPr>
              <a:t>d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la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i</a:t>
            </a:r>
            <a:r>
              <a:rPr sz="2200" spc="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m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le 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ls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5" dirty="0">
                <a:latin typeface="Arial"/>
                <a:cs typeface="Arial"/>
              </a:rPr>
              <a:t>“b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b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le-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p</a:t>
            </a:r>
            <a:r>
              <a:rPr sz="2200" dirty="0">
                <a:latin typeface="Arial"/>
                <a:cs typeface="Arial"/>
              </a:rPr>
              <a:t>”</a:t>
            </a:r>
            <a:r>
              <a:rPr sz="2200" spc="-5" dirty="0">
                <a:latin typeface="Arial"/>
                <a:cs typeface="Arial"/>
              </a:rPr>
              <a:t> th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5" dirty="0">
                <a:latin typeface="Arial"/>
                <a:cs typeface="Arial"/>
              </a:rPr>
              <a:t>ho</a:t>
            </a:r>
            <a:r>
              <a:rPr sz="2200" spc="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to</a:t>
            </a:r>
            <a:r>
              <a:rPr sz="2200" spc="-10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d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5" dirty="0">
                <a:latin typeface="Arial"/>
                <a:cs typeface="Arial"/>
              </a:rPr>
              <a:t>ro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t</a:t>
            </a:r>
            <a:endParaRPr sz="2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532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724002"/>
            <a:ext cx="817499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95170" algn="l"/>
                <a:tab pos="5775325" algn="l"/>
                <a:tab pos="6070600" algn="l"/>
              </a:tabLst>
            </a:pPr>
            <a:r>
              <a:rPr sz="3800" dirty="0">
                <a:latin typeface="Arial"/>
                <a:cs typeface="Arial"/>
              </a:rPr>
              <a:t>M</a:t>
            </a:r>
            <a:r>
              <a:rPr sz="3800" spc="-5" dirty="0">
                <a:latin typeface="Arial"/>
                <a:cs typeface="Arial"/>
              </a:rPr>
              <a:t>in</a:t>
            </a:r>
            <a:r>
              <a:rPr sz="3800" dirty="0">
                <a:latin typeface="Arial"/>
                <a:cs typeface="Arial"/>
              </a:rPr>
              <a:t>-M</a:t>
            </a:r>
            <a:r>
              <a:rPr sz="3800" spc="-5" dirty="0">
                <a:latin typeface="Arial"/>
                <a:cs typeface="Arial"/>
              </a:rPr>
              <a:t>a</a:t>
            </a:r>
            <a:r>
              <a:rPr sz="3800" dirty="0">
                <a:latin typeface="Arial"/>
                <a:cs typeface="Arial"/>
              </a:rPr>
              <a:t>x	H</a:t>
            </a:r>
            <a:r>
              <a:rPr sz="3800" spc="-5" dirty="0">
                <a:latin typeface="Arial"/>
                <a:cs typeface="Arial"/>
              </a:rPr>
              <a:t>e</a:t>
            </a:r>
            <a:r>
              <a:rPr sz="3800" dirty="0">
                <a:latin typeface="Arial"/>
                <a:cs typeface="Arial"/>
              </a:rPr>
              <a:t>ap</a:t>
            </a:r>
            <a:r>
              <a:rPr sz="3800" spc="-15" dirty="0">
                <a:latin typeface="Arial"/>
                <a:cs typeface="Arial"/>
              </a:rPr>
              <a:t> </a:t>
            </a:r>
            <a:r>
              <a:rPr lang="en-ZA" sz="3800" dirty="0" smtClean="0">
                <a:latin typeface="Arial"/>
                <a:cs typeface="Arial"/>
              </a:rPr>
              <a:t>Insertion - </a:t>
            </a:r>
            <a:r>
              <a:rPr lang="en-ZA" sz="3800" spc="-25" dirty="0" smtClean="0">
                <a:latin typeface="Arial"/>
                <a:cs typeface="Arial"/>
              </a:rPr>
              <a:t>Ques</a:t>
            </a:r>
            <a:r>
              <a:rPr sz="3800" spc="-25" dirty="0" err="1" smtClean="0">
                <a:latin typeface="Arial"/>
                <a:cs typeface="Arial"/>
              </a:rPr>
              <a:t>t</a:t>
            </a:r>
            <a:r>
              <a:rPr sz="3800" spc="-5" dirty="0" err="1" smtClean="0">
                <a:latin typeface="Arial"/>
                <a:cs typeface="Arial"/>
              </a:rPr>
              <a:t>i</a:t>
            </a:r>
            <a:r>
              <a:rPr sz="3800" dirty="0" err="1" smtClean="0">
                <a:latin typeface="Arial"/>
                <a:cs typeface="Arial"/>
              </a:rPr>
              <a:t>o</a:t>
            </a:r>
            <a:r>
              <a:rPr sz="3800" spc="-5" dirty="0" err="1" smtClean="0">
                <a:latin typeface="Arial"/>
                <a:cs typeface="Arial"/>
              </a:rPr>
              <a:t>n</a:t>
            </a:r>
            <a:r>
              <a:rPr sz="3800" dirty="0" err="1" smtClean="0">
                <a:latin typeface="Arial"/>
                <a:cs typeface="Arial"/>
              </a:rPr>
              <a:t>s</a:t>
            </a:r>
            <a:endParaRPr sz="3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440" y="1280160"/>
            <a:ext cx="9657080" cy="0"/>
          </a:xfrm>
          <a:custGeom>
            <a:avLst/>
            <a:gdLst/>
            <a:ahLst/>
            <a:cxnLst/>
            <a:rect l="l" t="t" r="r" b="b"/>
            <a:pathLst>
              <a:path w="9657080">
                <a:moveTo>
                  <a:pt x="0" y="0"/>
                </a:moveTo>
                <a:lnTo>
                  <a:pt x="965708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1780" y="1644650"/>
            <a:ext cx="9395460" cy="5416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ZA" sz="2200" spc="-10" dirty="0" smtClean="0">
                <a:latin typeface="Arial"/>
                <a:cs typeface="Arial"/>
              </a:rPr>
              <a:t>We add a new item X </a:t>
            </a:r>
            <a:r>
              <a:rPr sz="2200" dirty="0" smtClean="0">
                <a:latin typeface="Arial"/>
                <a:cs typeface="Arial"/>
              </a:rPr>
              <a:t>a</a:t>
            </a:r>
            <a:r>
              <a:rPr sz="2200" spc="-10" dirty="0" smtClean="0">
                <a:latin typeface="Arial"/>
                <a:cs typeface="Arial"/>
              </a:rPr>
              <a:t>t</a:t>
            </a:r>
            <a:r>
              <a:rPr sz="2200" spc="30" dirty="0" smtClean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xt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av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la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lang="en-ZA" sz="2200" spc="30" dirty="0" smtClean="0">
                <a:latin typeface="Arial"/>
                <a:cs typeface="Arial"/>
              </a:rPr>
              <a:t>leaf </a:t>
            </a:r>
            <a:r>
              <a:rPr sz="2200" spc="-5" dirty="0" smtClean="0">
                <a:latin typeface="Arial"/>
                <a:cs typeface="Arial"/>
              </a:rPr>
              <a:t>lo</a:t>
            </a:r>
            <a:r>
              <a:rPr sz="2200" spc="5" dirty="0" smtClean="0">
                <a:latin typeface="Arial"/>
                <a:cs typeface="Arial"/>
              </a:rPr>
              <a:t>c</a:t>
            </a:r>
            <a:r>
              <a:rPr sz="2200" spc="-5" dirty="0" smtClean="0">
                <a:latin typeface="Arial"/>
                <a:cs typeface="Arial"/>
              </a:rPr>
              <a:t>atio</a:t>
            </a:r>
            <a:r>
              <a:rPr sz="2200" dirty="0" smtClean="0">
                <a:latin typeface="Arial"/>
                <a:cs typeface="Arial"/>
              </a:rPr>
              <a:t>n</a:t>
            </a:r>
            <a:r>
              <a:rPr lang="en-ZA" sz="2200" dirty="0" smtClean="0">
                <a:latin typeface="Arial"/>
                <a:cs typeface="Arial"/>
              </a:rPr>
              <a:t> in a min-max heap.</a:t>
            </a:r>
            <a:endParaRPr lang="en-ZA" sz="2200" spc="-1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ZA" sz="2200" spc="-10" dirty="0" smtClean="0">
                <a:latin typeface="Arial"/>
                <a:cs typeface="Arial"/>
              </a:rPr>
              <a:t>Call its </a:t>
            </a:r>
            <a:r>
              <a:rPr sz="2200" spc="-5" dirty="0" smtClean="0">
                <a:latin typeface="Arial"/>
                <a:cs typeface="Arial"/>
              </a:rPr>
              <a:t>pa</a:t>
            </a:r>
            <a:r>
              <a:rPr sz="2200" dirty="0" smtClean="0">
                <a:latin typeface="Arial"/>
                <a:cs typeface="Arial"/>
              </a:rPr>
              <a:t>r</a:t>
            </a:r>
            <a:r>
              <a:rPr sz="2200" spc="-5" dirty="0" smtClean="0">
                <a:latin typeface="Arial"/>
                <a:cs typeface="Arial"/>
              </a:rPr>
              <a:t>en</a:t>
            </a:r>
            <a:r>
              <a:rPr sz="2200" spc="-10" dirty="0" smtClean="0">
                <a:latin typeface="Arial"/>
                <a:cs typeface="Arial"/>
              </a:rPr>
              <a:t>t</a:t>
            </a:r>
            <a:r>
              <a:rPr lang="en-ZA" sz="2200" spc="75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P</a:t>
            </a:r>
            <a:r>
              <a:rPr lang="en-ZA" sz="2200" spc="-5" dirty="0">
                <a:latin typeface="Arial"/>
                <a:cs typeface="Arial"/>
              </a:rPr>
              <a:t>.</a:t>
            </a:r>
            <a:r>
              <a:rPr sz="2200" spc="75" dirty="0" smtClean="0">
                <a:latin typeface="Arial"/>
                <a:cs typeface="Arial"/>
              </a:rPr>
              <a:t> </a:t>
            </a:r>
            <a:endParaRPr lang="en-ZA" sz="2200" spc="7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ZA" sz="2200" spc="7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u="sng" spc="-5" dirty="0" smtClean="0">
                <a:latin typeface="Arial"/>
                <a:cs typeface="Arial"/>
              </a:rPr>
              <a:t>i</a:t>
            </a:r>
            <a:r>
              <a:rPr sz="2200" b="1" u="sng" dirty="0" smtClean="0">
                <a:latin typeface="Arial"/>
                <a:cs typeface="Arial"/>
              </a:rPr>
              <a:t>f</a:t>
            </a:r>
            <a:r>
              <a:rPr sz="2200" b="1" u="sng" spc="75" dirty="0" smtClean="0">
                <a:latin typeface="Arial"/>
                <a:cs typeface="Arial"/>
              </a:rPr>
              <a:t> </a:t>
            </a:r>
            <a:r>
              <a:rPr sz="2200" b="1" u="sng" spc="-15" dirty="0">
                <a:latin typeface="Arial"/>
                <a:cs typeface="Arial"/>
              </a:rPr>
              <a:t>X</a:t>
            </a:r>
            <a:r>
              <a:rPr sz="2200" b="1" u="sng" spc="70" dirty="0">
                <a:latin typeface="Arial"/>
                <a:cs typeface="Arial"/>
              </a:rPr>
              <a:t> </a:t>
            </a:r>
            <a:r>
              <a:rPr sz="2200" b="1" u="sng" spc="-15" dirty="0">
                <a:latin typeface="Arial"/>
                <a:cs typeface="Arial"/>
              </a:rPr>
              <a:t>&lt;</a:t>
            </a:r>
            <a:r>
              <a:rPr sz="2200" b="1" u="sng" spc="70" dirty="0">
                <a:latin typeface="Arial"/>
                <a:cs typeface="Arial"/>
              </a:rPr>
              <a:t> </a:t>
            </a:r>
            <a:r>
              <a:rPr sz="2200" b="1" u="sng" spc="-15" dirty="0">
                <a:latin typeface="Arial"/>
                <a:cs typeface="Arial"/>
              </a:rPr>
              <a:t>P</a:t>
            </a:r>
            <a:r>
              <a:rPr sz="2200" b="1" u="sng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nd</a:t>
            </a:r>
            <a:r>
              <a:rPr sz="2200" spc="7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P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75" dirty="0">
                <a:latin typeface="Arial"/>
                <a:cs typeface="Arial"/>
              </a:rPr>
              <a:t> </a:t>
            </a:r>
            <a:r>
              <a:rPr lang="en-ZA" sz="2200" spc="75" dirty="0" smtClean="0">
                <a:latin typeface="Arial"/>
                <a:cs typeface="Arial"/>
              </a:rPr>
              <a:t>a “min-level” node, then</a:t>
            </a:r>
          </a:p>
          <a:p>
            <a:pPr marL="12700">
              <a:lnSpc>
                <a:spcPct val="100000"/>
              </a:lnSpc>
            </a:pPr>
            <a:r>
              <a:rPr lang="en-ZA" sz="2200" spc="75" dirty="0">
                <a:latin typeface="Arial"/>
                <a:cs typeface="Arial"/>
              </a:rPr>
              <a:t>	</a:t>
            </a:r>
            <a:r>
              <a:rPr lang="en-ZA" sz="2200" spc="75" dirty="0" smtClean="0">
                <a:latin typeface="Arial"/>
                <a:cs typeface="Arial"/>
              </a:rPr>
              <a:t>1. leave X where it is, nothing needs changing</a:t>
            </a:r>
          </a:p>
          <a:p>
            <a:pPr marL="12700"/>
            <a:r>
              <a:rPr lang="en-ZA" sz="2200" spc="75" dirty="0">
                <a:latin typeface="Arial"/>
                <a:cs typeface="Arial"/>
              </a:rPr>
              <a:t>	</a:t>
            </a:r>
            <a:r>
              <a:rPr lang="en-ZA" sz="2200" spc="75" dirty="0" smtClean="0">
                <a:latin typeface="Arial"/>
                <a:cs typeface="Arial"/>
              </a:rPr>
              <a:t>2</a:t>
            </a:r>
            <a:r>
              <a:rPr lang="en-ZA" sz="2200" spc="75" dirty="0">
                <a:latin typeface="Arial"/>
                <a:cs typeface="Arial"/>
              </a:rPr>
              <a:t>. swap X and P and then stop, nothing else needs changing</a:t>
            </a:r>
          </a:p>
          <a:p>
            <a:pPr marL="12700"/>
            <a:r>
              <a:rPr lang="en-ZA" sz="2200" spc="75" dirty="0" smtClean="0">
                <a:latin typeface="Arial"/>
                <a:cs typeface="Arial"/>
              </a:rPr>
              <a:t>	3. swap </a:t>
            </a:r>
            <a:r>
              <a:rPr lang="en-ZA" sz="2200" spc="75" dirty="0">
                <a:latin typeface="Arial"/>
                <a:cs typeface="Arial"/>
              </a:rPr>
              <a:t>X and P and then call </a:t>
            </a:r>
            <a:r>
              <a:rPr lang="en-ZA" sz="2200" spc="75" dirty="0" err="1">
                <a:latin typeface="Arial"/>
                <a:cs typeface="Arial"/>
              </a:rPr>
              <a:t>percolateUp</a:t>
            </a:r>
            <a:endParaRPr lang="en-ZA" sz="2200" spc="7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ZA" sz="2200" spc="75" dirty="0" smtClean="0">
                <a:latin typeface="Arial"/>
                <a:cs typeface="Arial"/>
              </a:rPr>
              <a:t>	4. none of the above</a:t>
            </a:r>
          </a:p>
          <a:p>
            <a:pPr marL="12700">
              <a:lnSpc>
                <a:spcPct val="100000"/>
              </a:lnSpc>
            </a:pPr>
            <a:endParaRPr lang="en-ZA" sz="2200" spc="7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ZA" sz="2200" b="1" u="sng" spc="-5" dirty="0">
                <a:latin typeface="Arial"/>
                <a:cs typeface="Arial"/>
              </a:rPr>
              <a:t>i</a:t>
            </a:r>
            <a:r>
              <a:rPr lang="en-ZA" sz="2200" b="1" u="sng" dirty="0">
                <a:latin typeface="Arial"/>
                <a:cs typeface="Arial"/>
              </a:rPr>
              <a:t>f</a:t>
            </a:r>
            <a:r>
              <a:rPr lang="en-ZA" sz="2200" b="1" u="sng" spc="75" dirty="0">
                <a:latin typeface="Arial"/>
                <a:cs typeface="Arial"/>
              </a:rPr>
              <a:t> </a:t>
            </a:r>
            <a:r>
              <a:rPr lang="en-ZA" sz="2200" b="1" u="sng" spc="-15" dirty="0">
                <a:latin typeface="Arial"/>
                <a:cs typeface="Arial"/>
              </a:rPr>
              <a:t>X</a:t>
            </a:r>
            <a:r>
              <a:rPr lang="en-ZA" sz="2200" b="1" u="sng" spc="70" dirty="0">
                <a:latin typeface="Arial"/>
                <a:cs typeface="Arial"/>
              </a:rPr>
              <a:t> </a:t>
            </a:r>
            <a:r>
              <a:rPr lang="en-ZA" sz="2200" b="1" u="sng" spc="-15" dirty="0">
                <a:latin typeface="Arial"/>
                <a:cs typeface="Arial"/>
              </a:rPr>
              <a:t>&lt;</a:t>
            </a:r>
            <a:r>
              <a:rPr lang="en-ZA" sz="2200" b="1" u="sng" spc="70" dirty="0">
                <a:latin typeface="Arial"/>
                <a:cs typeface="Arial"/>
              </a:rPr>
              <a:t> </a:t>
            </a:r>
            <a:r>
              <a:rPr lang="en-ZA" sz="2200" b="1" u="sng" spc="-15" dirty="0">
                <a:latin typeface="Arial"/>
                <a:cs typeface="Arial"/>
              </a:rPr>
              <a:t>P</a:t>
            </a:r>
            <a:r>
              <a:rPr lang="en-ZA" sz="2200" b="1" u="sng" spc="15" dirty="0">
                <a:latin typeface="Arial"/>
                <a:cs typeface="Arial"/>
              </a:rPr>
              <a:t> </a:t>
            </a:r>
            <a:r>
              <a:rPr lang="en-ZA" sz="2200" spc="-5" dirty="0">
                <a:latin typeface="Arial"/>
                <a:cs typeface="Arial"/>
              </a:rPr>
              <a:t>a</a:t>
            </a:r>
            <a:r>
              <a:rPr lang="en-ZA" sz="2200" dirty="0">
                <a:latin typeface="Arial"/>
                <a:cs typeface="Arial"/>
              </a:rPr>
              <a:t>nd</a:t>
            </a:r>
            <a:r>
              <a:rPr lang="en-ZA" sz="2200" spc="70" dirty="0">
                <a:latin typeface="Arial"/>
                <a:cs typeface="Arial"/>
              </a:rPr>
              <a:t> </a:t>
            </a:r>
            <a:r>
              <a:rPr lang="en-ZA" sz="2200" spc="-15" dirty="0">
                <a:latin typeface="Arial"/>
                <a:cs typeface="Arial"/>
              </a:rPr>
              <a:t>P</a:t>
            </a:r>
            <a:r>
              <a:rPr lang="en-ZA" sz="2200" spc="15" dirty="0">
                <a:latin typeface="Arial"/>
                <a:cs typeface="Arial"/>
              </a:rPr>
              <a:t> </a:t>
            </a:r>
            <a:r>
              <a:rPr lang="en-ZA" sz="2200" spc="-5" dirty="0">
                <a:latin typeface="Arial"/>
                <a:cs typeface="Arial"/>
              </a:rPr>
              <a:t>i</a:t>
            </a:r>
            <a:r>
              <a:rPr lang="en-ZA" sz="2200" dirty="0">
                <a:latin typeface="Arial"/>
                <a:cs typeface="Arial"/>
              </a:rPr>
              <a:t>s</a:t>
            </a:r>
            <a:r>
              <a:rPr lang="en-ZA" sz="2200" spc="75" dirty="0">
                <a:latin typeface="Arial"/>
                <a:cs typeface="Arial"/>
              </a:rPr>
              <a:t> a “</a:t>
            </a:r>
            <a:r>
              <a:rPr lang="en-ZA" sz="2200" spc="75" dirty="0" smtClean="0">
                <a:latin typeface="Arial"/>
                <a:cs typeface="Arial"/>
              </a:rPr>
              <a:t>max-level</a:t>
            </a:r>
            <a:r>
              <a:rPr lang="en-ZA" sz="2200" spc="75" dirty="0">
                <a:latin typeface="Arial"/>
                <a:cs typeface="Arial"/>
              </a:rPr>
              <a:t>” node, then</a:t>
            </a:r>
          </a:p>
          <a:p>
            <a:pPr marL="12700">
              <a:lnSpc>
                <a:spcPct val="100000"/>
              </a:lnSpc>
            </a:pPr>
            <a:r>
              <a:rPr lang="en-ZA" sz="2200" spc="75" dirty="0">
                <a:latin typeface="Arial"/>
                <a:cs typeface="Arial"/>
              </a:rPr>
              <a:t>	</a:t>
            </a:r>
            <a:r>
              <a:rPr lang="en-ZA" sz="2200" spc="75" dirty="0" smtClean="0">
                <a:latin typeface="Arial"/>
                <a:cs typeface="Arial"/>
              </a:rPr>
              <a:t>1. leave </a:t>
            </a:r>
            <a:r>
              <a:rPr lang="en-ZA" sz="2200" spc="75" dirty="0">
                <a:latin typeface="Arial"/>
                <a:cs typeface="Arial"/>
              </a:rPr>
              <a:t>X where it is, nothing needs changing</a:t>
            </a:r>
          </a:p>
          <a:p>
            <a:pPr marL="12700"/>
            <a:r>
              <a:rPr lang="en-ZA" sz="2200" spc="75" dirty="0">
                <a:latin typeface="Arial"/>
                <a:cs typeface="Arial"/>
              </a:rPr>
              <a:t>	2. swap X and P and then stop, nothing else needs changing</a:t>
            </a:r>
          </a:p>
          <a:p>
            <a:pPr marL="12700"/>
            <a:r>
              <a:rPr lang="en-ZA" sz="2200" spc="75" dirty="0">
                <a:latin typeface="Arial"/>
                <a:cs typeface="Arial"/>
              </a:rPr>
              <a:t>	3. swap X and P and then call </a:t>
            </a:r>
            <a:r>
              <a:rPr lang="en-ZA" sz="2200" spc="75" dirty="0" err="1">
                <a:latin typeface="Arial"/>
                <a:cs typeface="Arial"/>
              </a:rPr>
              <a:t>percolateUp</a:t>
            </a:r>
            <a:endParaRPr lang="en-ZA" sz="2200" spc="7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ZA" sz="2200" spc="75" dirty="0">
                <a:latin typeface="Arial"/>
                <a:cs typeface="Arial"/>
              </a:rPr>
              <a:t>	4. none of the above</a:t>
            </a:r>
          </a:p>
          <a:p>
            <a:pPr marL="12700">
              <a:lnSpc>
                <a:spcPct val="100000"/>
              </a:lnSpc>
            </a:pPr>
            <a:endParaRPr lang="en-ZA" sz="2200" spc="7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ZA" sz="2200" spc="75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106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724002"/>
            <a:ext cx="817499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95170" algn="l"/>
                <a:tab pos="5775325" algn="l"/>
                <a:tab pos="6070600" algn="l"/>
              </a:tabLst>
            </a:pPr>
            <a:r>
              <a:rPr sz="3800" dirty="0">
                <a:latin typeface="Arial"/>
                <a:cs typeface="Arial"/>
              </a:rPr>
              <a:t>M</a:t>
            </a:r>
            <a:r>
              <a:rPr sz="3800" spc="-5" dirty="0">
                <a:latin typeface="Arial"/>
                <a:cs typeface="Arial"/>
              </a:rPr>
              <a:t>in</a:t>
            </a:r>
            <a:r>
              <a:rPr sz="3800" dirty="0">
                <a:latin typeface="Arial"/>
                <a:cs typeface="Arial"/>
              </a:rPr>
              <a:t>-M</a:t>
            </a:r>
            <a:r>
              <a:rPr sz="3800" spc="-5" dirty="0">
                <a:latin typeface="Arial"/>
                <a:cs typeface="Arial"/>
              </a:rPr>
              <a:t>a</a:t>
            </a:r>
            <a:r>
              <a:rPr sz="3800" dirty="0">
                <a:latin typeface="Arial"/>
                <a:cs typeface="Arial"/>
              </a:rPr>
              <a:t>x	H</a:t>
            </a:r>
            <a:r>
              <a:rPr sz="3800" spc="-5" dirty="0">
                <a:latin typeface="Arial"/>
                <a:cs typeface="Arial"/>
              </a:rPr>
              <a:t>e</a:t>
            </a:r>
            <a:r>
              <a:rPr sz="3800" dirty="0">
                <a:latin typeface="Arial"/>
                <a:cs typeface="Arial"/>
              </a:rPr>
              <a:t>ap</a:t>
            </a:r>
            <a:r>
              <a:rPr sz="3800" spc="-15" dirty="0">
                <a:latin typeface="Arial"/>
                <a:cs typeface="Arial"/>
              </a:rPr>
              <a:t> </a:t>
            </a:r>
            <a:r>
              <a:rPr sz="3800" spc="-20" dirty="0">
                <a:latin typeface="Arial"/>
                <a:cs typeface="Arial"/>
              </a:rPr>
              <a:t>O</a:t>
            </a:r>
            <a:r>
              <a:rPr sz="3800" spc="-5" dirty="0">
                <a:latin typeface="Arial"/>
                <a:cs typeface="Arial"/>
              </a:rPr>
              <a:t>pe</a:t>
            </a:r>
            <a:r>
              <a:rPr sz="3800" dirty="0">
                <a:latin typeface="Arial"/>
                <a:cs typeface="Arial"/>
              </a:rPr>
              <a:t>ra</a:t>
            </a:r>
            <a:r>
              <a:rPr sz="3800" spc="-25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io</a:t>
            </a:r>
            <a:r>
              <a:rPr sz="3800" dirty="0">
                <a:latin typeface="Arial"/>
                <a:cs typeface="Arial"/>
              </a:rPr>
              <a:t>ns	-	</a:t>
            </a:r>
            <a:r>
              <a:rPr sz="3800" spc="-25" dirty="0" smtClean="0">
                <a:latin typeface="Arial"/>
                <a:cs typeface="Arial"/>
              </a:rPr>
              <a:t>I</a:t>
            </a:r>
            <a:r>
              <a:rPr sz="3800" spc="-5" dirty="0" smtClean="0">
                <a:latin typeface="Arial"/>
                <a:cs typeface="Arial"/>
              </a:rPr>
              <a:t>n</a:t>
            </a:r>
            <a:r>
              <a:rPr sz="3800" spc="5" dirty="0" smtClean="0">
                <a:latin typeface="Arial"/>
                <a:cs typeface="Arial"/>
              </a:rPr>
              <a:t>s</a:t>
            </a:r>
            <a:r>
              <a:rPr sz="3800" spc="-5" dirty="0" smtClean="0">
                <a:latin typeface="Arial"/>
                <a:cs typeface="Arial"/>
              </a:rPr>
              <a:t>e</a:t>
            </a:r>
            <a:r>
              <a:rPr sz="3800" spc="10" dirty="0" smtClean="0">
                <a:latin typeface="Arial"/>
                <a:cs typeface="Arial"/>
              </a:rPr>
              <a:t>r</a:t>
            </a:r>
            <a:r>
              <a:rPr sz="3800" spc="-25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i</a:t>
            </a:r>
            <a:r>
              <a:rPr sz="3800" dirty="0" smtClean="0">
                <a:latin typeface="Arial"/>
                <a:cs typeface="Arial"/>
              </a:rPr>
              <a:t>o</a:t>
            </a:r>
            <a:r>
              <a:rPr sz="3800" spc="-5" dirty="0" smtClean="0">
                <a:latin typeface="Arial"/>
                <a:cs typeface="Arial"/>
              </a:rPr>
              <a:t>n</a:t>
            </a:r>
            <a:endParaRPr sz="3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440" y="1280160"/>
            <a:ext cx="9657080" cy="0"/>
          </a:xfrm>
          <a:custGeom>
            <a:avLst/>
            <a:gdLst/>
            <a:ahLst/>
            <a:cxnLst/>
            <a:rect l="l" t="t" r="r" b="b"/>
            <a:pathLst>
              <a:path w="9657080">
                <a:moveTo>
                  <a:pt x="0" y="0"/>
                </a:moveTo>
                <a:lnTo>
                  <a:pt x="965708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8440" y="1644650"/>
            <a:ext cx="9243695" cy="5102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ZA" sz="2200" spc="-10" dirty="0" smtClean="0">
                <a:latin typeface="Arial"/>
                <a:cs typeface="Arial"/>
              </a:rPr>
              <a:t>Place new item X </a:t>
            </a:r>
            <a:r>
              <a:rPr sz="2200" dirty="0" smtClean="0">
                <a:latin typeface="Arial"/>
                <a:cs typeface="Arial"/>
              </a:rPr>
              <a:t>a</a:t>
            </a:r>
            <a:r>
              <a:rPr sz="2200" spc="-10" dirty="0" smtClean="0">
                <a:latin typeface="Arial"/>
                <a:cs typeface="Arial"/>
              </a:rPr>
              <a:t>t</a:t>
            </a:r>
            <a:r>
              <a:rPr sz="2200" spc="30" dirty="0" smtClean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xt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av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la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lo</a:t>
            </a:r>
            <a:r>
              <a:rPr sz="2200" spc="5" dirty="0" smtClean="0">
                <a:latin typeface="Arial"/>
                <a:cs typeface="Arial"/>
              </a:rPr>
              <a:t>c</a:t>
            </a:r>
            <a:r>
              <a:rPr sz="2200" spc="-5" dirty="0" smtClean="0">
                <a:latin typeface="Arial"/>
                <a:cs typeface="Arial"/>
              </a:rPr>
              <a:t>atio</a:t>
            </a:r>
            <a:r>
              <a:rPr sz="2200" dirty="0" smtClean="0">
                <a:latin typeface="Arial"/>
                <a:cs typeface="Arial"/>
              </a:rPr>
              <a:t>n</a:t>
            </a:r>
            <a:r>
              <a:rPr lang="en-ZA" sz="2200" dirty="0" smtClean="0">
                <a:latin typeface="Arial"/>
                <a:cs typeface="Arial"/>
              </a:rPr>
              <a:t> (for complete tree)</a:t>
            </a:r>
            <a:r>
              <a:rPr sz="2200" spc="-10" dirty="0" smtClean="0">
                <a:latin typeface="Arial"/>
                <a:cs typeface="Arial"/>
              </a:rPr>
              <a:t>.</a:t>
            </a:r>
            <a:endParaRPr lang="en-ZA" sz="2200" spc="-1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5" dirty="0" smtClean="0">
                <a:latin typeface="Arial"/>
                <a:cs typeface="Arial"/>
              </a:rPr>
              <a:t> </a:t>
            </a:r>
            <a:endParaRPr lang="en-ZA"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15" dirty="0" smtClean="0">
                <a:latin typeface="Arial"/>
                <a:cs typeface="Arial"/>
              </a:rPr>
              <a:t>I</a:t>
            </a:r>
            <a:r>
              <a:rPr sz="2200" spc="-10" dirty="0" smtClean="0">
                <a:latin typeface="Arial"/>
                <a:cs typeface="Arial"/>
              </a:rPr>
              <a:t>f</a:t>
            </a:r>
            <a:r>
              <a:rPr lang="en-ZA" sz="2200" dirty="0">
                <a:latin typeface="Arial"/>
                <a:cs typeface="Arial"/>
              </a:rPr>
              <a:t> </a:t>
            </a:r>
            <a:r>
              <a:rPr lang="en-ZA" sz="2200" dirty="0" smtClean="0">
                <a:latin typeface="Arial"/>
                <a:cs typeface="Arial"/>
              </a:rPr>
              <a:t>the </a:t>
            </a:r>
            <a:r>
              <a:rPr sz="2200" dirty="0" smtClean="0">
                <a:latin typeface="Arial"/>
                <a:cs typeface="Arial"/>
              </a:rPr>
              <a:t>h</a:t>
            </a:r>
            <a:r>
              <a:rPr sz="2200" spc="-5" dirty="0" smtClean="0">
                <a:latin typeface="Arial"/>
                <a:cs typeface="Arial"/>
              </a:rPr>
              <a:t>ea</a:t>
            </a:r>
            <a:r>
              <a:rPr sz="2200" dirty="0" smtClean="0">
                <a:latin typeface="Arial"/>
                <a:cs typeface="Arial"/>
              </a:rPr>
              <a:t>p</a:t>
            </a:r>
            <a:r>
              <a:rPr lang="en-ZA" sz="2200" dirty="0">
                <a:latin typeface="Arial"/>
                <a:cs typeface="Arial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or</a:t>
            </a:r>
            <a:r>
              <a:rPr sz="2200" dirty="0" smtClean="0">
                <a:latin typeface="Arial"/>
                <a:cs typeface="Arial"/>
              </a:rPr>
              <a:t>d</a:t>
            </a:r>
            <a:r>
              <a:rPr sz="2200" spc="-5" dirty="0" smtClean="0">
                <a:latin typeface="Arial"/>
                <a:cs typeface="Arial"/>
              </a:rPr>
              <a:t>e</a:t>
            </a:r>
            <a:r>
              <a:rPr sz="2200" dirty="0" smtClean="0">
                <a:latin typeface="Arial"/>
                <a:cs typeface="Arial"/>
              </a:rPr>
              <a:t>r</a:t>
            </a:r>
            <a:r>
              <a:rPr lang="en-ZA" sz="2200" dirty="0">
                <a:latin typeface="Arial"/>
                <a:cs typeface="Arial"/>
              </a:rPr>
              <a:t> </a:t>
            </a:r>
            <a:r>
              <a:rPr lang="en-ZA" sz="2200" dirty="0" smtClean="0">
                <a:latin typeface="Arial"/>
                <a:cs typeface="Arial"/>
              </a:rPr>
              <a:t>(structure property) </a:t>
            </a:r>
            <a:r>
              <a:rPr sz="2200" spc="-5" dirty="0" smtClean="0">
                <a:latin typeface="Arial"/>
                <a:cs typeface="Arial"/>
              </a:rPr>
              <a:t>i</a:t>
            </a:r>
            <a:r>
              <a:rPr sz="2200" dirty="0" smtClean="0">
                <a:latin typeface="Arial"/>
                <a:cs typeface="Arial"/>
              </a:rPr>
              <a:t>s</a:t>
            </a:r>
            <a:r>
              <a:rPr lang="en-ZA" sz="2200" dirty="0">
                <a:latin typeface="Arial"/>
                <a:cs typeface="Arial"/>
              </a:rPr>
              <a:t> </a:t>
            </a:r>
            <a:r>
              <a:rPr sz="2200" spc="5" dirty="0" smtClean="0">
                <a:latin typeface="Arial"/>
                <a:cs typeface="Arial"/>
              </a:rPr>
              <a:t>v</a:t>
            </a:r>
            <a:r>
              <a:rPr sz="2200" spc="-5" dirty="0" smtClean="0">
                <a:latin typeface="Arial"/>
                <a:cs typeface="Arial"/>
              </a:rPr>
              <a:t>iol</a:t>
            </a:r>
            <a:r>
              <a:rPr sz="2200" dirty="0" smtClean="0">
                <a:latin typeface="Arial"/>
                <a:cs typeface="Arial"/>
              </a:rPr>
              <a:t>a</a:t>
            </a:r>
            <a:r>
              <a:rPr sz="2200" spc="-15" dirty="0" smtClean="0">
                <a:latin typeface="Arial"/>
                <a:cs typeface="Arial"/>
              </a:rPr>
              <a:t>te</a:t>
            </a:r>
            <a:r>
              <a:rPr sz="2200" spc="-5" dirty="0" smtClean="0">
                <a:latin typeface="Arial"/>
                <a:cs typeface="Arial"/>
              </a:rPr>
              <a:t>d</a:t>
            </a:r>
            <a:r>
              <a:rPr sz="2200" spc="-10" dirty="0" smtClean="0">
                <a:latin typeface="Arial"/>
                <a:cs typeface="Arial"/>
              </a:rPr>
              <a:t>,</a:t>
            </a:r>
            <a:r>
              <a:rPr lang="en-ZA" sz="2200" dirty="0">
                <a:latin typeface="Arial"/>
                <a:cs typeface="Arial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“</a:t>
            </a:r>
            <a:r>
              <a:rPr sz="2200" spc="-5" dirty="0">
                <a:latin typeface="Arial"/>
                <a:cs typeface="Arial"/>
              </a:rPr>
              <a:t>b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b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le-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p</a:t>
            </a:r>
            <a:r>
              <a:rPr sz="2200" dirty="0">
                <a:latin typeface="Arial"/>
                <a:cs typeface="Arial"/>
              </a:rPr>
              <a:t>” </a:t>
            </a:r>
            <a:r>
              <a:rPr sz="2200" dirty="0" smtClean="0">
                <a:latin typeface="Arial"/>
                <a:cs typeface="Arial"/>
              </a:rPr>
              <a:t>as</a:t>
            </a:r>
            <a:r>
              <a:rPr sz="2200" spc="-5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fo</a:t>
            </a:r>
            <a:r>
              <a:rPr sz="2200" spc="-5" dirty="0" smtClean="0">
                <a:latin typeface="Arial"/>
                <a:cs typeface="Arial"/>
              </a:rPr>
              <a:t>ll</a:t>
            </a:r>
            <a:r>
              <a:rPr sz="2200" dirty="0" smtClean="0">
                <a:latin typeface="Arial"/>
                <a:cs typeface="Arial"/>
              </a:rPr>
              <a:t>o</a:t>
            </a:r>
            <a:r>
              <a:rPr sz="2200" spc="-10" dirty="0" smtClean="0">
                <a:latin typeface="Arial"/>
                <a:cs typeface="Arial"/>
              </a:rPr>
              <a:t>ws:</a:t>
            </a:r>
            <a:r>
              <a:rPr lang="en-ZA" sz="2200" dirty="0">
                <a:latin typeface="Arial"/>
                <a:cs typeface="Arial"/>
              </a:rPr>
              <a:t> </a:t>
            </a:r>
            <a:endParaRPr lang="en-ZA" sz="2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ZA" sz="2200" spc="-1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10" dirty="0" smtClean="0">
                <a:latin typeface="Arial"/>
                <a:cs typeface="Arial"/>
              </a:rPr>
              <a:t>C</a:t>
            </a:r>
            <a:r>
              <a:rPr sz="2200" dirty="0" smtClean="0">
                <a:latin typeface="Arial"/>
                <a:cs typeface="Arial"/>
              </a:rPr>
              <a:t>o</a:t>
            </a:r>
            <a:r>
              <a:rPr sz="2200" spc="-15" dirty="0" smtClean="0">
                <a:latin typeface="Arial"/>
                <a:cs typeface="Arial"/>
              </a:rPr>
              <a:t>m</a:t>
            </a:r>
            <a:r>
              <a:rPr sz="2200" dirty="0" smtClean="0">
                <a:latin typeface="Arial"/>
                <a:cs typeface="Arial"/>
              </a:rPr>
              <a:t>p</a:t>
            </a:r>
            <a:r>
              <a:rPr sz="2200" spc="-5" dirty="0" smtClean="0">
                <a:latin typeface="Arial"/>
                <a:cs typeface="Arial"/>
              </a:rPr>
              <a:t>ar</a:t>
            </a:r>
            <a:r>
              <a:rPr sz="2200" dirty="0" smtClean="0">
                <a:latin typeface="Arial"/>
                <a:cs typeface="Arial"/>
              </a:rPr>
              <a:t>e</a:t>
            </a:r>
            <a:r>
              <a:rPr sz="2200" spc="80" dirty="0" smtClean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X</a:t>
            </a:r>
            <a:r>
              <a:rPr sz="2200" spc="7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it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7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it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80" dirty="0">
                <a:latin typeface="Arial"/>
                <a:cs typeface="Arial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pa</a:t>
            </a:r>
            <a:r>
              <a:rPr sz="2200" dirty="0" smtClean="0">
                <a:latin typeface="Arial"/>
                <a:cs typeface="Arial"/>
              </a:rPr>
              <a:t>r</a:t>
            </a:r>
            <a:r>
              <a:rPr sz="2200" spc="-5" dirty="0" smtClean="0">
                <a:latin typeface="Arial"/>
                <a:cs typeface="Arial"/>
              </a:rPr>
              <a:t>en</a:t>
            </a:r>
            <a:r>
              <a:rPr sz="2200" spc="-10" dirty="0" smtClean="0">
                <a:latin typeface="Arial"/>
                <a:cs typeface="Arial"/>
              </a:rPr>
              <a:t>t</a:t>
            </a:r>
            <a:r>
              <a:rPr lang="en-ZA" sz="2200" spc="75" dirty="0"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P</a:t>
            </a:r>
            <a:r>
              <a:rPr lang="en-ZA" sz="2200" spc="-5" dirty="0">
                <a:latin typeface="Arial"/>
                <a:cs typeface="Arial"/>
              </a:rPr>
              <a:t>.</a:t>
            </a:r>
            <a:r>
              <a:rPr sz="2200" spc="75" dirty="0" smtClean="0">
                <a:latin typeface="Arial"/>
                <a:cs typeface="Arial"/>
              </a:rPr>
              <a:t> </a:t>
            </a:r>
            <a:endParaRPr lang="en-ZA" sz="2200" spc="7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ZA" sz="2200" spc="75" dirty="0" smtClean="0">
              <a:latin typeface="Arial"/>
              <a:cs typeface="Arial"/>
            </a:endParaRPr>
          </a:p>
          <a:p>
            <a:pPr marL="12700">
              <a:lnSpc>
                <a:spcPct val="120000"/>
              </a:lnSpc>
            </a:pPr>
            <a:r>
              <a:rPr sz="2200" b="1" u="sng" spc="-5" dirty="0" smtClean="0">
                <a:latin typeface="Arial"/>
                <a:cs typeface="Arial"/>
              </a:rPr>
              <a:t>i</a:t>
            </a:r>
            <a:r>
              <a:rPr sz="2200" b="1" u="sng" dirty="0" smtClean="0">
                <a:latin typeface="Arial"/>
                <a:cs typeface="Arial"/>
              </a:rPr>
              <a:t>f</a:t>
            </a:r>
            <a:r>
              <a:rPr sz="2200" b="1" u="sng" spc="75" dirty="0" smtClean="0">
                <a:latin typeface="Arial"/>
                <a:cs typeface="Arial"/>
              </a:rPr>
              <a:t> </a:t>
            </a:r>
            <a:r>
              <a:rPr sz="2200" b="1" u="sng" spc="-15" dirty="0">
                <a:latin typeface="Arial"/>
                <a:cs typeface="Arial"/>
              </a:rPr>
              <a:t>X</a:t>
            </a:r>
            <a:r>
              <a:rPr sz="2200" b="1" u="sng" spc="70" dirty="0">
                <a:latin typeface="Arial"/>
                <a:cs typeface="Arial"/>
              </a:rPr>
              <a:t> </a:t>
            </a:r>
            <a:r>
              <a:rPr sz="2200" b="1" u="sng" spc="-15" dirty="0">
                <a:latin typeface="Arial"/>
                <a:cs typeface="Arial"/>
              </a:rPr>
              <a:t>&lt;</a:t>
            </a:r>
            <a:r>
              <a:rPr sz="2200" b="1" u="sng" spc="70" dirty="0">
                <a:latin typeface="Arial"/>
                <a:cs typeface="Arial"/>
              </a:rPr>
              <a:t> </a:t>
            </a:r>
            <a:r>
              <a:rPr sz="2200" b="1" u="sng" spc="-15" dirty="0">
                <a:latin typeface="Arial"/>
                <a:cs typeface="Arial"/>
              </a:rPr>
              <a:t>P</a:t>
            </a:r>
            <a:r>
              <a:rPr sz="2200" b="1" u="sng" spc="15" dirty="0">
                <a:latin typeface="Arial"/>
                <a:cs typeface="Arial"/>
              </a:rPr>
              <a:t> </a:t>
            </a:r>
            <a:r>
              <a:rPr lang="en-ZA" sz="2200" spc="-10" dirty="0" smtClean="0">
                <a:latin typeface="Arial"/>
                <a:cs typeface="Arial"/>
              </a:rPr>
              <a:t>t</a:t>
            </a:r>
            <a:r>
              <a:rPr sz="2200" spc="-5" dirty="0" smtClean="0">
                <a:latin typeface="Arial"/>
                <a:cs typeface="Arial"/>
              </a:rPr>
              <a:t>h</a:t>
            </a:r>
            <a:r>
              <a:rPr sz="2200" dirty="0" smtClean="0">
                <a:latin typeface="Arial"/>
                <a:cs typeface="Arial"/>
              </a:rPr>
              <a:t>en</a:t>
            </a:r>
            <a:r>
              <a:rPr sz="2200" spc="190" dirty="0" smtClean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X</a:t>
            </a:r>
            <a:r>
              <a:rPr sz="2200" spc="1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1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ar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te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190" dirty="0">
                <a:latin typeface="Arial"/>
                <a:cs typeface="Arial"/>
              </a:rPr>
              <a:t> </a:t>
            </a:r>
            <a:r>
              <a:rPr lang="en-ZA" sz="2200" spc="-15" dirty="0" smtClean="0">
                <a:latin typeface="Arial"/>
                <a:cs typeface="Arial"/>
              </a:rPr>
              <a:t>&lt; </a:t>
            </a:r>
            <a:r>
              <a:rPr sz="2200" spc="-5" dirty="0" smtClean="0">
                <a:latin typeface="Arial"/>
                <a:cs typeface="Arial"/>
              </a:rPr>
              <a:t>a</a:t>
            </a:r>
            <a:r>
              <a:rPr sz="2200" spc="5" dirty="0" smtClean="0">
                <a:latin typeface="Arial"/>
                <a:cs typeface="Arial"/>
              </a:rPr>
              <a:t>l</a:t>
            </a:r>
            <a:r>
              <a:rPr sz="2200" dirty="0" smtClean="0">
                <a:latin typeface="Arial"/>
                <a:cs typeface="Arial"/>
              </a:rPr>
              <a:t>l </a:t>
            </a:r>
            <a:r>
              <a:rPr sz="2200" spc="-225" dirty="0" smtClean="0">
                <a:latin typeface="Arial"/>
                <a:cs typeface="Arial"/>
              </a:rPr>
              <a:t> </a:t>
            </a:r>
            <a:r>
              <a:rPr lang="en-ZA" sz="2200" dirty="0" smtClean="0">
                <a:latin typeface="Arial"/>
                <a:cs typeface="Arial"/>
              </a:rPr>
              <a:t>max-level nodes above it (this was true for P, and X is smaller than P). </a:t>
            </a:r>
            <a:r>
              <a:rPr sz="2200" spc="-15" dirty="0" smtClean="0">
                <a:latin typeface="Arial"/>
                <a:cs typeface="Arial"/>
              </a:rPr>
              <a:t>S</a:t>
            </a:r>
            <a:r>
              <a:rPr sz="2200" spc="-5" dirty="0" smtClean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u="heavy" dirty="0">
                <a:latin typeface="Arial"/>
                <a:cs typeface="Arial"/>
              </a:rPr>
              <a:t>o</a:t>
            </a:r>
            <a:r>
              <a:rPr sz="2200" u="heavy" spc="-5" dirty="0">
                <a:latin typeface="Arial"/>
                <a:cs typeface="Arial"/>
              </a:rPr>
              <a:t>nly </a:t>
            </a:r>
            <a:r>
              <a:rPr sz="2200" u="heavy" dirty="0" smtClean="0">
                <a:latin typeface="Arial"/>
                <a:cs typeface="Arial"/>
              </a:rPr>
              <a:t>ch</a:t>
            </a:r>
            <a:r>
              <a:rPr sz="2200" u="heavy" spc="-5" dirty="0" smtClean="0">
                <a:latin typeface="Arial"/>
                <a:cs typeface="Arial"/>
              </a:rPr>
              <a:t>e</a:t>
            </a:r>
            <a:r>
              <a:rPr sz="2200" u="heavy" dirty="0" smtClean="0">
                <a:latin typeface="Arial"/>
                <a:cs typeface="Arial"/>
              </a:rPr>
              <a:t>ck</a:t>
            </a:r>
            <a:r>
              <a:rPr sz="2200" u="heavy" spc="-5" dirty="0" smtClean="0">
                <a:latin typeface="Arial"/>
                <a:cs typeface="Arial"/>
              </a:rPr>
              <a:t> </a:t>
            </a:r>
            <a:r>
              <a:rPr sz="2200" u="heavy" spc="-5" dirty="0">
                <a:latin typeface="Arial"/>
                <a:cs typeface="Arial"/>
              </a:rPr>
              <a:t>n</a:t>
            </a:r>
            <a:r>
              <a:rPr sz="2200" u="heavy" dirty="0">
                <a:latin typeface="Arial"/>
                <a:cs typeface="Arial"/>
              </a:rPr>
              <a:t>o</a:t>
            </a:r>
            <a:r>
              <a:rPr sz="2200" u="heavy" spc="-5" dirty="0">
                <a:latin typeface="Arial"/>
                <a:cs typeface="Arial"/>
              </a:rPr>
              <a:t>de</a:t>
            </a:r>
            <a:r>
              <a:rPr sz="2200" u="heavy" dirty="0">
                <a:latin typeface="Arial"/>
                <a:cs typeface="Arial"/>
              </a:rPr>
              <a:t>s</a:t>
            </a:r>
            <a:r>
              <a:rPr sz="2200" u="heavy" spc="-5" dirty="0">
                <a:latin typeface="Arial"/>
                <a:cs typeface="Arial"/>
              </a:rPr>
              <a:t> </a:t>
            </a:r>
            <a:r>
              <a:rPr sz="2200" u="heavy" dirty="0">
                <a:latin typeface="Arial"/>
                <a:cs typeface="Arial"/>
              </a:rPr>
              <a:t>on </a:t>
            </a:r>
            <a:r>
              <a:rPr sz="2200" b="1" u="heavy" dirty="0">
                <a:latin typeface="Arial"/>
                <a:cs typeface="Arial"/>
              </a:rPr>
              <a:t>m</a:t>
            </a:r>
            <a:r>
              <a:rPr sz="2200" b="1" u="heavy" spc="-15" dirty="0">
                <a:latin typeface="Arial"/>
                <a:cs typeface="Arial"/>
              </a:rPr>
              <a:t>in </a:t>
            </a:r>
            <a:r>
              <a:rPr sz="2200" b="1" u="heavy" spc="-5" dirty="0" smtClean="0">
                <a:latin typeface="Arial"/>
                <a:cs typeface="Arial"/>
              </a:rPr>
              <a:t>lev</a:t>
            </a:r>
            <a:r>
              <a:rPr sz="2200" b="1" u="heavy" dirty="0" smtClean="0">
                <a:latin typeface="Arial"/>
                <a:cs typeface="Arial"/>
              </a:rPr>
              <a:t>e</a:t>
            </a:r>
            <a:r>
              <a:rPr sz="2200" b="1" u="heavy" spc="-15" dirty="0" smtClean="0">
                <a:latin typeface="Arial"/>
                <a:cs typeface="Arial"/>
              </a:rPr>
              <a:t>ls</a:t>
            </a:r>
            <a:r>
              <a:rPr lang="en-ZA" sz="2200" b="1" u="heavy" spc="-15" dirty="0" smtClean="0">
                <a:latin typeface="Arial"/>
                <a:cs typeface="Arial"/>
              </a:rPr>
              <a:t>.</a:t>
            </a:r>
          </a:p>
          <a:p>
            <a:pPr marL="12700">
              <a:lnSpc>
                <a:spcPct val="120000"/>
              </a:lnSpc>
            </a:pPr>
            <a:r>
              <a:rPr lang="en-ZA" sz="2200" spc="-15" dirty="0" smtClean="0">
                <a:latin typeface="Arial"/>
                <a:cs typeface="Arial"/>
              </a:rPr>
              <a:t>(X is definitely not too big for where it is if X &lt; P, but </a:t>
            </a:r>
            <a:r>
              <a:rPr lang="en-ZA" sz="2800" i="1" spc="-15" dirty="0" smtClean="0">
                <a:latin typeface="Bell MT" panose="02020503060305020303" pitchFamily="18" charset="0"/>
                <a:cs typeface="Arial"/>
              </a:rPr>
              <a:t>it may be too small</a:t>
            </a:r>
            <a:r>
              <a:rPr lang="en-ZA" sz="2200" spc="-15" dirty="0" smtClean="0">
                <a:latin typeface="Arial"/>
                <a:cs typeface="Arial"/>
              </a:rPr>
              <a:t>)</a:t>
            </a:r>
          </a:p>
          <a:p>
            <a:pPr marL="12700">
              <a:lnSpc>
                <a:spcPct val="100000"/>
              </a:lnSpc>
            </a:pPr>
            <a:endParaRPr lang="en-ZA" sz="2200" b="1" u="heavy" spc="-15" dirty="0">
              <a:latin typeface="Arial"/>
              <a:cs typeface="Arial"/>
            </a:endParaRPr>
          </a:p>
          <a:p>
            <a:pPr marL="12700">
              <a:lnSpc>
                <a:spcPct val="120000"/>
              </a:lnSpc>
            </a:pPr>
            <a:r>
              <a:rPr lang="en-ZA" sz="2200" b="1" u="sng" spc="-5" dirty="0">
                <a:latin typeface="Arial"/>
                <a:cs typeface="Arial"/>
              </a:rPr>
              <a:t>i</a:t>
            </a:r>
            <a:r>
              <a:rPr lang="en-ZA" sz="2200" b="1" u="sng" dirty="0">
                <a:latin typeface="Arial"/>
                <a:cs typeface="Arial"/>
              </a:rPr>
              <a:t>f</a:t>
            </a:r>
            <a:r>
              <a:rPr lang="en-ZA" sz="2200" b="1" u="sng" spc="75" dirty="0">
                <a:latin typeface="Arial"/>
                <a:cs typeface="Arial"/>
              </a:rPr>
              <a:t> </a:t>
            </a:r>
            <a:r>
              <a:rPr lang="en-ZA" sz="2200" b="1" u="sng" spc="-15" dirty="0">
                <a:latin typeface="Arial"/>
                <a:cs typeface="Arial"/>
              </a:rPr>
              <a:t>X</a:t>
            </a:r>
            <a:r>
              <a:rPr lang="en-ZA" sz="2200" b="1" u="sng" spc="70" dirty="0">
                <a:latin typeface="Arial"/>
                <a:cs typeface="Arial"/>
              </a:rPr>
              <a:t> </a:t>
            </a:r>
            <a:r>
              <a:rPr lang="en-ZA" sz="2200" b="1" u="sng" spc="-15" dirty="0" smtClean="0">
                <a:latin typeface="Arial"/>
                <a:cs typeface="Arial"/>
              </a:rPr>
              <a:t>&gt;</a:t>
            </a:r>
            <a:r>
              <a:rPr lang="en-ZA" sz="2200" b="1" u="sng" spc="70" dirty="0" smtClean="0">
                <a:latin typeface="Arial"/>
                <a:cs typeface="Arial"/>
              </a:rPr>
              <a:t> </a:t>
            </a:r>
            <a:r>
              <a:rPr lang="en-ZA" sz="2200" b="1" u="sng" spc="-15" dirty="0">
                <a:latin typeface="Arial"/>
                <a:cs typeface="Arial"/>
              </a:rPr>
              <a:t>P</a:t>
            </a:r>
            <a:r>
              <a:rPr lang="en-ZA" sz="2200" b="1" u="sng" spc="15" dirty="0">
                <a:latin typeface="Arial"/>
                <a:cs typeface="Arial"/>
              </a:rPr>
              <a:t> </a:t>
            </a:r>
            <a:r>
              <a:rPr lang="en-ZA" sz="2200" spc="-10" dirty="0" smtClean="0">
                <a:latin typeface="Arial"/>
                <a:cs typeface="Arial"/>
              </a:rPr>
              <a:t>t</a:t>
            </a:r>
            <a:r>
              <a:rPr lang="en-ZA" sz="2200" spc="-5" dirty="0" smtClean="0">
                <a:latin typeface="Arial"/>
                <a:cs typeface="Arial"/>
              </a:rPr>
              <a:t>h</a:t>
            </a:r>
            <a:r>
              <a:rPr lang="en-ZA" sz="2200" dirty="0" smtClean="0">
                <a:latin typeface="Arial"/>
                <a:cs typeface="Arial"/>
              </a:rPr>
              <a:t>en</a:t>
            </a:r>
            <a:r>
              <a:rPr lang="en-ZA" sz="2200" spc="190" dirty="0" smtClean="0">
                <a:latin typeface="Arial"/>
                <a:cs typeface="Arial"/>
              </a:rPr>
              <a:t> </a:t>
            </a:r>
            <a:r>
              <a:rPr lang="en-ZA" sz="2200" spc="-15" dirty="0">
                <a:latin typeface="Arial"/>
                <a:cs typeface="Arial"/>
              </a:rPr>
              <a:t>X</a:t>
            </a:r>
            <a:r>
              <a:rPr lang="en-ZA" sz="2200" spc="180" dirty="0">
                <a:latin typeface="Arial"/>
                <a:cs typeface="Arial"/>
              </a:rPr>
              <a:t> </a:t>
            </a:r>
            <a:r>
              <a:rPr lang="en-ZA" sz="2200" spc="-5" dirty="0">
                <a:latin typeface="Arial"/>
                <a:cs typeface="Arial"/>
              </a:rPr>
              <a:t>i</a:t>
            </a:r>
            <a:r>
              <a:rPr lang="en-ZA" sz="2200" dirty="0">
                <a:latin typeface="Arial"/>
                <a:cs typeface="Arial"/>
              </a:rPr>
              <a:t>s</a:t>
            </a:r>
            <a:r>
              <a:rPr lang="en-ZA" sz="2200" spc="195" dirty="0">
                <a:latin typeface="Arial"/>
                <a:cs typeface="Arial"/>
              </a:rPr>
              <a:t> </a:t>
            </a:r>
            <a:r>
              <a:rPr lang="en-ZA" sz="2200" spc="-5" dirty="0">
                <a:latin typeface="Arial"/>
                <a:cs typeface="Arial"/>
              </a:rPr>
              <a:t>g</a:t>
            </a:r>
            <a:r>
              <a:rPr lang="en-ZA" sz="2200" dirty="0">
                <a:latin typeface="Arial"/>
                <a:cs typeface="Arial"/>
              </a:rPr>
              <a:t>u</a:t>
            </a:r>
            <a:r>
              <a:rPr lang="en-ZA" sz="2200" spc="-5" dirty="0">
                <a:latin typeface="Arial"/>
                <a:cs typeface="Arial"/>
              </a:rPr>
              <a:t>ar</a:t>
            </a:r>
            <a:r>
              <a:rPr lang="en-ZA" sz="2200" dirty="0">
                <a:latin typeface="Arial"/>
                <a:cs typeface="Arial"/>
              </a:rPr>
              <a:t>a</a:t>
            </a:r>
            <a:r>
              <a:rPr lang="en-ZA" sz="2200" spc="-5" dirty="0">
                <a:latin typeface="Arial"/>
                <a:cs typeface="Arial"/>
              </a:rPr>
              <a:t>n</a:t>
            </a:r>
            <a:r>
              <a:rPr lang="en-ZA" sz="2200" spc="-15" dirty="0">
                <a:latin typeface="Arial"/>
                <a:cs typeface="Arial"/>
              </a:rPr>
              <a:t>te</a:t>
            </a:r>
            <a:r>
              <a:rPr lang="en-ZA" sz="2200" spc="-5" dirty="0">
                <a:latin typeface="Arial"/>
                <a:cs typeface="Arial"/>
              </a:rPr>
              <a:t>e</a:t>
            </a:r>
            <a:r>
              <a:rPr lang="en-ZA" sz="2200" dirty="0">
                <a:latin typeface="Arial"/>
                <a:cs typeface="Arial"/>
              </a:rPr>
              <a:t>d</a:t>
            </a:r>
            <a:r>
              <a:rPr lang="en-ZA" sz="2200" spc="190" dirty="0">
                <a:latin typeface="Arial"/>
                <a:cs typeface="Arial"/>
              </a:rPr>
              <a:t> </a:t>
            </a:r>
            <a:r>
              <a:rPr lang="en-ZA" sz="2200" spc="-15" dirty="0" smtClean="0">
                <a:latin typeface="Arial"/>
                <a:cs typeface="Arial"/>
              </a:rPr>
              <a:t>&gt; </a:t>
            </a:r>
            <a:r>
              <a:rPr lang="en-ZA" sz="2200" spc="-5" dirty="0">
                <a:latin typeface="Arial"/>
                <a:cs typeface="Arial"/>
              </a:rPr>
              <a:t>a</a:t>
            </a:r>
            <a:r>
              <a:rPr lang="en-ZA" sz="2200" spc="5" dirty="0">
                <a:latin typeface="Arial"/>
                <a:cs typeface="Arial"/>
              </a:rPr>
              <a:t>l</a:t>
            </a:r>
            <a:r>
              <a:rPr lang="en-ZA" sz="2200" dirty="0">
                <a:latin typeface="Arial"/>
                <a:cs typeface="Arial"/>
              </a:rPr>
              <a:t>l </a:t>
            </a:r>
            <a:r>
              <a:rPr lang="en-ZA" sz="2200" spc="-225" dirty="0">
                <a:latin typeface="Arial"/>
                <a:cs typeface="Arial"/>
              </a:rPr>
              <a:t> </a:t>
            </a:r>
            <a:r>
              <a:rPr lang="en-ZA" sz="2200" dirty="0" smtClean="0">
                <a:latin typeface="Arial"/>
                <a:cs typeface="Arial"/>
              </a:rPr>
              <a:t>min-level </a:t>
            </a:r>
            <a:r>
              <a:rPr lang="en-ZA" sz="2200" dirty="0">
                <a:latin typeface="Arial"/>
                <a:cs typeface="Arial"/>
              </a:rPr>
              <a:t>nodes above </a:t>
            </a:r>
            <a:r>
              <a:rPr lang="en-ZA" sz="2200" dirty="0" smtClean="0">
                <a:latin typeface="Arial"/>
                <a:cs typeface="Arial"/>
              </a:rPr>
              <a:t>it </a:t>
            </a:r>
            <a:r>
              <a:rPr lang="en-ZA" sz="2200" dirty="0">
                <a:latin typeface="Arial"/>
                <a:cs typeface="Arial"/>
              </a:rPr>
              <a:t>(this </a:t>
            </a:r>
            <a:r>
              <a:rPr lang="en-ZA" sz="2200" dirty="0" smtClean="0">
                <a:latin typeface="Arial"/>
                <a:cs typeface="Arial"/>
              </a:rPr>
              <a:t>was </a:t>
            </a:r>
            <a:r>
              <a:rPr lang="en-ZA" sz="2200" dirty="0">
                <a:latin typeface="Arial"/>
                <a:cs typeface="Arial"/>
              </a:rPr>
              <a:t>true for P, and X is </a:t>
            </a:r>
            <a:r>
              <a:rPr lang="en-ZA" sz="2200" dirty="0" smtClean="0">
                <a:latin typeface="Arial"/>
                <a:cs typeface="Arial"/>
              </a:rPr>
              <a:t>bigger </a:t>
            </a:r>
            <a:r>
              <a:rPr lang="en-ZA" sz="2200" dirty="0">
                <a:latin typeface="Arial"/>
                <a:cs typeface="Arial"/>
              </a:rPr>
              <a:t>than P)</a:t>
            </a:r>
            <a:r>
              <a:rPr lang="en-ZA" sz="2200" dirty="0" smtClean="0">
                <a:latin typeface="Arial"/>
                <a:cs typeface="Arial"/>
              </a:rPr>
              <a:t>. </a:t>
            </a:r>
            <a:r>
              <a:rPr lang="en-ZA" sz="2200" spc="-15" dirty="0">
                <a:latin typeface="Arial"/>
                <a:cs typeface="Arial"/>
              </a:rPr>
              <a:t>S</a:t>
            </a:r>
            <a:r>
              <a:rPr lang="en-ZA" sz="2200" spc="-5" dirty="0">
                <a:latin typeface="Arial"/>
                <a:cs typeface="Arial"/>
              </a:rPr>
              <a:t>o</a:t>
            </a:r>
            <a:r>
              <a:rPr lang="en-ZA" sz="2200" spc="-10" dirty="0">
                <a:latin typeface="Arial"/>
                <a:cs typeface="Arial"/>
              </a:rPr>
              <a:t>,</a:t>
            </a:r>
            <a:r>
              <a:rPr lang="en-ZA" sz="2200" spc="-5" dirty="0">
                <a:latin typeface="Arial"/>
                <a:cs typeface="Arial"/>
              </a:rPr>
              <a:t> </a:t>
            </a:r>
            <a:r>
              <a:rPr lang="en-ZA" sz="2200" u="heavy" dirty="0">
                <a:latin typeface="Arial"/>
                <a:cs typeface="Arial"/>
              </a:rPr>
              <a:t>o</a:t>
            </a:r>
            <a:r>
              <a:rPr lang="en-ZA" sz="2200" u="heavy" spc="-5" dirty="0">
                <a:latin typeface="Arial"/>
                <a:cs typeface="Arial"/>
              </a:rPr>
              <a:t>nly </a:t>
            </a:r>
            <a:r>
              <a:rPr lang="en-ZA" sz="2200" u="heavy" dirty="0" smtClean="0">
                <a:latin typeface="Arial"/>
                <a:cs typeface="Arial"/>
              </a:rPr>
              <a:t>ch</a:t>
            </a:r>
            <a:r>
              <a:rPr lang="en-ZA" sz="2200" u="heavy" spc="-5" dirty="0" smtClean="0">
                <a:latin typeface="Arial"/>
                <a:cs typeface="Arial"/>
              </a:rPr>
              <a:t>e</a:t>
            </a:r>
            <a:r>
              <a:rPr lang="en-ZA" sz="2200" u="heavy" dirty="0" smtClean="0">
                <a:latin typeface="Arial"/>
                <a:cs typeface="Arial"/>
              </a:rPr>
              <a:t>ck</a:t>
            </a:r>
            <a:r>
              <a:rPr lang="en-ZA" sz="2200" u="heavy" spc="-5" dirty="0" smtClean="0">
                <a:latin typeface="Arial"/>
                <a:cs typeface="Arial"/>
              </a:rPr>
              <a:t> </a:t>
            </a:r>
            <a:r>
              <a:rPr lang="en-ZA" sz="2200" u="heavy" spc="-5" dirty="0">
                <a:latin typeface="Arial"/>
                <a:cs typeface="Arial"/>
              </a:rPr>
              <a:t>n</a:t>
            </a:r>
            <a:r>
              <a:rPr lang="en-ZA" sz="2200" u="heavy" dirty="0">
                <a:latin typeface="Arial"/>
                <a:cs typeface="Arial"/>
              </a:rPr>
              <a:t>o</a:t>
            </a:r>
            <a:r>
              <a:rPr lang="en-ZA" sz="2200" u="heavy" spc="-5" dirty="0">
                <a:latin typeface="Arial"/>
                <a:cs typeface="Arial"/>
              </a:rPr>
              <a:t>de</a:t>
            </a:r>
            <a:r>
              <a:rPr lang="en-ZA" sz="2200" u="heavy" dirty="0">
                <a:latin typeface="Arial"/>
                <a:cs typeface="Arial"/>
              </a:rPr>
              <a:t>s</a:t>
            </a:r>
            <a:r>
              <a:rPr lang="en-ZA" sz="2200" u="heavy" spc="-5" dirty="0">
                <a:latin typeface="Arial"/>
                <a:cs typeface="Arial"/>
              </a:rPr>
              <a:t> </a:t>
            </a:r>
            <a:r>
              <a:rPr lang="en-ZA" sz="2200" u="heavy" dirty="0">
                <a:latin typeface="Arial"/>
                <a:cs typeface="Arial"/>
              </a:rPr>
              <a:t>on </a:t>
            </a:r>
            <a:r>
              <a:rPr lang="en-ZA" sz="2200" b="1" u="heavy" dirty="0" smtClean="0">
                <a:latin typeface="Arial"/>
                <a:cs typeface="Arial"/>
              </a:rPr>
              <a:t>m</a:t>
            </a:r>
            <a:r>
              <a:rPr lang="en-ZA" sz="2200" b="1" u="heavy" spc="-15" dirty="0" smtClean="0">
                <a:latin typeface="Arial"/>
                <a:cs typeface="Arial"/>
              </a:rPr>
              <a:t>ax </a:t>
            </a:r>
            <a:r>
              <a:rPr lang="en-ZA" sz="2200" b="1" u="heavy" spc="-5" dirty="0">
                <a:latin typeface="Arial"/>
                <a:cs typeface="Arial"/>
              </a:rPr>
              <a:t>lev</a:t>
            </a:r>
            <a:r>
              <a:rPr lang="en-ZA" sz="2200" b="1" u="heavy" dirty="0">
                <a:latin typeface="Arial"/>
                <a:cs typeface="Arial"/>
              </a:rPr>
              <a:t>e</a:t>
            </a:r>
            <a:r>
              <a:rPr lang="en-ZA" sz="2200" b="1" u="heavy" spc="-15" dirty="0">
                <a:latin typeface="Arial"/>
                <a:cs typeface="Arial"/>
              </a:rPr>
              <a:t>ls</a:t>
            </a:r>
            <a:br>
              <a:rPr lang="en-ZA" sz="2200" b="1" u="heavy" spc="-15" dirty="0">
                <a:latin typeface="Arial"/>
                <a:cs typeface="Arial"/>
              </a:rPr>
            </a:br>
            <a:r>
              <a:rPr lang="en-ZA" sz="2200" spc="-15" dirty="0">
                <a:latin typeface="Arial"/>
                <a:cs typeface="Arial"/>
              </a:rPr>
              <a:t>(X is definitely not too </a:t>
            </a:r>
            <a:r>
              <a:rPr lang="en-ZA" sz="2200" spc="-15" dirty="0" smtClean="0">
                <a:latin typeface="Arial"/>
                <a:cs typeface="Arial"/>
              </a:rPr>
              <a:t>small for where </a:t>
            </a:r>
            <a:r>
              <a:rPr lang="en-ZA" sz="2200" spc="-15" dirty="0">
                <a:latin typeface="Arial"/>
                <a:cs typeface="Arial"/>
              </a:rPr>
              <a:t>it is </a:t>
            </a:r>
            <a:r>
              <a:rPr lang="en-ZA" sz="2200" spc="-15" dirty="0" smtClean="0">
                <a:latin typeface="Arial"/>
                <a:cs typeface="Arial"/>
              </a:rPr>
              <a:t>if X &gt; P</a:t>
            </a:r>
            <a:r>
              <a:rPr lang="en-ZA" sz="2200" spc="-15" dirty="0">
                <a:latin typeface="Arial"/>
                <a:cs typeface="Arial"/>
              </a:rPr>
              <a:t>, but </a:t>
            </a:r>
            <a:r>
              <a:rPr lang="en-ZA" sz="2800" i="1" spc="-15" dirty="0" smtClean="0">
                <a:latin typeface="Bell MT" panose="02020503060305020303" pitchFamily="18" charset="0"/>
                <a:cs typeface="Arial"/>
              </a:rPr>
              <a:t>it may </a:t>
            </a:r>
            <a:r>
              <a:rPr lang="en-ZA" sz="2800" i="1" spc="-15" dirty="0">
                <a:latin typeface="Bell MT" panose="02020503060305020303" pitchFamily="18" charset="0"/>
                <a:cs typeface="Arial"/>
              </a:rPr>
              <a:t>be too </a:t>
            </a:r>
            <a:r>
              <a:rPr lang="en-ZA" sz="2800" i="1" spc="-15" dirty="0" smtClean="0">
                <a:latin typeface="Bell MT" panose="02020503060305020303" pitchFamily="18" charset="0"/>
                <a:cs typeface="Arial"/>
              </a:rPr>
              <a:t>big</a:t>
            </a:r>
            <a:r>
              <a:rPr lang="en-ZA" sz="2200" spc="-15" dirty="0" smtClean="0">
                <a:latin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673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" y="273050"/>
            <a:ext cx="9672319" cy="553998"/>
          </a:xfrm>
        </p:spPr>
        <p:txBody>
          <a:bodyPr/>
          <a:lstStyle/>
          <a:p>
            <a:r>
              <a:rPr lang="en-ZA" dirty="0" err="1" smtClean="0"/>
              <a:t>percolateUp</a:t>
            </a:r>
            <a:r>
              <a:rPr lang="en-ZA" dirty="0" smtClean="0"/>
              <a:t> for min-max heap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99" y="1327467"/>
            <a:ext cx="9144000" cy="5909310"/>
          </a:xfrm>
        </p:spPr>
        <p:txBody>
          <a:bodyPr/>
          <a:lstStyle/>
          <a:p>
            <a:r>
              <a:rPr lang="en-ZA" dirty="0" smtClean="0"/>
              <a:t> </a:t>
            </a:r>
            <a:r>
              <a:rPr lang="en-ZA" dirty="0" err="1" smtClean="0"/>
              <a:t>percolateUp</a:t>
            </a:r>
            <a:r>
              <a:rPr lang="en-ZA" dirty="0" smtClean="0"/>
              <a:t>( j ) { </a:t>
            </a:r>
          </a:p>
          <a:p>
            <a:r>
              <a:rPr lang="en-ZA" dirty="0" smtClean="0"/>
              <a:t> </a:t>
            </a:r>
          </a:p>
          <a:p>
            <a:r>
              <a:rPr lang="en-ZA" dirty="0" smtClean="0">
                <a:solidFill>
                  <a:srgbClr val="FF0000"/>
                </a:solidFill>
              </a:rPr>
              <a:t>// j is the leaf where the new value was put</a:t>
            </a:r>
          </a:p>
          <a:p>
            <a:r>
              <a:rPr lang="en-ZA" dirty="0" smtClean="0">
                <a:solidFill>
                  <a:srgbClr val="FF0000"/>
                </a:solidFill>
              </a:rPr>
              <a:t>// if </a:t>
            </a:r>
            <a:r>
              <a:rPr lang="en-ZA" dirty="0" err="1" smtClean="0">
                <a:solidFill>
                  <a:srgbClr val="FF0000"/>
                </a:solidFill>
              </a:rPr>
              <a:t>arr</a:t>
            </a:r>
            <a:r>
              <a:rPr lang="en-ZA" dirty="0" smtClean="0">
                <a:solidFill>
                  <a:srgbClr val="FF0000"/>
                </a:solidFill>
              </a:rPr>
              <a:t>[j] has the same value as its parent, all is ok</a:t>
            </a:r>
          </a:p>
          <a:p>
            <a:r>
              <a:rPr lang="en-ZA" dirty="0" smtClean="0">
                <a:solidFill>
                  <a:srgbClr val="FF0000"/>
                </a:solidFill>
              </a:rPr>
              <a:t>// if </a:t>
            </a:r>
            <a:r>
              <a:rPr lang="en-ZA" dirty="0" err="1" smtClean="0">
                <a:solidFill>
                  <a:srgbClr val="FF0000"/>
                </a:solidFill>
              </a:rPr>
              <a:t>arr</a:t>
            </a:r>
            <a:r>
              <a:rPr lang="en-ZA" dirty="0" smtClean="0">
                <a:solidFill>
                  <a:srgbClr val="FF0000"/>
                </a:solidFill>
              </a:rPr>
              <a:t>[j] &gt; its parent, it may need to be a new max</a:t>
            </a:r>
          </a:p>
          <a:p>
            <a:r>
              <a:rPr lang="en-ZA" dirty="0" smtClean="0">
                <a:solidFill>
                  <a:srgbClr val="FF0000"/>
                </a:solidFill>
              </a:rPr>
              <a:t>// if </a:t>
            </a:r>
            <a:r>
              <a:rPr lang="en-ZA" dirty="0" err="1" smtClean="0">
                <a:solidFill>
                  <a:srgbClr val="FF0000"/>
                </a:solidFill>
              </a:rPr>
              <a:t>arr</a:t>
            </a:r>
            <a:r>
              <a:rPr lang="en-ZA" dirty="0" smtClean="0">
                <a:solidFill>
                  <a:srgbClr val="FF0000"/>
                </a:solidFill>
              </a:rPr>
              <a:t>[j] &lt; its parent, it may need to be a new min</a:t>
            </a:r>
          </a:p>
          <a:p>
            <a:endParaRPr lang="en-ZA" dirty="0" smtClean="0"/>
          </a:p>
          <a:p>
            <a:r>
              <a:rPr lang="en-ZA" dirty="0"/>
              <a:t>	</a:t>
            </a:r>
            <a:r>
              <a:rPr lang="en-ZA" dirty="0" smtClean="0"/>
              <a:t>if (</a:t>
            </a:r>
            <a:r>
              <a:rPr lang="en-ZA" dirty="0" err="1" smtClean="0"/>
              <a:t>arr</a:t>
            </a:r>
            <a:r>
              <a:rPr lang="en-ZA" dirty="0" smtClean="0"/>
              <a:t>[ j ] &gt; </a:t>
            </a:r>
            <a:r>
              <a:rPr lang="en-ZA" dirty="0" err="1" smtClean="0"/>
              <a:t>arr</a:t>
            </a:r>
            <a:r>
              <a:rPr lang="en-ZA" dirty="0" smtClean="0"/>
              <a:t>[ parent(j) ]								</a:t>
            </a:r>
            <a:r>
              <a:rPr lang="en-ZA" dirty="0" err="1" smtClean="0"/>
              <a:t>percolateUpMax</a:t>
            </a:r>
            <a:r>
              <a:rPr lang="en-ZA" dirty="0" smtClean="0"/>
              <a:t>(j) </a:t>
            </a:r>
            <a:r>
              <a:rPr lang="en-ZA" dirty="0" smtClean="0">
                <a:solidFill>
                  <a:srgbClr val="FF0000"/>
                </a:solidFill>
              </a:rPr>
              <a:t>// check maxima</a:t>
            </a:r>
          </a:p>
          <a:p>
            <a:r>
              <a:rPr lang="en-ZA" dirty="0"/>
              <a:t>	</a:t>
            </a:r>
            <a:r>
              <a:rPr lang="en-ZA" dirty="0" smtClean="0"/>
              <a:t>	else</a:t>
            </a:r>
            <a:r>
              <a:rPr lang="en-ZA" dirty="0"/>
              <a:t>	</a:t>
            </a:r>
            <a:r>
              <a:rPr lang="en-ZA" dirty="0" smtClean="0"/>
              <a:t>	  </a:t>
            </a:r>
          </a:p>
          <a:p>
            <a:r>
              <a:rPr lang="en-ZA" dirty="0"/>
              <a:t>	</a:t>
            </a:r>
            <a:r>
              <a:rPr lang="en-ZA" dirty="0" smtClean="0"/>
              <a:t>		</a:t>
            </a:r>
            <a:r>
              <a:rPr lang="en-ZA" dirty="0" err="1" smtClean="0"/>
              <a:t>percolateUpMin</a:t>
            </a:r>
            <a:r>
              <a:rPr lang="en-ZA" dirty="0" smtClean="0"/>
              <a:t>( j ) </a:t>
            </a:r>
            <a:r>
              <a:rPr lang="en-ZA" dirty="0" smtClean="0">
                <a:solidFill>
                  <a:srgbClr val="FF0000"/>
                </a:solidFill>
              </a:rPr>
              <a:t>// check minima</a:t>
            </a:r>
          </a:p>
          <a:p>
            <a:r>
              <a:rPr lang="en-ZA" dirty="0"/>
              <a:t>}</a:t>
            </a: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169501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" y="196850"/>
            <a:ext cx="9672319" cy="553998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ZA" dirty="0" err="1" smtClean="0"/>
              <a:t>percolateUp</a:t>
            </a:r>
            <a:r>
              <a:rPr lang="en-ZA" dirty="0" smtClean="0"/>
              <a:t> for min-max heap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098" y="958850"/>
            <a:ext cx="8839200" cy="6463308"/>
          </a:xfrm>
        </p:spPr>
        <p:txBody>
          <a:bodyPr/>
          <a:lstStyle/>
          <a:p>
            <a:r>
              <a:rPr lang="en-ZA" sz="2800" dirty="0" err="1" smtClean="0"/>
              <a:t>percolateUpMax</a:t>
            </a:r>
            <a:r>
              <a:rPr lang="en-ZA" sz="2800" dirty="0" smtClean="0"/>
              <a:t> (</a:t>
            </a:r>
            <a:r>
              <a:rPr lang="en-ZA" sz="2800" dirty="0" err="1" smtClean="0"/>
              <a:t>int</a:t>
            </a:r>
            <a:r>
              <a:rPr lang="en-ZA" sz="2800" dirty="0" smtClean="0"/>
              <a:t> j) { </a:t>
            </a:r>
            <a:r>
              <a:rPr lang="en-ZA" sz="2800" dirty="0" smtClean="0">
                <a:solidFill>
                  <a:srgbClr val="FF0000"/>
                </a:solidFill>
              </a:rPr>
              <a:t>// like insert in max heap</a:t>
            </a:r>
          </a:p>
          <a:p>
            <a:r>
              <a:rPr lang="en-ZA" sz="2800" dirty="0" smtClean="0">
                <a:solidFill>
                  <a:srgbClr val="FF0000"/>
                </a:solidFill>
              </a:rPr>
              <a:t>// except only look at max-levels</a:t>
            </a:r>
          </a:p>
          <a:p>
            <a:r>
              <a:rPr lang="en-ZA" sz="2800" dirty="0" smtClean="0"/>
              <a:t>while ( </a:t>
            </a:r>
            <a:r>
              <a:rPr lang="en-ZA" sz="2800" dirty="0" err="1" smtClean="0"/>
              <a:t>hasGran</a:t>
            </a:r>
            <a:r>
              <a:rPr lang="en-ZA" sz="2800" dirty="0" smtClean="0"/>
              <a:t>(j) &amp;&amp;  </a:t>
            </a:r>
            <a:r>
              <a:rPr lang="en-ZA" sz="2800" dirty="0" err="1" smtClean="0"/>
              <a:t>arr</a:t>
            </a:r>
            <a:r>
              <a:rPr lang="en-ZA" sz="2800" dirty="0" smtClean="0"/>
              <a:t>[j] &gt; </a:t>
            </a:r>
            <a:r>
              <a:rPr lang="en-ZA" sz="2800" dirty="0" err="1" smtClean="0"/>
              <a:t>arr</a:t>
            </a:r>
            <a:r>
              <a:rPr lang="en-ZA" sz="2800" dirty="0" smtClean="0"/>
              <a:t> [ </a:t>
            </a:r>
            <a:r>
              <a:rPr lang="en-ZA" sz="2800" dirty="0" err="1" smtClean="0"/>
              <a:t>granOf</a:t>
            </a:r>
            <a:r>
              <a:rPr lang="en-ZA" sz="2800" dirty="0" smtClean="0"/>
              <a:t>(j) ] )</a:t>
            </a:r>
          </a:p>
          <a:p>
            <a:r>
              <a:rPr lang="en-ZA" sz="2800" dirty="0"/>
              <a:t>	</a:t>
            </a:r>
            <a:r>
              <a:rPr lang="en-ZA" sz="2800" dirty="0" smtClean="0"/>
              <a:t>{ swap (j, </a:t>
            </a:r>
            <a:r>
              <a:rPr lang="en-ZA" sz="2800" dirty="0" err="1" smtClean="0"/>
              <a:t>granOf</a:t>
            </a:r>
            <a:r>
              <a:rPr lang="en-ZA" sz="2800" dirty="0" smtClean="0"/>
              <a:t>(j)  );</a:t>
            </a:r>
          </a:p>
          <a:p>
            <a:r>
              <a:rPr lang="en-ZA" sz="2800" dirty="0"/>
              <a:t> 	</a:t>
            </a:r>
            <a:r>
              <a:rPr lang="en-ZA" sz="2800" dirty="0" smtClean="0"/>
              <a:t>   j = </a:t>
            </a:r>
            <a:r>
              <a:rPr lang="en-ZA" sz="2800" dirty="0" err="1" smtClean="0"/>
              <a:t>granOf</a:t>
            </a:r>
            <a:r>
              <a:rPr lang="en-ZA" sz="2800" dirty="0" smtClean="0"/>
              <a:t>(j);</a:t>
            </a:r>
          </a:p>
          <a:p>
            <a:r>
              <a:rPr lang="en-ZA" sz="2800" dirty="0"/>
              <a:t>	</a:t>
            </a:r>
            <a:r>
              <a:rPr lang="en-ZA" sz="2800" dirty="0" smtClean="0"/>
              <a:t>}</a:t>
            </a:r>
          </a:p>
          <a:p>
            <a:r>
              <a:rPr lang="en-ZA" sz="2800" dirty="0"/>
              <a:t>}</a:t>
            </a:r>
            <a:endParaRPr lang="en-ZA" sz="2800" dirty="0" smtClean="0"/>
          </a:p>
          <a:p>
            <a:endParaRPr lang="en-ZA" sz="2800" dirty="0"/>
          </a:p>
          <a:p>
            <a:r>
              <a:rPr lang="en-ZA" sz="2800" dirty="0" err="1" smtClean="0"/>
              <a:t>percolateUpMin</a:t>
            </a:r>
            <a:r>
              <a:rPr lang="en-ZA" sz="2800" dirty="0" smtClean="0"/>
              <a:t> </a:t>
            </a:r>
            <a:r>
              <a:rPr lang="en-ZA" sz="2800" dirty="0"/>
              <a:t>(</a:t>
            </a:r>
            <a:r>
              <a:rPr lang="en-ZA" sz="2800" dirty="0" err="1"/>
              <a:t>int</a:t>
            </a:r>
            <a:r>
              <a:rPr lang="en-ZA" sz="2800" dirty="0"/>
              <a:t> j) </a:t>
            </a:r>
            <a:r>
              <a:rPr lang="en-ZA" sz="2800" dirty="0" smtClean="0"/>
              <a:t>{</a:t>
            </a:r>
            <a:r>
              <a:rPr lang="en-ZA" sz="2800" dirty="0">
                <a:solidFill>
                  <a:srgbClr val="FF0000"/>
                </a:solidFill>
              </a:rPr>
              <a:t>// like insert in </a:t>
            </a:r>
            <a:r>
              <a:rPr lang="en-ZA" sz="2800" dirty="0" smtClean="0">
                <a:solidFill>
                  <a:srgbClr val="FF0000"/>
                </a:solidFill>
              </a:rPr>
              <a:t>min </a:t>
            </a:r>
            <a:r>
              <a:rPr lang="en-ZA" sz="2800" dirty="0">
                <a:solidFill>
                  <a:srgbClr val="FF0000"/>
                </a:solidFill>
              </a:rPr>
              <a:t>heap</a:t>
            </a:r>
          </a:p>
          <a:p>
            <a:r>
              <a:rPr lang="en-ZA" sz="2800" dirty="0">
                <a:solidFill>
                  <a:srgbClr val="FF0000"/>
                </a:solidFill>
              </a:rPr>
              <a:t>// except only look at </a:t>
            </a:r>
            <a:r>
              <a:rPr lang="en-ZA" sz="2800" dirty="0" smtClean="0">
                <a:solidFill>
                  <a:srgbClr val="FF0000"/>
                </a:solidFill>
              </a:rPr>
              <a:t>min-levels</a:t>
            </a:r>
            <a:endParaRPr lang="en-ZA" sz="2800" dirty="0">
              <a:solidFill>
                <a:srgbClr val="FF0000"/>
              </a:solidFill>
            </a:endParaRPr>
          </a:p>
          <a:p>
            <a:r>
              <a:rPr lang="en-ZA" sz="2800" dirty="0" smtClean="0"/>
              <a:t>while </a:t>
            </a:r>
            <a:r>
              <a:rPr lang="en-ZA" sz="2800" dirty="0"/>
              <a:t>( </a:t>
            </a:r>
            <a:r>
              <a:rPr lang="en-ZA" sz="2800" dirty="0" err="1"/>
              <a:t>hasGran</a:t>
            </a:r>
            <a:r>
              <a:rPr lang="en-ZA" sz="2800" dirty="0"/>
              <a:t>(j) &amp;&amp;  </a:t>
            </a:r>
            <a:r>
              <a:rPr lang="en-ZA" sz="2800" dirty="0" err="1"/>
              <a:t>arr</a:t>
            </a:r>
            <a:r>
              <a:rPr lang="en-ZA" sz="2800" dirty="0"/>
              <a:t>[j] </a:t>
            </a:r>
            <a:r>
              <a:rPr lang="en-ZA" sz="2800" dirty="0" smtClean="0"/>
              <a:t>&lt; </a:t>
            </a:r>
            <a:r>
              <a:rPr lang="en-ZA" sz="2800" dirty="0" err="1"/>
              <a:t>arr</a:t>
            </a:r>
            <a:r>
              <a:rPr lang="en-ZA" sz="2800" dirty="0"/>
              <a:t> [ </a:t>
            </a:r>
            <a:r>
              <a:rPr lang="en-ZA" sz="2800" dirty="0" err="1"/>
              <a:t>granOf</a:t>
            </a:r>
            <a:r>
              <a:rPr lang="en-ZA" sz="2800" dirty="0"/>
              <a:t>(j) ] )</a:t>
            </a:r>
          </a:p>
          <a:p>
            <a:r>
              <a:rPr lang="en-ZA" sz="2800" dirty="0"/>
              <a:t>	{ swap (j, </a:t>
            </a:r>
            <a:r>
              <a:rPr lang="en-ZA" sz="2800" dirty="0" err="1"/>
              <a:t>granOf</a:t>
            </a:r>
            <a:r>
              <a:rPr lang="en-ZA" sz="2800" dirty="0"/>
              <a:t>(j)  );</a:t>
            </a:r>
          </a:p>
          <a:p>
            <a:r>
              <a:rPr lang="en-ZA" sz="2800" dirty="0"/>
              <a:t> 	   j = </a:t>
            </a:r>
            <a:r>
              <a:rPr lang="en-ZA" sz="2800" dirty="0" err="1"/>
              <a:t>granOf</a:t>
            </a:r>
            <a:r>
              <a:rPr lang="en-ZA" sz="2800" dirty="0"/>
              <a:t>(j);</a:t>
            </a:r>
          </a:p>
          <a:p>
            <a:r>
              <a:rPr lang="en-ZA" sz="2800" dirty="0"/>
              <a:t>	</a:t>
            </a:r>
            <a:r>
              <a:rPr lang="en-ZA" sz="2800" dirty="0" smtClean="0"/>
              <a:t>}</a:t>
            </a:r>
          </a:p>
          <a:p>
            <a:r>
              <a:rPr lang="en-ZA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56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" y="735694"/>
            <a:ext cx="967231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ct val="100000"/>
              </a:lnSpc>
            </a:pPr>
            <a:r>
              <a:rPr dirty="0"/>
              <a:t>Min–Max </a:t>
            </a:r>
            <a:r>
              <a:rPr spc="-5" dirty="0" smtClean="0"/>
              <a:t>Hea</a:t>
            </a:r>
            <a:r>
              <a:rPr spc="5" dirty="0" smtClean="0"/>
              <a:t>p</a:t>
            </a:r>
            <a:r>
              <a:rPr spc="-10" dirty="0" smtClean="0"/>
              <a:t> </a:t>
            </a:r>
            <a:r>
              <a:rPr spc="-35" dirty="0"/>
              <a:t>E</a:t>
            </a:r>
            <a:r>
              <a:rPr spc="-15" dirty="0"/>
              <a:t>x</a:t>
            </a:r>
            <a:r>
              <a:rPr spc="-5" dirty="0"/>
              <a:t>erci</a:t>
            </a:r>
            <a:r>
              <a:rPr spc="5" dirty="0"/>
              <a:t>s</a:t>
            </a:r>
            <a:r>
              <a:rPr dirty="0"/>
              <a:t>e</a:t>
            </a:r>
            <a:r>
              <a:rPr spc="-5" dirty="0"/>
              <a:t> i</a:t>
            </a:r>
            <a:r>
              <a:rPr dirty="0"/>
              <a:t>n</a:t>
            </a:r>
            <a:r>
              <a:rPr spc="-5" dirty="0"/>
              <a:t> </a:t>
            </a:r>
            <a:r>
              <a:rPr spc="-5" dirty="0" smtClean="0"/>
              <a:t>Cl</a:t>
            </a:r>
            <a:r>
              <a:rPr spc="5" dirty="0" smtClean="0"/>
              <a:t>a</a:t>
            </a:r>
            <a:r>
              <a:rPr dirty="0" smtClean="0"/>
              <a:t>ss</a:t>
            </a:r>
            <a:r>
              <a:rPr lang="en-ZA" dirty="0" smtClean="0"/>
              <a:t>: insert 3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18440" y="1280160"/>
            <a:ext cx="9657080" cy="0"/>
          </a:xfrm>
          <a:custGeom>
            <a:avLst/>
            <a:gdLst/>
            <a:ahLst/>
            <a:cxnLst/>
            <a:rect l="l" t="t" r="r" b="b"/>
            <a:pathLst>
              <a:path w="9657080">
                <a:moveTo>
                  <a:pt x="0" y="0"/>
                </a:moveTo>
                <a:lnTo>
                  <a:pt x="965708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65400" y="2646679"/>
            <a:ext cx="580390" cy="504190"/>
          </a:xfrm>
          <a:custGeom>
            <a:avLst/>
            <a:gdLst/>
            <a:ahLst/>
            <a:cxnLst/>
            <a:rect l="l" t="t" r="r" b="b"/>
            <a:pathLst>
              <a:path w="580389" h="504189">
                <a:moveTo>
                  <a:pt x="289560" y="0"/>
                </a:moveTo>
                <a:lnTo>
                  <a:pt x="337822" y="3200"/>
                </a:lnTo>
                <a:lnTo>
                  <a:pt x="383204" y="12496"/>
                </a:lnTo>
                <a:lnTo>
                  <a:pt x="425188" y="27432"/>
                </a:lnTo>
                <a:lnTo>
                  <a:pt x="463255" y="47548"/>
                </a:lnTo>
                <a:lnTo>
                  <a:pt x="496887" y="72389"/>
                </a:lnTo>
                <a:lnTo>
                  <a:pt x="525566" y="101498"/>
                </a:lnTo>
                <a:lnTo>
                  <a:pt x="548774" y="134416"/>
                </a:lnTo>
                <a:lnTo>
                  <a:pt x="565993" y="170687"/>
                </a:lnTo>
                <a:lnTo>
                  <a:pt x="576704" y="209854"/>
                </a:lnTo>
                <a:lnTo>
                  <a:pt x="580389" y="251460"/>
                </a:lnTo>
                <a:lnTo>
                  <a:pt x="579457" y="272548"/>
                </a:lnTo>
                <a:lnTo>
                  <a:pt x="572194" y="313059"/>
                </a:lnTo>
                <a:lnTo>
                  <a:pt x="558164" y="350956"/>
                </a:lnTo>
                <a:lnTo>
                  <a:pt x="537886" y="385767"/>
                </a:lnTo>
                <a:lnTo>
                  <a:pt x="511878" y="417020"/>
                </a:lnTo>
                <a:lnTo>
                  <a:pt x="480658" y="444242"/>
                </a:lnTo>
                <a:lnTo>
                  <a:pt x="444743" y="466960"/>
                </a:lnTo>
                <a:lnTo>
                  <a:pt x="404653" y="484703"/>
                </a:lnTo>
                <a:lnTo>
                  <a:pt x="360906" y="496997"/>
                </a:lnTo>
                <a:lnTo>
                  <a:pt x="314018" y="503371"/>
                </a:lnTo>
                <a:lnTo>
                  <a:pt x="289560" y="504190"/>
                </a:lnTo>
                <a:lnTo>
                  <a:pt x="265282" y="503371"/>
                </a:lnTo>
                <a:lnTo>
                  <a:pt x="218704" y="496997"/>
                </a:lnTo>
                <a:lnTo>
                  <a:pt x="175200" y="484703"/>
                </a:lnTo>
                <a:lnTo>
                  <a:pt x="135297" y="466960"/>
                </a:lnTo>
                <a:lnTo>
                  <a:pt x="99520" y="444242"/>
                </a:lnTo>
                <a:lnTo>
                  <a:pt x="68395" y="417020"/>
                </a:lnTo>
                <a:lnTo>
                  <a:pt x="42448" y="385767"/>
                </a:lnTo>
                <a:lnTo>
                  <a:pt x="22205" y="350956"/>
                </a:lnTo>
                <a:lnTo>
                  <a:pt x="8191" y="313059"/>
                </a:lnTo>
                <a:lnTo>
                  <a:pt x="932" y="272548"/>
                </a:lnTo>
                <a:lnTo>
                  <a:pt x="0" y="251460"/>
                </a:lnTo>
                <a:lnTo>
                  <a:pt x="932" y="230381"/>
                </a:lnTo>
                <a:lnTo>
                  <a:pt x="8191" y="189938"/>
                </a:lnTo>
                <a:lnTo>
                  <a:pt x="22205" y="152161"/>
                </a:lnTo>
                <a:lnTo>
                  <a:pt x="42448" y="117509"/>
                </a:lnTo>
                <a:lnTo>
                  <a:pt x="68395" y="86439"/>
                </a:lnTo>
                <a:lnTo>
                  <a:pt x="99520" y="59407"/>
                </a:lnTo>
                <a:lnTo>
                  <a:pt x="135297" y="36871"/>
                </a:lnTo>
                <a:lnTo>
                  <a:pt x="175200" y="19288"/>
                </a:lnTo>
                <a:lnTo>
                  <a:pt x="218704" y="7115"/>
                </a:lnTo>
                <a:lnTo>
                  <a:pt x="265282" y="809"/>
                </a:lnTo>
                <a:lnTo>
                  <a:pt x="28956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5400" y="2646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47060" y="31508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1600" y="2320289"/>
            <a:ext cx="565150" cy="477520"/>
          </a:xfrm>
          <a:custGeom>
            <a:avLst/>
            <a:gdLst/>
            <a:ahLst/>
            <a:cxnLst/>
            <a:rect l="l" t="t" r="r" b="b"/>
            <a:pathLst>
              <a:path w="565150" h="477519">
                <a:moveTo>
                  <a:pt x="565150" y="0"/>
                </a:moveTo>
                <a:lnTo>
                  <a:pt x="0" y="47752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11729" y="2372360"/>
            <a:ext cx="248920" cy="330200"/>
          </a:xfrm>
          <a:custGeom>
            <a:avLst/>
            <a:gdLst/>
            <a:ahLst/>
            <a:cxnLst/>
            <a:rect l="l" t="t" r="r" b="b"/>
            <a:pathLst>
              <a:path w="248919" h="330200">
                <a:moveTo>
                  <a:pt x="0" y="0"/>
                </a:moveTo>
                <a:lnTo>
                  <a:pt x="248919" y="330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019" y="3695700"/>
            <a:ext cx="476250" cy="457200"/>
          </a:xfrm>
          <a:custGeom>
            <a:avLst/>
            <a:gdLst/>
            <a:ahLst/>
            <a:cxnLst/>
            <a:rect l="l" t="t" r="r" b="b"/>
            <a:pathLst>
              <a:path w="476250" h="457200">
                <a:moveTo>
                  <a:pt x="238759" y="0"/>
                </a:moveTo>
                <a:lnTo>
                  <a:pt x="278122" y="2903"/>
                </a:lnTo>
                <a:lnTo>
                  <a:pt x="332660" y="17502"/>
                </a:lnTo>
                <a:lnTo>
                  <a:pt x="380512" y="43159"/>
                </a:lnTo>
                <a:lnTo>
                  <a:pt x="420237" y="78486"/>
                </a:lnTo>
                <a:lnTo>
                  <a:pt x="450395" y="122095"/>
                </a:lnTo>
                <a:lnTo>
                  <a:pt x="469546" y="172595"/>
                </a:lnTo>
                <a:lnTo>
                  <a:pt x="476249" y="228600"/>
                </a:lnTo>
                <a:lnTo>
                  <a:pt x="475487" y="247793"/>
                </a:lnTo>
                <a:lnTo>
                  <a:pt x="464474" y="302117"/>
                </a:lnTo>
                <a:lnTo>
                  <a:pt x="441494" y="350475"/>
                </a:lnTo>
                <a:lnTo>
                  <a:pt x="407987" y="391477"/>
                </a:lnTo>
                <a:lnTo>
                  <a:pt x="365393" y="423735"/>
                </a:lnTo>
                <a:lnTo>
                  <a:pt x="315153" y="445861"/>
                </a:lnTo>
                <a:lnTo>
                  <a:pt x="258705" y="456465"/>
                </a:lnTo>
                <a:lnTo>
                  <a:pt x="238759" y="457200"/>
                </a:lnTo>
                <a:lnTo>
                  <a:pt x="218632" y="456465"/>
                </a:lnTo>
                <a:lnTo>
                  <a:pt x="180074" y="450744"/>
                </a:lnTo>
                <a:lnTo>
                  <a:pt x="127260" y="432305"/>
                </a:lnTo>
                <a:lnTo>
                  <a:pt x="81733" y="403270"/>
                </a:lnTo>
                <a:lnTo>
                  <a:pt x="44907" y="365028"/>
                </a:lnTo>
                <a:lnTo>
                  <a:pt x="18196" y="318968"/>
                </a:lnTo>
                <a:lnTo>
                  <a:pt x="3016" y="266479"/>
                </a:lnTo>
                <a:lnTo>
                  <a:pt x="0" y="228600"/>
                </a:lnTo>
                <a:lnTo>
                  <a:pt x="762" y="209406"/>
                </a:lnTo>
                <a:lnTo>
                  <a:pt x="11785" y="155082"/>
                </a:lnTo>
                <a:lnTo>
                  <a:pt x="34809" y="106724"/>
                </a:lnTo>
                <a:lnTo>
                  <a:pt x="68421" y="65722"/>
                </a:lnTo>
                <a:lnTo>
                  <a:pt x="111205" y="33464"/>
                </a:lnTo>
                <a:lnTo>
                  <a:pt x="161747" y="11338"/>
                </a:lnTo>
                <a:lnTo>
                  <a:pt x="199053" y="2903"/>
                </a:lnTo>
                <a:lnTo>
                  <a:pt x="23875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1019" y="3695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7269" y="4152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9780" y="3163570"/>
            <a:ext cx="262890" cy="565150"/>
          </a:xfrm>
          <a:custGeom>
            <a:avLst/>
            <a:gdLst/>
            <a:ahLst/>
            <a:cxnLst/>
            <a:rect l="l" t="t" r="r" b="b"/>
            <a:pathLst>
              <a:path w="262890" h="565150">
                <a:moveTo>
                  <a:pt x="262889" y="0"/>
                </a:moveTo>
                <a:lnTo>
                  <a:pt x="0" y="56515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12620" y="2033270"/>
            <a:ext cx="499109" cy="457200"/>
          </a:xfrm>
          <a:custGeom>
            <a:avLst/>
            <a:gdLst/>
            <a:ahLst/>
            <a:cxnLst/>
            <a:rect l="l" t="t" r="r" b="b"/>
            <a:pathLst>
              <a:path w="499110" h="457200">
                <a:moveTo>
                  <a:pt x="248919" y="0"/>
                </a:moveTo>
                <a:lnTo>
                  <a:pt x="290489" y="2903"/>
                </a:lnTo>
                <a:lnTo>
                  <a:pt x="329559" y="11338"/>
                </a:lnTo>
                <a:lnTo>
                  <a:pt x="365688" y="24894"/>
                </a:lnTo>
                <a:lnTo>
                  <a:pt x="413400" y="53929"/>
                </a:lnTo>
                <a:lnTo>
                  <a:pt x="452008" y="92171"/>
                </a:lnTo>
                <a:lnTo>
                  <a:pt x="480020" y="138231"/>
                </a:lnTo>
                <a:lnTo>
                  <a:pt x="495945" y="190720"/>
                </a:lnTo>
                <a:lnTo>
                  <a:pt x="499110" y="228600"/>
                </a:lnTo>
                <a:lnTo>
                  <a:pt x="498309" y="247793"/>
                </a:lnTo>
                <a:lnTo>
                  <a:pt x="486745" y="302117"/>
                </a:lnTo>
                <a:lnTo>
                  <a:pt x="462596" y="350475"/>
                </a:lnTo>
                <a:lnTo>
                  <a:pt x="427355" y="391477"/>
                </a:lnTo>
                <a:lnTo>
                  <a:pt x="382512" y="423735"/>
                </a:lnTo>
                <a:lnTo>
                  <a:pt x="329559" y="445861"/>
                </a:lnTo>
                <a:lnTo>
                  <a:pt x="290489" y="454296"/>
                </a:lnTo>
                <a:lnTo>
                  <a:pt x="248919" y="457200"/>
                </a:lnTo>
                <a:lnTo>
                  <a:pt x="228031" y="456465"/>
                </a:lnTo>
                <a:lnTo>
                  <a:pt x="187965" y="450744"/>
                </a:lnTo>
                <a:lnTo>
                  <a:pt x="150554" y="439697"/>
                </a:lnTo>
                <a:lnTo>
                  <a:pt x="100401" y="414040"/>
                </a:lnTo>
                <a:lnTo>
                  <a:pt x="58751" y="378713"/>
                </a:lnTo>
                <a:lnTo>
                  <a:pt x="27123" y="335104"/>
                </a:lnTo>
                <a:lnTo>
                  <a:pt x="7033" y="284604"/>
                </a:lnTo>
                <a:lnTo>
                  <a:pt x="0" y="228600"/>
                </a:lnTo>
                <a:lnTo>
                  <a:pt x="800" y="209406"/>
                </a:lnTo>
                <a:lnTo>
                  <a:pt x="12354" y="155082"/>
                </a:lnTo>
                <a:lnTo>
                  <a:pt x="36459" y="106724"/>
                </a:lnTo>
                <a:lnTo>
                  <a:pt x="71596" y="65722"/>
                </a:lnTo>
                <a:lnTo>
                  <a:pt x="116248" y="33464"/>
                </a:lnTo>
                <a:lnTo>
                  <a:pt x="168899" y="11338"/>
                </a:lnTo>
                <a:lnTo>
                  <a:pt x="207694" y="2903"/>
                </a:lnTo>
                <a:lnTo>
                  <a:pt x="24891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12620" y="2033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11729" y="24917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05150" y="3731259"/>
            <a:ext cx="476250" cy="457200"/>
          </a:xfrm>
          <a:custGeom>
            <a:avLst/>
            <a:gdLst/>
            <a:ahLst/>
            <a:cxnLst/>
            <a:rect l="l" t="t" r="r" b="b"/>
            <a:pathLst>
              <a:path w="476250" h="457200">
                <a:moveTo>
                  <a:pt x="238760" y="0"/>
                </a:moveTo>
                <a:lnTo>
                  <a:pt x="278122" y="2903"/>
                </a:lnTo>
                <a:lnTo>
                  <a:pt x="332660" y="17502"/>
                </a:lnTo>
                <a:lnTo>
                  <a:pt x="380512" y="43159"/>
                </a:lnTo>
                <a:lnTo>
                  <a:pt x="420237" y="78486"/>
                </a:lnTo>
                <a:lnTo>
                  <a:pt x="450395" y="122095"/>
                </a:lnTo>
                <a:lnTo>
                  <a:pt x="469546" y="172595"/>
                </a:lnTo>
                <a:lnTo>
                  <a:pt x="476250" y="228600"/>
                </a:lnTo>
                <a:lnTo>
                  <a:pt x="475487" y="247793"/>
                </a:lnTo>
                <a:lnTo>
                  <a:pt x="464474" y="302117"/>
                </a:lnTo>
                <a:lnTo>
                  <a:pt x="441494" y="350475"/>
                </a:lnTo>
                <a:lnTo>
                  <a:pt x="407987" y="391477"/>
                </a:lnTo>
                <a:lnTo>
                  <a:pt x="365393" y="423735"/>
                </a:lnTo>
                <a:lnTo>
                  <a:pt x="315153" y="445861"/>
                </a:lnTo>
                <a:lnTo>
                  <a:pt x="258705" y="456465"/>
                </a:lnTo>
                <a:lnTo>
                  <a:pt x="238760" y="457200"/>
                </a:lnTo>
                <a:lnTo>
                  <a:pt x="218632" y="456465"/>
                </a:lnTo>
                <a:lnTo>
                  <a:pt x="180074" y="450744"/>
                </a:lnTo>
                <a:lnTo>
                  <a:pt x="127260" y="432305"/>
                </a:lnTo>
                <a:lnTo>
                  <a:pt x="81733" y="403270"/>
                </a:lnTo>
                <a:lnTo>
                  <a:pt x="44907" y="365028"/>
                </a:lnTo>
                <a:lnTo>
                  <a:pt x="18196" y="318968"/>
                </a:lnTo>
                <a:lnTo>
                  <a:pt x="3016" y="266479"/>
                </a:lnTo>
                <a:lnTo>
                  <a:pt x="0" y="228600"/>
                </a:lnTo>
                <a:lnTo>
                  <a:pt x="762" y="209406"/>
                </a:lnTo>
                <a:lnTo>
                  <a:pt x="11785" y="155082"/>
                </a:lnTo>
                <a:lnTo>
                  <a:pt x="34809" y="106724"/>
                </a:lnTo>
                <a:lnTo>
                  <a:pt x="68421" y="65722"/>
                </a:lnTo>
                <a:lnTo>
                  <a:pt x="111205" y="33464"/>
                </a:lnTo>
                <a:lnTo>
                  <a:pt x="161747" y="11338"/>
                </a:lnTo>
                <a:lnTo>
                  <a:pt x="199053" y="2903"/>
                </a:lnTo>
                <a:lnTo>
                  <a:pt x="23876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05150" y="3731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81400" y="41897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79650" y="3695700"/>
            <a:ext cx="476250" cy="457200"/>
          </a:xfrm>
          <a:custGeom>
            <a:avLst/>
            <a:gdLst/>
            <a:ahLst/>
            <a:cxnLst/>
            <a:rect l="l" t="t" r="r" b="b"/>
            <a:pathLst>
              <a:path w="476250" h="457200">
                <a:moveTo>
                  <a:pt x="237489" y="0"/>
                </a:moveTo>
                <a:lnTo>
                  <a:pt x="277196" y="2903"/>
                </a:lnTo>
                <a:lnTo>
                  <a:pt x="314502" y="11338"/>
                </a:lnTo>
                <a:lnTo>
                  <a:pt x="365044" y="33464"/>
                </a:lnTo>
                <a:lnTo>
                  <a:pt x="407828" y="65722"/>
                </a:lnTo>
                <a:lnTo>
                  <a:pt x="441440" y="106724"/>
                </a:lnTo>
                <a:lnTo>
                  <a:pt x="464464" y="155082"/>
                </a:lnTo>
                <a:lnTo>
                  <a:pt x="475487" y="209406"/>
                </a:lnTo>
                <a:lnTo>
                  <a:pt x="476250" y="228600"/>
                </a:lnTo>
                <a:lnTo>
                  <a:pt x="475487" y="247793"/>
                </a:lnTo>
                <a:lnTo>
                  <a:pt x="464464" y="302117"/>
                </a:lnTo>
                <a:lnTo>
                  <a:pt x="441440" y="350475"/>
                </a:lnTo>
                <a:lnTo>
                  <a:pt x="407828" y="391477"/>
                </a:lnTo>
                <a:lnTo>
                  <a:pt x="365044" y="423735"/>
                </a:lnTo>
                <a:lnTo>
                  <a:pt x="314502" y="445861"/>
                </a:lnTo>
                <a:lnTo>
                  <a:pt x="277196" y="454296"/>
                </a:lnTo>
                <a:lnTo>
                  <a:pt x="237489" y="457200"/>
                </a:lnTo>
                <a:lnTo>
                  <a:pt x="217544" y="456465"/>
                </a:lnTo>
                <a:lnTo>
                  <a:pt x="179294" y="450744"/>
                </a:lnTo>
                <a:lnTo>
                  <a:pt x="126824" y="432305"/>
                </a:lnTo>
                <a:lnTo>
                  <a:pt x="81521" y="403270"/>
                </a:lnTo>
                <a:lnTo>
                  <a:pt x="44825" y="365028"/>
                </a:lnTo>
                <a:lnTo>
                  <a:pt x="18176" y="318968"/>
                </a:lnTo>
                <a:lnTo>
                  <a:pt x="3014" y="266479"/>
                </a:lnTo>
                <a:lnTo>
                  <a:pt x="0" y="228600"/>
                </a:lnTo>
                <a:lnTo>
                  <a:pt x="762" y="209406"/>
                </a:lnTo>
                <a:lnTo>
                  <a:pt x="11775" y="155082"/>
                </a:lnTo>
                <a:lnTo>
                  <a:pt x="34755" y="106724"/>
                </a:lnTo>
                <a:lnTo>
                  <a:pt x="68262" y="65722"/>
                </a:lnTo>
                <a:lnTo>
                  <a:pt x="110856" y="33464"/>
                </a:lnTo>
                <a:lnTo>
                  <a:pt x="161096" y="11338"/>
                </a:lnTo>
                <a:lnTo>
                  <a:pt x="217544" y="734"/>
                </a:lnTo>
                <a:lnTo>
                  <a:pt x="23748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79650" y="3695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55900" y="4152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2100" y="3695700"/>
            <a:ext cx="476250" cy="457200"/>
          </a:xfrm>
          <a:custGeom>
            <a:avLst/>
            <a:gdLst/>
            <a:ahLst/>
            <a:cxnLst/>
            <a:rect l="l" t="t" r="r" b="b"/>
            <a:pathLst>
              <a:path w="476250" h="457200">
                <a:moveTo>
                  <a:pt x="237489" y="0"/>
                </a:moveTo>
                <a:lnTo>
                  <a:pt x="276887" y="2903"/>
                </a:lnTo>
                <a:lnTo>
                  <a:pt x="331589" y="17502"/>
                </a:lnTo>
                <a:lnTo>
                  <a:pt x="379689" y="43159"/>
                </a:lnTo>
                <a:lnTo>
                  <a:pt x="419697" y="78486"/>
                </a:lnTo>
                <a:lnTo>
                  <a:pt x="450121" y="122095"/>
                </a:lnTo>
                <a:lnTo>
                  <a:pt x="469469" y="172595"/>
                </a:lnTo>
                <a:lnTo>
                  <a:pt x="476250" y="228600"/>
                </a:lnTo>
                <a:lnTo>
                  <a:pt x="475478" y="247793"/>
                </a:lnTo>
                <a:lnTo>
                  <a:pt x="464342" y="302117"/>
                </a:lnTo>
                <a:lnTo>
                  <a:pt x="441136" y="350475"/>
                </a:lnTo>
                <a:lnTo>
                  <a:pt x="407352" y="391477"/>
                </a:lnTo>
                <a:lnTo>
                  <a:pt x="364481" y="423735"/>
                </a:lnTo>
                <a:lnTo>
                  <a:pt x="314015" y="445861"/>
                </a:lnTo>
                <a:lnTo>
                  <a:pt x="257445" y="456465"/>
                </a:lnTo>
                <a:lnTo>
                  <a:pt x="237489" y="457200"/>
                </a:lnTo>
                <a:lnTo>
                  <a:pt x="217544" y="456465"/>
                </a:lnTo>
                <a:lnTo>
                  <a:pt x="179294" y="450744"/>
                </a:lnTo>
                <a:lnTo>
                  <a:pt x="126824" y="432305"/>
                </a:lnTo>
                <a:lnTo>
                  <a:pt x="81521" y="403270"/>
                </a:lnTo>
                <a:lnTo>
                  <a:pt x="44825" y="365028"/>
                </a:lnTo>
                <a:lnTo>
                  <a:pt x="18176" y="318968"/>
                </a:lnTo>
                <a:lnTo>
                  <a:pt x="3014" y="266479"/>
                </a:lnTo>
                <a:lnTo>
                  <a:pt x="0" y="228600"/>
                </a:lnTo>
                <a:lnTo>
                  <a:pt x="762" y="209406"/>
                </a:lnTo>
                <a:lnTo>
                  <a:pt x="11775" y="155082"/>
                </a:lnTo>
                <a:lnTo>
                  <a:pt x="34755" y="106724"/>
                </a:lnTo>
                <a:lnTo>
                  <a:pt x="68262" y="65722"/>
                </a:lnTo>
                <a:lnTo>
                  <a:pt x="110856" y="33464"/>
                </a:lnTo>
                <a:lnTo>
                  <a:pt x="161096" y="11338"/>
                </a:lnTo>
                <a:lnTo>
                  <a:pt x="217544" y="734"/>
                </a:lnTo>
                <a:lnTo>
                  <a:pt x="23748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62100" y="3695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38350" y="4152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6619" y="2781300"/>
            <a:ext cx="617220" cy="461009"/>
          </a:xfrm>
          <a:custGeom>
            <a:avLst/>
            <a:gdLst/>
            <a:ahLst/>
            <a:cxnLst/>
            <a:rect l="l" t="t" r="r" b="b"/>
            <a:pathLst>
              <a:path w="617219" h="461010">
                <a:moveTo>
                  <a:pt x="307340" y="0"/>
                </a:moveTo>
                <a:lnTo>
                  <a:pt x="358604" y="2938"/>
                </a:lnTo>
                <a:lnTo>
                  <a:pt x="406867" y="11470"/>
                </a:lnTo>
                <a:lnTo>
                  <a:pt x="451563" y="25168"/>
                </a:lnTo>
                <a:lnTo>
                  <a:pt x="492130" y="43606"/>
                </a:lnTo>
                <a:lnTo>
                  <a:pt x="528002" y="66357"/>
                </a:lnTo>
                <a:lnTo>
                  <a:pt x="558617" y="92994"/>
                </a:lnTo>
                <a:lnTo>
                  <a:pt x="583410" y="123090"/>
                </a:lnTo>
                <a:lnTo>
                  <a:pt x="608450" y="173788"/>
                </a:lnTo>
                <a:lnTo>
                  <a:pt x="617220" y="229870"/>
                </a:lnTo>
                <a:lnTo>
                  <a:pt x="616222" y="249254"/>
                </a:lnTo>
                <a:lnTo>
                  <a:pt x="601817" y="304139"/>
                </a:lnTo>
                <a:lnTo>
                  <a:pt x="571776" y="353024"/>
                </a:lnTo>
                <a:lnTo>
                  <a:pt x="544002" y="381581"/>
                </a:lnTo>
                <a:lnTo>
                  <a:pt x="510688" y="406424"/>
                </a:lnTo>
                <a:lnTo>
                  <a:pt x="472398" y="427133"/>
                </a:lnTo>
                <a:lnTo>
                  <a:pt x="429696" y="443289"/>
                </a:lnTo>
                <a:lnTo>
                  <a:pt x="383146" y="454473"/>
                </a:lnTo>
                <a:lnTo>
                  <a:pt x="333312" y="460266"/>
                </a:lnTo>
                <a:lnTo>
                  <a:pt x="307340" y="461010"/>
                </a:lnTo>
                <a:lnTo>
                  <a:pt x="281557" y="460266"/>
                </a:lnTo>
                <a:lnTo>
                  <a:pt x="232100" y="454473"/>
                </a:lnTo>
                <a:lnTo>
                  <a:pt x="185916" y="443289"/>
                </a:lnTo>
                <a:lnTo>
                  <a:pt x="143560" y="427133"/>
                </a:lnTo>
                <a:lnTo>
                  <a:pt x="105590" y="406424"/>
                </a:lnTo>
                <a:lnTo>
                  <a:pt x="72561" y="381581"/>
                </a:lnTo>
                <a:lnTo>
                  <a:pt x="45031" y="353024"/>
                </a:lnTo>
                <a:lnTo>
                  <a:pt x="23554" y="321171"/>
                </a:lnTo>
                <a:lnTo>
                  <a:pt x="3907" y="268128"/>
                </a:lnTo>
                <a:lnTo>
                  <a:pt x="0" y="229870"/>
                </a:lnTo>
                <a:lnTo>
                  <a:pt x="988" y="210666"/>
                </a:lnTo>
                <a:lnTo>
                  <a:pt x="15260" y="156220"/>
                </a:lnTo>
                <a:lnTo>
                  <a:pt x="45031" y="107636"/>
                </a:lnTo>
                <a:lnTo>
                  <a:pt x="72561" y="79216"/>
                </a:lnTo>
                <a:lnTo>
                  <a:pt x="105590" y="54469"/>
                </a:lnTo>
                <a:lnTo>
                  <a:pt x="143560" y="33822"/>
                </a:lnTo>
                <a:lnTo>
                  <a:pt x="185916" y="17700"/>
                </a:lnTo>
                <a:lnTo>
                  <a:pt x="232100" y="6532"/>
                </a:lnTo>
                <a:lnTo>
                  <a:pt x="281557" y="743"/>
                </a:lnTo>
                <a:lnTo>
                  <a:pt x="30734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6619" y="2781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13839" y="32423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83030" y="3238500"/>
            <a:ext cx="311150" cy="457200"/>
          </a:xfrm>
          <a:custGeom>
            <a:avLst/>
            <a:gdLst/>
            <a:ahLst/>
            <a:cxnLst/>
            <a:rect l="l" t="t" r="r" b="b"/>
            <a:pathLst>
              <a:path w="311150" h="457200">
                <a:moveTo>
                  <a:pt x="0" y="0"/>
                </a:moveTo>
                <a:lnTo>
                  <a:pt x="311150" y="457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24760" y="3103879"/>
            <a:ext cx="190500" cy="591820"/>
          </a:xfrm>
          <a:custGeom>
            <a:avLst/>
            <a:gdLst/>
            <a:ahLst/>
            <a:cxnLst/>
            <a:rect l="l" t="t" r="r" b="b"/>
            <a:pathLst>
              <a:path w="190500" h="591820">
                <a:moveTo>
                  <a:pt x="190500" y="0"/>
                </a:moveTo>
                <a:lnTo>
                  <a:pt x="0" y="59182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03550" y="3084829"/>
            <a:ext cx="281940" cy="646430"/>
          </a:xfrm>
          <a:custGeom>
            <a:avLst/>
            <a:gdLst/>
            <a:ahLst/>
            <a:cxnLst/>
            <a:rect l="l" t="t" r="r" b="b"/>
            <a:pathLst>
              <a:path w="281939" h="646429">
                <a:moveTo>
                  <a:pt x="0" y="0"/>
                </a:moveTo>
                <a:lnTo>
                  <a:pt x="281939" y="64643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2590" y="1870710"/>
            <a:ext cx="3383279" cy="2468880"/>
          </a:xfrm>
          <a:custGeom>
            <a:avLst/>
            <a:gdLst/>
            <a:ahLst/>
            <a:cxnLst/>
            <a:rect l="l" t="t" r="r" b="b"/>
            <a:pathLst>
              <a:path w="3383279" h="2468879">
                <a:moveTo>
                  <a:pt x="1691640" y="2468879"/>
                </a:moveTo>
                <a:lnTo>
                  <a:pt x="0" y="2468879"/>
                </a:lnTo>
                <a:lnTo>
                  <a:pt x="0" y="0"/>
                </a:lnTo>
                <a:lnTo>
                  <a:pt x="3383280" y="0"/>
                </a:lnTo>
                <a:lnTo>
                  <a:pt x="3383280" y="2468879"/>
                </a:lnTo>
                <a:lnTo>
                  <a:pt x="1691640" y="2468879"/>
                </a:lnTo>
                <a:close/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8750" y="2236470"/>
            <a:ext cx="303530" cy="0"/>
          </a:xfrm>
          <a:custGeom>
            <a:avLst/>
            <a:gdLst/>
            <a:ahLst/>
            <a:cxnLst/>
            <a:rect l="l" t="t" r="r" b="b"/>
            <a:pathLst>
              <a:path w="303529">
                <a:moveTo>
                  <a:pt x="0" y="0"/>
                </a:moveTo>
                <a:lnTo>
                  <a:pt x="3035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64659" y="2181860"/>
            <a:ext cx="161290" cy="107950"/>
          </a:xfrm>
          <a:custGeom>
            <a:avLst/>
            <a:gdLst/>
            <a:ahLst/>
            <a:cxnLst/>
            <a:rect l="l" t="t" r="r" b="b"/>
            <a:pathLst>
              <a:path w="161289" h="107950">
                <a:moveTo>
                  <a:pt x="0" y="0"/>
                </a:moveTo>
                <a:lnTo>
                  <a:pt x="0" y="107950"/>
                </a:lnTo>
                <a:lnTo>
                  <a:pt x="161289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49700" y="2987039"/>
            <a:ext cx="302260" cy="0"/>
          </a:xfrm>
          <a:custGeom>
            <a:avLst/>
            <a:gdLst/>
            <a:ahLst/>
            <a:cxnLst/>
            <a:rect l="l" t="t" r="r" b="b"/>
            <a:pathLst>
              <a:path w="302260">
                <a:moveTo>
                  <a:pt x="0" y="0"/>
                </a:moveTo>
                <a:lnTo>
                  <a:pt x="3022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45609" y="2933700"/>
            <a:ext cx="161290" cy="107950"/>
          </a:xfrm>
          <a:custGeom>
            <a:avLst/>
            <a:gdLst/>
            <a:ahLst/>
            <a:cxnLst/>
            <a:rect l="l" t="t" r="r" b="b"/>
            <a:pathLst>
              <a:path w="161289" h="107950">
                <a:moveTo>
                  <a:pt x="0" y="0"/>
                </a:moveTo>
                <a:lnTo>
                  <a:pt x="0" y="107950"/>
                </a:lnTo>
                <a:lnTo>
                  <a:pt x="161289" y="533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68750" y="3973829"/>
            <a:ext cx="303530" cy="0"/>
          </a:xfrm>
          <a:custGeom>
            <a:avLst/>
            <a:gdLst/>
            <a:ahLst/>
            <a:cxnLst/>
            <a:rect l="l" t="t" r="r" b="b"/>
            <a:pathLst>
              <a:path w="303529">
                <a:moveTo>
                  <a:pt x="0" y="0"/>
                </a:moveTo>
                <a:lnTo>
                  <a:pt x="3035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64659" y="3919220"/>
            <a:ext cx="161290" cy="107950"/>
          </a:xfrm>
          <a:custGeom>
            <a:avLst/>
            <a:gdLst/>
            <a:ahLst/>
            <a:cxnLst/>
            <a:rect l="l" t="t" r="r" b="b"/>
            <a:pathLst>
              <a:path w="161289" h="107950">
                <a:moveTo>
                  <a:pt x="0" y="0"/>
                </a:moveTo>
                <a:lnTo>
                  <a:pt x="0" y="107950"/>
                </a:lnTo>
                <a:lnTo>
                  <a:pt x="161289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65400" y="2646679"/>
            <a:ext cx="580390" cy="504190"/>
          </a:xfrm>
          <a:custGeom>
            <a:avLst/>
            <a:gdLst/>
            <a:ahLst/>
            <a:cxnLst/>
            <a:rect l="l" t="t" r="r" b="b"/>
            <a:pathLst>
              <a:path w="580389" h="504189">
                <a:moveTo>
                  <a:pt x="289560" y="0"/>
                </a:moveTo>
                <a:lnTo>
                  <a:pt x="337822" y="3200"/>
                </a:lnTo>
                <a:lnTo>
                  <a:pt x="383204" y="12496"/>
                </a:lnTo>
                <a:lnTo>
                  <a:pt x="425188" y="27432"/>
                </a:lnTo>
                <a:lnTo>
                  <a:pt x="463255" y="47548"/>
                </a:lnTo>
                <a:lnTo>
                  <a:pt x="496887" y="72389"/>
                </a:lnTo>
                <a:lnTo>
                  <a:pt x="525566" y="101498"/>
                </a:lnTo>
                <a:lnTo>
                  <a:pt x="548774" y="134416"/>
                </a:lnTo>
                <a:lnTo>
                  <a:pt x="565993" y="170687"/>
                </a:lnTo>
                <a:lnTo>
                  <a:pt x="576704" y="209854"/>
                </a:lnTo>
                <a:lnTo>
                  <a:pt x="580389" y="251460"/>
                </a:lnTo>
                <a:lnTo>
                  <a:pt x="579457" y="272548"/>
                </a:lnTo>
                <a:lnTo>
                  <a:pt x="572194" y="313059"/>
                </a:lnTo>
                <a:lnTo>
                  <a:pt x="558164" y="350956"/>
                </a:lnTo>
                <a:lnTo>
                  <a:pt x="537886" y="385767"/>
                </a:lnTo>
                <a:lnTo>
                  <a:pt x="511878" y="417020"/>
                </a:lnTo>
                <a:lnTo>
                  <a:pt x="480658" y="444242"/>
                </a:lnTo>
                <a:lnTo>
                  <a:pt x="444743" y="466960"/>
                </a:lnTo>
                <a:lnTo>
                  <a:pt x="404653" y="484703"/>
                </a:lnTo>
                <a:lnTo>
                  <a:pt x="360906" y="496997"/>
                </a:lnTo>
                <a:lnTo>
                  <a:pt x="314018" y="503371"/>
                </a:lnTo>
                <a:lnTo>
                  <a:pt x="289560" y="504190"/>
                </a:lnTo>
                <a:lnTo>
                  <a:pt x="265282" y="503371"/>
                </a:lnTo>
                <a:lnTo>
                  <a:pt x="218704" y="496997"/>
                </a:lnTo>
                <a:lnTo>
                  <a:pt x="175200" y="484703"/>
                </a:lnTo>
                <a:lnTo>
                  <a:pt x="135297" y="466960"/>
                </a:lnTo>
                <a:lnTo>
                  <a:pt x="99520" y="444242"/>
                </a:lnTo>
                <a:lnTo>
                  <a:pt x="68395" y="417020"/>
                </a:lnTo>
                <a:lnTo>
                  <a:pt x="42448" y="385767"/>
                </a:lnTo>
                <a:lnTo>
                  <a:pt x="22205" y="350956"/>
                </a:lnTo>
                <a:lnTo>
                  <a:pt x="8191" y="313059"/>
                </a:lnTo>
                <a:lnTo>
                  <a:pt x="932" y="272548"/>
                </a:lnTo>
                <a:lnTo>
                  <a:pt x="0" y="251460"/>
                </a:lnTo>
                <a:lnTo>
                  <a:pt x="932" y="230381"/>
                </a:lnTo>
                <a:lnTo>
                  <a:pt x="8191" y="189938"/>
                </a:lnTo>
                <a:lnTo>
                  <a:pt x="22205" y="152161"/>
                </a:lnTo>
                <a:lnTo>
                  <a:pt x="42448" y="117509"/>
                </a:lnTo>
                <a:lnTo>
                  <a:pt x="68395" y="86439"/>
                </a:lnTo>
                <a:lnTo>
                  <a:pt x="99520" y="59407"/>
                </a:lnTo>
                <a:lnTo>
                  <a:pt x="135297" y="36871"/>
                </a:lnTo>
                <a:lnTo>
                  <a:pt x="175200" y="19288"/>
                </a:lnTo>
                <a:lnTo>
                  <a:pt x="218704" y="7115"/>
                </a:lnTo>
                <a:lnTo>
                  <a:pt x="265282" y="809"/>
                </a:lnTo>
                <a:lnTo>
                  <a:pt x="28956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65400" y="2646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47060" y="31508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71600" y="2320289"/>
            <a:ext cx="565150" cy="477520"/>
          </a:xfrm>
          <a:custGeom>
            <a:avLst/>
            <a:gdLst/>
            <a:ahLst/>
            <a:cxnLst/>
            <a:rect l="l" t="t" r="r" b="b"/>
            <a:pathLst>
              <a:path w="565150" h="477519">
                <a:moveTo>
                  <a:pt x="565150" y="0"/>
                </a:moveTo>
                <a:lnTo>
                  <a:pt x="0" y="47752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11729" y="2372360"/>
            <a:ext cx="248920" cy="330200"/>
          </a:xfrm>
          <a:custGeom>
            <a:avLst/>
            <a:gdLst/>
            <a:ahLst/>
            <a:cxnLst/>
            <a:rect l="l" t="t" r="r" b="b"/>
            <a:pathLst>
              <a:path w="248919" h="330200">
                <a:moveTo>
                  <a:pt x="0" y="0"/>
                </a:moveTo>
                <a:lnTo>
                  <a:pt x="248919" y="330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1019" y="3695700"/>
            <a:ext cx="476250" cy="457200"/>
          </a:xfrm>
          <a:custGeom>
            <a:avLst/>
            <a:gdLst/>
            <a:ahLst/>
            <a:cxnLst/>
            <a:rect l="l" t="t" r="r" b="b"/>
            <a:pathLst>
              <a:path w="476250" h="457200">
                <a:moveTo>
                  <a:pt x="238759" y="0"/>
                </a:moveTo>
                <a:lnTo>
                  <a:pt x="278122" y="2903"/>
                </a:lnTo>
                <a:lnTo>
                  <a:pt x="332660" y="17502"/>
                </a:lnTo>
                <a:lnTo>
                  <a:pt x="380512" y="43159"/>
                </a:lnTo>
                <a:lnTo>
                  <a:pt x="420237" y="78486"/>
                </a:lnTo>
                <a:lnTo>
                  <a:pt x="450395" y="122095"/>
                </a:lnTo>
                <a:lnTo>
                  <a:pt x="469546" y="172595"/>
                </a:lnTo>
                <a:lnTo>
                  <a:pt x="476249" y="228600"/>
                </a:lnTo>
                <a:lnTo>
                  <a:pt x="475487" y="247793"/>
                </a:lnTo>
                <a:lnTo>
                  <a:pt x="464474" y="302117"/>
                </a:lnTo>
                <a:lnTo>
                  <a:pt x="441494" y="350475"/>
                </a:lnTo>
                <a:lnTo>
                  <a:pt x="407987" y="391477"/>
                </a:lnTo>
                <a:lnTo>
                  <a:pt x="365393" y="423735"/>
                </a:lnTo>
                <a:lnTo>
                  <a:pt x="315153" y="445861"/>
                </a:lnTo>
                <a:lnTo>
                  <a:pt x="258705" y="456465"/>
                </a:lnTo>
                <a:lnTo>
                  <a:pt x="238759" y="457200"/>
                </a:lnTo>
                <a:lnTo>
                  <a:pt x="218632" y="456465"/>
                </a:lnTo>
                <a:lnTo>
                  <a:pt x="180074" y="450744"/>
                </a:lnTo>
                <a:lnTo>
                  <a:pt x="127260" y="432305"/>
                </a:lnTo>
                <a:lnTo>
                  <a:pt x="81733" y="403270"/>
                </a:lnTo>
                <a:lnTo>
                  <a:pt x="44907" y="365028"/>
                </a:lnTo>
                <a:lnTo>
                  <a:pt x="18196" y="318968"/>
                </a:lnTo>
                <a:lnTo>
                  <a:pt x="3016" y="266479"/>
                </a:lnTo>
                <a:lnTo>
                  <a:pt x="0" y="228600"/>
                </a:lnTo>
                <a:lnTo>
                  <a:pt x="762" y="209406"/>
                </a:lnTo>
                <a:lnTo>
                  <a:pt x="11785" y="155082"/>
                </a:lnTo>
                <a:lnTo>
                  <a:pt x="34809" y="106724"/>
                </a:lnTo>
                <a:lnTo>
                  <a:pt x="68421" y="65722"/>
                </a:lnTo>
                <a:lnTo>
                  <a:pt x="111205" y="33464"/>
                </a:lnTo>
                <a:lnTo>
                  <a:pt x="161747" y="11338"/>
                </a:lnTo>
                <a:lnTo>
                  <a:pt x="199053" y="2903"/>
                </a:lnTo>
                <a:lnTo>
                  <a:pt x="23875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1019" y="3695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17269" y="4152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9780" y="3163570"/>
            <a:ext cx="262890" cy="565150"/>
          </a:xfrm>
          <a:custGeom>
            <a:avLst/>
            <a:gdLst/>
            <a:ahLst/>
            <a:cxnLst/>
            <a:rect l="l" t="t" r="r" b="b"/>
            <a:pathLst>
              <a:path w="262890" h="565150">
                <a:moveTo>
                  <a:pt x="262889" y="0"/>
                </a:moveTo>
                <a:lnTo>
                  <a:pt x="0" y="56515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12620" y="2033270"/>
            <a:ext cx="499109" cy="457200"/>
          </a:xfrm>
          <a:custGeom>
            <a:avLst/>
            <a:gdLst/>
            <a:ahLst/>
            <a:cxnLst/>
            <a:rect l="l" t="t" r="r" b="b"/>
            <a:pathLst>
              <a:path w="499110" h="457200">
                <a:moveTo>
                  <a:pt x="248919" y="0"/>
                </a:moveTo>
                <a:lnTo>
                  <a:pt x="290489" y="2903"/>
                </a:lnTo>
                <a:lnTo>
                  <a:pt x="329559" y="11338"/>
                </a:lnTo>
                <a:lnTo>
                  <a:pt x="365688" y="24894"/>
                </a:lnTo>
                <a:lnTo>
                  <a:pt x="413400" y="53929"/>
                </a:lnTo>
                <a:lnTo>
                  <a:pt x="452008" y="92171"/>
                </a:lnTo>
                <a:lnTo>
                  <a:pt x="480020" y="138231"/>
                </a:lnTo>
                <a:lnTo>
                  <a:pt x="495945" y="190720"/>
                </a:lnTo>
                <a:lnTo>
                  <a:pt x="499110" y="228600"/>
                </a:lnTo>
                <a:lnTo>
                  <a:pt x="498309" y="247793"/>
                </a:lnTo>
                <a:lnTo>
                  <a:pt x="486745" y="302117"/>
                </a:lnTo>
                <a:lnTo>
                  <a:pt x="462596" y="350475"/>
                </a:lnTo>
                <a:lnTo>
                  <a:pt x="427355" y="391477"/>
                </a:lnTo>
                <a:lnTo>
                  <a:pt x="382512" y="423735"/>
                </a:lnTo>
                <a:lnTo>
                  <a:pt x="329559" y="445861"/>
                </a:lnTo>
                <a:lnTo>
                  <a:pt x="290489" y="454296"/>
                </a:lnTo>
                <a:lnTo>
                  <a:pt x="248919" y="457200"/>
                </a:lnTo>
                <a:lnTo>
                  <a:pt x="228031" y="456465"/>
                </a:lnTo>
                <a:lnTo>
                  <a:pt x="187965" y="450744"/>
                </a:lnTo>
                <a:lnTo>
                  <a:pt x="150554" y="439697"/>
                </a:lnTo>
                <a:lnTo>
                  <a:pt x="100401" y="414040"/>
                </a:lnTo>
                <a:lnTo>
                  <a:pt x="58751" y="378713"/>
                </a:lnTo>
                <a:lnTo>
                  <a:pt x="27123" y="335104"/>
                </a:lnTo>
                <a:lnTo>
                  <a:pt x="7033" y="284604"/>
                </a:lnTo>
                <a:lnTo>
                  <a:pt x="0" y="228600"/>
                </a:lnTo>
                <a:lnTo>
                  <a:pt x="800" y="209406"/>
                </a:lnTo>
                <a:lnTo>
                  <a:pt x="12354" y="155082"/>
                </a:lnTo>
                <a:lnTo>
                  <a:pt x="36459" y="106724"/>
                </a:lnTo>
                <a:lnTo>
                  <a:pt x="71596" y="65722"/>
                </a:lnTo>
                <a:lnTo>
                  <a:pt x="116248" y="33464"/>
                </a:lnTo>
                <a:lnTo>
                  <a:pt x="168899" y="11338"/>
                </a:lnTo>
                <a:lnTo>
                  <a:pt x="207694" y="2903"/>
                </a:lnTo>
                <a:lnTo>
                  <a:pt x="24891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12620" y="2033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411729" y="24917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75030" y="1541438"/>
            <a:ext cx="7447280" cy="91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2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200" spc="5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2200" spc="-5" dirty="0">
                <a:solidFill>
                  <a:schemeClr val="bg1"/>
                </a:solidFill>
                <a:latin typeface="Arial"/>
                <a:cs typeface="Arial"/>
              </a:rPr>
              <a:t>ampl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200" spc="-10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  <a:r>
              <a:rPr sz="2200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spc="-1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chemeClr val="bg1"/>
                </a:solidFill>
                <a:latin typeface="Arial"/>
                <a:cs typeface="Arial"/>
              </a:rPr>
              <a:t>7-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chemeClr val="bg1"/>
                </a:solidFill>
                <a:latin typeface="Arial"/>
                <a:cs typeface="Arial"/>
              </a:rPr>
              <a:t>lemen</a:t>
            </a:r>
            <a:r>
              <a:rPr sz="2200" spc="-1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spc="-5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sz="2200" spc="-15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ax</a:t>
            </a:r>
            <a:r>
              <a:rPr sz="22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chemeClr val="bg1"/>
                </a:solidFill>
                <a:latin typeface="Arial"/>
                <a:cs typeface="Arial"/>
              </a:rPr>
              <a:t>he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spc="-5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200" spc="-1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chemeClr val="bg1"/>
                </a:solidFill>
                <a:latin typeface="Arial"/>
                <a:cs typeface="Arial"/>
              </a:rPr>
              <a:t>In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se</a:t>
            </a:r>
            <a:r>
              <a:rPr sz="2200" spc="-5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200" spc="-1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 3</a:t>
            </a:r>
            <a:r>
              <a:rPr sz="2200" spc="-5" dirty="0">
                <a:solidFill>
                  <a:schemeClr val="bg1"/>
                </a:solidFill>
                <a:latin typeface="Arial"/>
                <a:cs typeface="Arial"/>
              </a:rPr>
              <a:t> 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spc="-15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2200" spc="-5" dirty="0">
                <a:solidFill>
                  <a:schemeClr val="bg1"/>
                </a:solidFill>
                <a:latin typeface="Arial"/>
                <a:cs typeface="Arial"/>
              </a:rPr>
              <a:t> th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 </a:t>
            </a:r>
            <a:r>
              <a:rPr sz="2200" spc="-5" dirty="0">
                <a:solidFill>
                  <a:schemeClr val="bg1"/>
                </a:solidFill>
                <a:latin typeface="Arial"/>
                <a:cs typeface="Arial"/>
              </a:rPr>
              <a:t>he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spc="-5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200" spc="-1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endParaRPr sz="22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24280">
              <a:lnSpc>
                <a:spcPct val="100000"/>
              </a:lnSpc>
              <a:tabLst>
                <a:tab pos="3552825" algn="l"/>
              </a:tabLst>
            </a:pPr>
            <a:r>
              <a:rPr sz="1800" b="1" dirty="0">
                <a:latin typeface="Arial"/>
                <a:cs typeface="Arial"/>
              </a:rPr>
              <a:t>5	</a:t>
            </a:r>
            <a:r>
              <a:rPr sz="1800" dirty="0">
                <a:latin typeface="Arial"/>
                <a:cs typeface="Arial"/>
              </a:rPr>
              <a:t>Min 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(Even</a:t>
            </a:r>
            <a:r>
              <a:rPr sz="1800" spc="-10" dirty="0">
                <a:latin typeface="Arial"/>
                <a:cs typeface="Arial"/>
              </a:rPr>
              <a:t> D</a:t>
            </a:r>
            <a:r>
              <a:rPr sz="1800" spc="-5" dirty="0">
                <a:latin typeface="Arial"/>
                <a:cs typeface="Arial"/>
              </a:rPr>
              <a:t>epth)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396740" y="2858952"/>
            <a:ext cx="18389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Max </a:t>
            </a:r>
            <a:r>
              <a:rPr sz="1800" spc="-10" dirty="0">
                <a:latin typeface="Arial"/>
                <a:cs typeface="Arial"/>
              </a:rPr>
              <a:t> (O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De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488179" y="3773352"/>
            <a:ext cx="18637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Min 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(Even</a:t>
            </a:r>
            <a:r>
              <a:rPr sz="1800" spc="-10" dirty="0">
                <a:latin typeface="Arial"/>
                <a:cs typeface="Arial"/>
              </a:rPr>
              <a:t> D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105150" y="3731259"/>
            <a:ext cx="476250" cy="457200"/>
          </a:xfrm>
          <a:custGeom>
            <a:avLst/>
            <a:gdLst/>
            <a:ahLst/>
            <a:cxnLst/>
            <a:rect l="l" t="t" r="r" b="b"/>
            <a:pathLst>
              <a:path w="476250" h="457200">
                <a:moveTo>
                  <a:pt x="238760" y="0"/>
                </a:moveTo>
                <a:lnTo>
                  <a:pt x="278122" y="2903"/>
                </a:lnTo>
                <a:lnTo>
                  <a:pt x="332660" y="17502"/>
                </a:lnTo>
                <a:lnTo>
                  <a:pt x="380512" y="43159"/>
                </a:lnTo>
                <a:lnTo>
                  <a:pt x="420237" y="78486"/>
                </a:lnTo>
                <a:lnTo>
                  <a:pt x="450395" y="122095"/>
                </a:lnTo>
                <a:lnTo>
                  <a:pt x="469546" y="172595"/>
                </a:lnTo>
                <a:lnTo>
                  <a:pt x="476250" y="228600"/>
                </a:lnTo>
                <a:lnTo>
                  <a:pt x="475487" y="247793"/>
                </a:lnTo>
                <a:lnTo>
                  <a:pt x="464474" y="302117"/>
                </a:lnTo>
                <a:lnTo>
                  <a:pt x="441494" y="350475"/>
                </a:lnTo>
                <a:lnTo>
                  <a:pt x="407987" y="391477"/>
                </a:lnTo>
                <a:lnTo>
                  <a:pt x="365393" y="423735"/>
                </a:lnTo>
                <a:lnTo>
                  <a:pt x="315153" y="445861"/>
                </a:lnTo>
                <a:lnTo>
                  <a:pt x="258705" y="456465"/>
                </a:lnTo>
                <a:lnTo>
                  <a:pt x="238760" y="457200"/>
                </a:lnTo>
                <a:lnTo>
                  <a:pt x="218632" y="456465"/>
                </a:lnTo>
                <a:lnTo>
                  <a:pt x="180074" y="450744"/>
                </a:lnTo>
                <a:lnTo>
                  <a:pt x="127260" y="432305"/>
                </a:lnTo>
                <a:lnTo>
                  <a:pt x="81733" y="403270"/>
                </a:lnTo>
                <a:lnTo>
                  <a:pt x="44907" y="365028"/>
                </a:lnTo>
                <a:lnTo>
                  <a:pt x="18196" y="318968"/>
                </a:lnTo>
                <a:lnTo>
                  <a:pt x="3016" y="266479"/>
                </a:lnTo>
                <a:lnTo>
                  <a:pt x="0" y="228600"/>
                </a:lnTo>
                <a:lnTo>
                  <a:pt x="762" y="209406"/>
                </a:lnTo>
                <a:lnTo>
                  <a:pt x="11785" y="155082"/>
                </a:lnTo>
                <a:lnTo>
                  <a:pt x="34809" y="106724"/>
                </a:lnTo>
                <a:lnTo>
                  <a:pt x="68421" y="65722"/>
                </a:lnTo>
                <a:lnTo>
                  <a:pt x="111205" y="33464"/>
                </a:lnTo>
                <a:lnTo>
                  <a:pt x="161747" y="11338"/>
                </a:lnTo>
                <a:lnTo>
                  <a:pt x="199053" y="2903"/>
                </a:lnTo>
                <a:lnTo>
                  <a:pt x="23876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05150" y="3731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581400" y="41897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279650" y="3695700"/>
            <a:ext cx="476250" cy="457200"/>
          </a:xfrm>
          <a:custGeom>
            <a:avLst/>
            <a:gdLst/>
            <a:ahLst/>
            <a:cxnLst/>
            <a:rect l="l" t="t" r="r" b="b"/>
            <a:pathLst>
              <a:path w="476250" h="457200">
                <a:moveTo>
                  <a:pt x="237489" y="0"/>
                </a:moveTo>
                <a:lnTo>
                  <a:pt x="277196" y="2903"/>
                </a:lnTo>
                <a:lnTo>
                  <a:pt x="314502" y="11338"/>
                </a:lnTo>
                <a:lnTo>
                  <a:pt x="365044" y="33464"/>
                </a:lnTo>
                <a:lnTo>
                  <a:pt x="407828" y="65722"/>
                </a:lnTo>
                <a:lnTo>
                  <a:pt x="441440" y="106724"/>
                </a:lnTo>
                <a:lnTo>
                  <a:pt x="464464" y="155082"/>
                </a:lnTo>
                <a:lnTo>
                  <a:pt x="475487" y="209406"/>
                </a:lnTo>
                <a:lnTo>
                  <a:pt x="476250" y="228600"/>
                </a:lnTo>
                <a:lnTo>
                  <a:pt x="475487" y="247793"/>
                </a:lnTo>
                <a:lnTo>
                  <a:pt x="464464" y="302117"/>
                </a:lnTo>
                <a:lnTo>
                  <a:pt x="441440" y="350475"/>
                </a:lnTo>
                <a:lnTo>
                  <a:pt x="407828" y="391477"/>
                </a:lnTo>
                <a:lnTo>
                  <a:pt x="365044" y="423735"/>
                </a:lnTo>
                <a:lnTo>
                  <a:pt x="314502" y="445861"/>
                </a:lnTo>
                <a:lnTo>
                  <a:pt x="277196" y="454296"/>
                </a:lnTo>
                <a:lnTo>
                  <a:pt x="237489" y="457200"/>
                </a:lnTo>
                <a:lnTo>
                  <a:pt x="217544" y="456465"/>
                </a:lnTo>
                <a:lnTo>
                  <a:pt x="179294" y="450744"/>
                </a:lnTo>
                <a:lnTo>
                  <a:pt x="126824" y="432305"/>
                </a:lnTo>
                <a:lnTo>
                  <a:pt x="81521" y="403270"/>
                </a:lnTo>
                <a:lnTo>
                  <a:pt x="44825" y="365028"/>
                </a:lnTo>
                <a:lnTo>
                  <a:pt x="18176" y="318968"/>
                </a:lnTo>
                <a:lnTo>
                  <a:pt x="3014" y="266479"/>
                </a:lnTo>
                <a:lnTo>
                  <a:pt x="0" y="228600"/>
                </a:lnTo>
                <a:lnTo>
                  <a:pt x="762" y="209406"/>
                </a:lnTo>
                <a:lnTo>
                  <a:pt x="11775" y="155082"/>
                </a:lnTo>
                <a:lnTo>
                  <a:pt x="34755" y="106724"/>
                </a:lnTo>
                <a:lnTo>
                  <a:pt x="68262" y="65722"/>
                </a:lnTo>
                <a:lnTo>
                  <a:pt x="110856" y="33464"/>
                </a:lnTo>
                <a:lnTo>
                  <a:pt x="161096" y="11338"/>
                </a:lnTo>
                <a:lnTo>
                  <a:pt x="217544" y="734"/>
                </a:lnTo>
                <a:lnTo>
                  <a:pt x="23748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79650" y="3695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55900" y="4152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62100" y="3695700"/>
            <a:ext cx="476250" cy="457200"/>
          </a:xfrm>
          <a:custGeom>
            <a:avLst/>
            <a:gdLst/>
            <a:ahLst/>
            <a:cxnLst/>
            <a:rect l="l" t="t" r="r" b="b"/>
            <a:pathLst>
              <a:path w="476250" h="457200">
                <a:moveTo>
                  <a:pt x="237489" y="0"/>
                </a:moveTo>
                <a:lnTo>
                  <a:pt x="276887" y="2903"/>
                </a:lnTo>
                <a:lnTo>
                  <a:pt x="331589" y="17502"/>
                </a:lnTo>
                <a:lnTo>
                  <a:pt x="379689" y="43159"/>
                </a:lnTo>
                <a:lnTo>
                  <a:pt x="419697" y="78486"/>
                </a:lnTo>
                <a:lnTo>
                  <a:pt x="450121" y="122095"/>
                </a:lnTo>
                <a:lnTo>
                  <a:pt x="469469" y="172595"/>
                </a:lnTo>
                <a:lnTo>
                  <a:pt x="476250" y="228600"/>
                </a:lnTo>
                <a:lnTo>
                  <a:pt x="475478" y="247793"/>
                </a:lnTo>
                <a:lnTo>
                  <a:pt x="464342" y="302117"/>
                </a:lnTo>
                <a:lnTo>
                  <a:pt x="441136" y="350475"/>
                </a:lnTo>
                <a:lnTo>
                  <a:pt x="407352" y="391477"/>
                </a:lnTo>
                <a:lnTo>
                  <a:pt x="364481" y="423735"/>
                </a:lnTo>
                <a:lnTo>
                  <a:pt x="314015" y="445861"/>
                </a:lnTo>
                <a:lnTo>
                  <a:pt x="257445" y="456465"/>
                </a:lnTo>
                <a:lnTo>
                  <a:pt x="237489" y="457200"/>
                </a:lnTo>
                <a:lnTo>
                  <a:pt x="217544" y="456465"/>
                </a:lnTo>
                <a:lnTo>
                  <a:pt x="179294" y="450744"/>
                </a:lnTo>
                <a:lnTo>
                  <a:pt x="126824" y="432305"/>
                </a:lnTo>
                <a:lnTo>
                  <a:pt x="81521" y="403270"/>
                </a:lnTo>
                <a:lnTo>
                  <a:pt x="44825" y="365028"/>
                </a:lnTo>
                <a:lnTo>
                  <a:pt x="18176" y="318968"/>
                </a:lnTo>
                <a:lnTo>
                  <a:pt x="3014" y="266479"/>
                </a:lnTo>
                <a:lnTo>
                  <a:pt x="0" y="228600"/>
                </a:lnTo>
                <a:lnTo>
                  <a:pt x="762" y="209406"/>
                </a:lnTo>
                <a:lnTo>
                  <a:pt x="11775" y="155082"/>
                </a:lnTo>
                <a:lnTo>
                  <a:pt x="34755" y="106724"/>
                </a:lnTo>
                <a:lnTo>
                  <a:pt x="68262" y="65722"/>
                </a:lnTo>
                <a:lnTo>
                  <a:pt x="110856" y="33464"/>
                </a:lnTo>
                <a:lnTo>
                  <a:pt x="161096" y="11338"/>
                </a:lnTo>
                <a:lnTo>
                  <a:pt x="217544" y="734"/>
                </a:lnTo>
                <a:lnTo>
                  <a:pt x="23748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62100" y="3695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38350" y="4152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96619" y="2781300"/>
            <a:ext cx="617220" cy="461009"/>
          </a:xfrm>
          <a:custGeom>
            <a:avLst/>
            <a:gdLst/>
            <a:ahLst/>
            <a:cxnLst/>
            <a:rect l="l" t="t" r="r" b="b"/>
            <a:pathLst>
              <a:path w="617219" h="461010">
                <a:moveTo>
                  <a:pt x="307340" y="0"/>
                </a:moveTo>
                <a:lnTo>
                  <a:pt x="358604" y="2938"/>
                </a:lnTo>
                <a:lnTo>
                  <a:pt x="406867" y="11470"/>
                </a:lnTo>
                <a:lnTo>
                  <a:pt x="451563" y="25168"/>
                </a:lnTo>
                <a:lnTo>
                  <a:pt x="492130" y="43606"/>
                </a:lnTo>
                <a:lnTo>
                  <a:pt x="528002" y="66357"/>
                </a:lnTo>
                <a:lnTo>
                  <a:pt x="558617" y="92994"/>
                </a:lnTo>
                <a:lnTo>
                  <a:pt x="583410" y="123090"/>
                </a:lnTo>
                <a:lnTo>
                  <a:pt x="608450" y="173788"/>
                </a:lnTo>
                <a:lnTo>
                  <a:pt x="617220" y="229870"/>
                </a:lnTo>
                <a:lnTo>
                  <a:pt x="616222" y="249254"/>
                </a:lnTo>
                <a:lnTo>
                  <a:pt x="601817" y="304139"/>
                </a:lnTo>
                <a:lnTo>
                  <a:pt x="571776" y="353024"/>
                </a:lnTo>
                <a:lnTo>
                  <a:pt x="544002" y="381581"/>
                </a:lnTo>
                <a:lnTo>
                  <a:pt x="510688" y="406424"/>
                </a:lnTo>
                <a:lnTo>
                  <a:pt x="472398" y="427133"/>
                </a:lnTo>
                <a:lnTo>
                  <a:pt x="429696" y="443289"/>
                </a:lnTo>
                <a:lnTo>
                  <a:pt x="383146" y="454473"/>
                </a:lnTo>
                <a:lnTo>
                  <a:pt x="333312" y="460266"/>
                </a:lnTo>
                <a:lnTo>
                  <a:pt x="307340" y="461010"/>
                </a:lnTo>
                <a:lnTo>
                  <a:pt x="281557" y="460266"/>
                </a:lnTo>
                <a:lnTo>
                  <a:pt x="232100" y="454473"/>
                </a:lnTo>
                <a:lnTo>
                  <a:pt x="185916" y="443289"/>
                </a:lnTo>
                <a:lnTo>
                  <a:pt x="143560" y="427133"/>
                </a:lnTo>
                <a:lnTo>
                  <a:pt x="105590" y="406424"/>
                </a:lnTo>
                <a:lnTo>
                  <a:pt x="72561" y="381581"/>
                </a:lnTo>
                <a:lnTo>
                  <a:pt x="45031" y="353024"/>
                </a:lnTo>
                <a:lnTo>
                  <a:pt x="23554" y="321171"/>
                </a:lnTo>
                <a:lnTo>
                  <a:pt x="3907" y="268128"/>
                </a:lnTo>
                <a:lnTo>
                  <a:pt x="0" y="229870"/>
                </a:lnTo>
                <a:lnTo>
                  <a:pt x="988" y="210666"/>
                </a:lnTo>
                <a:lnTo>
                  <a:pt x="15260" y="156220"/>
                </a:lnTo>
                <a:lnTo>
                  <a:pt x="45031" y="107636"/>
                </a:lnTo>
                <a:lnTo>
                  <a:pt x="72561" y="79216"/>
                </a:lnTo>
                <a:lnTo>
                  <a:pt x="105590" y="54469"/>
                </a:lnTo>
                <a:lnTo>
                  <a:pt x="143560" y="33822"/>
                </a:lnTo>
                <a:lnTo>
                  <a:pt x="185916" y="17700"/>
                </a:lnTo>
                <a:lnTo>
                  <a:pt x="232100" y="6532"/>
                </a:lnTo>
                <a:lnTo>
                  <a:pt x="281557" y="743"/>
                </a:lnTo>
                <a:lnTo>
                  <a:pt x="30734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96619" y="2781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513839" y="32423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383030" y="3238500"/>
            <a:ext cx="311150" cy="457200"/>
          </a:xfrm>
          <a:custGeom>
            <a:avLst/>
            <a:gdLst/>
            <a:ahLst/>
            <a:cxnLst/>
            <a:rect l="l" t="t" r="r" b="b"/>
            <a:pathLst>
              <a:path w="311150" h="457200">
                <a:moveTo>
                  <a:pt x="0" y="0"/>
                </a:moveTo>
                <a:lnTo>
                  <a:pt x="311150" y="457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524760" y="3103879"/>
            <a:ext cx="190500" cy="591820"/>
          </a:xfrm>
          <a:custGeom>
            <a:avLst/>
            <a:gdLst/>
            <a:ahLst/>
            <a:cxnLst/>
            <a:rect l="l" t="t" r="r" b="b"/>
            <a:pathLst>
              <a:path w="190500" h="591820">
                <a:moveTo>
                  <a:pt x="190500" y="0"/>
                </a:moveTo>
                <a:lnTo>
                  <a:pt x="0" y="59182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003550" y="3084829"/>
            <a:ext cx="281940" cy="646430"/>
          </a:xfrm>
          <a:custGeom>
            <a:avLst/>
            <a:gdLst/>
            <a:ahLst/>
            <a:cxnLst/>
            <a:rect l="l" t="t" r="r" b="b"/>
            <a:pathLst>
              <a:path w="281939" h="646429">
                <a:moveTo>
                  <a:pt x="0" y="0"/>
                </a:moveTo>
                <a:lnTo>
                  <a:pt x="281939" y="64643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1052830" y="2919912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722879" y="2815772"/>
            <a:ext cx="2533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15" dirty="0">
                <a:latin typeface="Arial"/>
                <a:cs typeface="Arial"/>
              </a:rPr>
              <a:t>6</a:t>
            </a:r>
            <a:r>
              <a:rPr sz="1800" b="1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36269" y="3817802"/>
            <a:ext cx="2533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746250" y="3821612"/>
            <a:ext cx="127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399029" y="3838121"/>
            <a:ext cx="2533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15" dirty="0">
                <a:latin typeface="Arial"/>
                <a:cs typeface="Arial"/>
              </a:rPr>
              <a:t>2</a:t>
            </a:r>
            <a:r>
              <a:rPr sz="1800" b="1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188970" y="3858442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33</a:t>
            </a:r>
            <a:endParaRPr sz="18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8816340" y="2674620"/>
            <a:ext cx="487680" cy="453390"/>
          </a:xfrm>
          <a:custGeom>
            <a:avLst/>
            <a:gdLst/>
            <a:ahLst/>
            <a:cxnLst/>
            <a:rect l="l" t="t" r="r" b="b"/>
            <a:pathLst>
              <a:path w="487679" h="453389">
                <a:moveTo>
                  <a:pt x="243839" y="0"/>
                </a:moveTo>
                <a:lnTo>
                  <a:pt x="284306" y="2866"/>
                </a:lnTo>
                <a:lnTo>
                  <a:pt x="322356" y="11196"/>
                </a:lnTo>
                <a:lnTo>
                  <a:pt x="373952" y="33051"/>
                </a:lnTo>
                <a:lnTo>
                  <a:pt x="417671" y="64928"/>
                </a:lnTo>
                <a:lnTo>
                  <a:pt x="452045" y="105463"/>
                </a:lnTo>
                <a:lnTo>
                  <a:pt x="475609" y="153294"/>
                </a:lnTo>
                <a:lnTo>
                  <a:pt x="486898" y="207056"/>
                </a:lnTo>
                <a:lnTo>
                  <a:pt x="487679" y="226059"/>
                </a:lnTo>
                <a:lnTo>
                  <a:pt x="486898" y="245072"/>
                </a:lnTo>
                <a:lnTo>
                  <a:pt x="475609" y="298957"/>
                </a:lnTo>
                <a:lnTo>
                  <a:pt x="452045" y="347014"/>
                </a:lnTo>
                <a:lnTo>
                  <a:pt x="417671" y="387826"/>
                </a:lnTo>
                <a:lnTo>
                  <a:pt x="373952" y="419980"/>
                </a:lnTo>
                <a:lnTo>
                  <a:pt x="322356" y="442061"/>
                </a:lnTo>
                <a:lnTo>
                  <a:pt x="284306" y="450488"/>
                </a:lnTo>
                <a:lnTo>
                  <a:pt x="243839" y="453389"/>
                </a:lnTo>
                <a:lnTo>
                  <a:pt x="223332" y="452655"/>
                </a:lnTo>
                <a:lnTo>
                  <a:pt x="184019" y="446939"/>
                </a:lnTo>
                <a:lnTo>
                  <a:pt x="147339" y="435907"/>
                </a:lnTo>
                <a:lnTo>
                  <a:pt x="98206" y="410311"/>
                </a:lnTo>
                <a:lnTo>
                  <a:pt x="57440" y="375114"/>
                </a:lnTo>
                <a:lnTo>
                  <a:pt x="26506" y="331730"/>
                </a:lnTo>
                <a:lnTo>
                  <a:pt x="6870" y="281574"/>
                </a:lnTo>
                <a:lnTo>
                  <a:pt x="0" y="226059"/>
                </a:lnTo>
                <a:lnTo>
                  <a:pt x="781" y="207056"/>
                </a:lnTo>
                <a:lnTo>
                  <a:pt x="12070" y="153294"/>
                </a:lnTo>
                <a:lnTo>
                  <a:pt x="35634" y="105463"/>
                </a:lnTo>
                <a:lnTo>
                  <a:pt x="70008" y="64928"/>
                </a:lnTo>
                <a:lnTo>
                  <a:pt x="113727" y="33051"/>
                </a:lnTo>
                <a:lnTo>
                  <a:pt x="165323" y="11196"/>
                </a:lnTo>
                <a:lnTo>
                  <a:pt x="203373" y="2866"/>
                </a:lnTo>
                <a:lnTo>
                  <a:pt x="24383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816340" y="2674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305290" y="31280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811769" y="2379979"/>
            <a:ext cx="476250" cy="430530"/>
          </a:xfrm>
          <a:custGeom>
            <a:avLst/>
            <a:gdLst/>
            <a:ahLst/>
            <a:cxnLst/>
            <a:rect l="l" t="t" r="r" b="b"/>
            <a:pathLst>
              <a:path w="476250" h="430530">
                <a:moveTo>
                  <a:pt x="476250" y="0"/>
                </a:moveTo>
                <a:lnTo>
                  <a:pt x="0" y="43053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688069" y="2426970"/>
            <a:ext cx="208279" cy="297180"/>
          </a:xfrm>
          <a:custGeom>
            <a:avLst/>
            <a:gdLst/>
            <a:ahLst/>
            <a:cxnLst/>
            <a:rect l="l" t="t" r="r" b="b"/>
            <a:pathLst>
              <a:path w="208279" h="297180">
                <a:moveTo>
                  <a:pt x="0" y="0"/>
                </a:moveTo>
                <a:lnTo>
                  <a:pt x="208279" y="29717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990080" y="3531870"/>
            <a:ext cx="476250" cy="457200"/>
          </a:xfrm>
          <a:custGeom>
            <a:avLst/>
            <a:gdLst/>
            <a:ahLst/>
            <a:cxnLst/>
            <a:rect l="l" t="t" r="r" b="b"/>
            <a:pathLst>
              <a:path w="476250" h="457200">
                <a:moveTo>
                  <a:pt x="238760" y="0"/>
                </a:moveTo>
                <a:lnTo>
                  <a:pt x="278122" y="2903"/>
                </a:lnTo>
                <a:lnTo>
                  <a:pt x="332660" y="17502"/>
                </a:lnTo>
                <a:lnTo>
                  <a:pt x="380512" y="43159"/>
                </a:lnTo>
                <a:lnTo>
                  <a:pt x="420237" y="78486"/>
                </a:lnTo>
                <a:lnTo>
                  <a:pt x="450395" y="122095"/>
                </a:lnTo>
                <a:lnTo>
                  <a:pt x="469546" y="172595"/>
                </a:lnTo>
                <a:lnTo>
                  <a:pt x="476250" y="228600"/>
                </a:lnTo>
                <a:lnTo>
                  <a:pt x="475487" y="247793"/>
                </a:lnTo>
                <a:lnTo>
                  <a:pt x="464474" y="302117"/>
                </a:lnTo>
                <a:lnTo>
                  <a:pt x="441494" y="350475"/>
                </a:lnTo>
                <a:lnTo>
                  <a:pt x="407987" y="391477"/>
                </a:lnTo>
                <a:lnTo>
                  <a:pt x="365393" y="423735"/>
                </a:lnTo>
                <a:lnTo>
                  <a:pt x="315153" y="445861"/>
                </a:lnTo>
                <a:lnTo>
                  <a:pt x="258705" y="456465"/>
                </a:lnTo>
                <a:lnTo>
                  <a:pt x="238760" y="457200"/>
                </a:lnTo>
                <a:lnTo>
                  <a:pt x="218632" y="456465"/>
                </a:lnTo>
                <a:lnTo>
                  <a:pt x="180074" y="450744"/>
                </a:lnTo>
                <a:lnTo>
                  <a:pt x="127260" y="432305"/>
                </a:lnTo>
                <a:lnTo>
                  <a:pt x="81733" y="403270"/>
                </a:lnTo>
                <a:lnTo>
                  <a:pt x="44907" y="365028"/>
                </a:lnTo>
                <a:lnTo>
                  <a:pt x="18196" y="318968"/>
                </a:lnTo>
                <a:lnTo>
                  <a:pt x="3016" y="266479"/>
                </a:lnTo>
                <a:lnTo>
                  <a:pt x="0" y="228600"/>
                </a:lnTo>
                <a:lnTo>
                  <a:pt x="762" y="209406"/>
                </a:lnTo>
                <a:lnTo>
                  <a:pt x="11785" y="155082"/>
                </a:lnTo>
                <a:lnTo>
                  <a:pt x="34809" y="106724"/>
                </a:lnTo>
                <a:lnTo>
                  <a:pt x="68421" y="65722"/>
                </a:lnTo>
                <a:lnTo>
                  <a:pt x="111205" y="33464"/>
                </a:lnTo>
                <a:lnTo>
                  <a:pt x="161747" y="11338"/>
                </a:lnTo>
                <a:lnTo>
                  <a:pt x="199053" y="2903"/>
                </a:lnTo>
                <a:lnTo>
                  <a:pt x="23876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990080" y="35318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466330" y="3990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315200" y="3139439"/>
            <a:ext cx="220979" cy="374650"/>
          </a:xfrm>
          <a:custGeom>
            <a:avLst/>
            <a:gdLst/>
            <a:ahLst/>
            <a:cxnLst/>
            <a:rect l="l" t="t" r="r" b="b"/>
            <a:pathLst>
              <a:path w="220979" h="374650">
                <a:moveTo>
                  <a:pt x="220979" y="0"/>
                </a:moveTo>
                <a:lnTo>
                  <a:pt x="0" y="37465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267700" y="2122170"/>
            <a:ext cx="420370" cy="411480"/>
          </a:xfrm>
          <a:custGeom>
            <a:avLst/>
            <a:gdLst/>
            <a:ahLst/>
            <a:cxnLst/>
            <a:rect l="l" t="t" r="r" b="b"/>
            <a:pathLst>
              <a:path w="420370" h="411480">
                <a:moveTo>
                  <a:pt x="210820" y="0"/>
                </a:moveTo>
                <a:lnTo>
                  <a:pt x="261950" y="5795"/>
                </a:lnTo>
                <a:lnTo>
                  <a:pt x="308169" y="22357"/>
                </a:lnTo>
                <a:lnTo>
                  <a:pt x="348164" y="48451"/>
                </a:lnTo>
                <a:lnTo>
                  <a:pt x="380624" y="82844"/>
                </a:lnTo>
                <a:lnTo>
                  <a:pt x="404237" y="124301"/>
                </a:lnTo>
                <a:lnTo>
                  <a:pt x="417691" y="171587"/>
                </a:lnTo>
                <a:lnTo>
                  <a:pt x="420370" y="205739"/>
                </a:lnTo>
                <a:lnTo>
                  <a:pt x="419692" y="222876"/>
                </a:lnTo>
                <a:lnTo>
                  <a:pt x="409915" y="271515"/>
                </a:lnTo>
                <a:lnTo>
                  <a:pt x="389542" y="314976"/>
                </a:lnTo>
                <a:lnTo>
                  <a:pt x="359886" y="351948"/>
                </a:lnTo>
                <a:lnTo>
                  <a:pt x="322257" y="381119"/>
                </a:lnTo>
                <a:lnTo>
                  <a:pt x="277967" y="401177"/>
                </a:lnTo>
                <a:lnTo>
                  <a:pt x="228328" y="410811"/>
                </a:lnTo>
                <a:lnTo>
                  <a:pt x="210820" y="411479"/>
                </a:lnTo>
                <a:lnTo>
                  <a:pt x="193130" y="410811"/>
                </a:lnTo>
                <a:lnTo>
                  <a:pt x="143052" y="401177"/>
                </a:lnTo>
                <a:lnTo>
                  <a:pt x="98461" y="381119"/>
                </a:lnTo>
                <a:lnTo>
                  <a:pt x="60642" y="351948"/>
                </a:lnTo>
                <a:lnTo>
                  <a:pt x="30881" y="314976"/>
                </a:lnTo>
                <a:lnTo>
                  <a:pt x="10464" y="271515"/>
                </a:lnTo>
                <a:lnTo>
                  <a:pt x="677" y="222876"/>
                </a:lnTo>
                <a:lnTo>
                  <a:pt x="0" y="205739"/>
                </a:lnTo>
                <a:lnTo>
                  <a:pt x="677" y="188431"/>
                </a:lnTo>
                <a:lnTo>
                  <a:pt x="10464" y="139476"/>
                </a:lnTo>
                <a:lnTo>
                  <a:pt x="30881" y="95939"/>
                </a:lnTo>
                <a:lnTo>
                  <a:pt x="60642" y="59055"/>
                </a:lnTo>
                <a:lnTo>
                  <a:pt x="98461" y="30057"/>
                </a:lnTo>
                <a:lnTo>
                  <a:pt x="143052" y="10180"/>
                </a:lnTo>
                <a:lnTo>
                  <a:pt x="193130" y="659"/>
                </a:lnTo>
                <a:lnTo>
                  <a:pt x="21082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267700" y="2122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688069" y="2533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8415019" y="2221412"/>
            <a:ext cx="127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9271000" y="3649979"/>
            <a:ext cx="400050" cy="411480"/>
          </a:xfrm>
          <a:custGeom>
            <a:avLst/>
            <a:gdLst/>
            <a:ahLst/>
            <a:cxnLst/>
            <a:rect l="l" t="t" r="r" b="b"/>
            <a:pathLst>
              <a:path w="400050" h="411479">
                <a:moveTo>
                  <a:pt x="199390" y="0"/>
                </a:moveTo>
                <a:lnTo>
                  <a:pt x="248741" y="5795"/>
                </a:lnTo>
                <a:lnTo>
                  <a:pt x="293138" y="22357"/>
                </a:lnTo>
                <a:lnTo>
                  <a:pt x="331397" y="48451"/>
                </a:lnTo>
                <a:lnTo>
                  <a:pt x="362336" y="82844"/>
                </a:lnTo>
                <a:lnTo>
                  <a:pt x="384770" y="124301"/>
                </a:lnTo>
                <a:lnTo>
                  <a:pt x="397517" y="171587"/>
                </a:lnTo>
                <a:lnTo>
                  <a:pt x="400050" y="205740"/>
                </a:lnTo>
                <a:lnTo>
                  <a:pt x="399409" y="223048"/>
                </a:lnTo>
                <a:lnTo>
                  <a:pt x="390154" y="272003"/>
                </a:lnTo>
                <a:lnTo>
                  <a:pt x="370817" y="315540"/>
                </a:lnTo>
                <a:lnTo>
                  <a:pt x="342582" y="352425"/>
                </a:lnTo>
                <a:lnTo>
                  <a:pt x="306632" y="381422"/>
                </a:lnTo>
                <a:lnTo>
                  <a:pt x="264149" y="401299"/>
                </a:lnTo>
                <a:lnTo>
                  <a:pt x="216318" y="410820"/>
                </a:lnTo>
                <a:lnTo>
                  <a:pt x="199390" y="411480"/>
                </a:lnTo>
                <a:lnTo>
                  <a:pt x="182642" y="410820"/>
                </a:lnTo>
                <a:lnTo>
                  <a:pt x="135249" y="401299"/>
                </a:lnTo>
                <a:lnTo>
                  <a:pt x="93068" y="381422"/>
                </a:lnTo>
                <a:lnTo>
                  <a:pt x="57308" y="352425"/>
                </a:lnTo>
                <a:lnTo>
                  <a:pt x="29178" y="315540"/>
                </a:lnTo>
                <a:lnTo>
                  <a:pt x="9885" y="272003"/>
                </a:lnTo>
                <a:lnTo>
                  <a:pt x="640" y="223048"/>
                </a:lnTo>
                <a:lnTo>
                  <a:pt x="0" y="205740"/>
                </a:lnTo>
                <a:lnTo>
                  <a:pt x="640" y="188431"/>
                </a:lnTo>
                <a:lnTo>
                  <a:pt x="9885" y="139476"/>
                </a:lnTo>
                <a:lnTo>
                  <a:pt x="29178" y="95939"/>
                </a:lnTo>
                <a:lnTo>
                  <a:pt x="57308" y="59055"/>
                </a:lnTo>
                <a:lnTo>
                  <a:pt x="93068" y="30057"/>
                </a:lnTo>
                <a:lnTo>
                  <a:pt x="135249" y="10180"/>
                </a:lnTo>
                <a:lnTo>
                  <a:pt x="182642" y="659"/>
                </a:lnTo>
                <a:lnTo>
                  <a:pt x="19939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271000" y="36499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671050" y="40627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576309" y="3618229"/>
            <a:ext cx="400050" cy="411480"/>
          </a:xfrm>
          <a:custGeom>
            <a:avLst/>
            <a:gdLst/>
            <a:ahLst/>
            <a:cxnLst/>
            <a:rect l="l" t="t" r="r" b="b"/>
            <a:pathLst>
              <a:path w="400050" h="411479">
                <a:moveTo>
                  <a:pt x="199390" y="0"/>
                </a:moveTo>
                <a:lnTo>
                  <a:pt x="248741" y="5795"/>
                </a:lnTo>
                <a:lnTo>
                  <a:pt x="293138" y="22357"/>
                </a:lnTo>
                <a:lnTo>
                  <a:pt x="331397" y="48451"/>
                </a:lnTo>
                <a:lnTo>
                  <a:pt x="362336" y="82844"/>
                </a:lnTo>
                <a:lnTo>
                  <a:pt x="384770" y="124301"/>
                </a:lnTo>
                <a:lnTo>
                  <a:pt x="397517" y="171587"/>
                </a:lnTo>
                <a:lnTo>
                  <a:pt x="400050" y="205740"/>
                </a:lnTo>
                <a:lnTo>
                  <a:pt x="399409" y="223048"/>
                </a:lnTo>
                <a:lnTo>
                  <a:pt x="390154" y="272003"/>
                </a:lnTo>
                <a:lnTo>
                  <a:pt x="370817" y="315540"/>
                </a:lnTo>
                <a:lnTo>
                  <a:pt x="342582" y="352425"/>
                </a:lnTo>
                <a:lnTo>
                  <a:pt x="306632" y="381422"/>
                </a:lnTo>
                <a:lnTo>
                  <a:pt x="264149" y="401299"/>
                </a:lnTo>
                <a:lnTo>
                  <a:pt x="216318" y="410820"/>
                </a:lnTo>
                <a:lnTo>
                  <a:pt x="199390" y="411480"/>
                </a:lnTo>
                <a:lnTo>
                  <a:pt x="182642" y="410820"/>
                </a:lnTo>
                <a:lnTo>
                  <a:pt x="135249" y="401299"/>
                </a:lnTo>
                <a:lnTo>
                  <a:pt x="93068" y="381422"/>
                </a:lnTo>
                <a:lnTo>
                  <a:pt x="57308" y="352425"/>
                </a:lnTo>
                <a:lnTo>
                  <a:pt x="29178" y="315540"/>
                </a:lnTo>
                <a:lnTo>
                  <a:pt x="9885" y="272003"/>
                </a:lnTo>
                <a:lnTo>
                  <a:pt x="640" y="223048"/>
                </a:lnTo>
                <a:lnTo>
                  <a:pt x="0" y="205740"/>
                </a:lnTo>
                <a:lnTo>
                  <a:pt x="640" y="188431"/>
                </a:lnTo>
                <a:lnTo>
                  <a:pt x="9885" y="139476"/>
                </a:lnTo>
                <a:lnTo>
                  <a:pt x="29178" y="95939"/>
                </a:lnTo>
                <a:lnTo>
                  <a:pt x="57308" y="59055"/>
                </a:lnTo>
                <a:lnTo>
                  <a:pt x="93068" y="30057"/>
                </a:lnTo>
                <a:lnTo>
                  <a:pt x="135249" y="10180"/>
                </a:lnTo>
                <a:lnTo>
                  <a:pt x="182642" y="659"/>
                </a:lnTo>
                <a:lnTo>
                  <a:pt x="19939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576309" y="36182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976359" y="40297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973059" y="3618229"/>
            <a:ext cx="400050" cy="411480"/>
          </a:xfrm>
          <a:custGeom>
            <a:avLst/>
            <a:gdLst/>
            <a:ahLst/>
            <a:cxnLst/>
            <a:rect l="l" t="t" r="r" b="b"/>
            <a:pathLst>
              <a:path w="400050" h="411479">
                <a:moveTo>
                  <a:pt x="200660" y="0"/>
                </a:moveTo>
                <a:lnTo>
                  <a:pt x="249521" y="5795"/>
                </a:lnTo>
                <a:lnTo>
                  <a:pt x="293574" y="22357"/>
                </a:lnTo>
                <a:lnTo>
                  <a:pt x="331609" y="48451"/>
                </a:lnTo>
                <a:lnTo>
                  <a:pt x="362417" y="82844"/>
                </a:lnTo>
                <a:lnTo>
                  <a:pt x="384790" y="124301"/>
                </a:lnTo>
                <a:lnTo>
                  <a:pt x="397518" y="171587"/>
                </a:lnTo>
                <a:lnTo>
                  <a:pt x="400050" y="205740"/>
                </a:lnTo>
                <a:lnTo>
                  <a:pt x="399409" y="223048"/>
                </a:lnTo>
                <a:lnTo>
                  <a:pt x="390164" y="272003"/>
                </a:lnTo>
                <a:lnTo>
                  <a:pt x="370871" y="315540"/>
                </a:lnTo>
                <a:lnTo>
                  <a:pt x="342741" y="352425"/>
                </a:lnTo>
                <a:lnTo>
                  <a:pt x="306981" y="381422"/>
                </a:lnTo>
                <a:lnTo>
                  <a:pt x="264800" y="401299"/>
                </a:lnTo>
                <a:lnTo>
                  <a:pt x="217407" y="410820"/>
                </a:lnTo>
                <a:lnTo>
                  <a:pt x="200660" y="411480"/>
                </a:lnTo>
                <a:lnTo>
                  <a:pt x="183903" y="410820"/>
                </a:lnTo>
                <a:lnTo>
                  <a:pt x="136387" y="401299"/>
                </a:lnTo>
                <a:lnTo>
                  <a:pt x="93981" y="381422"/>
                </a:lnTo>
                <a:lnTo>
                  <a:pt x="57943" y="352425"/>
                </a:lnTo>
                <a:lnTo>
                  <a:pt x="29535" y="315540"/>
                </a:lnTo>
                <a:lnTo>
                  <a:pt x="10017" y="272003"/>
                </a:lnTo>
                <a:lnTo>
                  <a:pt x="649" y="223048"/>
                </a:lnTo>
                <a:lnTo>
                  <a:pt x="0" y="205740"/>
                </a:lnTo>
                <a:lnTo>
                  <a:pt x="649" y="188431"/>
                </a:lnTo>
                <a:lnTo>
                  <a:pt x="10017" y="139476"/>
                </a:lnTo>
                <a:lnTo>
                  <a:pt x="29535" y="95939"/>
                </a:lnTo>
                <a:lnTo>
                  <a:pt x="57943" y="59055"/>
                </a:lnTo>
                <a:lnTo>
                  <a:pt x="93981" y="30057"/>
                </a:lnTo>
                <a:lnTo>
                  <a:pt x="136387" y="10180"/>
                </a:lnTo>
                <a:lnTo>
                  <a:pt x="183903" y="659"/>
                </a:lnTo>
                <a:lnTo>
                  <a:pt x="20066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973059" y="36182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373109" y="40297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412990" y="2795270"/>
            <a:ext cx="519430" cy="415290"/>
          </a:xfrm>
          <a:custGeom>
            <a:avLst/>
            <a:gdLst/>
            <a:ahLst/>
            <a:cxnLst/>
            <a:rect l="l" t="t" r="r" b="b"/>
            <a:pathLst>
              <a:path w="519429" h="415289">
                <a:moveTo>
                  <a:pt x="259079" y="0"/>
                </a:moveTo>
                <a:lnTo>
                  <a:pt x="302168" y="2641"/>
                </a:lnTo>
                <a:lnTo>
                  <a:pt x="342727" y="10312"/>
                </a:lnTo>
                <a:lnTo>
                  <a:pt x="380283" y="22631"/>
                </a:lnTo>
                <a:lnTo>
                  <a:pt x="429955" y="48991"/>
                </a:lnTo>
                <a:lnTo>
                  <a:pt x="470214" y="83667"/>
                </a:lnTo>
                <a:lnTo>
                  <a:pt x="499467" y="125372"/>
                </a:lnTo>
                <a:lnTo>
                  <a:pt x="516117" y="172821"/>
                </a:lnTo>
                <a:lnTo>
                  <a:pt x="519429" y="207009"/>
                </a:lnTo>
                <a:lnTo>
                  <a:pt x="518592" y="224509"/>
                </a:lnTo>
                <a:lnTo>
                  <a:pt x="506496" y="274025"/>
                </a:lnTo>
                <a:lnTo>
                  <a:pt x="481267" y="318089"/>
                </a:lnTo>
                <a:lnTo>
                  <a:pt x="444500" y="355441"/>
                </a:lnTo>
                <a:lnTo>
                  <a:pt x="397788" y="384820"/>
                </a:lnTo>
                <a:lnTo>
                  <a:pt x="361910" y="399355"/>
                </a:lnTo>
                <a:lnTo>
                  <a:pt x="322793" y="409413"/>
                </a:lnTo>
                <a:lnTo>
                  <a:pt x="280910" y="414621"/>
                </a:lnTo>
                <a:lnTo>
                  <a:pt x="259079" y="415289"/>
                </a:lnTo>
                <a:lnTo>
                  <a:pt x="237430" y="414621"/>
                </a:lnTo>
                <a:lnTo>
                  <a:pt x="195856" y="409413"/>
                </a:lnTo>
                <a:lnTo>
                  <a:pt x="156983" y="399355"/>
                </a:lnTo>
                <a:lnTo>
                  <a:pt x="121292" y="384820"/>
                </a:lnTo>
                <a:lnTo>
                  <a:pt x="74771" y="355441"/>
                </a:lnTo>
                <a:lnTo>
                  <a:pt x="38108" y="318089"/>
                </a:lnTo>
                <a:lnTo>
                  <a:pt x="12923" y="274025"/>
                </a:lnTo>
                <a:lnTo>
                  <a:pt x="837" y="224509"/>
                </a:lnTo>
                <a:lnTo>
                  <a:pt x="0" y="207009"/>
                </a:lnTo>
                <a:lnTo>
                  <a:pt x="837" y="189691"/>
                </a:lnTo>
                <a:lnTo>
                  <a:pt x="12923" y="140614"/>
                </a:lnTo>
                <a:lnTo>
                  <a:pt x="38108" y="96851"/>
                </a:lnTo>
                <a:lnTo>
                  <a:pt x="74771" y="59689"/>
                </a:lnTo>
                <a:lnTo>
                  <a:pt x="121292" y="30414"/>
                </a:lnTo>
                <a:lnTo>
                  <a:pt x="156983" y="15914"/>
                </a:lnTo>
                <a:lnTo>
                  <a:pt x="195856" y="5872"/>
                </a:lnTo>
                <a:lnTo>
                  <a:pt x="237430" y="668"/>
                </a:lnTo>
                <a:lnTo>
                  <a:pt x="25907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412990" y="2795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932419" y="32105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821930" y="3206750"/>
            <a:ext cx="261620" cy="411480"/>
          </a:xfrm>
          <a:custGeom>
            <a:avLst/>
            <a:gdLst/>
            <a:ahLst/>
            <a:cxnLst/>
            <a:rect l="l" t="t" r="r" b="b"/>
            <a:pathLst>
              <a:path w="261620" h="411479">
                <a:moveTo>
                  <a:pt x="0" y="0"/>
                </a:moveTo>
                <a:lnTo>
                  <a:pt x="261620" y="41147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82050" y="3086100"/>
            <a:ext cx="160020" cy="532130"/>
          </a:xfrm>
          <a:custGeom>
            <a:avLst/>
            <a:gdLst/>
            <a:ahLst/>
            <a:cxnLst/>
            <a:rect l="l" t="t" r="r" b="b"/>
            <a:pathLst>
              <a:path w="160020" h="532129">
                <a:moveTo>
                  <a:pt x="160020" y="0"/>
                </a:moveTo>
                <a:lnTo>
                  <a:pt x="0" y="53212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184640" y="3068320"/>
            <a:ext cx="237490" cy="581660"/>
          </a:xfrm>
          <a:custGeom>
            <a:avLst/>
            <a:gdLst/>
            <a:ahLst/>
            <a:cxnLst/>
            <a:rect l="l" t="t" r="r" b="b"/>
            <a:pathLst>
              <a:path w="237490" h="581660">
                <a:moveTo>
                  <a:pt x="0" y="0"/>
                </a:moveTo>
                <a:lnTo>
                  <a:pt x="237489" y="58165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7559040" y="2927532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6384290" y="1959610"/>
            <a:ext cx="3383279" cy="2703830"/>
          </a:xfrm>
          <a:custGeom>
            <a:avLst/>
            <a:gdLst/>
            <a:ahLst/>
            <a:cxnLst/>
            <a:rect l="l" t="t" r="r" b="b"/>
            <a:pathLst>
              <a:path w="3383279" h="2703829">
                <a:moveTo>
                  <a:pt x="1691639" y="2703829"/>
                </a:moveTo>
                <a:lnTo>
                  <a:pt x="0" y="2703829"/>
                </a:lnTo>
                <a:lnTo>
                  <a:pt x="0" y="0"/>
                </a:lnTo>
                <a:lnTo>
                  <a:pt x="3383280" y="0"/>
                </a:lnTo>
                <a:lnTo>
                  <a:pt x="3383280" y="2703829"/>
                </a:lnTo>
                <a:lnTo>
                  <a:pt x="1691639" y="2703829"/>
                </a:lnTo>
                <a:close/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8962390" y="2833552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67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7049769" y="3655242"/>
            <a:ext cx="2533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8152130" y="3737792"/>
            <a:ext cx="127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8665209" y="3716202"/>
            <a:ext cx="2533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15" dirty="0">
                <a:latin typeface="Arial"/>
                <a:cs typeface="Arial"/>
              </a:rPr>
              <a:t>2</a:t>
            </a:r>
            <a:r>
              <a:rPr sz="1800" b="1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9351009" y="3730171"/>
            <a:ext cx="2533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15" dirty="0">
                <a:latin typeface="Arial"/>
                <a:cs typeface="Arial"/>
              </a:rPr>
              <a:t>3</a:t>
            </a:r>
            <a:r>
              <a:rPr sz="1800" b="1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6911340" y="3934459"/>
            <a:ext cx="220979" cy="318770"/>
          </a:xfrm>
          <a:custGeom>
            <a:avLst/>
            <a:gdLst/>
            <a:ahLst/>
            <a:cxnLst/>
            <a:rect l="l" t="t" r="r" b="b"/>
            <a:pathLst>
              <a:path w="220979" h="318770">
                <a:moveTo>
                  <a:pt x="220979" y="0"/>
                </a:moveTo>
                <a:lnTo>
                  <a:pt x="0" y="31876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779259" y="4184650"/>
            <a:ext cx="50165" cy="1905"/>
          </a:xfrm>
          <a:custGeom>
            <a:avLst/>
            <a:gdLst/>
            <a:ahLst/>
            <a:cxnLst/>
            <a:rect l="l" t="t" r="r" b="b"/>
            <a:pathLst>
              <a:path w="50165" h="1904">
                <a:moveTo>
                  <a:pt x="0" y="1270"/>
                </a:moveTo>
                <a:lnTo>
                  <a:pt x="7620" y="0"/>
                </a:lnTo>
                <a:lnTo>
                  <a:pt x="15240" y="0"/>
                </a:lnTo>
                <a:lnTo>
                  <a:pt x="24130" y="0"/>
                </a:lnTo>
                <a:lnTo>
                  <a:pt x="36713" y="426"/>
                </a:lnTo>
                <a:lnTo>
                  <a:pt x="49576" y="1474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74509" y="4194809"/>
            <a:ext cx="24130" cy="8255"/>
          </a:xfrm>
          <a:custGeom>
            <a:avLst/>
            <a:gdLst/>
            <a:ahLst/>
            <a:cxnLst/>
            <a:rect l="l" t="t" r="r" b="b"/>
            <a:pathLst>
              <a:path w="24129" h="8254">
                <a:moveTo>
                  <a:pt x="0" y="0"/>
                </a:moveTo>
                <a:lnTo>
                  <a:pt x="11909" y="3459"/>
                </a:lnTo>
                <a:lnTo>
                  <a:pt x="23818" y="8118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940550" y="4224020"/>
            <a:ext cx="20320" cy="16510"/>
          </a:xfrm>
          <a:custGeom>
            <a:avLst/>
            <a:gdLst/>
            <a:ahLst/>
            <a:cxnLst/>
            <a:rect l="l" t="t" r="r" b="b"/>
            <a:pathLst>
              <a:path w="20320" h="16510">
                <a:moveTo>
                  <a:pt x="0" y="0"/>
                </a:moveTo>
                <a:lnTo>
                  <a:pt x="10306" y="8042"/>
                </a:lnTo>
                <a:lnTo>
                  <a:pt x="20001" y="16084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993890" y="4273550"/>
            <a:ext cx="14604" cy="20955"/>
          </a:xfrm>
          <a:custGeom>
            <a:avLst/>
            <a:gdLst/>
            <a:ahLst/>
            <a:cxnLst/>
            <a:rect l="l" t="t" r="r" b="b"/>
            <a:pathLst>
              <a:path w="14604" h="20954">
                <a:moveTo>
                  <a:pt x="0" y="0"/>
                </a:moveTo>
                <a:lnTo>
                  <a:pt x="7038" y="9899"/>
                </a:lnTo>
                <a:lnTo>
                  <a:pt x="14020" y="20749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028180" y="4335779"/>
            <a:ext cx="6985" cy="24765"/>
          </a:xfrm>
          <a:custGeom>
            <a:avLst/>
            <a:gdLst/>
            <a:ahLst/>
            <a:cxnLst/>
            <a:rect l="l" t="t" r="r" b="b"/>
            <a:pathLst>
              <a:path w="6984" h="24764">
                <a:moveTo>
                  <a:pt x="0" y="0"/>
                </a:moveTo>
                <a:lnTo>
                  <a:pt x="3555" y="11933"/>
                </a:lnTo>
                <a:lnTo>
                  <a:pt x="6513" y="24184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039705" y="4406900"/>
            <a:ext cx="1270" cy="31750"/>
          </a:xfrm>
          <a:custGeom>
            <a:avLst/>
            <a:gdLst/>
            <a:ahLst/>
            <a:cxnLst/>
            <a:rect l="l" t="t" r="r" b="b"/>
            <a:pathLst>
              <a:path w="1270" h="31750">
                <a:moveTo>
                  <a:pt x="1175" y="0"/>
                </a:moveTo>
                <a:lnTo>
                  <a:pt x="1175" y="2539"/>
                </a:lnTo>
                <a:lnTo>
                  <a:pt x="1175" y="3810"/>
                </a:lnTo>
                <a:lnTo>
                  <a:pt x="1175" y="6350"/>
                </a:lnTo>
                <a:lnTo>
                  <a:pt x="698" y="19038"/>
                </a:lnTo>
                <a:lnTo>
                  <a:pt x="0" y="31727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022989" y="4479290"/>
            <a:ext cx="9525" cy="24130"/>
          </a:xfrm>
          <a:custGeom>
            <a:avLst/>
            <a:gdLst/>
            <a:ahLst/>
            <a:cxnLst/>
            <a:rect l="l" t="t" r="r" b="b"/>
            <a:pathLst>
              <a:path w="9525" h="24129">
                <a:moveTo>
                  <a:pt x="9000" y="0"/>
                </a:moveTo>
                <a:lnTo>
                  <a:pt x="4838" y="12089"/>
                </a:lnTo>
                <a:lnTo>
                  <a:pt x="0" y="2384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984950" y="4544059"/>
            <a:ext cx="15875" cy="20320"/>
          </a:xfrm>
          <a:custGeom>
            <a:avLst/>
            <a:gdLst/>
            <a:ahLst/>
            <a:cxnLst/>
            <a:rect l="l" t="t" r="r" b="b"/>
            <a:pathLst>
              <a:path w="15875" h="20320">
                <a:moveTo>
                  <a:pt x="15289" y="0"/>
                </a:moveTo>
                <a:lnTo>
                  <a:pt x="8116" y="10306"/>
                </a:lnTo>
                <a:lnTo>
                  <a:pt x="0" y="20001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928690" y="4594859"/>
            <a:ext cx="20955" cy="14604"/>
          </a:xfrm>
          <a:custGeom>
            <a:avLst/>
            <a:gdLst/>
            <a:ahLst/>
            <a:cxnLst/>
            <a:rect l="l" t="t" r="r" b="b"/>
            <a:pathLst>
              <a:path w="20954" h="14604">
                <a:moveTo>
                  <a:pt x="20749" y="0"/>
                </a:moveTo>
                <a:lnTo>
                  <a:pt x="10850" y="7601"/>
                </a:lnTo>
                <a:lnTo>
                  <a:pt x="0" y="14251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861755" y="4629150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24184" y="0"/>
                </a:moveTo>
                <a:lnTo>
                  <a:pt x="12250" y="2991"/>
                </a:lnTo>
                <a:lnTo>
                  <a:pt x="0" y="6264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778023" y="4640584"/>
            <a:ext cx="36830" cy="1270"/>
          </a:xfrm>
          <a:custGeom>
            <a:avLst/>
            <a:gdLst/>
            <a:ahLst/>
            <a:cxnLst/>
            <a:rect l="l" t="t" r="r" b="b"/>
            <a:pathLst>
              <a:path w="36829" h="1270">
                <a:moveTo>
                  <a:pt x="36796" y="1265"/>
                </a:moveTo>
                <a:lnTo>
                  <a:pt x="32986" y="1265"/>
                </a:lnTo>
                <a:lnTo>
                  <a:pt x="29176" y="1265"/>
                </a:lnTo>
                <a:lnTo>
                  <a:pt x="25366" y="1265"/>
                </a:lnTo>
                <a:lnTo>
                  <a:pt x="12682" y="1107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718333" y="4628027"/>
            <a:ext cx="24130" cy="7620"/>
          </a:xfrm>
          <a:custGeom>
            <a:avLst/>
            <a:gdLst/>
            <a:ahLst/>
            <a:cxnLst/>
            <a:rect l="l" t="t" r="r" b="b"/>
            <a:pathLst>
              <a:path w="24129" h="7620">
                <a:moveTo>
                  <a:pt x="24096" y="7472"/>
                </a:moveTo>
                <a:lnTo>
                  <a:pt x="12048" y="3761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654834" y="4594512"/>
            <a:ext cx="21590" cy="14604"/>
          </a:xfrm>
          <a:custGeom>
            <a:avLst/>
            <a:gdLst/>
            <a:ahLst/>
            <a:cxnLst/>
            <a:rect l="l" t="t" r="r" b="b"/>
            <a:pathLst>
              <a:path w="21590" h="14604">
                <a:moveTo>
                  <a:pt x="21556" y="14316"/>
                </a:moveTo>
                <a:lnTo>
                  <a:pt x="10337" y="7449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604958" y="4543031"/>
            <a:ext cx="15875" cy="20320"/>
          </a:xfrm>
          <a:custGeom>
            <a:avLst/>
            <a:gdLst/>
            <a:ahLst/>
            <a:cxnLst/>
            <a:rect l="l" t="t" r="r" b="b"/>
            <a:pathLst>
              <a:path w="15875" h="20320">
                <a:moveTo>
                  <a:pt x="15551" y="20078"/>
                </a:moveTo>
                <a:lnTo>
                  <a:pt x="7612" y="10342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573581" y="4477579"/>
            <a:ext cx="8890" cy="23495"/>
          </a:xfrm>
          <a:custGeom>
            <a:avLst/>
            <a:gdLst/>
            <a:ahLst/>
            <a:cxnLst/>
            <a:rect l="l" t="t" r="r" b="b"/>
            <a:pathLst>
              <a:path w="8890" h="23495">
                <a:moveTo>
                  <a:pt x="8828" y="23300"/>
                </a:moveTo>
                <a:lnTo>
                  <a:pt x="3943" y="12120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564630" y="4395470"/>
            <a:ext cx="1270" cy="35560"/>
          </a:xfrm>
          <a:custGeom>
            <a:avLst/>
            <a:gdLst/>
            <a:ahLst/>
            <a:cxnLst/>
            <a:rect l="l" t="t" r="r" b="b"/>
            <a:pathLst>
              <a:path w="1270" h="35560">
                <a:moveTo>
                  <a:pt x="1270" y="35559"/>
                </a:moveTo>
                <a:lnTo>
                  <a:pt x="1270" y="30479"/>
                </a:lnTo>
                <a:lnTo>
                  <a:pt x="0" y="24129"/>
                </a:lnTo>
                <a:lnTo>
                  <a:pt x="0" y="17779"/>
                </a:lnTo>
                <a:lnTo>
                  <a:pt x="0" y="11429"/>
                </a:lnTo>
                <a:lnTo>
                  <a:pt x="1270" y="5079"/>
                </a:lnTo>
                <a:lnTo>
                  <a:pt x="127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570980" y="4334543"/>
            <a:ext cx="7620" cy="24130"/>
          </a:xfrm>
          <a:custGeom>
            <a:avLst/>
            <a:gdLst/>
            <a:ahLst/>
            <a:cxnLst/>
            <a:rect l="l" t="t" r="r" b="b"/>
            <a:pathLst>
              <a:path w="7620" h="24129">
                <a:moveTo>
                  <a:pt x="0" y="24096"/>
                </a:moveTo>
                <a:lnTo>
                  <a:pt x="3147" y="12048"/>
                </a:lnTo>
                <a:lnTo>
                  <a:pt x="7236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598919" y="4271720"/>
            <a:ext cx="15240" cy="20955"/>
          </a:xfrm>
          <a:custGeom>
            <a:avLst/>
            <a:gdLst/>
            <a:ahLst/>
            <a:cxnLst/>
            <a:rect l="l" t="t" r="r" b="b"/>
            <a:pathLst>
              <a:path w="15240" h="20954">
                <a:moveTo>
                  <a:pt x="0" y="20879"/>
                </a:moveTo>
                <a:lnTo>
                  <a:pt x="7072" y="10277"/>
                </a:lnTo>
                <a:lnTo>
                  <a:pt x="1475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647180" y="4223708"/>
            <a:ext cx="20320" cy="15875"/>
          </a:xfrm>
          <a:custGeom>
            <a:avLst/>
            <a:gdLst/>
            <a:ahLst/>
            <a:cxnLst/>
            <a:rect l="l" t="t" r="r" b="b"/>
            <a:pathLst>
              <a:path w="20320" h="15875">
                <a:moveTo>
                  <a:pt x="0" y="15551"/>
                </a:moveTo>
                <a:lnTo>
                  <a:pt x="9736" y="7612"/>
                </a:lnTo>
                <a:lnTo>
                  <a:pt x="20078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708140" y="4194392"/>
            <a:ext cx="24130" cy="8255"/>
          </a:xfrm>
          <a:custGeom>
            <a:avLst/>
            <a:gdLst/>
            <a:ahLst/>
            <a:cxnLst/>
            <a:rect l="l" t="t" r="r" b="b"/>
            <a:pathLst>
              <a:path w="24129" h="8254">
                <a:moveTo>
                  <a:pt x="0" y="8037"/>
                </a:moveTo>
                <a:lnTo>
                  <a:pt x="11708" y="3587"/>
                </a:lnTo>
                <a:lnTo>
                  <a:pt x="23717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/>
          <p:nvPr/>
        </p:nvSpPr>
        <p:spPr>
          <a:xfrm>
            <a:off x="7282180" y="4403271"/>
            <a:ext cx="127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6719569" y="4311832"/>
            <a:ext cx="1397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15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750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ct val="100000"/>
              </a:lnSpc>
            </a:pPr>
            <a:r>
              <a:rPr dirty="0"/>
              <a:t>Min–Max </a:t>
            </a:r>
            <a:r>
              <a:rPr spc="-5" dirty="0"/>
              <a:t>Hea</a:t>
            </a:r>
            <a:r>
              <a:rPr spc="5" dirty="0"/>
              <a:t>p</a:t>
            </a:r>
            <a:r>
              <a:rPr spc="-15" dirty="0"/>
              <a:t>:</a:t>
            </a:r>
            <a:r>
              <a:rPr spc="-10" dirty="0"/>
              <a:t> </a:t>
            </a:r>
            <a:r>
              <a:rPr spc="-25" dirty="0"/>
              <a:t>In</a:t>
            </a:r>
            <a:r>
              <a:rPr spc="-10" dirty="0"/>
              <a:t>s</a:t>
            </a:r>
            <a:r>
              <a:rPr spc="-5" dirty="0"/>
              <a:t>e</a:t>
            </a:r>
            <a:r>
              <a:rPr spc="-10" dirty="0"/>
              <a:t>rtio</a:t>
            </a:r>
            <a:r>
              <a:rPr dirty="0"/>
              <a:t>n</a:t>
            </a:r>
            <a:r>
              <a:rPr spc="10" dirty="0"/>
              <a:t> </a:t>
            </a:r>
            <a:r>
              <a:rPr spc="-35" dirty="0"/>
              <a:t>E</a:t>
            </a:r>
            <a:r>
              <a:rPr spc="-15" dirty="0"/>
              <a:t>x</a:t>
            </a:r>
            <a:r>
              <a:rPr spc="-5" dirty="0"/>
              <a:t>er</a:t>
            </a:r>
            <a:r>
              <a:rPr spc="5" dirty="0"/>
              <a:t>c</a:t>
            </a:r>
            <a:r>
              <a:rPr spc="-5" dirty="0"/>
              <a:t>i</a:t>
            </a:r>
            <a:r>
              <a:rPr dirty="0"/>
              <a:t>se </a:t>
            </a:r>
            <a:r>
              <a:rPr spc="-5" dirty="0"/>
              <a:t>i</a:t>
            </a:r>
            <a:r>
              <a:rPr dirty="0"/>
              <a:t>n</a:t>
            </a:r>
            <a:r>
              <a:rPr spc="-5" dirty="0"/>
              <a:t> Cla</a:t>
            </a:r>
            <a:r>
              <a:rPr spc="5" dirty="0"/>
              <a:t>s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218440" y="1280160"/>
            <a:ext cx="9657080" cy="0"/>
          </a:xfrm>
          <a:custGeom>
            <a:avLst/>
            <a:gdLst/>
            <a:ahLst/>
            <a:cxnLst/>
            <a:rect l="l" t="t" r="r" b="b"/>
            <a:pathLst>
              <a:path w="9657080">
                <a:moveTo>
                  <a:pt x="0" y="0"/>
                </a:moveTo>
                <a:lnTo>
                  <a:pt x="965708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8169" y="1612900"/>
            <a:ext cx="142239" cy="142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5030" y="1541438"/>
            <a:ext cx="744728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25" dirty="0">
                <a:latin typeface="Arial"/>
                <a:cs typeface="Arial"/>
              </a:rPr>
              <a:t>E</a:t>
            </a:r>
            <a:r>
              <a:rPr sz="2200" spc="5" dirty="0">
                <a:latin typeface="Arial"/>
                <a:cs typeface="Arial"/>
              </a:rPr>
              <a:t>x</a:t>
            </a:r>
            <a:r>
              <a:rPr sz="2200" spc="-5" dirty="0">
                <a:latin typeface="Arial"/>
                <a:cs typeface="Arial"/>
              </a:rPr>
              <a:t>ampl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: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7-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lemen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-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ax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he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p</a:t>
            </a:r>
            <a:r>
              <a:rPr sz="2200" spc="-10" dirty="0">
                <a:latin typeface="Arial"/>
                <a:cs typeface="Arial"/>
              </a:rPr>
              <a:t>.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In</a:t>
            </a:r>
            <a:r>
              <a:rPr sz="2200" dirty="0">
                <a:latin typeface="Arial"/>
                <a:cs typeface="Arial"/>
              </a:rPr>
              <a:t>se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 3</a:t>
            </a:r>
            <a:r>
              <a:rPr sz="2200" spc="-5" dirty="0">
                <a:latin typeface="Arial"/>
                <a:cs typeface="Arial"/>
              </a:rPr>
              <a:t> 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to</a:t>
            </a:r>
            <a:r>
              <a:rPr sz="2200" spc="-5" dirty="0">
                <a:latin typeface="Arial"/>
                <a:cs typeface="Arial"/>
              </a:rPr>
              <a:t> th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5" dirty="0">
                <a:latin typeface="Arial"/>
                <a:cs typeface="Arial"/>
              </a:rPr>
              <a:t>he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p</a:t>
            </a:r>
            <a:r>
              <a:rPr sz="2200" spc="-1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16860" y="2970529"/>
            <a:ext cx="581660" cy="504190"/>
          </a:xfrm>
          <a:custGeom>
            <a:avLst/>
            <a:gdLst/>
            <a:ahLst/>
            <a:cxnLst/>
            <a:rect l="l" t="t" r="r" b="b"/>
            <a:pathLst>
              <a:path w="581660" h="504189">
                <a:moveTo>
                  <a:pt x="290829" y="0"/>
                </a:moveTo>
                <a:lnTo>
                  <a:pt x="338783" y="3200"/>
                </a:lnTo>
                <a:lnTo>
                  <a:pt x="383987" y="12496"/>
                </a:lnTo>
                <a:lnTo>
                  <a:pt x="425898" y="27432"/>
                </a:lnTo>
                <a:lnTo>
                  <a:pt x="463976" y="47548"/>
                </a:lnTo>
                <a:lnTo>
                  <a:pt x="497681" y="72389"/>
                </a:lnTo>
                <a:lnTo>
                  <a:pt x="526470" y="101498"/>
                </a:lnTo>
                <a:lnTo>
                  <a:pt x="549804" y="134416"/>
                </a:lnTo>
                <a:lnTo>
                  <a:pt x="567141" y="170687"/>
                </a:lnTo>
                <a:lnTo>
                  <a:pt x="577940" y="209854"/>
                </a:lnTo>
                <a:lnTo>
                  <a:pt x="581660" y="251460"/>
                </a:lnTo>
                <a:lnTo>
                  <a:pt x="580718" y="272719"/>
                </a:lnTo>
                <a:lnTo>
                  <a:pt x="573391" y="313472"/>
                </a:lnTo>
                <a:lnTo>
                  <a:pt x="559256" y="351492"/>
                </a:lnTo>
                <a:lnTo>
                  <a:pt x="538853" y="386331"/>
                </a:lnTo>
                <a:lnTo>
                  <a:pt x="512724" y="417539"/>
                </a:lnTo>
                <a:lnTo>
                  <a:pt x="481409" y="444666"/>
                </a:lnTo>
                <a:lnTo>
                  <a:pt x="445450" y="467264"/>
                </a:lnTo>
                <a:lnTo>
                  <a:pt x="405387" y="484882"/>
                </a:lnTo>
                <a:lnTo>
                  <a:pt x="361763" y="497070"/>
                </a:lnTo>
                <a:lnTo>
                  <a:pt x="315117" y="503380"/>
                </a:lnTo>
                <a:lnTo>
                  <a:pt x="290829" y="504190"/>
                </a:lnTo>
                <a:lnTo>
                  <a:pt x="266371" y="503380"/>
                </a:lnTo>
                <a:lnTo>
                  <a:pt x="219483" y="497070"/>
                </a:lnTo>
                <a:lnTo>
                  <a:pt x="175736" y="484882"/>
                </a:lnTo>
                <a:lnTo>
                  <a:pt x="135646" y="467264"/>
                </a:lnTo>
                <a:lnTo>
                  <a:pt x="99731" y="444666"/>
                </a:lnTo>
                <a:lnTo>
                  <a:pt x="68511" y="417539"/>
                </a:lnTo>
                <a:lnTo>
                  <a:pt x="42503" y="386331"/>
                </a:lnTo>
                <a:lnTo>
                  <a:pt x="22225" y="351492"/>
                </a:lnTo>
                <a:lnTo>
                  <a:pt x="8195" y="313472"/>
                </a:lnTo>
                <a:lnTo>
                  <a:pt x="932" y="272719"/>
                </a:lnTo>
                <a:lnTo>
                  <a:pt x="0" y="251460"/>
                </a:lnTo>
                <a:lnTo>
                  <a:pt x="932" y="230381"/>
                </a:lnTo>
                <a:lnTo>
                  <a:pt x="8195" y="189938"/>
                </a:lnTo>
                <a:lnTo>
                  <a:pt x="22225" y="152161"/>
                </a:lnTo>
                <a:lnTo>
                  <a:pt x="42503" y="117509"/>
                </a:lnTo>
                <a:lnTo>
                  <a:pt x="68511" y="86439"/>
                </a:lnTo>
                <a:lnTo>
                  <a:pt x="99731" y="59407"/>
                </a:lnTo>
                <a:lnTo>
                  <a:pt x="135646" y="36871"/>
                </a:lnTo>
                <a:lnTo>
                  <a:pt x="175736" y="19288"/>
                </a:lnTo>
                <a:lnTo>
                  <a:pt x="219483" y="7115"/>
                </a:lnTo>
                <a:lnTo>
                  <a:pt x="266371" y="809"/>
                </a:lnTo>
                <a:lnTo>
                  <a:pt x="29082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6860" y="2970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98520" y="3474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23060" y="2644139"/>
            <a:ext cx="565150" cy="477520"/>
          </a:xfrm>
          <a:custGeom>
            <a:avLst/>
            <a:gdLst/>
            <a:ahLst/>
            <a:cxnLst/>
            <a:rect l="l" t="t" r="r" b="b"/>
            <a:pathLst>
              <a:path w="565150" h="477519">
                <a:moveTo>
                  <a:pt x="565150" y="0"/>
                </a:moveTo>
                <a:lnTo>
                  <a:pt x="0" y="47752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4460" y="2696210"/>
            <a:ext cx="247650" cy="330200"/>
          </a:xfrm>
          <a:custGeom>
            <a:avLst/>
            <a:gdLst/>
            <a:ahLst/>
            <a:cxnLst/>
            <a:rect l="l" t="t" r="r" b="b"/>
            <a:pathLst>
              <a:path w="247650" h="330200">
                <a:moveTo>
                  <a:pt x="0" y="0"/>
                </a:moveTo>
                <a:lnTo>
                  <a:pt x="247650" y="330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3750" y="4019550"/>
            <a:ext cx="474980" cy="457200"/>
          </a:xfrm>
          <a:custGeom>
            <a:avLst/>
            <a:gdLst/>
            <a:ahLst/>
            <a:cxnLst/>
            <a:rect l="l" t="t" r="r" b="b"/>
            <a:pathLst>
              <a:path w="474980" h="457200">
                <a:moveTo>
                  <a:pt x="237490" y="0"/>
                </a:moveTo>
                <a:lnTo>
                  <a:pt x="276852" y="2903"/>
                </a:lnTo>
                <a:lnTo>
                  <a:pt x="331390" y="17502"/>
                </a:lnTo>
                <a:lnTo>
                  <a:pt x="379242" y="43159"/>
                </a:lnTo>
                <a:lnTo>
                  <a:pt x="418967" y="78486"/>
                </a:lnTo>
                <a:lnTo>
                  <a:pt x="449125" y="122095"/>
                </a:lnTo>
                <a:lnTo>
                  <a:pt x="468276" y="172595"/>
                </a:lnTo>
                <a:lnTo>
                  <a:pt x="474980" y="228600"/>
                </a:lnTo>
                <a:lnTo>
                  <a:pt x="474217" y="247793"/>
                </a:lnTo>
                <a:lnTo>
                  <a:pt x="463204" y="302117"/>
                </a:lnTo>
                <a:lnTo>
                  <a:pt x="440224" y="350475"/>
                </a:lnTo>
                <a:lnTo>
                  <a:pt x="406717" y="391477"/>
                </a:lnTo>
                <a:lnTo>
                  <a:pt x="364123" y="423735"/>
                </a:lnTo>
                <a:lnTo>
                  <a:pt x="313883" y="445861"/>
                </a:lnTo>
                <a:lnTo>
                  <a:pt x="257435" y="456465"/>
                </a:lnTo>
                <a:lnTo>
                  <a:pt x="237490" y="457200"/>
                </a:lnTo>
                <a:lnTo>
                  <a:pt x="217544" y="456465"/>
                </a:lnTo>
                <a:lnTo>
                  <a:pt x="179294" y="450744"/>
                </a:lnTo>
                <a:lnTo>
                  <a:pt x="126824" y="432305"/>
                </a:lnTo>
                <a:lnTo>
                  <a:pt x="81521" y="403270"/>
                </a:lnTo>
                <a:lnTo>
                  <a:pt x="44825" y="365028"/>
                </a:lnTo>
                <a:lnTo>
                  <a:pt x="18176" y="318968"/>
                </a:lnTo>
                <a:lnTo>
                  <a:pt x="3014" y="266479"/>
                </a:lnTo>
                <a:lnTo>
                  <a:pt x="0" y="228600"/>
                </a:lnTo>
                <a:lnTo>
                  <a:pt x="762" y="209406"/>
                </a:lnTo>
                <a:lnTo>
                  <a:pt x="11775" y="155082"/>
                </a:lnTo>
                <a:lnTo>
                  <a:pt x="34755" y="106724"/>
                </a:lnTo>
                <a:lnTo>
                  <a:pt x="68262" y="65722"/>
                </a:lnTo>
                <a:lnTo>
                  <a:pt x="110856" y="33464"/>
                </a:lnTo>
                <a:lnTo>
                  <a:pt x="161096" y="11338"/>
                </a:lnTo>
                <a:lnTo>
                  <a:pt x="217544" y="734"/>
                </a:lnTo>
                <a:lnTo>
                  <a:pt x="23749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3750" y="4019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0000" y="4476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31239" y="3487420"/>
            <a:ext cx="262890" cy="565150"/>
          </a:xfrm>
          <a:custGeom>
            <a:avLst/>
            <a:gdLst/>
            <a:ahLst/>
            <a:cxnLst/>
            <a:rect l="l" t="t" r="r" b="b"/>
            <a:pathLst>
              <a:path w="262890" h="565150">
                <a:moveTo>
                  <a:pt x="262890" y="0"/>
                </a:moveTo>
                <a:lnTo>
                  <a:pt x="0" y="56515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64079" y="2357120"/>
            <a:ext cx="500380" cy="457200"/>
          </a:xfrm>
          <a:custGeom>
            <a:avLst/>
            <a:gdLst/>
            <a:ahLst/>
            <a:cxnLst/>
            <a:rect l="l" t="t" r="r" b="b"/>
            <a:pathLst>
              <a:path w="500380" h="457200">
                <a:moveTo>
                  <a:pt x="250189" y="0"/>
                </a:moveTo>
                <a:lnTo>
                  <a:pt x="291451" y="2903"/>
                </a:lnTo>
                <a:lnTo>
                  <a:pt x="330342" y="11338"/>
                </a:lnTo>
                <a:lnTo>
                  <a:pt x="366398" y="24894"/>
                </a:lnTo>
                <a:lnTo>
                  <a:pt x="414151" y="53929"/>
                </a:lnTo>
                <a:lnTo>
                  <a:pt x="452912" y="92171"/>
                </a:lnTo>
                <a:lnTo>
                  <a:pt x="481111" y="138231"/>
                </a:lnTo>
                <a:lnTo>
                  <a:pt x="497180" y="190720"/>
                </a:lnTo>
                <a:lnTo>
                  <a:pt x="500380" y="228600"/>
                </a:lnTo>
                <a:lnTo>
                  <a:pt x="499570" y="247793"/>
                </a:lnTo>
                <a:lnTo>
                  <a:pt x="487893" y="302117"/>
                </a:lnTo>
                <a:lnTo>
                  <a:pt x="463563" y="350475"/>
                </a:lnTo>
                <a:lnTo>
                  <a:pt x="428148" y="391477"/>
                </a:lnTo>
                <a:lnTo>
                  <a:pt x="383218" y="423735"/>
                </a:lnTo>
                <a:lnTo>
                  <a:pt x="330342" y="445861"/>
                </a:lnTo>
                <a:lnTo>
                  <a:pt x="291451" y="454296"/>
                </a:lnTo>
                <a:lnTo>
                  <a:pt x="250189" y="457200"/>
                </a:lnTo>
                <a:lnTo>
                  <a:pt x="229292" y="456465"/>
                </a:lnTo>
                <a:lnTo>
                  <a:pt x="189158" y="450744"/>
                </a:lnTo>
                <a:lnTo>
                  <a:pt x="151626" y="439697"/>
                </a:lnTo>
                <a:lnTo>
                  <a:pt x="101224" y="414040"/>
                </a:lnTo>
                <a:lnTo>
                  <a:pt x="59291" y="378713"/>
                </a:lnTo>
                <a:lnTo>
                  <a:pt x="27397" y="335104"/>
                </a:lnTo>
                <a:lnTo>
                  <a:pt x="7110" y="284604"/>
                </a:lnTo>
                <a:lnTo>
                  <a:pt x="0" y="228600"/>
                </a:lnTo>
                <a:lnTo>
                  <a:pt x="809" y="209406"/>
                </a:lnTo>
                <a:lnTo>
                  <a:pt x="12486" y="155082"/>
                </a:lnTo>
                <a:lnTo>
                  <a:pt x="36816" y="106724"/>
                </a:lnTo>
                <a:lnTo>
                  <a:pt x="72231" y="65722"/>
                </a:lnTo>
                <a:lnTo>
                  <a:pt x="117161" y="33464"/>
                </a:lnTo>
                <a:lnTo>
                  <a:pt x="170037" y="11338"/>
                </a:lnTo>
                <a:lnTo>
                  <a:pt x="208928" y="2903"/>
                </a:lnTo>
                <a:lnTo>
                  <a:pt x="25018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64079" y="2357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64460" y="2815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350770" y="2480492"/>
            <a:ext cx="127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57879" y="4056379"/>
            <a:ext cx="476250" cy="457200"/>
          </a:xfrm>
          <a:custGeom>
            <a:avLst/>
            <a:gdLst/>
            <a:ahLst/>
            <a:cxnLst/>
            <a:rect l="l" t="t" r="r" b="b"/>
            <a:pathLst>
              <a:path w="476250" h="457200">
                <a:moveTo>
                  <a:pt x="237490" y="0"/>
                </a:moveTo>
                <a:lnTo>
                  <a:pt x="276887" y="2868"/>
                </a:lnTo>
                <a:lnTo>
                  <a:pt x="331589" y="17323"/>
                </a:lnTo>
                <a:lnTo>
                  <a:pt x="379689" y="42793"/>
                </a:lnTo>
                <a:lnTo>
                  <a:pt x="419697" y="77968"/>
                </a:lnTo>
                <a:lnTo>
                  <a:pt x="450121" y="121535"/>
                </a:lnTo>
                <a:lnTo>
                  <a:pt x="469469" y="172182"/>
                </a:lnTo>
                <a:lnTo>
                  <a:pt x="476250" y="228600"/>
                </a:lnTo>
                <a:lnTo>
                  <a:pt x="475478" y="247793"/>
                </a:lnTo>
                <a:lnTo>
                  <a:pt x="464342" y="302117"/>
                </a:lnTo>
                <a:lnTo>
                  <a:pt x="441136" y="350475"/>
                </a:lnTo>
                <a:lnTo>
                  <a:pt x="407352" y="391477"/>
                </a:lnTo>
                <a:lnTo>
                  <a:pt x="364481" y="423735"/>
                </a:lnTo>
                <a:lnTo>
                  <a:pt x="314015" y="445861"/>
                </a:lnTo>
                <a:lnTo>
                  <a:pt x="257445" y="456465"/>
                </a:lnTo>
                <a:lnTo>
                  <a:pt x="237490" y="457200"/>
                </a:lnTo>
                <a:lnTo>
                  <a:pt x="217544" y="456465"/>
                </a:lnTo>
                <a:lnTo>
                  <a:pt x="179294" y="450744"/>
                </a:lnTo>
                <a:lnTo>
                  <a:pt x="126824" y="432305"/>
                </a:lnTo>
                <a:lnTo>
                  <a:pt x="81521" y="403270"/>
                </a:lnTo>
                <a:lnTo>
                  <a:pt x="44825" y="365028"/>
                </a:lnTo>
                <a:lnTo>
                  <a:pt x="18176" y="318968"/>
                </a:lnTo>
                <a:lnTo>
                  <a:pt x="3014" y="266479"/>
                </a:lnTo>
                <a:lnTo>
                  <a:pt x="0" y="228600"/>
                </a:lnTo>
                <a:lnTo>
                  <a:pt x="762" y="209234"/>
                </a:lnTo>
                <a:lnTo>
                  <a:pt x="11775" y="154594"/>
                </a:lnTo>
                <a:lnTo>
                  <a:pt x="34755" y="106161"/>
                </a:lnTo>
                <a:lnTo>
                  <a:pt x="68262" y="65246"/>
                </a:lnTo>
                <a:lnTo>
                  <a:pt x="110856" y="33160"/>
                </a:lnTo>
                <a:lnTo>
                  <a:pt x="161096" y="11216"/>
                </a:lnTo>
                <a:lnTo>
                  <a:pt x="217544" y="725"/>
                </a:lnTo>
                <a:lnTo>
                  <a:pt x="23749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57879" y="4056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34129" y="45135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31110" y="4019550"/>
            <a:ext cx="476250" cy="457200"/>
          </a:xfrm>
          <a:custGeom>
            <a:avLst/>
            <a:gdLst/>
            <a:ahLst/>
            <a:cxnLst/>
            <a:rect l="l" t="t" r="r" b="b"/>
            <a:pathLst>
              <a:path w="476250" h="457200">
                <a:moveTo>
                  <a:pt x="238759" y="0"/>
                </a:moveTo>
                <a:lnTo>
                  <a:pt x="278122" y="2903"/>
                </a:lnTo>
                <a:lnTo>
                  <a:pt x="332660" y="17502"/>
                </a:lnTo>
                <a:lnTo>
                  <a:pt x="380512" y="43159"/>
                </a:lnTo>
                <a:lnTo>
                  <a:pt x="420237" y="78486"/>
                </a:lnTo>
                <a:lnTo>
                  <a:pt x="450395" y="122095"/>
                </a:lnTo>
                <a:lnTo>
                  <a:pt x="469546" y="172595"/>
                </a:lnTo>
                <a:lnTo>
                  <a:pt x="476250" y="228600"/>
                </a:lnTo>
                <a:lnTo>
                  <a:pt x="475487" y="247793"/>
                </a:lnTo>
                <a:lnTo>
                  <a:pt x="464474" y="302117"/>
                </a:lnTo>
                <a:lnTo>
                  <a:pt x="441494" y="350475"/>
                </a:lnTo>
                <a:lnTo>
                  <a:pt x="407987" y="391477"/>
                </a:lnTo>
                <a:lnTo>
                  <a:pt x="365393" y="423735"/>
                </a:lnTo>
                <a:lnTo>
                  <a:pt x="315153" y="445861"/>
                </a:lnTo>
                <a:lnTo>
                  <a:pt x="258705" y="456465"/>
                </a:lnTo>
                <a:lnTo>
                  <a:pt x="238759" y="457200"/>
                </a:lnTo>
                <a:lnTo>
                  <a:pt x="218632" y="456465"/>
                </a:lnTo>
                <a:lnTo>
                  <a:pt x="180074" y="450744"/>
                </a:lnTo>
                <a:lnTo>
                  <a:pt x="127260" y="432305"/>
                </a:lnTo>
                <a:lnTo>
                  <a:pt x="81733" y="403270"/>
                </a:lnTo>
                <a:lnTo>
                  <a:pt x="44907" y="365028"/>
                </a:lnTo>
                <a:lnTo>
                  <a:pt x="18196" y="318968"/>
                </a:lnTo>
                <a:lnTo>
                  <a:pt x="3016" y="266479"/>
                </a:lnTo>
                <a:lnTo>
                  <a:pt x="0" y="228600"/>
                </a:lnTo>
                <a:lnTo>
                  <a:pt x="762" y="209406"/>
                </a:lnTo>
                <a:lnTo>
                  <a:pt x="11785" y="155082"/>
                </a:lnTo>
                <a:lnTo>
                  <a:pt x="34809" y="106724"/>
                </a:lnTo>
                <a:lnTo>
                  <a:pt x="68421" y="65722"/>
                </a:lnTo>
                <a:lnTo>
                  <a:pt x="111205" y="33464"/>
                </a:lnTo>
                <a:lnTo>
                  <a:pt x="161747" y="11338"/>
                </a:lnTo>
                <a:lnTo>
                  <a:pt x="199053" y="2903"/>
                </a:lnTo>
                <a:lnTo>
                  <a:pt x="23875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31110" y="4019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07360" y="4476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14829" y="4019550"/>
            <a:ext cx="474980" cy="457200"/>
          </a:xfrm>
          <a:custGeom>
            <a:avLst/>
            <a:gdLst/>
            <a:ahLst/>
            <a:cxnLst/>
            <a:rect l="l" t="t" r="r" b="b"/>
            <a:pathLst>
              <a:path w="474980" h="457200">
                <a:moveTo>
                  <a:pt x="237489" y="0"/>
                </a:moveTo>
                <a:lnTo>
                  <a:pt x="276852" y="2903"/>
                </a:lnTo>
                <a:lnTo>
                  <a:pt x="331390" y="17502"/>
                </a:lnTo>
                <a:lnTo>
                  <a:pt x="379242" y="43159"/>
                </a:lnTo>
                <a:lnTo>
                  <a:pt x="418967" y="78486"/>
                </a:lnTo>
                <a:lnTo>
                  <a:pt x="449125" y="122095"/>
                </a:lnTo>
                <a:lnTo>
                  <a:pt x="468276" y="172595"/>
                </a:lnTo>
                <a:lnTo>
                  <a:pt x="474980" y="228600"/>
                </a:lnTo>
                <a:lnTo>
                  <a:pt x="474217" y="247793"/>
                </a:lnTo>
                <a:lnTo>
                  <a:pt x="463204" y="302117"/>
                </a:lnTo>
                <a:lnTo>
                  <a:pt x="440224" y="350475"/>
                </a:lnTo>
                <a:lnTo>
                  <a:pt x="406717" y="391477"/>
                </a:lnTo>
                <a:lnTo>
                  <a:pt x="364123" y="423735"/>
                </a:lnTo>
                <a:lnTo>
                  <a:pt x="313883" y="445861"/>
                </a:lnTo>
                <a:lnTo>
                  <a:pt x="257435" y="456465"/>
                </a:lnTo>
                <a:lnTo>
                  <a:pt x="237489" y="457200"/>
                </a:lnTo>
                <a:lnTo>
                  <a:pt x="217544" y="456465"/>
                </a:lnTo>
                <a:lnTo>
                  <a:pt x="179294" y="450744"/>
                </a:lnTo>
                <a:lnTo>
                  <a:pt x="126824" y="432305"/>
                </a:lnTo>
                <a:lnTo>
                  <a:pt x="81521" y="403270"/>
                </a:lnTo>
                <a:lnTo>
                  <a:pt x="44825" y="365028"/>
                </a:lnTo>
                <a:lnTo>
                  <a:pt x="18176" y="318968"/>
                </a:lnTo>
                <a:lnTo>
                  <a:pt x="3014" y="266479"/>
                </a:lnTo>
                <a:lnTo>
                  <a:pt x="0" y="228600"/>
                </a:lnTo>
                <a:lnTo>
                  <a:pt x="762" y="209406"/>
                </a:lnTo>
                <a:lnTo>
                  <a:pt x="11775" y="155082"/>
                </a:lnTo>
                <a:lnTo>
                  <a:pt x="34755" y="106724"/>
                </a:lnTo>
                <a:lnTo>
                  <a:pt x="68262" y="65722"/>
                </a:lnTo>
                <a:lnTo>
                  <a:pt x="110856" y="33464"/>
                </a:lnTo>
                <a:lnTo>
                  <a:pt x="161096" y="11338"/>
                </a:lnTo>
                <a:lnTo>
                  <a:pt x="217544" y="734"/>
                </a:lnTo>
                <a:lnTo>
                  <a:pt x="23748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14829" y="4019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89810" y="4476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48080" y="3105150"/>
            <a:ext cx="617220" cy="461009"/>
          </a:xfrm>
          <a:custGeom>
            <a:avLst/>
            <a:gdLst/>
            <a:ahLst/>
            <a:cxnLst/>
            <a:rect l="l" t="t" r="r" b="b"/>
            <a:pathLst>
              <a:path w="617219" h="461010">
                <a:moveTo>
                  <a:pt x="308609" y="0"/>
                </a:moveTo>
                <a:lnTo>
                  <a:pt x="359839" y="2940"/>
                </a:lnTo>
                <a:lnTo>
                  <a:pt x="408005" y="11480"/>
                </a:lnTo>
                <a:lnTo>
                  <a:pt x="452559" y="25203"/>
                </a:lnTo>
                <a:lnTo>
                  <a:pt x="492953" y="43687"/>
                </a:lnTo>
                <a:lnTo>
                  <a:pt x="528637" y="66516"/>
                </a:lnTo>
                <a:lnTo>
                  <a:pt x="559064" y="93268"/>
                </a:lnTo>
                <a:lnTo>
                  <a:pt x="583684" y="123526"/>
                </a:lnTo>
                <a:lnTo>
                  <a:pt x="608527" y="174568"/>
                </a:lnTo>
                <a:lnTo>
                  <a:pt x="617219" y="231139"/>
                </a:lnTo>
                <a:lnTo>
                  <a:pt x="616231" y="250343"/>
                </a:lnTo>
                <a:lnTo>
                  <a:pt x="601949" y="304789"/>
                </a:lnTo>
                <a:lnTo>
                  <a:pt x="572134" y="353373"/>
                </a:lnTo>
                <a:lnTo>
                  <a:pt x="544542" y="381793"/>
                </a:lnTo>
                <a:lnTo>
                  <a:pt x="511418" y="406540"/>
                </a:lnTo>
                <a:lnTo>
                  <a:pt x="473310" y="427187"/>
                </a:lnTo>
                <a:lnTo>
                  <a:pt x="430768" y="443309"/>
                </a:lnTo>
                <a:lnTo>
                  <a:pt x="384339" y="454477"/>
                </a:lnTo>
                <a:lnTo>
                  <a:pt x="334573" y="460266"/>
                </a:lnTo>
                <a:lnTo>
                  <a:pt x="308609" y="461010"/>
                </a:lnTo>
                <a:lnTo>
                  <a:pt x="282646" y="460266"/>
                </a:lnTo>
                <a:lnTo>
                  <a:pt x="232880" y="454477"/>
                </a:lnTo>
                <a:lnTo>
                  <a:pt x="186451" y="443309"/>
                </a:lnTo>
                <a:lnTo>
                  <a:pt x="143909" y="427187"/>
                </a:lnTo>
                <a:lnTo>
                  <a:pt x="105801" y="406540"/>
                </a:lnTo>
                <a:lnTo>
                  <a:pt x="72677" y="381793"/>
                </a:lnTo>
                <a:lnTo>
                  <a:pt x="45085" y="353373"/>
                </a:lnTo>
                <a:lnTo>
                  <a:pt x="23574" y="321706"/>
                </a:lnTo>
                <a:lnTo>
                  <a:pt x="3909" y="269054"/>
                </a:lnTo>
                <a:lnTo>
                  <a:pt x="0" y="231139"/>
                </a:lnTo>
                <a:lnTo>
                  <a:pt x="988" y="211755"/>
                </a:lnTo>
                <a:lnTo>
                  <a:pt x="15270" y="156870"/>
                </a:lnTo>
                <a:lnTo>
                  <a:pt x="45085" y="107985"/>
                </a:lnTo>
                <a:lnTo>
                  <a:pt x="72677" y="79428"/>
                </a:lnTo>
                <a:lnTo>
                  <a:pt x="105801" y="54585"/>
                </a:lnTo>
                <a:lnTo>
                  <a:pt x="143909" y="33876"/>
                </a:lnTo>
                <a:lnTo>
                  <a:pt x="186451" y="17720"/>
                </a:lnTo>
                <a:lnTo>
                  <a:pt x="232880" y="6536"/>
                </a:lnTo>
                <a:lnTo>
                  <a:pt x="282646" y="743"/>
                </a:lnTo>
                <a:lnTo>
                  <a:pt x="30860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48080" y="3105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65300" y="3566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34489" y="3562350"/>
            <a:ext cx="311150" cy="457200"/>
          </a:xfrm>
          <a:custGeom>
            <a:avLst/>
            <a:gdLst/>
            <a:ahLst/>
            <a:cxnLst/>
            <a:rect l="l" t="t" r="r" b="b"/>
            <a:pathLst>
              <a:path w="311150" h="457200">
                <a:moveTo>
                  <a:pt x="0" y="0"/>
                </a:moveTo>
                <a:lnTo>
                  <a:pt x="311150" y="457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76220" y="3427729"/>
            <a:ext cx="190500" cy="591820"/>
          </a:xfrm>
          <a:custGeom>
            <a:avLst/>
            <a:gdLst/>
            <a:ahLst/>
            <a:cxnLst/>
            <a:rect l="l" t="t" r="r" b="b"/>
            <a:pathLst>
              <a:path w="190500" h="591820">
                <a:moveTo>
                  <a:pt x="190500" y="0"/>
                </a:moveTo>
                <a:lnTo>
                  <a:pt x="0" y="59182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55009" y="3408679"/>
            <a:ext cx="283210" cy="647700"/>
          </a:xfrm>
          <a:custGeom>
            <a:avLst/>
            <a:gdLst/>
            <a:ahLst/>
            <a:cxnLst/>
            <a:rect l="l" t="t" r="r" b="b"/>
            <a:pathLst>
              <a:path w="283210" h="647700">
                <a:moveTo>
                  <a:pt x="0" y="0"/>
                </a:moveTo>
                <a:lnTo>
                  <a:pt x="283210" y="6477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305560" y="3245032"/>
            <a:ext cx="2533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15" dirty="0">
                <a:latin typeface="Arial"/>
                <a:cs typeface="Arial"/>
              </a:rPr>
              <a:t>3</a:t>
            </a:r>
            <a:r>
              <a:rPr sz="1800" b="1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55319" y="2250439"/>
            <a:ext cx="3383279" cy="2468880"/>
          </a:xfrm>
          <a:custGeom>
            <a:avLst/>
            <a:gdLst/>
            <a:ahLst/>
            <a:cxnLst/>
            <a:rect l="l" t="t" r="r" b="b"/>
            <a:pathLst>
              <a:path w="3383279" h="2468879">
                <a:moveTo>
                  <a:pt x="1691640" y="2468880"/>
                </a:moveTo>
                <a:lnTo>
                  <a:pt x="0" y="2468880"/>
                </a:lnTo>
                <a:lnTo>
                  <a:pt x="0" y="0"/>
                </a:lnTo>
                <a:lnTo>
                  <a:pt x="3383279" y="0"/>
                </a:lnTo>
                <a:lnTo>
                  <a:pt x="3383279" y="2468880"/>
                </a:lnTo>
                <a:lnTo>
                  <a:pt x="1691640" y="2468880"/>
                </a:lnTo>
                <a:close/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974339" y="3139622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67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87730" y="4142921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97710" y="4145462"/>
            <a:ext cx="127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650489" y="4161971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25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41700" y="4182292"/>
            <a:ext cx="2533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15" dirty="0">
                <a:latin typeface="Arial"/>
                <a:cs typeface="Arial"/>
              </a:rPr>
              <a:t>3</a:t>
            </a:r>
            <a:r>
              <a:rPr sz="1800" b="1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077970" y="2560320"/>
            <a:ext cx="302260" cy="0"/>
          </a:xfrm>
          <a:custGeom>
            <a:avLst/>
            <a:gdLst/>
            <a:ahLst/>
            <a:cxnLst/>
            <a:rect l="l" t="t" r="r" b="b"/>
            <a:pathLst>
              <a:path w="302260">
                <a:moveTo>
                  <a:pt x="0" y="0"/>
                </a:moveTo>
                <a:lnTo>
                  <a:pt x="30225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72609" y="2505710"/>
            <a:ext cx="162560" cy="109220"/>
          </a:xfrm>
          <a:custGeom>
            <a:avLst/>
            <a:gdLst/>
            <a:ahLst/>
            <a:cxnLst/>
            <a:rect l="l" t="t" r="r" b="b"/>
            <a:pathLst>
              <a:path w="162560" h="109219">
                <a:moveTo>
                  <a:pt x="0" y="0"/>
                </a:moveTo>
                <a:lnTo>
                  <a:pt x="0" y="109219"/>
                </a:lnTo>
                <a:lnTo>
                  <a:pt x="16256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560570" y="2432232"/>
            <a:ext cx="3930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094479" y="3310890"/>
            <a:ext cx="302260" cy="0"/>
          </a:xfrm>
          <a:custGeom>
            <a:avLst/>
            <a:gdLst/>
            <a:ahLst/>
            <a:cxnLst/>
            <a:rect l="l" t="t" r="r" b="b"/>
            <a:pathLst>
              <a:path w="302260">
                <a:moveTo>
                  <a:pt x="0" y="0"/>
                </a:moveTo>
                <a:lnTo>
                  <a:pt x="3022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89120" y="3257550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60" h="107950">
                <a:moveTo>
                  <a:pt x="0" y="0"/>
                </a:moveTo>
                <a:lnTo>
                  <a:pt x="0" y="107950"/>
                </a:lnTo>
                <a:lnTo>
                  <a:pt x="162559" y="533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577079" y="3218362"/>
            <a:ext cx="4559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113529" y="4297679"/>
            <a:ext cx="302260" cy="0"/>
          </a:xfrm>
          <a:custGeom>
            <a:avLst/>
            <a:gdLst/>
            <a:ahLst/>
            <a:cxnLst/>
            <a:rect l="l" t="t" r="r" b="b"/>
            <a:pathLst>
              <a:path w="302260">
                <a:moveTo>
                  <a:pt x="0" y="0"/>
                </a:moveTo>
                <a:lnTo>
                  <a:pt x="3022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08170" y="4243070"/>
            <a:ext cx="162560" cy="109220"/>
          </a:xfrm>
          <a:custGeom>
            <a:avLst/>
            <a:gdLst/>
            <a:ahLst/>
            <a:cxnLst/>
            <a:rect l="l" t="t" r="r" b="b"/>
            <a:pathLst>
              <a:path w="162560" h="109220">
                <a:moveTo>
                  <a:pt x="0" y="0"/>
                </a:moveTo>
                <a:lnTo>
                  <a:pt x="0" y="109219"/>
                </a:lnTo>
                <a:lnTo>
                  <a:pt x="162559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596129" y="4169592"/>
            <a:ext cx="394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min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830819" y="3006089"/>
            <a:ext cx="581660" cy="504190"/>
          </a:xfrm>
          <a:custGeom>
            <a:avLst/>
            <a:gdLst/>
            <a:ahLst/>
            <a:cxnLst/>
            <a:rect l="l" t="t" r="r" b="b"/>
            <a:pathLst>
              <a:path w="581659" h="504189">
                <a:moveTo>
                  <a:pt x="290829" y="0"/>
                </a:moveTo>
                <a:lnTo>
                  <a:pt x="339092" y="3201"/>
                </a:lnTo>
                <a:lnTo>
                  <a:pt x="384474" y="12506"/>
                </a:lnTo>
                <a:lnTo>
                  <a:pt x="426458" y="27466"/>
                </a:lnTo>
                <a:lnTo>
                  <a:pt x="464525" y="47630"/>
                </a:lnTo>
                <a:lnTo>
                  <a:pt x="498157" y="72548"/>
                </a:lnTo>
                <a:lnTo>
                  <a:pt x="526836" y="101772"/>
                </a:lnTo>
                <a:lnTo>
                  <a:pt x="550044" y="134852"/>
                </a:lnTo>
                <a:lnTo>
                  <a:pt x="567263" y="171338"/>
                </a:lnTo>
                <a:lnTo>
                  <a:pt x="577974" y="210780"/>
                </a:lnTo>
                <a:lnTo>
                  <a:pt x="581659" y="252730"/>
                </a:lnTo>
                <a:lnTo>
                  <a:pt x="580727" y="273808"/>
                </a:lnTo>
                <a:lnTo>
                  <a:pt x="573464" y="314251"/>
                </a:lnTo>
                <a:lnTo>
                  <a:pt x="559434" y="352028"/>
                </a:lnTo>
                <a:lnTo>
                  <a:pt x="539156" y="386680"/>
                </a:lnTo>
                <a:lnTo>
                  <a:pt x="513148" y="417750"/>
                </a:lnTo>
                <a:lnTo>
                  <a:pt x="481928" y="444782"/>
                </a:lnTo>
                <a:lnTo>
                  <a:pt x="446013" y="467318"/>
                </a:lnTo>
                <a:lnTo>
                  <a:pt x="405923" y="484901"/>
                </a:lnTo>
                <a:lnTo>
                  <a:pt x="362176" y="497074"/>
                </a:lnTo>
                <a:lnTo>
                  <a:pt x="315288" y="503380"/>
                </a:lnTo>
                <a:lnTo>
                  <a:pt x="290829" y="504189"/>
                </a:lnTo>
                <a:lnTo>
                  <a:pt x="266371" y="503380"/>
                </a:lnTo>
                <a:lnTo>
                  <a:pt x="219483" y="497074"/>
                </a:lnTo>
                <a:lnTo>
                  <a:pt x="175736" y="484901"/>
                </a:lnTo>
                <a:lnTo>
                  <a:pt x="135646" y="467318"/>
                </a:lnTo>
                <a:lnTo>
                  <a:pt x="99731" y="444782"/>
                </a:lnTo>
                <a:lnTo>
                  <a:pt x="68511" y="417750"/>
                </a:lnTo>
                <a:lnTo>
                  <a:pt x="42503" y="386680"/>
                </a:lnTo>
                <a:lnTo>
                  <a:pt x="22225" y="352028"/>
                </a:lnTo>
                <a:lnTo>
                  <a:pt x="8195" y="314251"/>
                </a:lnTo>
                <a:lnTo>
                  <a:pt x="932" y="273808"/>
                </a:lnTo>
                <a:lnTo>
                  <a:pt x="0" y="252730"/>
                </a:lnTo>
                <a:lnTo>
                  <a:pt x="932" y="231470"/>
                </a:lnTo>
                <a:lnTo>
                  <a:pt x="8195" y="190717"/>
                </a:lnTo>
                <a:lnTo>
                  <a:pt x="22225" y="152697"/>
                </a:lnTo>
                <a:lnTo>
                  <a:pt x="42503" y="117858"/>
                </a:lnTo>
                <a:lnTo>
                  <a:pt x="68511" y="86650"/>
                </a:lnTo>
                <a:lnTo>
                  <a:pt x="99731" y="59523"/>
                </a:lnTo>
                <a:lnTo>
                  <a:pt x="135646" y="36925"/>
                </a:lnTo>
                <a:lnTo>
                  <a:pt x="175736" y="19307"/>
                </a:lnTo>
                <a:lnTo>
                  <a:pt x="219483" y="7119"/>
                </a:lnTo>
                <a:lnTo>
                  <a:pt x="266371" y="809"/>
                </a:lnTo>
                <a:lnTo>
                  <a:pt x="29082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30819" y="30060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412480" y="3511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637019" y="2680970"/>
            <a:ext cx="565150" cy="477520"/>
          </a:xfrm>
          <a:custGeom>
            <a:avLst/>
            <a:gdLst/>
            <a:ahLst/>
            <a:cxnLst/>
            <a:rect l="l" t="t" r="r" b="b"/>
            <a:pathLst>
              <a:path w="565150" h="477519">
                <a:moveTo>
                  <a:pt x="565150" y="0"/>
                </a:moveTo>
                <a:lnTo>
                  <a:pt x="0" y="47751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78419" y="2731770"/>
            <a:ext cx="247650" cy="330200"/>
          </a:xfrm>
          <a:custGeom>
            <a:avLst/>
            <a:gdLst/>
            <a:ahLst/>
            <a:cxnLst/>
            <a:rect l="l" t="t" r="r" b="b"/>
            <a:pathLst>
              <a:path w="247650" h="330200">
                <a:moveTo>
                  <a:pt x="0" y="0"/>
                </a:moveTo>
                <a:lnTo>
                  <a:pt x="247650" y="330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558790" y="5029200"/>
            <a:ext cx="476250" cy="457200"/>
          </a:xfrm>
          <a:custGeom>
            <a:avLst/>
            <a:gdLst/>
            <a:ahLst/>
            <a:cxnLst/>
            <a:rect l="l" t="t" r="r" b="b"/>
            <a:pathLst>
              <a:path w="476250" h="457200">
                <a:moveTo>
                  <a:pt x="238760" y="0"/>
                </a:moveTo>
                <a:lnTo>
                  <a:pt x="278122" y="2903"/>
                </a:lnTo>
                <a:lnTo>
                  <a:pt x="332660" y="17502"/>
                </a:lnTo>
                <a:lnTo>
                  <a:pt x="380512" y="43159"/>
                </a:lnTo>
                <a:lnTo>
                  <a:pt x="420237" y="78486"/>
                </a:lnTo>
                <a:lnTo>
                  <a:pt x="450395" y="122095"/>
                </a:lnTo>
                <a:lnTo>
                  <a:pt x="469546" y="172595"/>
                </a:lnTo>
                <a:lnTo>
                  <a:pt x="476250" y="228600"/>
                </a:lnTo>
                <a:lnTo>
                  <a:pt x="475487" y="247793"/>
                </a:lnTo>
                <a:lnTo>
                  <a:pt x="464474" y="302117"/>
                </a:lnTo>
                <a:lnTo>
                  <a:pt x="441494" y="350475"/>
                </a:lnTo>
                <a:lnTo>
                  <a:pt x="407987" y="391477"/>
                </a:lnTo>
                <a:lnTo>
                  <a:pt x="365393" y="423735"/>
                </a:lnTo>
                <a:lnTo>
                  <a:pt x="315153" y="445861"/>
                </a:lnTo>
                <a:lnTo>
                  <a:pt x="258705" y="456465"/>
                </a:lnTo>
                <a:lnTo>
                  <a:pt x="238760" y="457200"/>
                </a:lnTo>
                <a:lnTo>
                  <a:pt x="218632" y="456465"/>
                </a:lnTo>
                <a:lnTo>
                  <a:pt x="180074" y="450744"/>
                </a:lnTo>
                <a:lnTo>
                  <a:pt x="127260" y="432305"/>
                </a:lnTo>
                <a:lnTo>
                  <a:pt x="81733" y="403270"/>
                </a:lnTo>
                <a:lnTo>
                  <a:pt x="44907" y="365028"/>
                </a:lnTo>
                <a:lnTo>
                  <a:pt x="18196" y="318968"/>
                </a:lnTo>
                <a:lnTo>
                  <a:pt x="3016" y="266479"/>
                </a:lnTo>
                <a:lnTo>
                  <a:pt x="0" y="228600"/>
                </a:lnTo>
                <a:lnTo>
                  <a:pt x="762" y="209406"/>
                </a:lnTo>
                <a:lnTo>
                  <a:pt x="11785" y="155082"/>
                </a:lnTo>
                <a:lnTo>
                  <a:pt x="34809" y="106724"/>
                </a:lnTo>
                <a:lnTo>
                  <a:pt x="68421" y="65722"/>
                </a:lnTo>
                <a:lnTo>
                  <a:pt x="111205" y="33464"/>
                </a:lnTo>
                <a:lnTo>
                  <a:pt x="161747" y="11338"/>
                </a:lnTo>
                <a:lnTo>
                  <a:pt x="199053" y="2903"/>
                </a:lnTo>
                <a:lnTo>
                  <a:pt x="238760" y="0"/>
                </a:lnTo>
                <a:close/>
              </a:path>
            </a:pathLst>
          </a:custGeom>
          <a:ln w="72960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58790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03504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46470" y="3524250"/>
            <a:ext cx="261620" cy="563880"/>
          </a:xfrm>
          <a:custGeom>
            <a:avLst/>
            <a:gdLst/>
            <a:ahLst/>
            <a:cxnLst/>
            <a:rect l="l" t="t" r="r" b="b"/>
            <a:pathLst>
              <a:path w="261620" h="563879">
                <a:moveTo>
                  <a:pt x="261619" y="0"/>
                </a:moveTo>
                <a:lnTo>
                  <a:pt x="0" y="56387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60720" y="4088129"/>
            <a:ext cx="499109" cy="457200"/>
          </a:xfrm>
          <a:custGeom>
            <a:avLst/>
            <a:gdLst/>
            <a:ahLst/>
            <a:cxnLst/>
            <a:rect l="l" t="t" r="r" b="b"/>
            <a:pathLst>
              <a:path w="499110" h="457200">
                <a:moveTo>
                  <a:pt x="248919" y="0"/>
                </a:moveTo>
                <a:lnTo>
                  <a:pt x="290489" y="2903"/>
                </a:lnTo>
                <a:lnTo>
                  <a:pt x="329559" y="11338"/>
                </a:lnTo>
                <a:lnTo>
                  <a:pt x="365688" y="24894"/>
                </a:lnTo>
                <a:lnTo>
                  <a:pt x="413400" y="53929"/>
                </a:lnTo>
                <a:lnTo>
                  <a:pt x="452008" y="92171"/>
                </a:lnTo>
                <a:lnTo>
                  <a:pt x="480020" y="138231"/>
                </a:lnTo>
                <a:lnTo>
                  <a:pt x="495945" y="190720"/>
                </a:lnTo>
                <a:lnTo>
                  <a:pt x="499109" y="228600"/>
                </a:lnTo>
                <a:lnTo>
                  <a:pt x="498309" y="247793"/>
                </a:lnTo>
                <a:lnTo>
                  <a:pt x="486745" y="302117"/>
                </a:lnTo>
                <a:lnTo>
                  <a:pt x="462596" y="350475"/>
                </a:lnTo>
                <a:lnTo>
                  <a:pt x="427354" y="391477"/>
                </a:lnTo>
                <a:lnTo>
                  <a:pt x="382512" y="423735"/>
                </a:lnTo>
                <a:lnTo>
                  <a:pt x="329559" y="445861"/>
                </a:lnTo>
                <a:lnTo>
                  <a:pt x="290489" y="454296"/>
                </a:lnTo>
                <a:lnTo>
                  <a:pt x="248919" y="457200"/>
                </a:lnTo>
                <a:lnTo>
                  <a:pt x="228031" y="456465"/>
                </a:lnTo>
                <a:lnTo>
                  <a:pt x="187965" y="450744"/>
                </a:lnTo>
                <a:lnTo>
                  <a:pt x="150554" y="439697"/>
                </a:lnTo>
                <a:lnTo>
                  <a:pt x="100401" y="414040"/>
                </a:lnTo>
                <a:lnTo>
                  <a:pt x="58751" y="378713"/>
                </a:lnTo>
                <a:lnTo>
                  <a:pt x="27123" y="335104"/>
                </a:lnTo>
                <a:lnTo>
                  <a:pt x="7033" y="284604"/>
                </a:lnTo>
                <a:lnTo>
                  <a:pt x="0" y="228600"/>
                </a:lnTo>
                <a:lnTo>
                  <a:pt x="800" y="209406"/>
                </a:lnTo>
                <a:lnTo>
                  <a:pt x="12354" y="155082"/>
                </a:lnTo>
                <a:lnTo>
                  <a:pt x="36459" y="106724"/>
                </a:lnTo>
                <a:lnTo>
                  <a:pt x="71596" y="65722"/>
                </a:lnTo>
                <a:lnTo>
                  <a:pt x="116248" y="33464"/>
                </a:lnTo>
                <a:lnTo>
                  <a:pt x="168899" y="11338"/>
                </a:lnTo>
                <a:lnTo>
                  <a:pt x="207694" y="2903"/>
                </a:lnTo>
                <a:lnTo>
                  <a:pt x="248919" y="0"/>
                </a:lnTo>
                <a:close/>
              </a:path>
            </a:pathLst>
          </a:custGeom>
          <a:ln w="72960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60720" y="40881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259829" y="4545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934709" y="4198802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371840" y="4091940"/>
            <a:ext cx="476250" cy="457200"/>
          </a:xfrm>
          <a:custGeom>
            <a:avLst/>
            <a:gdLst/>
            <a:ahLst/>
            <a:cxnLst/>
            <a:rect l="l" t="t" r="r" b="b"/>
            <a:pathLst>
              <a:path w="476250" h="457200">
                <a:moveTo>
                  <a:pt x="237489" y="0"/>
                </a:moveTo>
                <a:lnTo>
                  <a:pt x="276887" y="2903"/>
                </a:lnTo>
                <a:lnTo>
                  <a:pt x="331589" y="17502"/>
                </a:lnTo>
                <a:lnTo>
                  <a:pt x="379689" y="43159"/>
                </a:lnTo>
                <a:lnTo>
                  <a:pt x="419697" y="78486"/>
                </a:lnTo>
                <a:lnTo>
                  <a:pt x="450121" y="122095"/>
                </a:lnTo>
                <a:lnTo>
                  <a:pt x="469469" y="172595"/>
                </a:lnTo>
                <a:lnTo>
                  <a:pt x="476250" y="228600"/>
                </a:lnTo>
                <a:lnTo>
                  <a:pt x="475478" y="247793"/>
                </a:lnTo>
                <a:lnTo>
                  <a:pt x="464342" y="302117"/>
                </a:lnTo>
                <a:lnTo>
                  <a:pt x="441136" y="350475"/>
                </a:lnTo>
                <a:lnTo>
                  <a:pt x="407352" y="391477"/>
                </a:lnTo>
                <a:lnTo>
                  <a:pt x="364481" y="423735"/>
                </a:lnTo>
                <a:lnTo>
                  <a:pt x="314015" y="445861"/>
                </a:lnTo>
                <a:lnTo>
                  <a:pt x="257445" y="456465"/>
                </a:lnTo>
                <a:lnTo>
                  <a:pt x="237489" y="457200"/>
                </a:lnTo>
                <a:lnTo>
                  <a:pt x="217544" y="456465"/>
                </a:lnTo>
                <a:lnTo>
                  <a:pt x="179294" y="450744"/>
                </a:lnTo>
                <a:lnTo>
                  <a:pt x="126824" y="432305"/>
                </a:lnTo>
                <a:lnTo>
                  <a:pt x="81521" y="403270"/>
                </a:lnTo>
                <a:lnTo>
                  <a:pt x="44825" y="365028"/>
                </a:lnTo>
                <a:lnTo>
                  <a:pt x="18176" y="318968"/>
                </a:lnTo>
                <a:lnTo>
                  <a:pt x="3014" y="266479"/>
                </a:lnTo>
                <a:lnTo>
                  <a:pt x="0" y="228600"/>
                </a:lnTo>
                <a:lnTo>
                  <a:pt x="762" y="209406"/>
                </a:lnTo>
                <a:lnTo>
                  <a:pt x="11775" y="155082"/>
                </a:lnTo>
                <a:lnTo>
                  <a:pt x="34755" y="106724"/>
                </a:lnTo>
                <a:lnTo>
                  <a:pt x="68262" y="65722"/>
                </a:lnTo>
                <a:lnTo>
                  <a:pt x="110856" y="33464"/>
                </a:lnTo>
                <a:lnTo>
                  <a:pt x="161096" y="11338"/>
                </a:lnTo>
                <a:lnTo>
                  <a:pt x="217544" y="734"/>
                </a:lnTo>
                <a:lnTo>
                  <a:pt x="23748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371840" y="40919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848090" y="4549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545069" y="4056379"/>
            <a:ext cx="476250" cy="457200"/>
          </a:xfrm>
          <a:custGeom>
            <a:avLst/>
            <a:gdLst/>
            <a:ahLst/>
            <a:cxnLst/>
            <a:rect l="l" t="t" r="r" b="b"/>
            <a:pathLst>
              <a:path w="476250" h="457200">
                <a:moveTo>
                  <a:pt x="238759" y="0"/>
                </a:moveTo>
                <a:lnTo>
                  <a:pt x="278122" y="2868"/>
                </a:lnTo>
                <a:lnTo>
                  <a:pt x="332660" y="17323"/>
                </a:lnTo>
                <a:lnTo>
                  <a:pt x="380512" y="42793"/>
                </a:lnTo>
                <a:lnTo>
                  <a:pt x="420237" y="77968"/>
                </a:lnTo>
                <a:lnTo>
                  <a:pt x="450395" y="121535"/>
                </a:lnTo>
                <a:lnTo>
                  <a:pt x="469546" y="172182"/>
                </a:lnTo>
                <a:lnTo>
                  <a:pt x="476250" y="228600"/>
                </a:lnTo>
                <a:lnTo>
                  <a:pt x="475487" y="247793"/>
                </a:lnTo>
                <a:lnTo>
                  <a:pt x="464474" y="302117"/>
                </a:lnTo>
                <a:lnTo>
                  <a:pt x="441494" y="350475"/>
                </a:lnTo>
                <a:lnTo>
                  <a:pt x="407987" y="391477"/>
                </a:lnTo>
                <a:lnTo>
                  <a:pt x="365393" y="423735"/>
                </a:lnTo>
                <a:lnTo>
                  <a:pt x="315153" y="445861"/>
                </a:lnTo>
                <a:lnTo>
                  <a:pt x="258705" y="456465"/>
                </a:lnTo>
                <a:lnTo>
                  <a:pt x="238759" y="457200"/>
                </a:lnTo>
                <a:lnTo>
                  <a:pt x="218632" y="456465"/>
                </a:lnTo>
                <a:lnTo>
                  <a:pt x="180074" y="450744"/>
                </a:lnTo>
                <a:lnTo>
                  <a:pt x="127260" y="432305"/>
                </a:lnTo>
                <a:lnTo>
                  <a:pt x="81733" y="403270"/>
                </a:lnTo>
                <a:lnTo>
                  <a:pt x="44907" y="365028"/>
                </a:lnTo>
                <a:lnTo>
                  <a:pt x="18196" y="318968"/>
                </a:lnTo>
                <a:lnTo>
                  <a:pt x="3016" y="266479"/>
                </a:lnTo>
                <a:lnTo>
                  <a:pt x="0" y="228600"/>
                </a:lnTo>
                <a:lnTo>
                  <a:pt x="762" y="209234"/>
                </a:lnTo>
                <a:lnTo>
                  <a:pt x="11785" y="154594"/>
                </a:lnTo>
                <a:lnTo>
                  <a:pt x="34809" y="106161"/>
                </a:lnTo>
                <a:lnTo>
                  <a:pt x="68421" y="65246"/>
                </a:lnTo>
                <a:lnTo>
                  <a:pt x="111205" y="33160"/>
                </a:lnTo>
                <a:lnTo>
                  <a:pt x="161747" y="11216"/>
                </a:lnTo>
                <a:lnTo>
                  <a:pt x="199053" y="2868"/>
                </a:lnTo>
                <a:lnTo>
                  <a:pt x="23875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45069" y="4056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021319" y="45135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828790" y="4056379"/>
            <a:ext cx="474980" cy="457200"/>
          </a:xfrm>
          <a:custGeom>
            <a:avLst/>
            <a:gdLst/>
            <a:ahLst/>
            <a:cxnLst/>
            <a:rect l="l" t="t" r="r" b="b"/>
            <a:pathLst>
              <a:path w="474979" h="457200">
                <a:moveTo>
                  <a:pt x="237489" y="0"/>
                </a:moveTo>
                <a:lnTo>
                  <a:pt x="276852" y="2868"/>
                </a:lnTo>
                <a:lnTo>
                  <a:pt x="331390" y="17323"/>
                </a:lnTo>
                <a:lnTo>
                  <a:pt x="379242" y="42793"/>
                </a:lnTo>
                <a:lnTo>
                  <a:pt x="418967" y="77968"/>
                </a:lnTo>
                <a:lnTo>
                  <a:pt x="449125" y="121535"/>
                </a:lnTo>
                <a:lnTo>
                  <a:pt x="468276" y="172182"/>
                </a:lnTo>
                <a:lnTo>
                  <a:pt x="474979" y="228600"/>
                </a:lnTo>
                <a:lnTo>
                  <a:pt x="474217" y="247793"/>
                </a:lnTo>
                <a:lnTo>
                  <a:pt x="463204" y="302117"/>
                </a:lnTo>
                <a:lnTo>
                  <a:pt x="440224" y="350475"/>
                </a:lnTo>
                <a:lnTo>
                  <a:pt x="406717" y="391477"/>
                </a:lnTo>
                <a:lnTo>
                  <a:pt x="364123" y="423735"/>
                </a:lnTo>
                <a:lnTo>
                  <a:pt x="313883" y="445861"/>
                </a:lnTo>
                <a:lnTo>
                  <a:pt x="257435" y="456465"/>
                </a:lnTo>
                <a:lnTo>
                  <a:pt x="237489" y="457200"/>
                </a:lnTo>
                <a:lnTo>
                  <a:pt x="217544" y="456465"/>
                </a:lnTo>
                <a:lnTo>
                  <a:pt x="179294" y="450744"/>
                </a:lnTo>
                <a:lnTo>
                  <a:pt x="126824" y="432305"/>
                </a:lnTo>
                <a:lnTo>
                  <a:pt x="81521" y="403270"/>
                </a:lnTo>
                <a:lnTo>
                  <a:pt x="44825" y="365028"/>
                </a:lnTo>
                <a:lnTo>
                  <a:pt x="18176" y="318968"/>
                </a:lnTo>
                <a:lnTo>
                  <a:pt x="3014" y="266479"/>
                </a:lnTo>
                <a:lnTo>
                  <a:pt x="0" y="228600"/>
                </a:lnTo>
                <a:lnTo>
                  <a:pt x="762" y="209234"/>
                </a:lnTo>
                <a:lnTo>
                  <a:pt x="11775" y="154594"/>
                </a:lnTo>
                <a:lnTo>
                  <a:pt x="34755" y="106161"/>
                </a:lnTo>
                <a:lnTo>
                  <a:pt x="68262" y="65246"/>
                </a:lnTo>
                <a:lnTo>
                  <a:pt x="110856" y="33160"/>
                </a:lnTo>
                <a:lnTo>
                  <a:pt x="161096" y="11216"/>
                </a:lnTo>
                <a:lnTo>
                  <a:pt x="217544" y="725"/>
                </a:lnTo>
                <a:lnTo>
                  <a:pt x="23748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828790" y="4056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303769" y="45135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162040" y="3141979"/>
            <a:ext cx="617220" cy="459740"/>
          </a:xfrm>
          <a:custGeom>
            <a:avLst/>
            <a:gdLst/>
            <a:ahLst/>
            <a:cxnLst/>
            <a:rect l="l" t="t" r="r" b="b"/>
            <a:pathLst>
              <a:path w="617220" h="459739">
                <a:moveTo>
                  <a:pt x="308610" y="0"/>
                </a:moveTo>
                <a:lnTo>
                  <a:pt x="359839" y="2904"/>
                </a:lnTo>
                <a:lnTo>
                  <a:pt x="408005" y="11348"/>
                </a:lnTo>
                <a:lnTo>
                  <a:pt x="452559" y="24928"/>
                </a:lnTo>
                <a:lnTo>
                  <a:pt x="492953" y="43240"/>
                </a:lnTo>
                <a:lnTo>
                  <a:pt x="528637" y="65881"/>
                </a:lnTo>
                <a:lnTo>
                  <a:pt x="559064" y="92445"/>
                </a:lnTo>
                <a:lnTo>
                  <a:pt x="583684" y="122530"/>
                </a:lnTo>
                <a:lnTo>
                  <a:pt x="608527" y="173375"/>
                </a:lnTo>
                <a:lnTo>
                  <a:pt x="617219" y="229870"/>
                </a:lnTo>
                <a:lnTo>
                  <a:pt x="616231" y="249244"/>
                </a:lnTo>
                <a:lnTo>
                  <a:pt x="601949" y="304007"/>
                </a:lnTo>
                <a:lnTo>
                  <a:pt x="572134" y="352666"/>
                </a:lnTo>
                <a:lnTo>
                  <a:pt x="544542" y="381041"/>
                </a:lnTo>
                <a:lnTo>
                  <a:pt x="511418" y="405694"/>
                </a:lnTo>
                <a:lnTo>
                  <a:pt x="473310" y="426221"/>
                </a:lnTo>
                <a:lnTo>
                  <a:pt x="430768" y="442217"/>
                </a:lnTo>
                <a:lnTo>
                  <a:pt x="384339" y="453280"/>
                </a:lnTo>
                <a:lnTo>
                  <a:pt x="334573" y="459005"/>
                </a:lnTo>
                <a:lnTo>
                  <a:pt x="308610" y="459740"/>
                </a:lnTo>
                <a:lnTo>
                  <a:pt x="282646" y="459005"/>
                </a:lnTo>
                <a:lnTo>
                  <a:pt x="232880" y="453280"/>
                </a:lnTo>
                <a:lnTo>
                  <a:pt x="186451" y="442217"/>
                </a:lnTo>
                <a:lnTo>
                  <a:pt x="143909" y="426221"/>
                </a:lnTo>
                <a:lnTo>
                  <a:pt x="105801" y="405694"/>
                </a:lnTo>
                <a:lnTo>
                  <a:pt x="72677" y="381041"/>
                </a:lnTo>
                <a:lnTo>
                  <a:pt x="45085" y="352666"/>
                </a:lnTo>
                <a:lnTo>
                  <a:pt x="23574" y="320972"/>
                </a:lnTo>
                <a:lnTo>
                  <a:pt x="3909" y="268093"/>
                </a:lnTo>
                <a:lnTo>
                  <a:pt x="0" y="229870"/>
                </a:lnTo>
                <a:lnTo>
                  <a:pt x="988" y="210495"/>
                </a:lnTo>
                <a:lnTo>
                  <a:pt x="15270" y="155732"/>
                </a:lnTo>
                <a:lnTo>
                  <a:pt x="45085" y="107073"/>
                </a:lnTo>
                <a:lnTo>
                  <a:pt x="72677" y="78698"/>
                </a:lnTo>
                <a:lnTo>
                  <a:pt x="105801" y="54045"/>
                </a:lnTo>
                <a:lnTo>
                  <a:pt x="143909" y="33518"/>
                </a:lnTo>
                <a:lnTo>
                  <a:pt x="186451" y="17522"/>
                </a:lnTo>
                <a:lnTo>
                  <a:pt x="232880" y="6459"/>
                </a:lnTo>
                <a:lnTo>
                  <a:pt x="282646" y="734"/>
                </a:lnTo>
                <a:lnTo>
                  <a:pt x="30861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162040" y="31419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779259" y="36029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648450" y="3599179"/>
            <a:ext cx="312420" cy="457200"/>
          </a:xfrm>
          <a:custGeom>
            <a:avLst/>
            <a:gdLst/>
            <a:ahLst/>
            <a:cxnLst/>
            <a:rect l="l" t="t" r="r" b="b"/>
            <a:pathLst>
              <a:path w="312420" h="457200">
                <a:moveTo>
                  <a:pt x="0" y="0"/>
                </a:moveTo>
                <a:lnTo>
                  <a:pt x="312420" y="457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790180" y="3463290"/>
            <a:ext cx="190500" cy="593090"/>
          </a:xfrm>
          <a:custGeom>
            <a:avLst/>
            <a:gdLst/>
            <a:ahLst/>
            <a:cxnLst/>
            <a:rect l="l" t="t" r="r" b="b"/>
            <a:pathLst>
              <a:path w="190500" h="593089">
                <a:moveTo>
                  <a:pt x="190500" y="0"/>
                </a:moveTo>
                <a:lnTo>
                  <a:pt x="0" y="59308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268969" y="3444240"/>
            <a:ext cx="283210" cy="647700"/>
          </a:xfrm>
          <a:custGeom>
            <a:avLst/>
            <a:gdLst/>
            <a:ahLst/>
            <a:cxnLst/>
            <a:rect l="l" t="t" r="r" b="b"/>
            <a:pathLst>
              <a:path w="283209" h="647700">
                <a:moveTo>
                  <a:pt x="0" y="0"/>
                </a:moveTo>
                <a:lnTo>
                  <a:pt x="283209" y="6477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6306820" y="326789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3</a:t>
            </a:r>
            <a:r>
              <a:rPr sz="1800" b="1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486400" y="2286000"/>
            <a:ext cx="3566160" cy="3383279"/>
          </a:xfrm>
          <a:custGeom>
            <a:avLst/>
            <a:gdLst/>
            <a:ahLst/>
            <a:cxnLst/>
            <a:rect l="l" t="t" r="r" b="b"/>
            <a:pathLst>
              <a:path w="3566159" h="3383279">
                <a:moveTo>
                  <a:pt x="1783079" y="3383279"/>
                </a:moveTo>
                <a:lnTo>
                  <a:pt x="0" y="3383279"/>
                </a:lnTo>
                <a:lnTo>
                  <a:pt x="0" y="0"/>
                </a:lnTo>
                <a:lnTo>
                  <a:pt x="3566159" y="0"/>
                </a:lnTo>
                <a:lnTo>
                  <a:pt x="3566159" y="3383279"/>
                </a:lnTo>
                <a:lnTo>
                  <a:pt x="1783079" y="3383279"/>
                </a:lnTo>
                <a:close/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7975600" y="316375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67</a:t>
            </a:r>
            <a:endParaRPr sz="18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664200" y="517543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998969" y="4169592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651750" y="418483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25</a:t>
            </a:r>
            <a:endParaRPr sz="18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442959" y="420515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33</a:t>
            </a:r>
            <a:endParaRPr sz="18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725159" y="4545329"/>
            <a:ext cx="182880" cy="483870"/>
          </a:xfrm>
          <a:custGeom>
            <a:avLst/>
            <a:gdLst/>
            <a:ahLst/>
            <a:cxnLst/>
            <a:rect l="l" t="t" r="r" b="b"/>
            <a:pathLst>
              <a:path w="182879" h="483870">
                <a:moveTo>
                  <a:pt x="182879" y="0"/>
                </a:moveTo>
                <a:lnTo>
                  <a:pt x="0" y="48387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439659" y="2468879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13331" y="230"/>
                </a:lnTo>
                <a:lnTo>
                  <a:pt x="26235" y="991"/>
                </a:lnTo>
                <a:lnTo>
                  <a:pt x="38711" y="2383"/>
                </a:lnTo>
                <a:lnTo>
                  <a:pt x="50758" y="4507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545069" y="2490470"/>
            <a:ext cx="43815" cy="26670"/>
          </a:xfrm>
          <a:custGeom>
            <a:avLst/>
            <a:gdLst/>
            <a:ahLst/>
            <a:cxnLst/>
            <a:rect l="l" t="t" r="r" b="b"/>
            <a:pathLst>
              <a:path w="43815" h="26669">
                <a:moveTo>
                  <a:pt x="0" y="0"/>
                </a:moveTo>
                <a:lnTo>
                  <a:pt x="11525" y="5812"/>
                </a:lnTo>
                <a:lnTo>
                  <a:pt x="22623" y="12278"/>
                </a:lnTo>
                <a:lnTo>
                  <a:pt x="33292" y="19194"/>
                </a:lnTo>
                <a:lnTo>
                  <a:pt x="43534" y="26358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628890" y="2556510"/>
            <a:ext cx="27305" cy="43180"/>
          </a:xfrm>
          <a:custGeom>
            <a:avLst/>
            <a:gdLst/>
            <a:ahLst/>
            <a:cxnLst/>
            <a:rect l="l" t="t" r="r" b="b"/>
            <a:pathLst>
              <a:path w="27304" h="43180">
                <a:moveTo>
                  <a:pt x="0" y="0"/>
                </a:moveTo>
                <a:lnTo>
                  <a:pt x="7716" y="10147"/>
                </a:lnTo>
                <a:lnTo>
                  <a:pt x="14677" y="20723"/>
                </a:lnTo>
                <a:lnTo>
                  <a:pt x="20986" y="31727"/>
                </a:lnTo>
                <a:lnTo>
                  <a:pt x="26742" y="43159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673340" y="2653029"/>
            <a:ext cx="3810" cy="54610"/>
          </a:xfrm>
          <a:custGeom>
            <a:avLst/>
            <a:gdLst/>
            <a:ahLst/>
            <a:cxnLst/>
            <a:rect l="l" t="t" r="r" b="b"/>
            <a:pathLst>
              <a:path w="3809" h="54610">
                <a:moveTo>
                  <a:pt x="0" y="0"/>
                </a:moveTo>
                <a:lnTo>
                  <a:pt x="1860" y="12209"/>
                </a:lnTo>
                <a:lnTo>
                  <a:pt x="3103" y="24861"/>
                </a:lnTo>
                <a:lnTo>
                  <a:pt x="3728" y="37779"/>
                </a:lnTo>
                <a:lnTo>
                  <a:pt x="3809" y="48260"/>
                </a:lnTo>
                <a:lnTo>
                  <a:pt x="3809" y="50800"/>
                </a:lnTo>
                <a:lnTo>
                  <a:pt x="3809" y="54610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649520" y="2760979"/>
            <a:ext cx="20320" cy="46990"/>
          </a:xfrm>
          <a:custGeom>
            <a:avLst/>
            <a:gdLst/>
            <a:ahLst/>
            <a:cxnLst/>
            <a:rect l="l" t="t" r="r" b="b"/>
            <a:pathLst>
              <a:path w="20320" h="46989">
                <a:moveTo>
                  <a:pt x="20009" y="0"/>
                </a:moveTo>
                <a:lnTo>
                  <a:pt x="16022" y="11803"/>
                </a:lnTo>
                <a:lnTo>
                  <a:pt x="11292" y="23730"/>
                </a:lnTo>
                <a:lnTo>
                  <a:pt x="5918" y="35484"/>
                </a:lnTo>
                <a:lnTo>
                  <a:pt x="0" y="46769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577301" y="2853689"/>
            <a:ext cx="39370" cy="32384"/>
          </a:xfrm>
          <a:custGeom>
            <a:avLst/>
            <a:gdLst/>
            <a:ahLst/>
            <a:cxnLst/>
            <a:rect l="l" t="t" r="r" b="b"/>
            <a:pathLst>
              <a:path w="39370" h="32385">
                <a:moveTo>
                  <a:pt x="38888" y="0"/>
                </a:moveTo>
                <a:lnTo>
                  <a:pt x="29903" y="8726"/>
                </a:lnTo>
                <a:lnTo>
                  <a:pt x="20623" y="17033"/>
                </a:lnTo>
                <a:lnTo>
                  <a:pt x="10754" y="24920"/>
                </a:lnTo>
                <a:lnTo>
                  <a:pt x="0" y="32389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476911" y="2910839"/>
            <a:ext cx="49530" cy="12700"/>
          </a:xfrm>
          <a:custGeom>
            <a:avLst/>
            <a:gdLst/>
            <a:ahLst/>
            <a:cxnLst/>
            <a:rect l="l" t="t" r="r" b="b"/>
            <a:pathLst>
              <a:path w="49529" h="12700">
                <a:moveTo>
                  <a:pt x="49108" y="0"/>
                </a:moveTo>
                <a:lnTo>
                  <a:pt x="37338" y="4103"/>
                </a:lnTo>
                <a:lnTo>
                  <a:pt x="25365" y="7451"/>
                </a:lnTo>
                <a:lnTo>
                  <a:pt x="12986" y="10147"/>
                </a:lnTo>
                <a:lnTo>
                  <a:pt x="0" y="12291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369172" y="2916492"/>
            <a:ext cx="50165" cy="8890"/>
          </a:xfrm>
          <a:custGeom>
            <a:avLst/>
            <a:gdLst/>
            <a:ahLst/>
            <a:cxnLst/>
            <a:rect l="l" t="t" r="r" b="b"/>
            <a:pathLst>
              <a:path w="50165" h="8889">
                <a:moveTo>
                  <a:pt x="50167" y="8317"/>
                </a:moveTo>
                <a:lnTo>
                  <a:pt x="37360" y="7163"/>
                </a:lnTo>
                <a:lnTo>
                  <a:pt x="24660" y="5463"/>
                </a:lnTo>
                <a:lnTo>
                  <a:pt x="12171" y="3110"/>
                </a:lnTo>
                <a:lnTo>
                  <a:pt x="0" y="0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276225" y="2866250"/>
            <a:ext cx="41910" cy="29845"/>
          </a:xfrm>
          <a:custGeom>
            <a:avLst/>
            <a:gdLst/>
            <a:ahLst/>
            <a:cxnLst/>
            <a:rect l="l" t="t" r="r" b="b"/>
            <a:pathLst>
              <a:path w="41909" h="29844">
                <a:moveTo>
                  <a:pt x="41514" y="29349"/>
                </a:moveTo>
                <a:lnTo>
                  <a:pt x="30379" y="22769"/>
                </a:lnTo>
                <a:lnTo>
                  <a:pt x="19875" y="15556"/>
                </a:lnTo>
                <a:lnTo>
                  <a:pt x="9813" y="7902"/>
                </a:lnTo>
                <a:lnTo>
                  <a:pt x="0" y="0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215997" y="2777847"/>
            <a:ext cx="23495" cy="45720"/>
          </a:xfrm>
          <a:custGeom>
            <a:avLst/>
            <a:gdLst/>
            <a:ahLst/>
            <a:cxnLst/>
            <a:rect l="l" t="t" r="r" b="b"/>
            <a:pathLst>
              <a:path w="23495" h="45719">
                <a:moveTo>
                  <a:pt x="23002" y="45362"/>
                </a:moveTo>
                <a:lnTo>
                  <a:pt x="16233" y="34406"/>
                </a:lnTo>
                <a:lnTo>
                  <a:pt x="10209" y="23128"/>
                </a:lnTo>
                <a:lnTo>
                  <a:pt x="4831" y="11626"/>
                </a:lnTo>
                <a:lnTo>
                  <a:pt x="0" y="0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202169" y="2671860"/>
            <a:ext cx="1270" cy="51435"/>
          </a:xfrm>
          <a:custGeom>
            <a:avLst/>
            <a:gdLst/>
            <a:ahLst/>
            <a:cxnLst/>
            <a:rect l="l" t="t" r="r" b="b"/>
            <a:pathLst>
              <a:path w="1270" h="51435">
                <a:moveTo>
                  <a:pt x="1269" y="51019"/>
                </a:moveTo>
                <a:lnTo>
                  <a:pt x="159" y="38334"/>
                </a:lnTo>
                <a:lnTo>
                  <a:pt x="0" y="25652"/>
                </a:lnTo>
                <a:lnTo>
                  <a:pt x="509" y="12504"/>
                </a:lnTo>
                <a:lnTo>
                  <a:pt x="1209" y="0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217409" y="2570614"/>
            <a:ext cx="22860" cy="45720"/>
          </a:xfrm>
          <a:custGeom>
            <a:avLst/>
            <a:gdLst/>
            <a:ahLst/>
            <a:cxnLst/>
            <a:rect l="l" t="t" r="r" b="b"/>
            <a:pathLst>
              <a:path w="22859" h="45719">
                <a:moveTo>
                  <a:pt x="0" y="45584"/>
                </a:moveTo>
                <a:lnTo>
                  <a:pt x="4711" y="33419"/>
                </a:lnTo>
                <a:lnTo>
                  <a:pt x="9944" y="21898"/>
                </a:lnTo>
                <a:lnTo>
                  <a:pt x="15798" y="10825"/>
                </a:lnTo>
                <a:lnTo>
                  <a:pt x="22372" y="0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278369" y="2497862"/>
            <a:ext cx="41910" cy="29845"/>
          </a:xfrm>
          <a:custGeom>
            <a:avLst/>
            <a:gdLst/>
            <a:ahLst/>
            <a:cxnLst/>
            <a:rect l="l" t="t" r="r" b="b"/>
            <a:pathLst>
              <a:path w="41909" h="29844">
                <a:moveTo>
                  <a:pt x="0" y="29437"/>
                </a:moveTo>
                <a:lnTo>
                  <a:pt x="9559" y="21418"/>
                </a:lnTo>
                <a:lnTo>
                  <a:pt x="19787" y="13838"/>
                </a:lnTo>
                <a:lnTo>
                  <a:pt x="30472" y="6699"/>
                </a:lnTo>
                <a:lnTo>
                  <a:pt x="41403" y="0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372350" y="2469031"/>
            <a:ext cx="50165" cy="8890"/>
          </a:xfrm>
          <a:custGeom>
            <a:avLst/>
            <a:gdLst/>
            <a:ahLst/>
            <a:cxnLst/>
            <a:rect l="l" t="t" r="r" b="b"/>
            <a:pathLst>
              <a:path w="50165" h="8889">
                <a:moveTo>
                  <a:pt x="0" y="8738"/>
                </a:moveTo>
                <a:lnTo>
                  <a:pt x="12110" y="5497"/>
                </a:lnTo>
                <a:lnTo>
                  <a:pt x="24556" y="3030"/>
                </a:lnTo>
                <a:lnTo>
                  <a:pt x="37230" y="1233"/>
                </a:lnTo>
                <a:lnTo>
                  <a:pt x="50026" y="0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85409" y="2560320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20955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030470" y="2505710"/>
            <a:ext cx="162560" cy="109220"/>
          </a:xfrm>
          <a:custGeom>
            <a:avLst/>
            <a:gdLst/>
            <a:ahLst/>
            <a:cxnLst/>
            <a:rect l="l" t="t" r="r" b="b"/>
            <a:pathLst>
              <a:path w="162560" h="109219">
                <a:moveTo>
                  <a:pt x="162559" y="0"/>
                </a:moveTo>
                <a:lnTo>
                  <a:pt x="0" y="54610"/>
                </a:lnTo>
                <a:lnTo>
                  <a:pt x="162559" y="109219"/>
                </a:lnTo>
                <a:lnTo>
                  <a:pt x="1625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185409" y="4297679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20955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030470" y="4243070"/>
            <a:ext cx="162560" cy="109220"/>
          </a:xfrm>
          <a:custGeom>
            <a:avLst/>
            <a:gdLst/>
            <a:ahLst/>
            <a:cxnLst/>
            <a:rect l="l" t="t" r="r" b="b"/>
            <a:pathLst>
              <a:path w="162560" h="109220">
                <a:moveTo>
                  <a:pt x="162559" y="0"/>
                </a:moveTo>
                <a:lnTo>
                  <a:pt x="0" y="54609"/>
                </a:lnTo>
                <a:lnTo>
                  <a:pt x="162559" y="109219"/>
                </a:lnTo>
                <a:lnTo>
                  <a:pt x="1625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220970" y="3327400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20955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066029" y="3274059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60" h="107950">
                <a:moveTo>
                  <a:pt x="162560" y="0"/>
                </a:moveTo>
                <a:lnTo>
                  <a:pt x="0" y="53339"/>
                </a:lnTo>
                <a:lnTo>
                  <a:pt x="162560" y="107950"/>
                </a:lnTo>
                <a:lnTo>
                  <a:pt x="1625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7345680" y="2578282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675640" y="5648959"/>
            <a:ext cx="142240" cy="1409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75640" y="6586219"/>
            <a:ext cx="142240" cy="1422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875030" y="5576228"/>
            <a:ext cx="4251325" cy="124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9800"/>
              </a:lnSpc>
            </a:pPr>
            <a:r>
              <a:rPr sz="2200" spc="-2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spc="2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nl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27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ee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27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2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ar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27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2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min l</a:t>
            </a:r>
            <a:r>
              <a:rPr sz="2200" dirty="0">
                <a:latin typeface="Arial"/>
                <a:cs typeface="Arial"/>
              </a:rPr>
              <a:t>eve</a:t>
            </a:r>
            <a:r>
              <a:rPr sz="2200" spc="-5" dirty="0">
                <a:latin typeface="Arial"/>
                <a:cs typeface="Arial"/>
              </a:rPr>
              <a:t>l(</a:t>
            </a:r>
            <a:r>
              <a:rPr sz="2200" dirty="0">
                <a:latin typeface="Arial"/>
                <a:cs typeface="Arial"/>
              </a:rPr>
              <a:t>s)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f</a:t>
            </a:r>
            <a:r>
              <a:rPr sz="2200" spc="-5" dirty="0">
                <a:latin typeface="Arial"/>
                <a:cs typeface="Arial"/>
              </a:rPr>
              <a:t>ter</a:t>
            </a:r>
            <a:r>
              <a:rPr sz="2200" spc="-10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rd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200" spc="-25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ce 3 </a:t>
            </a:r>
            <a:r>
              <a:rPr sz="2200" spc="-15" dirty="0">
                <a:latin typeface="Arial"/>
                <a:cs typeface="Arial"/>
              </a:rPr>
              <a:t>&lt;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5 </a:t>
            </a:r>
            <a:r>
              <a:rPr sz="2200" spc="-20" dirty="0">
                <a:latin typeface="Arial"/>
                <a:cs typeface="Arial"/>
              </a:rPr>
              <a:t>=</a:t>
            </a:r>
            <a:r>
              <a:rPr sz="2200" spc="-15" dirty="0">
                <a:latin typeface="Arial"/>
                <a:cs typeface="Arial"/>
              </a:rPr>
              <a:t>&gt;</a:t>
            </a:r>
            <a:r>
              <a:rPr sz="2200" dirty="0">
                <a:latin typeface="Arial"/>
                <a:cs typeface="Arial"/>
              </a:rPr>
              <a:t> 5</a:t>
            </a:r>
            <a:r>
              <a:rPr sz="2200" spc="-5" dirty="0">
                <a:latin typeface="Arial"/>
                <a:cs typeface="Arial"/>
              </a:rPr>
              <a:t> mo</a:t>
            </a:r>
            <a:r>
              <a:rPr sz="2200" spc="5" dirty="0">
                <a:latin typeface="Arial"/>
                <a:cs typeface="Arial"/>
              </a:rPr>
              <a:t>v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down</a:t>
            </a:r>
            <a:endParaRPr sz="2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886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" y="273050"/>
            <a:ext cx="9672319" cy="553998"/>
          </a:xfrm>
        </p:spPr>
        <p:txBody>
          <a:bodyPr/>
          <a:lstStyle/>
          <a:p>
            <a:r>
              <a:rPr lang="en-ZA" dirty="0" err="1" smtClean="0"/>
              <a:t>percolateDown</a:t>
            </a:r>
            <a:r>
              <a:rPr lang="en-ZA" dirty="0" smtClean="0"/>
              <a:t> for min-max heap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99" y="1327467"/>
            <a:ext cx="9144000" cy="4431983"/>
          </a:xfrm>
        </p:spPr>
        <p:txBody>
          <a:bodyPr/>
          <a:lstStyle/>
          <a:p>
            <a:r>
              <a:rPr lang="en-ZA" dirty="0" smtClean="0"/>
              <a:t> </a:t>
            </a:r>
            <a:r>
              <a:rPr lang="en-ZA" dirty="0" err="1" smtClean="0"/>
              <a:t>percolateDown</a:t>
            </a:r>
            <a:r>
              <a:rPr lang="en-ZA" dirty="0" smtClean="0"/>
              <a:t>( j ) {</a:t>
            </a:r>
          </a:p>
          <a:p>
            <a:endParaRPr lang="en-ZA" dirty="0" smtClean="0"/>
          </a:p>
          <a:p>
            <a:r>
              <a:rPr lang="en-ZA" dirty="0" smtClean="0">
                <a:solidFill>
                  <a:srgbClr val="FF0000"/>
                </a:solidFill>
              </a:rPr>
              <a:t>// </a:t>
            </a:r>
            <a:r>
              <a:rPr lang="en-ZA" dirty="0">
                <a:solidFill>
                  <a:srgbClr val="FF0000"/>
                </a:solidFill>
              </a:rPr>
              <a:t>could be deleting min or max</a:t>
            </a:r>
          </a:p>
          <a:p>
            <a:endParaRPr lang="en-ZA" dirty="0" smtClean="0"/>
          </a:p>
          <a:p>
            <a:r>
              <a:rPr lang="en-ZA" dirty="0"/>
              <a:t>	</a:t>
            </a:r>
            <a:r>
              <a:rPr lang="en-ZA" dirty="0" smtClean="0"/>
              <a:t>if </a:t>
            </a:r>
            <a:r>
              <a:rPr lang="en-ZA" dirty="0" err="1" smtClean="0"/>
              <a:t>isMinLevel</a:t>
            </a:r>
            <a:r>
              <a:rPr lang="en-ZA" dirty="0" smtClean="0"/>
              <a:t>( j ) </a:t>
            </a:r>
            <a:r>
              <a:rPr lang="en-ZA" dirty="0"/>
              <a:t>	</a:t>
            </a:r>
            <a:r>
              <a:rPr lang="en-ZA" dirty="0" smtClean="0"/>
              <a:t>	</a:t>
            </a:r>
            <a:r>
              <a:rPr lang="en-ZA" dirty="0" err="1" smtClean="0"/>
              <a:t>percolateDownMin</a:t>
            </a:r>
            <a:r>
              <a:rPr lang="en-ZA" dirty="0" smtClean="0"/>
              <a:t>(j)</a:t>
            </a:r>
          </a:p>
          <a:p>
            <a:r>
              <a:rPr lang="en-ZA" dirty="0"/>
              <a:t>	</a:t>
            </a:r>
            <a:r>
              <a:rPr lang="en-ZA" dirty="0" smtClean="0"/>
              <a:t>	else</a:t>
            </a:r>
            <a:r>
              <a:rPr lang="en-ZA" dirty="0"/>
              <a:t>	</a:t>
            </a:r>
            <a:r>
              <a:rPr lang="en-ZA" dirty="0" smtClean="0"/>
              <a:t>	  </a:t>
            </a:r>
          </a:p>
          <a:p>
            <a:r>
              <a:rPr lang="en-ZA" dirty="0"/>
              <a:t>	</a:t>
            </a:r>
            <a:r>
              <a:rPr lang="en-ZA" dirty="0" smtClean="0"/>
              <a:t>		</a:t>
            </a:r>
            <a:r>
              <a:rPr lang="en-ZA" dirty="0" err="1" smtClean="0"/>
              <a:t>percolateDownMax</a:t>
            </a:r>
            <a:r>
              <a:rPr lang="en-ZA" dirty="0" smtClean="0"/>
              <a:t>( j )</a:t>
            </a:r>
          </a:p>
          <a:p>
            <a:r>
              <a:rPr lang="en-ZA" dirty="0"/>
              <a:t>}</a:t>
            </a: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123102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" y="273050"/>
            <a:ext cx="9672319" cy="553998"/>
          </a:xfrm>
        </p:spPr>
        <p:txBody>
          <a:bodyPr/>
          <a:lstStyle/>
          <a:p>
            <a:r>
              <a:rPr lang="en-ZA" dirty="0" err="1" smtClean="0"/>
              <a:t>percolateDown</a:t>
            </a:r>
            <a:r>
              <a:rPr lang="en-ZA" dirty="0" smtClean="0"/>
              <a:t> for min-max heap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99" y="1187450"/>
            <a:ext cx="9144000" cy="5909310"/>
          </a:xfrm>
        </p:spPr>
        <p:txBody>
          <a:bodyPr/>
          <a:lstStyle/>
          <a:p>
            <a:r>
              <a:rPr lang="en-ZA" sz="2400" dirty="0" err="1" smtClean="0"/>
              <a:t>percolateDownMin</a:t>
            </a:r>
            <a:r>
              <a:rPr lang="en-ZA" sz="2400" dirty="0" smtClean="0"/>
              <a:t>(</a:t>
            </a:r>
            <a:r>
              <a:rPr lang="en-ZA" sz="2400" dirty="0" err="1" smtClean="0"/>
              <a:t>int</a:t>
            </a:r>
            <a:r>
              <a:rPr lang="en-ZA" sz="2400" dirty="0" smtClean="0"/>
              <a:t> j) {</a:t>
            </a:r>
          </a:p>
          <a:p>
            <a:r>
              <a:rPr lang="en-ZA" sz="2400" dirty="0" smtClean="0"/>
              <a:t>while </a:t>
            </a:r>
            <a:r>
              <a:rPr lang="en-ZA" sz="2400" dirty="0" err="1" smtClean="0"/>
              <a:t>hasGrandchild</a:t>
            </a:r>
            <a:r>
              <a:rPr lang="en-ZA" sz="2400" dirty="0" smtClean="0"/>
              <a:t>(j)</a:t>
            </a:r>
          </a:p>
          <a:p>
            <a:r>
              <a:rPr lang="en-ZA" sz="2400" dirty="0"/>
              <a:t>	</a:t>
            </a:r>
            <a:r>
              <a:rPr lang="en-ZA" sz="2400" dirty="0" smtClean="0"/>
              <a:t>{ m = </a:t>
            </a:r>
            <a:r>
              <a:rPr lang="en-ZA" sz="2400" dirty="0" err="1" smtClean="0"/>
              <a:t>minGrandchild</a:t>
            </a:r>
            <a:r>
              <a:rPr lang="en-ZA" sz="2400" dirty="0" smtClean="0"/>
              <a:t>(j);  </a:t>
            </a:r>
            <a:r>
              <a:rPr lang="en-ZA" sz="2400" dirty="0" smtClean="0">
                <a:solidFill>
                  <a:srgbClr val="FF0000"/>
                </a:solidFill>
              </a:rPr>
              <a:t>// grandchildren are min-level nodes</a:t>
            </a:r>
          </a:p>
          <a:p>
            <a:r>
              <a:rPr lang="en-ZA" sz="2400" dirty="0"/>
              <a:t>	</a:t>
            </a:r>
            <a:r>
              <a:rPr lang="en-ZA" sz="2400" dirty="0" smtClean="0"/>
              <a:t> if (</a:t>
            </a:r>
            <a:r>
              <a:rPr lang="en-ZA" sz="2400" dirty="0" err="1" smtClean="0"/>
              <a:t>arr</a:t>
            </a:r>
            <a:r>
              <a:rPr lang="en-ZA" sz="2400" dirty="0" smtClean="0"/>
              <a:t>[m] &gt; </a:t>
            </a:r>
            <a:r>
              <a:rPr lang="en-ZA" sz="2400" dirty="0" err="1" smtClean="0"/>
              <a:t>arr</a:t>
            </a:r>
            <a:r>
              <a:rPr lang="en-ZA" sz="2400" dirty="0" smtClean="0"/>
              <a:t>[j]) return;</a:t>
            </a:r>
          </a:p>
          <a:p>
            <a:r>
              <a:rPr lang="en-ZA" sz="2400" dirty="0"/>
              <a:t>	</a:t>
            </a:r>
            <a:r>
              <a:rPr lang="en-ZA" sz="2400" dirty="0" smtClean="0"/>
              <a:t>swap (m, j);</a:t>
            </a:r>
          </a:p>
          <a:p>
            <a:r>
              <a:rPr lang="en-ZA" sz="2400" dirty="0"/>
              <a:t>	</a:t>
            </a:r>
            <a:r>
              <a:rPr lang="en-ZA" sz="2400" dirty="0" smtClean="0"/>
              <a:t>if (</a:t>
            </a:r>
            <a:r>
              <a:rPr lang="en-ZA" sz="2400" dirty="0" err="1" smtClean="0"/>
              <a:t>arr</a:t>
            </a:r>
            <a:r>
              <a:rPr lang="en-ZA" sz="2400" dirty="0" smtClean="0"/>
              <a:t>[m] &gt; </a:t>
            </a:r>
            <a:r>
              <a:rPr lang="en-ZA" sz="2400" dirty="0" err="1" smtClean="0"/>
              <a:t>arr</a:t>
            </a:r>
            <a:r>
              <a:rPr lang="en-ZA" sz="2400" dirty="0" smtClean="0"/>
              <a:t>[ parent(m) ] </a:t>
            </a:r>
            <a:r>
              <a:rPr lang="en-ZA" sz="2400" dirty="0" smtClean="0">
                <a:solidFill>
                  <a:srgbClr val="FF0000"/>
                </a:solidFill>
              </a:rPr>
              <a:t>// new </a:t>
            </a:r>
            <a:r>
              <a:rPr lang="en-ZA" sz="2400" dirty="0" err="1" smtClean="0">
                <a:solidFill>
                  <a:srgbClr val="FF0000"/>
                </a:solidFill>
              </a:rPr>
              <a:t>arr</a:t>
            </a:r>
            <a:r>
              <a:rPr lang="en-ZA" sz="2400" dirty="0" smtClean="0">
                <a:solidFill>
                  <a:srgbClr val="FF0000"/>
                </a:solidFill>
              </a:rPr>
              <a:t>[m] value may be too big</a:t>
            </a:r>
          </a:p>
          <a:p>
            <a:r>
              <a:rPr lang="en-ZA" sz="2400" dirty="0"/>
              <a:t>	</a:t>
            </a:r>
            <a:r>
              <a:rPr lang="en-ZA" sz="2400" dirty="0" smtClean="0"/>
              <a:t>	swap (m, parent(m) );</a:t>
            </a:r>
          </a:p>
          <a:p>
            <a:r>
              <a:rPr lang="en-ZA" sz="2400" dirty="0"/>
              <a:t>	</a:t>
            </a:r>
            <a:r>
              <a:rPr lang="en-ZA" sz="2400" dirty="0" smtClean="0"/>
              <a:t>j = m;</a:t>
            </a:r>
          </a:p>
          <a:p>
            <a:r>
              <a:rPr lang="en-ZA" sz="2400" dirty="0"/>
              <a:t>	</a:t>
            </a:r>
            <a:r>
              <a:rPr lang="en-ZA" sz="2400" dirty="0" smtClean="0"/>
              <a:t>}</a:t>
            </a:r>
          </a:p>
          <a:p>
            <a:r>
              <a:rPr lang="en-ZA" sz="2400" dirty="0" smtClean="0"/>
              <a:t>if </a:t>
            </a:r>
            <a:r>
              <a:rPr lang="en-ZA" sz="2400" dirty="0" err="1" smtClean="0"/>
              <a:t>hasChild</a:t>
            </a:r>
            <a:r>
              <a:rPr lang="en-ZA" sz="2400" dirty="0" smtClean="0"/>
              <a:t>(j) </a:t>
            </a:r>
            <a:r>
              <a:rPr lang="en-ZA" sz="2400" dirty="0" smtClean="0">
                <a:solidFill>
                  <a:srgbClr val="FF0000"/>
                </a:solidFill>
              </a:rPr>
              <a:t>// reached 2</a:t>
            </a:r>
            <a:r>
              <a:rPr lang="en-ZA" sz="2400" baseline="30000" dirty="0" smtClean="0">
                <a:solidFill>
                  <a:srgbClr val="FF0000"/>
                </a:solidFill>
              </a:rPr>
              <a:t>nd</a:t>
            </a:r>
            <a:r>
              <a:rPr lang="en-ZA" sz="2400" dirty="0" smtClean="0">
                <a:solidFill>
                  <a:srgbClr val="FF0000"/>
                </a:solidFill>
              </a:rPr>
              <a:t> last level i.e. has kids but not grandkids</a:t>
            </a:r>
          </a:p>
          <a:p>
            <a:r>
              <a:rPr lang="en-ZA" sz="2400" dirty="0"/>
              <a:t>	</a:t>
            </a:r>
            <a:r>
              <a:rPr lang="en-ZA" sz="2400" dirty="0" smtClean="0"/>
              <a:t>{ m = </a:t>
            </a:r>
            <a:r>
              <a:rPr lang="en-ZA" sz="2400" dirty="0" err="1" smtClean="0"/>
              <a:t>minOfChildren</a:t>
            </a:r>
            <a:r>
              <a:rPr lang="en-ZA" sz="2400" dirty="0" smtClean="0"/>
              <a:t> (j); </a:t>
            </a:r>
            <a:r>
              <a:rPr lang="en-ZA" sz="2400" dirty="0" smtClean="0">
                <a:solidFill>
                  <a:srgbClr val="FF0000"/>
                </a:solidFill>
              </a:rPr>
              <a:t>//  in case this leaf &lt; its new parent</a:t>
            </a:r>
          </a:p>
          <a:p>
            <a:r>
              <a:rPr lang="en-ZA" sz="2400" dirty="0" smtClean="0"/>
              <a:t>	if (</a:t>
            </a:r>
            <a:r>
              <a:rPr lang="en-ZA" sz="2400" dirty="0" err="1" smtClean="0"/>
              <a:t>arr</a:t>
            </a:r>
            <a:r>
              <a:rPr lang="en-ZA" sz="2400" dirty="0" smtClean="0"/>
              <a:t>[m] &gt; </a:t>
            </a:r>
            <a:r>
              <a:rPr lang="en-ZA" sz="2400" dirty="0" err="1" smtClean="0"/>
              <a:t>arr</a:t>
            </a:r>
            <a:r>
              <a:rPr lang="en-ZA" sz="2400" dirty="0" smtClean="0"/>
              <a:t>[j]) return;</a:t>
            </a:r>
          </a:p>
          <a:p>
            <a:r>
              <a:rPr lang="en-ZA" sz="2400" dirty="0"/>
              <a:t>	</a:t>
            </a:r>
            <a:r>
              <a:rPr lang="en-ZA" sz="2400" dirty="0" smtClean="0"/>
              <a:t>swap (m, j);</a:t>
            </a:r>
          </a:p>
          <a:p>
            <a:r>
              <a:rPr lang="en-ZA" sz="2400" dirty="0"/>
              <a:t>	</a:t>
            </a:r>
            <a:r>
              <a:rPr lang="en-ZA" sz="2400" dirty="0" smtClean="0"/>
              <a:t>}</a:t>
            </a:r>
          </a:p>
          <a:p>
            <a:r>
              <a:rPr lang="en-ZA" sz="2400" dirty="0" smtClean="0"/>
              <a:t>}</a:t>
            </a:r>
          </a:p>
          <a:p>
            <a:r>
              <a:rPr lang="en-ZA" sz="2400" dirty="0" smtClean="0"/>
              <a:t>// </a:t>
            </a:r>
            <a:r>
              <a:rPr lang="en-ZA" sz="2400" dirty="0" err="1" smtClean="0"/>
              <a:t>percolateDownMax</a:t>
            </a:r>
            <a:r>
              <a:rPr lang="en-ZA" sz="2400" dirty="0" smtClean="0"/>
              <a:t> is similar, except comparisons are &lt; </a:t>
            </a:r>
          </a:p>
        </p:txBody>
      </p:sp>
    </p:spTree>
    <p:extLst>
      <p:ext uri="{BB962C8B-B14F-4D97-AF65-F5344CB8AC3E}">
        <p14:creationId xmlns:p14="http://schemas.microsoft.com/office/powerpoint/2010/main" val="392147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745D30EA-3E22-4433-83C7-363CB25F23FD}" type="slidenum">
              <a:rPr lang="en-US" altLang="en-US"/>
              <a:pPr/>
              <a:t>3</a:t>
            </a:fld>
            <a:endParaRPr lang="en-US" altLang="en-US"/>
          </a:p>
        </p:txBody>
      </p:sp>
      <p:pic>
        <p:nvPicPr>
          <p:cNvPr id="1225730" name="Picture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39900" y="365714"/>
            <a:ext cx="11823700" cy="7086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reeform 3"/>
          <p:cNvSpPr/>
          <p:nvPr/>
        </p:nvSpPr>
        <p:spPr>
          <a:xfrm>
            <a:off x="1143000" y="6009353"/>
            <a:ext cx="426144" cy="162847"/>
          </a:xfrm>
          <a:custGeom>
            <a:avLst/>
            <a:gdLst>
              <a:gd name="connsiteX0" fmla="*/ 0 w 426144"/>
              <a:gd name="connsiteY0" fmla="*/ 10447 h 162847"/>
              <a:gd name="connsiteX1" fmla="*/ 259080 w 426144"/>
              <a:gd name="connsiteY1" fmla="*/ 162847 h 162847"/>
              <a:gd name="connsiteX2" fmla="*/ 411480 w 426144"/>
              <a:gd name="connsiteY2" fmla="*/ 10447 h 162847"/>
              <a:gd name="connsiteX3" fmla="*/ 411480 w 426144"/>
              <a:gd name="connsiteY3" fmla="*/ 25687 h 16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144" h="162847">
                <a:moveTo>
                  <a:pt x="0" y="10447"/>
                </a:moveTo>
                <a:cubicBezTo>
                  <a:pt x="95250" y="86647"/>
                  <a:pt x="190500" y="162847"/>
                  <a:pt x="259080" y="162847"/>
                </a:cubicBezTo>
                <a:cubicBezTo>
                  <a:pt x="327660" y="162847"/>
                  <a:pt x="386080" y="33307"/>
                  <a:pt x="411480" y="10447"/>
                </a:cubicBezTo>
                <a:cubicBezTo>
                  <a:pt x="436880" y="-12413"/>
                  <a:pt x="424180" y="6637"/>
                  <a:pt x="411480" y="25687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Freeform 4"/>
          <p:cNvSpPr/>
          <p:nvPr/>
        </p:nvSpPr>
        <p:spPr>
          <a:xfrm>
            <a:off x="1082040" y="6004560"/>
            <a:ext cx="762000" cy="335309"/>
          </a:xfrm>
          <a:custGeom>
            <a:avLst/>
            <a:gdLst>
              <a:gd name="connsiteX0" fmla="*/ 0 w 762000"/>
              <a:gd name="connsiteY0" fmla="*/ 15240 h 335309"/>
              <a:gd name="connsiteX1" fmla="*/ 365760 w 762000"/>
              <a:gd name="connsiteY1" fmla="*/ 335280 h 335309"/>
              <a:gd name="connsiteX2" fmla="*/ 762000 w 762000"/>
              <a:gd name="connsiteY2" fmla="*/ 0 h 33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335309">
                <a:moveTo>
                  <a:pt x="0" y="15240"/>
                </a:moveTo>
                <a:cubicBezTo>
                  <a:pt x="119380" y="176530"/>
                  <a:pt x="238760" y="337820"/>
                  <a:pt x="365760" y="335280"/>
                </a:cubicBezTo>
                <a:cubicBezTo>
                  <a:pt x="492760" y="332740"/>
                  <a:pt x="627380" y="166370"/>
                  <a:pt x="762000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Freeform 5"/>
          <p:cNvSpPr/>
          <p:nvPr/>
        </p:nvSpPr>
        <p:spPr>
          <a:xfrm>
            <a:off x="1905000" y="6004560"/>
            <a:ext cx="1143000" cy="198120"/>
          </a:xfrm>
          <a:custGeom>
            <a:avLst/>
            <a:gdLst>
              <a:gd name="connsiteX0" fmla="*/ 0 w 1143000"/>
              <a:gd name="connsiteY0" fmla="*/ 0 h 198120"/>
              <a:gd name="connsiteX1" fmla="*/ 701040 w 1143000"/>
              <a:gd name="connsiteY1" fmla="*/ 198120 h 198120"/>
              <a:gd name="connsiteX2" fmla="*/ 1143000 w 1143000"/>
              <a:gd name="connsiteY2" fmla="*/ 0 h 19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198120">
                <a:moveTo>
                  <a:pt x="0" y="0"/>
                </a:moveTo>
                <a:cubicBezTo>
                  <a:pt x="255270" y="99060"/>
                  <a:pt x="510540" y="198120"/>
                  <a:pt x="701040" y="198120"/>
                </a:cubicBezTo>
                <a:cubicBezTo>
                  <a:pt x="891540" y="198120"/>
                  <a:pt x="1017270" y="99060"/>
                  <a:pt x="114300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Freeform 6"/>
          <p:cNvSpPr/>
          <p:nvPr/>
        </p:nvSpPr>
        <p:spPr>
          <a:xfrm>
            <a:off x="1889760" y="5962547"/>
            <a:ext cx="1480378" cy="423459"/>
          </a:xfrm>
          <a:custGeom>
            <a:avLst/>
            <a:gdLst>
              <a:gd name="connsiteX0" fmla="*/ 0 w 1480378"/>
              <a:gd name="connsiteY0" fmla="*/ 102973 h 423459"/>
              <a:gd name="connsiteX1" fmla="*/ 762000 w 1480378"/>
              <a:gd name="connsiteY1" fmla="*/ 423013 h 423459"/>
              <a:gd name="connsiteX2" fmla="*/ 1417320 w 1480378"/>
              <a:gd name="connsiteY2" fmla="*/ 42013 h 423459"/>
              <a:gd name="connsiteX3" fmla="*/ 1417320 w 1480378"/>
              <a:gd name="connsiteY3" fmla="*/ 26773 h 423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0378" h="423459">
                <a:moveTo>
                  <a:pt x="0" y="102973"/>
                </a:moveTo>
                <a:cubicBezTo>
                  <a:pt x="262890" y="268073"/>
                  <a:pt x="525780" y="433173"/>
                  <a:pt x="762000" y="423013"/>
                </a:cubicBezTo>
                <a:cubicBezTo>
                  <a:pt x="998220" y="412853"/>
                  <a:pt x="1417320" y="42013"/>
                  <a:pt x="1417320" y="42013"/>
                </a:cubicBezTo>
                <a:cubicBezTo>
                  <a:pt x="1526540" y="-24027"/>
                  <a:pt x="1471930" y="1373"/>
                  <a:pt x="1417320" y="26773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Freeform 7"/>
          <p:cNvSpPr/>
          <p:nvPr/>
        </p:nvSpPr>
        <p:spPr>
          <a:xfrm>
            <a:off x="1584960" y="5485101"/>
            <a:ext cx="731048" cy="243877"/>
          </a:xfrm>
          <a:custGeom>
            <a:avLst/>
            <a:gdLst>
              <a:gd name="connsiteX0" fmla="*/ 0 w 731048"/>
              <a:gd name="connsiteY0" fmla="*/ 153699 h 243877"/>
              <a:gd name="connsiteX1" fmla="*/ 411480 w 731048"/>
              <a:gd name="connsiteY1" fmla="*/ 1299 h 243877"/>
              <a:gd name="connsiteX2" fmla="*/ 716280 w 731048"/>
              <a:gd name="connsiteY2" fmla="*/ 229899 h 243877"/>
              <a:gd name="connsiteX3" fmla="*/ 655320 w 731048"/>
              <a:gd name="connsiteY3" fmla="*/ 199419 h 243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048" h="243877">
                <a:moveTo>
                  <a:pt x="0" y="153699"/>
                </a:moveTo>
                <a:cubicBezTo>
                  <a:pt x="146050" y="71149"/>
                  <a:pt x="292100" y="-11401"/>
                  <a:pt x="411480" y="1299"/>
                </a:cubicBezTo>
                <a:cubicBezTo>
                  <a:pt x="530860" y="13999"/>
                  <a:pt x="675640" y="196879"/>
                  <a:pt x="716280" y="229899"/>
                </a:cubicBezTo>
                <a:cubicBezTo>
                  <a:pt x="756920" y="262919"/>
                  <a:pt x="706120" y="231169"/>
                  <a:pt x="655320" y="199419"/>
                </a:cubicBezTo>
              </a:path>
            </a:pathLst>
          </a:custGeom>
          <a:noFill/>
          <a:ln>
            <a:solidFill>
              <a:srgbClr val="FF3399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Freeform 8"/>
          <p:cNvSpPr/>
          <p:nvPr/>
        </p:nvSpPr>
        <p:spPr>
          <a:xfrm>
            <a:off x="1463040" y="5457143"/>
            <a:ext cx="1203960" cy="259080"/>
          </a:xfrm>
          <a:custGeom>
            <a:avLst/>
            <a:gdLst>
              <a:gd name="connsiteX0" fmla="*/ 0 w 1203960"/>
              <a:gd name="connsiteY0" fmla="*/ 259080 h 259080"/>
              <a:gd name="connsiteX1" fmla="*/ 365760 w 1203960"/>
              <a:gd name="connsiteY1" fmla="*/ 0 h 259080"/>
              <a:gd name="connsiteX2" fmla="*/ 1203960 w 1203960"/>
              <a:gd name="connsiteY2" fmla="*/ 259080 h 25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3960" h="259080">
                <a:moveTo>
                  <a:pt x="0" y="259080"/>
                </a:moveTo>
                <a:cubicBezTo>
                  <a:pt x="82550" y="129540"/>
                  <a:pt x="165100" y="0"/>
                  <a:pt x="365760" y="0"/>
                </a:cubicBezTo>
                <a:cubicBezTo>
                  <a:pt x="566420" y="0"/>
                  <a:pt x="885190" y="129540"/>
                  <a:pt x="1203960" y="259080"/>
                </a:cubicBezTo>
              </a:path>
            </a:pathLst>
          </a:custGeom>
          <a:noFill/>
          <a:ln>
            <a:solidFill>
              <a:srgbClr val="FF3399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Freeform 9"/>
          <p:cNvSpPr/>
          <p:nvPr/>
        </p:nvSpPr>
        <p:spPr>
          <a:xfrm>
            <a:off x="2362200" y="5974080"/>
            <a:ext cx="1402080" cy="366000"/>
          </a:xfrm>
          <a:custGeom>
            <a:avLst/>
            <a:gdLst>
              <a:gd name="connsiteX0" fmla="*/ 0 w 1402080"/>
              <a:gd name="connsiteY0" fmla="*/ 0 h 366000"/>
              <a:gd name="connsiteX1" fmla="*/ 944880 w 1402080"/>
              <a:gd name="connsiteY1" fmla="*/ 365760 h 366000"/>
              <a:gd name="connsiteX2" fmla="*/ 1402080 w 1402080"/>
              <a:gd name="connsiteY2" fmla="*/ 60960 h 36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2080" h="366000">
                <a:moveTo>
                  <a:pt x="0" y="0"/>
                </a:moveTo>
                <a:cubicBezTo>
                  <a:pt x="355600" y="177800"/>
                  <a:pt x="711200" y="355600"/>
                  <a:pt x="944880" y="365760"/>
                </a:cubicBezTo>
                <a:cubicBezTo>
                  <a:pt x="1178560" y="375920"/>
                  <a:pt x="1402080" y="60960"/>
                  <a:pt x="1402080" y="60960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Freeform 10"/>
          <p:cNvSpPr/>
          <p:nvPr/>
        </p:nvSpPr>
        <p:spPr>
          <a:xfrm>
            <a:off x="2255520" y="5974080"/>
            <a:ext cx="1828800" cy="533474"/>
          </a:xfrm>
          <a:custGeom>
            <a:avLst/>
            <a:gdLst>
              <a:gd name="connsiteX0" fmla="*/ 0 w 1828800"/>
              <a:gd name="connsiteY0" fmla="*/ 0 h 533474"/>
              <a:gd name="connsiteX1" fmla="*/ 1051560 w 1828800"/>
              <a:gd name="connsiteY1" fmla="*/ 533400 h 533474"/>
              <a:gd name="connsiteX2" fmla="*/ 1828800 w 1828800"/>
              <a:gd name="connsiteY2" fmla="*/ 30480 h 53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533474">
                <a:moveTo>
                  <a:pt x="0" y="0"/>
                </a:moveTo>
                <a:cubicBezTo>
                  <a:pt x="373380" y="264160"/>
                  <a:pt x="746760" y="528320"/>
                  <a:pt x="1051560" y="533400"/>
                </a:cubicBezTo>
                <a:cubicBezTo>
                  <a:pt x="1356360" y="538480"/>
                  <a:pt x="1592580" y="284480"/>
                  <a:pt x="1828800" y="30480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Freeform 11"/>
          <p:cNvSpPr/>
          <p:nvPr/>
        </p:nvSpPr>
        <p:spPr>
          <a:xfrm>
            <a:off x="2773680" y="5542956"/>
            <a:ext cx="1737360" cy="309204"/>
          </a:xfrm>
          <a:custGeom>
            <a:avLst/>
            <a:gdLst>
              <a:gd name="connsiteX0" fmla="*/ 0 w 1737360"/>
              <a:gd name="connsiteY0" fmla="*/ 309204 h 309204"/>
              <a:gd name="connsiteX1" fmla="*/ 1097280 w 1737360"/>
              <a:gd name="connsiteY1" fmla="*/ 4404 h 309204"/>
              <a:gd name="connsiteX2" fmla="*/ 1737360 w 1737360"/>
              <a:gd name="connsiteY2" fmla="*/ 156804 h 309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7360" h="309204">
                <a:moveTo>
                  <a:pt x="0" y="309204"/>
                </a:moveTo>
                <a:cubicBezTo>
                  <a:pt x="403860" y="169504"/>
                  <a:pt x="807720" y="29804"/>
                  <a:pt x="1097280" y="4404"/>
                </a:cubicBezTo>
                <a:cubicBezTo>
                  <a:pt x="1386840" y="-20996"/>
                  <a:pt x="1562100" y="67904"/>
                  <a:pt x="1737360" y="156804"/>
                </a:cubicBezTo>
              </a:path>
            </a:pathLst>
          </a:custGeom>
          <a:noFill/>
          <a:ln>
            <a:solidFill>
              <a:srgbClr val="00B05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4951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3" name="Rectangle 3"/>
          <p:cNvSpPr>
            <a:spLocks noGrp="1" noChangeArrowheads="1"/>
          </p:cNvSpPr>
          <p:nvPr>
            <p:ph type="title"/>
          </p:nvPr>
        </p:nvSpPr>
        <p:spPr>
          <a:xfrm>
            <a:off x="506252" y="208154"/>
            <a:ext cx="9064302" cy="553998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zh-TW" dirty="0"/>
              <a:t>MIN-MAX Heaps </a:t>
            </a:r>
            <a:r>
              <a:rPr lang="en-US" altLang="zh-TW" dirty="0" smtClean="0"/>
              <a:t>– Deletion of min</a:t>
            </a:r>
            <a:endParaRPr lang="en-US" altLang="zh-TW" dirty="0"/>
          </a:p>
        </p:txBody>
      </p:sp>
      <p:sp>
        <p:nvSpPr>
          <p:cNvPr id="588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61068" y="1318889"/>
            <a:ext cx="9375657" cy="5970865"/>
          </a:xfrm>
        </p:spPr>
        <p:txBody>
          <a:bodyPr/>
          <a:lstStyle/>
          <a:p>
            <a:pPr marL="587753" indent="-587753"/>
            <a:r>
              <a:rPr lang="en-US" altLang="zh-TW" sz="2800" dirty="0" smtClean="0"/>
              <a:t>Remove and output the element in the root.</a:t>
            </a:r>
          </a:p>
          <a:p>
            <a:pPr marL="587753" indent="-587753"/>
            <a:r>
              <a:rPr lang="en-US" altLang="zh-TW" sz="2800" dirty="0" smtClean="0"/>
              <a:t>Let </a:t>
            </a:r>
            <a:r>
              <a:rPr lang="en-US" altLang="zh-TW" sz="2800" i="1" dirty="0" smtClean="0"/>
              <a:t>item</a:t>
            </a:r>
            <a:r>
              <a:rPr lang="en-US" altLang="zh-TW" sz="2800" dirty="0" smtClean="0"/>
              <a:t> be the last element in the min-max heap.</a:t>
            </a:r>
          </a:p>
          <a:p>
            <a:pPr marL="587753" indent="-587753"/>
            <a:r>
              <a:rPr lang="en-US" altLang="zh-TW" sz="2800" dirty="0" smtClean="0"/>
              <a:t>Delete must take this tree that has an </a:t>
            </a:r>
            <a:r>
              <a:rPr lang="en-US" altLang="zh-TW" sz="2800" b="1" dirty="0" smtClean="0"/>
              <a:t>empty root</a:t>
            </a:r>
            <a:r>
              <a:rPr lang="en-US" altLang="zh-TW" sz="2800" dirty="0" smtClean="0"/>
              <a:t>, along with the </a:t>
            </a:r>
            <a:r>
              <a:rPr lang="en-US" altLang="zh-TW" sz="2800" b="1" dirty="0" smtClean="0"/>
              <a:t>“orphaned”/</a:t>
            </a:r>
            <a:r>
              <a:rPr lang="en-US" altLang="zh-TW" sz="2800" b="1" dirty="0"/>
              <a:t> </a:t>
            </a:r>
            <a:r>
              <a:rPr lang="en-US" altLang="zh-TW" sz="2800" b="1" dirty="0" smtClean="0"/>
              <a:t>“homeless” </a:t>
            </a:r>
            <a:r>
              <a:rPr lang="en-US" altLang="zh-TW" sz="2800" b="1" i="1" dirty="0" smtClean="0"/>
              <a:t>item</a:t>
            </a:r>
            <a:r>
              <a:rPr lang="en-US" altLang="zh-TW" sz="2800" dirty="0" smtClean="0"/>
              <a:t>, and placing </a:t>
            </a:r>
            <a:r>
              <a:rPr lang="en-US" altLang="zh-TW" sz="2800" i="1" dirty="0" smtClean="0"/>
              <a:t>item</a:t>
            </a:r>
            <a:r>
              <a:rPr lang="en-US" altLang="zh-TW" sz="2800" b="1" i="1" dirty="0" smtClean="0"/>
              <a:t> </a:t>
            </a:r>
            <a:r>
              <a:rPr lang="en-US" altLang="zh-TW" sz="2800" dirty="0" smtClean="0"/>
              <a:t>correctly in this tree.</a:t>
            </a:r>
          </a:p>
          <a:p>
            <a:pPr marL="587753" indent="-587753"/>
            <a:endParaRPr lang="en-US" altLang="zh-TW" sz="2800" dirty="0" smtClean="0"/>
          </a:p>
          <a:p>
            <a:pPr marL="587753" indent="-587753"/>
            <a:r>
              <a:rPr lang="en-US" altLang="zh-TW" sz="2800" dirty="0" smtClean="0"/>
              <a:t>There are </a:t>
            </a:r>
            <a:r>
              <a:rPr lang="en-US" altLang="zh-TW" sz="2800" dirty="0"/>
              <a:t>two cases:</a:t>
            </a:r>
          </a:p>
          <a:p>
            <a:pPr marL="1007577" lvl="1" indent="-503789">
              <a:buFont typeface="Wingdings" panose="05000000000000000000" pitchFamily="2" charset="2"/>
              <a:buAutoNum type="arabicPeriod"/>
            </a:pPr>
            <a:r>
              <a:rPr lang="en-US" altLang="zh-TW" sz="3200" b="1" u="sng" dirty="0">
                <a:solidFill>
                  <a:srgbClr val="0000FF"/>
                </a:solidFill>
              </a:rPr>
              <a:t>The root has no children</a:t>
            </a:r>
          </a:p>
          <a:p>
            <a:pPr marL="1427401" lvl="2" indent="-419824"/>
            <a:r>
              <a:rPr lang="en-US" altLang="zh-TW" sz="3200" i="1" dirty="0">
                <a:solidFill>
                  <a:srgbClr val="0000FF"/>
                </a:solidFill>
              </a:rPr>
              <a:t>Item</a:t>
            </a:r>
            <a:r>
              <a:rPr lang="en-US" altLang="zh-TW" sz="3200" dirty="0">
                <a:solidFill>
                  <a:srgbClr val="0000FF"/>
                </a:solidFill>
              </a:rPr>
              <a:t> is </a:t>
            </a:r>
            <a:r>
              <a:rPr lang="en-US" altLang="zh-TW" sz="3200" dirty="0" smtClean="0">
                <a:solidFill>
                  <a:srgbClr val="0000FF"/>
                </a:solidFill>
              </a:rPr>
              <a:t>inserted </a:t>
            </a:r>
            <a:r>
              <a:rPr lang="en-US" altLang="zh-TW" sz="3200" dirty="0">
                <a:solidFill>
                  <a:srgbClr val="0000FF"/>
                </a:solidFill>
              </a:rPr>
              <a:t>into the </a:t>
            </a:r>
            <a:r>
              <a:rPr lang="en-US" altLang="zh-TW" sz="3200" dirty="0" smtClean="0">
                <a:solidFill>
                  <a:srgbClr val="0000FF"/>
                </a:solidFill>
              </a:rPr>
              <a:t>root and we are done.</a:t>
            </a:r>
            <a:endParaRPr lang="en-US" altLang="zh-TW" sz="3200" dirty="0">
              <a:solidFill>
                <a:srgbClr val="0000FF"/>
              </a:solidFill>
            </a:endParaRPr>
          </a:p>
          <a:p>
            <a:pPr marL="1007577" lvl="1" indent="-503789">
              <a:buFont typeface="Wingdings" panose="05000000000000000000" pitchFamily="2" charset="2"/>
              <a:buAutoNum type="arabicPeriod"/>
            </a:pPr>
            <a:r>
              <a:rPr lang="en-US" altLang="zh-TW" sz="3200" b="1" u="sng" dirty="0"/>
              <a:t>The root has at least one child.</a:t>
            </a:r>
          </a:p>
          <a:p>
            <a:pPr marL="1427401" lvl="2"/>
            <a:r>
              <a:rPr lang="en-US" altLang="zh-TW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smallest key </a:t>
            </a:r>
            <a:r>
              <a:rPr lang="en-US" altLang="zh-TW" sz="3200" dirty="0"/>
              <a:t>in the min-max-heap is </a:t>
            </a:r>
            <a:r>
              <a:rPr lang="en-US" altLang="zh-TW" sz="3200" dirty="0" smtClean="0"/>
              <a:t>a </a:t>
            </a:r>
            <a:r>
              <a:rPr lang="en-US" altLang="zh-TW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child </a:t>
            </a:r>
            <a:r>
              <a:rPr lang="en-US" altLang="zh-TW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or </a:t>
            </a:r>
            <a:r>
              <a:rPr lang="en-US" altLang="zh-TW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grandchild </a:t>
            </a:r>
            <a:r>
              <a:rPr lang="en-US" altLang="zh-TW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 the root</a:t>
            </a:r>
            <a:r>
              <a:rPr lang="en-US" altLang="zh-TW" sz="3200" dirty="0"/>
              <a:t>. </a:t>
            </a:r>
            <a:r>
              <a:rPr lang="en-US" altLang="zh-TW" sz="3200" dirty="0" smtClean="0"/>
              <a:t>Let this be node </a:t>
            </a:r>
            <a:r>
              <a:rPr lang="en-US" altLang="zh-TW" sz="3200" i="1" dirty="0" smtClean="0"/>
              <a:t>k</a:t>
            </a:r>
            <a:r>
              <a:rPr lang="en-US" altLang="zh-TW" sz="3200" dirty="0" smtClean="0"/>
              <a:t>.</a:t>
            </a:r>
            <a:endParaRPr lang="en-US" altLang="zh-TW" sz="3200" dirty="0"/>
          </a:p>
          <a:p>
            <a:pPr marL="1007577" lvl="1" indent="-503789"/>
            <a:r>
              <a:rPr lang="en-US" altLang="zh-TW" sz="3200" dirty="0" smtClean="0"/>
              <a:t>	    Three possibilities </a:t>
            </a:r>
            <a:r>
              <a:rPr lang="en-US" altLang="zh-TW" sz="3200" dirty="0"/>
              <a:t>need to be </a:t>
            </a:r>
            <a:r>
              <a:rPr lang="en-US" altLang="zh-TW" sz="3200" dirty="0" smtClean="0"/>
              <a:t>considered.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325126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7" name="Rectangle 3"/>
          <p:cNvSpPr>
            <a:spLocks noGrp="1" noChangeArrowheads="1"/>
          </p:cNvSpPr>
          <p:nvPr>
            <p:ph type="title"/>
          </p:nvPr>
        </p:nvSpPr>
        <p:spPr>
          <a:xfrm>
            <a:off x="506252" y="127692"/>
            <a:ext cx="9064302" cy="553998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zh-TW" dirty="0"/>
              <a:t>MIN-MAX Heaps – Deletion of min</a:t>
            </a:r>
          </a:p>
        </p:txBody>
      </p:sp>
      <p:sp>
        <p:nvSpPr>
          <p:cNvPr id="5898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01891" y="1283906"/>
            <a:ext cx="9680017" cy="3350148"/>
          </a:xfrm>
        </p:spPr>
        <p:txBody>
          <a:bodyPr/>
          <a:lstStyle/>
          <a:p>
            <a:pPr marL="671718" indent="-671718">
              <a:buFont typeface="Wingdings" panose="05000000000000000000" pitchFamily="2" charset="2"/>
              <a:buAutoNum type="alphaLcParenR"/>
            </a:pPr>
            <a:r>
              <a:rPr lang="en-US" altLang="zh-TW" sz="3085" dirty="0">
                <a:solidFill>
                  <a:srgbClr val="0000FF"/>
                </a:solidFill>
              </a:rPr>
              <a:t> </a:t>
            </a:r>
            <a:r>
              <a:rPr lang="en-US" altLang="zh-TW" sz="3085" i="1" dirty="0" smtClean="0">
                <a:solidFill>
                  <a:srgbClr val="0000FF"/>
                </a:solidFill>
              </a:rPr>
              <a:t>item</a:t>
            </a:r>
            <a:r>
              <a:rPr lang="en-US" altLang="zh-TW" sz="3085" dirty="0" smtClean="0">
                <a:solidFill>
                  <a:srgbClr val="0000FF"/>
                </a:solidFill>
              </a:rPr>
              <a:t> </a:t>
            </a:r>
            <a:r>
              <a:rPr lang="en-US" altLang="zh-TW" sz="3085" dirty="0">
                <a:solidFill>
                  <a:srgbClr val="0000FF"/>
                </a:solidFill>
                <a:sym typeface="Symbol" panose="05050102010706020507" pitchFamily="18" charset="2"/>
              </a:rPr>
              <a:t> </a:t>
            </a:r>
            <a:r>
              <a:rPr lang="en-US" altLang="zh-TW" sz="3085" i="1" dirty="0" smtClean="0">
                <a:solidFill>
                  <a:srgbClr val="0000FF"/>
                </a:solidFill>
                <a:sym typeface="Symbol" panose="05050102010706020507" pitchFamily="18" charset="2"/>
              </a:rPr>
              <a:t>heap</a:t>
            </a:r>
            <a:r>
              <a:rPr lang="en-US" altLang="zh-TW" sz="3085" dirty="0" smtClean="0">
                <a:solidFill>
                  <a:srgbClr val="0000FF"/>
                </a:solidFill>
                <a:sym typeface="Symbol" panose="05050102010706020507" pitchFamily="18" charset="2"/>
              </a:rPr>
              <a:t>[</a:t>
            </a:r>
            <a:r>
              <a:rPr lang="en-US" altLang="zh-TW" sz="3085" i="1" dirty="0" smtClean="0">
                <a:solidFill>
                  <a:srgbClr val="0000FF"/>
                </a:solidFill>
                <a:sym typeface="Symbol" panose="05050102010706020507" pitchFamily="18" charset="2"/>
              </a:rPr>
              <a:t>k</a:t>
            </a:r>
            <a:r>
              <a:rPr lang="en-US" altLang="zh-TW" sz="3085" dirty="0" smtClean="0">
                <a:solidFill>
                  <a:srgbClr val="0000FF"/>
                </a:solidFill>
                <a:sym typeface="Symbol" panose="05050102010706020507" pitchFamily="18" charset="2"/>
              </a:rPr>
              <a:t>]</a:t>
            </a:r>
            <a:endParaRPr lang="en-US" altLang="zh-TW" sz="3085" i="1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marL="1091542" lvl="1" indent="-587753"/>
            <a:r>
              <a:rPr lang="en-US" altLang="zh-TW" sz="3200" dirty="0" smtClean="0">
                <a:solidFill>
                  <a:schemeClr val="tx1"/>
                </a:solidFill>
                <a:sym typeface="Symbol" panose="05050102010706020507" pitchFamily="18" charset="2"/>
              </a:rPr>
              <a:t>Means no </a:t>
            </a:r>
            <a:r>
              <a:rPr lang="en-US" altLang="zh-TW" sz="3200" dirty="0">
                <a:solidFill>
                  <a:schemeClr val="tx1"/>
                </a:solidFill>
                <a:sym typeface="Symbol" panose="05050102010706020507" pitchFamily="18" charset="2"/>
              </a:rPr>
              <a:t>element in heap </a:t>
            </a:r>
            <a:r>
              <a:rPr lang="en-US" altLang="zh-TW" sz="3200" dirty="0" smtClean="0">
                <a:solidFill>
                  <a:schemeClr val="tx1"/>
                </a:solidFill>
                <a:sym typeface="Symbol" panose="05050102010706020507" pitchFamily="18" charset="2"/>
              </a:rPr>
              <a:t>is smaller </a:t>
            </a:r>
            <a:r>
              <a:rPr lang="en-US" altLang="zh-TW" sz="3200" dirty="0">
                <a:solidFill>
                  <a:schemeClr val="tx1"/>
                </a:solidFill>
                <a:sym typeface="Symbol" panose="05050102010706020507" pitchFamily="18" charset="2"/>
              </a:rPr>
              <a:t>than </a:t>
            </a:r>
            <a:r>
              <a:rPr lang="en-US" altLang="zh-TW" sz="3200" i="1" dirty="0" smtClean="0">
                <a:solidFill>
                  <a:schemeClr val="tx1"/>
                </a:solidFill>
                <a:sym typeface="Symbol" panose="05050102010706020507" pitchFamily="18" charset="2"/>
              </a:rPr>
              <a:t>item</a:t>
            </a:r>
            <a:r>
              <a:rPr lang="en-US" altLang="zh-TW" sz="3200" dirty="0" smtClean="0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  <a:endParaRPr lang="en-US" altLang="zh-TW" sz="32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1091542" lvl="1" indent="-587753"/>
            <a:r>
              <a:rPr lang="en-US" altLang="zh-TW" sz="3200" dirty="0" smtClean="0">
                <a:solidFill>
                  <a:srgbClr val="0000FF"/>
                </a:solidFill>
                <a:sym typeface="Symbol" panose="05050102010706020507" pitchFamily="18" charset="2"/>
              </a:rPr>
              <a:t>So </a:t>
            </a:r>
            <a:r>
              <a:rPr lang="en-US" altLang="zh-TW" sz="3200" i="1" dirty="0" smtClean="0">
                <a:solidFill>
                  <a:srgbClr val="0000FF"/>
                </a:solidFill>
                <a:sym typeface="Symbol" panose="05050102010706020507" pitchFamily="18" charset="2"/>
              </a:rPr>
              <a:t>item</a:t>
            </a:r>
            <a:r>
              <a:rPr lang="en-US" altLang="zh-TW" sz="3200" dirty="0" smtClean="0">
                <a:solidFill>
                  <a:srgbClr val="0000FF"/>
                </a:solidFill>
                <a:sym typeface="Symbol" panose="05050102010706020507" pitchFamily="18" charset="2"/>
              </a:rPr>
              <a:t> is inserted </a:t>
            </a:r>
            <a:r>
              <a:rPr lang="en-US" altLang="zh-TW" sz="3200" dirty="0">
                <a:solidFill>
                  <a:srgbClr val="0000FF"/>
                </a:solidFill>
                <a:sym typeface="Symbol" panose="05050102010706020507" pitchFamily="18" charset="2"/>
              </a:rPr>
              <a:t>into the </a:t>
            </a:r>
            <a:r>
              <a:rPr lang="en-US" altLang="zh-TW" sz="3200" dirty="0" smtClean="0">
                <a:solidFill>
                  <a:srgbClr val="0000FF"/>
                </a:solidFill>
                <a:sym typeface="Symbol" panose="05050102010706020507" pitchFamily="18" charset="2"/>
              </a:rPr>
              <a:t>root and we are done.</a:t>
            </a:r>
            <a:endParaRPr lang="en-US" altLang="zh-TW" sz="3200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marL="671718" indent="-671718">
              <a:buFont typeface="Wingdings" panose="05000000000000000000" pitchFamily="2" charset="2"/>
              <a:buAutoNum type="alphaLcParenR"/>
            </a:pPr>
            <a:r>
              <a:rPr lang="en-US" altLang="zh-TW" sz="3085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k</a:t>
            </a:r>
            <a:r>
              <a:rPr lang="en-US" altLang="zh-TW" sz="3085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TW" sz="3085" dirty="0">
                <a:solidFill>
                  <a:srgbClr val="FF0000"/>
                </a:solidFill>
                <a:sym typeface="Symbol" panose="05050102010706020507" pitchFamily="18" charset="2"/>
              </a:rPr>
              <a:t>is a child of the </a:t>
            </a:r>
            <a:r>
              <a:rPr lang="en-US" altLang="zh-TW" sz="3085" dirty="0" smtClean="0">
                <a:solidFill>
                  <a:srgbClr val="FF0000"/>
                </a:solidFill>
                <a:sym typeface="Symbol" panose="05050102010706020507" pitchFamily="18" charset="2"/>
              </a:rPr>
              <a:t>root </a:t>
            </a:r>
            <a:r>
              <a:rPr lang="en-US" altLang="zh-TW" sz="3085" dirty="0" smtClean="0">
                <a:sym typeface="Symbol" panose="05050102010706020507" pitchFamily="18" charset="2"/>
              </a:rPr>
              <a:t>(and </a:t>
            </a:r>
            <a:r>
              <a:rPr lang="en-US" altLang="zh-TW" sz="3085" i="1" dirty="0"/>
              <a:t>item</a:t>
            </a:r>
            <a:r>
              <a:rPr lang="en-US" altLang="zh-TW" sz="3085" dirty="0"/>
              <a:t> </a:t>
            </a:r>
            <a:r>
              <a:rPr lang="en-US" altLang="zh-TW" sz="3085" dirty="0">
                <a:sym typeface="Symbol" panose="05050102010706020507" pitchFamily="18" charset="2"/>
              </a:rPr>
              <a:t> </a:t>
            </a:r>
            <a:r>
              <a:rPr lang="en-US" altLang="zh-TW" sz="3085" i="1" dirty="0">
                <a:sym typeface="Symbol" panose="05050102010706020507" pitchFamily="18" charset="2"/>
              </a:rPr>
              <a:t>heap</a:t>
            </a:r>
            <a:r>
              <a:rPr lang="en-US" altLang="zh-TW" sz="3085" dirty="0">
                <a:sym typeface="Symbol" panose="05050102010706020507" pitchFamily="18" charset="2"/>
              </a:rPr>
              <a:t>[</a:t>
            </a:r>
            <a:r>
              <a:rPr lang="en-US" altLang="zh-TW" sz="3085" i="1" dirty="0">
                <a:sym typeface="Symbol" panose="05050102010706020507" pitchFamily="18" charset="2"/>
              </a:rPr>
              <a:t>k</a:t>
            </a:r>
            <a:r>
              <a:rPr lang="en-US" altLang="zh-TW" sz="3085" dirty="0" smtClean="0">
                <a:sym typeface="Symbol" panose="05050102010706020507" pitchFamily="18" charset="2"/>
              </a:rPr>
              <a:t>]</a:t>
            </a:r>
            <a:r>
              <a:rPr lang="en-US" altLang="zh-TW" sz="3085" i="1" dirty="0" smtClean="0">
                <a:sym typeface="Symbol" panose="05050102010706020507" pitchFamily="18" charset="2"/>
              </a:rPr>
              <a:t>)</a:t>
            </a:r>
          </a:p>
          <a:p>
            <a:pPr marL="576000" lvl="1"/>
            <a:r>
              <a:rPr lang="en-US" altLang="zh-TW" sz="3200" dirty="0" smtClean="0">
                <a:sym typeface="Symbol" panose="05050102010706020507" pitchFamily="18" charset="2"/>
              </a:rPr>
              <a:t>Since </a:t>
            </a:r>
            <a:r>
              <a:rPr lang="en-US" altLang="zh-TW" sz="3200" i="1" dirty="0" smtClean="0">
                <a:sym typeface="Symbol" panose="05050102010706020507" pitchFamily="18" charset="2"/>
              </a:rPr>
              <a:t>k</a:t>
            </a:r>
            <a:r>
              <a:rPr lang="en-US" altLang="zh-TW" sz="3200" dirty="0" smtClean="0">
                <a:sym typeface="Symbol" panose="05050102010706020507" pitchFamily="18" charset="2"/>
              </a:rPr>
              <a:t> is a max node, it has no descendants &gt; </a:t>
            </a:r>
            <a:r>
              <a:rPr lang="en-US" altLang="zh-TW" sz="3200" i="1" dirty="0" smtClean="0">
                <a:sym typeface="Symbol" panose="05050102010706020507" pitchFamily="18" charset="2"/>
              </a:rPr>
              <a:t>heap</a:t>
            </a:r>
            <a:r>
              <a:rPr lang="en-US" altLang="zh-TW" sz="3200" dirty="0" smtClean="0">
                <a:sym typeface="Symbol" panose="05050102010706020507" pitchFamily="18" charset="2"/>
              </a:rPr>
              <a:t>[</a:t>
            </a:r>
            <a:r>
              <a:rPr lang="en-US" altLang="zh-TW" sz="3200" i="1" dirty="0" smtClean="0">
                <a:sym typeface="Symbol" panose="05050102010706020507" pitchFamily="18" charset="2"/>
              </a:rPr>
              <a:t>k</a:t>
            </a:r>
            <a:r>
              <a:rPr lang="en-US" altLang="zh-TW" sz="3200" dirty="0" smtClean="0">
                <a:sym typeface="Symbol" panose="05050102010706020507" pitchFamily="18" charset="2"/>
              </a:rPr>
              <a:t>]. </a:t>
            </a:r>
          </a:p>
          <a:p>
            <a:pPr marL="576000" lvl="1"/>
            <a:r>
              <a:rPr lang="en-US" altLang="zh-TW" sz="3200" dirty="0" smtClean="0">
                <a:sym typeface="Symbol" panose="05050102010706020507" pitchFamily="18" charset="2"/>
              </a:rPr>
              <a:t>So </a:t>
            </a:r>
            <a:r>
              <a:rPr lang="en-US" altLang="zh-TW" sz="3200" i="1" dirty="0" smtClean="0">
                <a:sym typeface="Symbol" panose="05050102010706020507" pitchFamily="18" charset="2"/>
              </a:rPr>
              <a:t>k</a:t>
            </a:r>
            <a:r>
              <a:rPr lang="en-US" altLang="zh-TW" sz="3200" dirty="0" smtClean="0">
                <a:sym typeface="Symbol" panose="05050102010706020507" pitchFamily="18" charset="2"/>
              </a:rPr>
              <a:t> </a:t>
            </a:r>
            <a:r>
              <a:rPr lang="en-US" altLang="zh-TW" sz="3200" dirty="0">
                <a:sym typeface="Symbol" panose="05050102010706020507" pitchFamily="18" charset="2"/>
              </a:rPr>
              <a:t>has no descendants </a:t>
            </a:r>
            <a:r>
              <a:rPr lang="en-US" altLang="zh-TW" sz="3200" dirty="0" smtClean="0">
                <a:sym typeface="Symbol" panose="05050102010706020507" pitchFamily="18" charset="2"/>
              </a:rPr>
              <a:t>&gt; </a:t>
            </a:r>
            <a:r>
              <a:rPr lang="en-US" altLang="zh-TW" sz="3200" i="1" dirty="0" smtClean="0"/>
              <a:t>item</a:t>
            </a:r>
            <a:r>
              <a:rPr lang="en-US" altLang="zh-TW" sz="3200" dirty="0" smtClean="0">
                <a:sym typeface="Symbol" panose="05050102010706020507" pitchFamily="18" charset="2"/>
              </a:rPr>
              <a:t>. </a:t>
            </a:r>
            <a:endParaRPr lang="en-US" altLang="zh-TW" sz="3200" dirty="0">
              <a:sym typeface="Symbol" panose="05050102010706020507" pitchFamily="18" charset="2"/>
            </a:endParaRPr>
          </a:p>
          <a:p>
            <a:pPr marL="576000" lvl="1"/>
            <a:r>
              <a:rPr lang="en-US" altLang="zh-TW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So move heap[k</a:t>
            </a:r>
            <a:r>
              <a:rPr lang="en-US" altLang="zh-TW" sz="2800" dirty="0">
                <a:solidFill>
                  <a:srgbClr val="FF0000"/>
                </a:solidFill>
                <a:sym typeface="Symbol" panose="05050102010706020507" pitchFamily="18" charset="2"/>
              </a:rPr>
              <a:t>] </a:t>
            </a:r>
            <a:r>
              <a:rPr lang="en-US" altLang="zh-TW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to </a:t>
            </a:r>
            <a:r>
              <a:rPr lang="en-US" altLang="zh-TW" sz="2800" dirty="0">
                <a:solidFill>
                  <a:srgbClr val="FF0000"/>
                </a:solidFill>
                <a:sym typeface="Symbol" panose="05050102010706020507" pitchFamily="18" charset="2"/>
              </a:rPr>
              <a:t>the </a:t>
            </a:r>
            <a:r>
              <a:rPr lang="en-US" altLang="zh-TW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root &amp; </a:t>
            </a:r>
            <a:r>
              <a:rPr lang="en-US" altLang="zh-TW" sz="2800" i="1" dirty="0">
                <a:solidFill>
                  <a:srgbClr val="FF0000"/>
                </a:solidFill>
                <a:sym typeface="Symbol" panose="05050102010706020507" pitchFamily="18" charset="2"/>
              </a:rPr>
              <a:t>item</a:t>
            </a:r>
            <a:r>
              <a:rPr lang="en-US" altLang="zh-TW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to node k; and we’re done</a:t>
            </a:r>
            <a:endParaRPr lang="en-US" altLang="zh-TW" sz="2800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pic>
        <p:nvPicPr>
          <p:cNvPr id="589829" name="Picture 5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" t="11031" r="4378" b="16229"/>
          <a:stretch>
            <a:fillRect/>
          </a:stretch>
        </p:blipFill>
        <p:spPr bwMode="auto">
          <a:xfrm>
            <a:off x="3852451" y="4729809"/>
            <a:ext cx="6029458" cy="261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53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79" y="389786"/>
            <a:ext cx="9837443" cy="492443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zh-TW" sz="3200" dirty="0"/>
              <a:t>MIN-MAX Heaps – Deletion of min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399" y="1035050"/>
            <a:ext cx="9758731" cy="3490956"/>
          </a:xfrm>
        </p:spPr>
        <p:txBody>
          <a:bodyPr/>
          <a:lstStyle/>
          <a:p>
            <a:pPr marL="671718" indent="-671718">
              <a:buFont typeface="Wingdings" panose="05000000000000000000" pitchFamily="2" charset="2"/>
              <a:buAutoNum type="alphaLcParenR" startAt="3"/>
            </a:pPr>
            <a:r>
              <a:rPr lang="en-US" altLang="zh-TW" sz="3085" i="1" dirty="0" smtClean="0">
                <a:solidFill>
                  <a:srgbClr val="FF3399"/>
                </a:solidFill>
                <a:sym typeface="Symbol" panose="05050102010706020507" pitchFamily="18" charset="2"/>
              </a:rPr>
              <a:t>k</a:t>
            </a:r>
            <a:r>
              <a:rPr lang="en-US" altLang="zh-TW" sz="3085" dirty="0" smtClean="0">
                <a:solidFill>
                  <a:srgbClr val="FF3399"/>
                </a:solidFill>
                <a:sym typeface="Symbol" panose="05050102010706020507" pitchFamily="18" charset="2"/>
              </a:rPr>
              <a:t> </a:t>
            </a:r>
            <a:r>
              <a:rPr lang="en-US" altLang="zh-TW" sz="3085" dirty="0">
                <a:solidFill>
                  <a:srgbClr val="FF3399"/>
                </a:solidFill>
                <a:sym typeface="Symbol" panose="05050102010706020507" pitchFamily="18" charset="2"/>
              </a:rPr>
              <a:t>is a grandchild of the </a:t>
            </a:r>
            <a:r>
              <a:rPr lang="en-US" altLang="zh-TW" sz="3085" dirty="0" smtClean="0">
                <a:solidFill>
                  <a:srgbClr val="FF3399"/>
                </a:solidFill>
                <a:sym typeface="Symbol" panose="05050102010706020507" pitchFamily="18" charset="2"/>
              </a:rPr>
              <a:t>root (and </a:t>
            </a:r>
            <a:r>
              <a:rPr lang="en-US" altLang="zh-TW" sz="3085" i="1" dirty="0">
                <a:solidFill>
                  <a:srgbClr val="FF3399"/>
                </a:solidFill>
              </a:rPr>
              <a:t>item</a:t>
            </a:r>
            <a:r>
              <a:rPr lang="en-US" altLang="zh-TW" sz="3085" dirty="0">
                <a:solidFill>
                  <a:srgbClr val="FF3399"/>
                </a:solidFill>
              </a:rPr>
              <a:t> </a:t>
            </a:r>
            <a:r>
              <a:rPr lang="en-US" altLang="zh-TW" sz="3085" dirty="0">
                <a:solidFill>
                  <a:srgbClr val="FF3399"/>
                </a:solidFill>
                <a:sym typeface="Symbol" panose="05050102010706020507" pitchFamily="18" charset="2"/>
              </a:rPr>
              <a:t> </a:t>
            </a:r>
            <a:r>
              <a:rPr lang="en-US" altLang="zh-TW" sz="3085" i="1" dirty="0">
                <a:solidFill>
                  <a:srgbClr val="FF3399"/>
                </a:solidFill>
                <a:sym typeface="Symbol" panose="05050102010706020507" pitchFamily="18" charset="2"/>
              </a:rPr>
              <a:t>heap</a:t>
            </a:r>
            <a:r>
              <a:rPr lang="en-US" altLang="zh-TW" sz="3085" dirty="0">
                <a:solidFill>
                  <a:srgbClr val="FF3399"/>
                </a:solidFill>
                <a:sym typeface="Symbol" panose="05050102010706020507" pitchFamily="18" charset="2"/>
              </a:rPr>
              <a:t>[</a:t>
            </a:r>
            <a:r>
              <a:rPr lang="en-US" altLang="zh-TW" sz="3085" i="1" dirty="0">
                <a:solidFill>
                  <a:srgbClr val="FF3399"/>
                </a:solidFill>
                <a:sym typeface="Symbol" panose="05050102010706020507" pitchFamily="18" charset="2"/>
              </a:rPr>
              <a:t>k</a:t>
            </a:r>
            <a:r>
              <a:rPr lang="en-US" altLang="zh-TW" sz="3085" dirty="0" smtClean="0">
                <a:solidFill>
                  <a:srgbClr val="FF3399"/>
                </a:solidFill>
                <a:sym typeface="Symbol" panose="05050102010706020507" pitchFamily="18" charset="2"/>
              </a:rPr>
              <a:t>])</a:t>
            </a:r>
            <a:endParaRPr lang="en-US" altLang="zh-TW" sz="3085" dirty="0">
              <a:solidFill>
                <a:srgbClr val="FF3399"/>
              </a:solidFill>
              <a:sym typeface="Symbol" panose="05050102010706020507" pitchFamily="18" charset="2"/>
            </a:endParaRPr>
          </a:p>
          <a:p>
            <a:pPr marL="1091542" lvl="1" indent="-587753"/>
            <a:r>
              <a:rPr lang="en-US" altLang="zh-TW" sz="2800" i="1" dirty="0" smtClean="0">
                <a:solidFill>
                  <a:srgbClr val="FF3399"/>
                </a:solidFill>
                <a:sym typeface="Symbol" panose="05050102010706020507" pitchFamily="18" charset="2"/>
              </a:rPr>
              <a:t>heap</a:t>
            </a:r>
            <a:r>
              <a:rPr lang="en-US" altLang="zh-TW" sz="2800" dirty="0" smtClean="0">
                <a:solidFill>
                  <a:srgbClr val="FF3399"/>
                </a:solidFill>
                <a:sym typeface="Symbol" panose="05050102010706020507" pitchFamily="18" charset="2"/>
              </a:rPr>
              <a:t>[</a:t>
            </a:r>
            <a:r>
              <a:rPr lang="en-US" altLang="zh-TW" sz="2800" i="1" dirty="0" smtClean="0">
                <a:solidFill>
                  <a:srgbClr val="FF3399"/>
                </a:solidFill>
                <a:sym typeface="Symbol" panose="05050102010706020507" pitchFamily="18" charset="2"/>
              </a:rPr>
              <a:t>k</a:t>
            </a:r>
            <a:r>
              <a:rPr lang="en-US" altLang="zh-TW" sz="2800" dirty="0">
                <a:solidFill>
                  <a:srgbClr val="FF3399"/>
                </a:solidFill>
                <a:sym typeface="Symbol" panose="05050102010706020507" pitchFamily="18" charset="2"/>
              </a:rPr>
              <a:t>] </a:t>
            </a:r>
            <a:r>
              <a:rPr lang="en-US" altLang="zh-TW" sz="2800" dirty="0" smtClean="0">
                <a:solidFill>
                  <a:srgbClr val="FF3399"/>
                </a:solidFill>
                <a:sym typeface="Symbol" panose="05050102010706020507" pitchFamily="18" charset="2"/>
              </a:rPr>
              <a:t>moves to the </a:t>
            </a:r>
            <a:r>
              <a:rPr lang="en-US" altLang="zh-TW" sz="2800" dirty="0">
                <a:solidFill>
                  <a:srgbClr val="FF3399"/>
                </a:solidFill>
                <a:sym typeface="Symbol" panose="05050102010706020507" pitchFamily="18" charset="2"/>
              </a:rPr>
              <a:t>root</a:t>
            </a:r>
            <a:r>
              <a:rPr lang="en-US" altLang="zh-TW" sz="2800" dirty="0">
                <a:sym typeface="Symbol" panose="05050102010706020507" pitchFamily="18" charset="2"/>
              </a:rPr>
              <a:t>, </a:t>
            </a:r>
            <a:r>
              <a:rPr lang="en-US" altLang="zh-TW" sz="2800" dirty="0" smtClean="0">
                <a:sym typeface="Symbol" panose="05050102010706020507" pitchFamily="18" charset="2"/>
              </a:rPr>
              <a:t>leaving </a:t>
            </a:r>
            <a:r>
              <a:rPr lang="en-US" altLang="zh-TW" sz="2800" i="1" dirty="0" smtClean="0">
                <a:sym typeface="Symbol" panose="05050102010706020507" pitchFamily="18" charset="2"/>
              </a:rPr>
              <a:t>heap</a:t>
            </a:r>
            <a:r>
              <a:rPr lang="en-US" altLang="zh-TW" sz="2800" dirty="0" smtClean="0">
                <a:sym typeface="Symbol" panose="05050102010706020507" pitchFamily="18" charset="2"/>
              </a:rPr>
              <a:t>[</a:t>
            </a:r>
            <a:r>
              <a:rPr lang="en-US" altLang="zh-TW" sz="2800" i="1" dirty="0" smtClean="0">
                <a:sym typeface="Symbol" panose="05050102010706020507" pitchFamily="18" charset="2"/>
              </a:rPr>
              <a:t>k</a:t>
            </a:r>
            <a:r>
              <a:rPr lang="en-US" altLang="zh-TW" sz="2800" dirty="0">
                <a:sym typeface="Symbol" panose="05050102010706020507" pitchFamily="18" charset="2"/>
              </a:rPr>
              <a:t>] </a:t>
            </a:r>
            <a:r>
              <a:rPr lang="en-US" altLang="zh-TW" sz="2800" dirty="0" smtClean="0">
                <a:sym typeface="Symbol" panose="05050102010706020507" pitchFamily="18" charset="2"/>
              </a:rPr>
              <a:t>empty</a:t>
            </a:r>
            <a:r>
              <a:rPr lang="en-US" altLang="zh-TW" sz="2800" dirty="0">
                <a:sym typeface="Symbol" panose="05050102010706020507" pitchFamily="18" charset="2"/>
              </a:rPr>
              <a:t>. </a:t>
            </a:r>
          </a:p>
          <a:p>
            <a:pPr marL="1091542" lvl="1" indent="-587753"/>
            <a:r>
              <a:rPr lang="en-US" altLang="zh-TW" sz="2800" dirty="0">
                <a:sym typeface="Symbol" panose="05050102010706020507" pitchFamily="18" charset="2"/>
              </a:rPr>
              <a:t>Let </a:t>
            </a:r>
            <a:r>
              <a:rPr lang="en-US" altLang="zh-TW" sz="2800" i="1" dirty="0">
                <a:sym typeface="Symbol" panose="05050102010706020507" pitchFamily="18" charset="2"/>
              </a:rPr>
              <a:t>parent</a:t>
            </a:r>
            <a:r>
              <a:rPr lang="en-US" altLang="zh-TW" sz="2800" dirty="0">
                <a:sym typeface="Symbol" panose="05050102010706020507" pitchFamily="18" charset="2"/>
              </a:rPr>
              <a:t> be the parent of </a:t>
            </a:r>
            <a:r>
              <a:rPr lang="en-US" altLang="zh-TW" sz="2800" i="1" dirty="0">
                <a:sym typeface="Symbol" panose="05050102010706020507" pitchFamily="18" charset="2"/>
              </a:rPr>
              <a:t>k</a:t>
            </a:r>
            <a:r>
              <a:rPr lang="en-US" altLang="zh-TW" sz="2800" dirty="0">
                <a:sym typeface="Symbol" panose="05050102010706020507" pitchFamily="18" charset="2"/>
              </a:rPr>
              <a:t>.</a:t>
            </a:r>
          </a:p>
          <a:p>
            <a:pPr marL="1091542" lvl="1" indent="-587753"/>
            <a:r>
              <a:rPr lang="en-US" altLang="zh-TW" sz="2800" dirty="0">
                <a:solidFill>
                  <a:srgbClr val="FF3399"/>
                </a:solidFill>
                <a:sym typeface="Symbol" panose="05050102010706020507" pitchFamily="18" charset="2"/>
              </a:rPr>
              <a:t>If </a:t>
            </a:r>
            <a:r>
              <a:rPr lang="en-US" altLang="zh-TW" sz="2800" i="1" dirty="0" smtClean="0">
                <a:solidFill>
                  <a:srgbClr val="FF3399"/>
                </a:solidFill>
              </a:rPr>
              <a:t>item</a:t>
            </a:r>
            <a:r>
              <a:rPr lang="en-US" altLang="zh-TW" sz="2800" dirty="0" smtClean="0">
                <a:solidFill>
                  <a:srgbClr val="FF3399"/>
                </a:solidFill>
              </a:rPr>
              <a:t> </a:t>
            </a:r>
            <a:r>
              <a:rPr lang="en-US" altLang="zh-TW" sz="2800" dirty="0">
                <a:solidFill>
                  <a:srgbClr val="FF3399"/>
                </a:solidFill>
                <a:sym typeface="Symbol" panose="05050102010706020507" pitchFamily="18" charset="2"/>
              </a:rPr>
              <a:t> </a:t>
            </a:r>
            <a:r>
              <a:rPr lang="en-US" altLang="zh-TW" sz="2800" i="1" dirty="0">
                <a:solidFill>
                  <a:srgbClr val="FF3399"/>
                </a:solidFill>
                <a:sym typeface="Symbol" panose="05050102010706020507" pitchFamily="18" charset="2"/>
              </a:rPr>
              <a:t>heap</a:t>
            </a:r>
            <a:r>
              <a:rPr lang="en-US" altLang="zh-TW" sz="2800" dirty="0">
                <a:solidFill>
                  <a:srgbClr val="FF3399"/>
                </a:solidFill>
                <a:sym typeface="Symbol" panose="05050102010706020507" pitchFamily="18" charset="2"/>
              </a:rPr>
              <a:t>[</a:t>
            </a:r>
            <a:r>
              <a:rPr lang="en-US" altLang="zh-TW" sz="2800" i="1" dirty="0">
                <a:solidFill>
                  <a:srgbClr val="FF3399"/>
                </a:solidFill>
                <a:sym typeface="Symbol" panose="05050102010706020507" pitchFamily="18" charset="2"/>
              </a:rPr>
              <a:t>parent</a:t>
            </a:r>
            <a:r>
              <a:rPr lang="en-US" altLang="zh-TW" sz="2800" dirty="0" smtClean="0">
                <a:solidFill>
                  <a:srgbClr val="FF3399"/>
                </a:solidFill>
                <a:sym typeface="Symbol" panose="05050102010706020507" pitchFamily="18" charset="2"/>
              </a:rPr>
              <a:t>], </a:t>
            </a:r>
            <a:r>
              <a:rPr lang="en-US" altLang="zh-TW" sz="2800" dirty="0" smtClean="0">
                <a:sym typeface="Symbol" panose="05050102010706020507" pitchFamily="18" charset="2"/>
              </a:rPr>
              <a:t>to ensure the </a:t>
            </a:r>
            <a:r>
              <a:rPr lang="en-US" altLang="zh-TW" sz="2800" dirty="0">
                <a:sym typeface="Symbol" panose="05050102010706020507" pitchFamily="18" charset="2"/>
              </a:rPr>
              <a:t>max node </a:t>
            </a:r>
            <a:r>
              <a:rPr lang="en-US" altLang="zh-TW" sz="2800" dirty="0" smtClean="0">
                <a:sym typeface="Symbol" panose="05050102010706020507" pitchFamily="18" charset="2"/>
              </a:rPr>
              <a:t>is </a:t>
            </a:r>
            <a:r>
              <a:rPr lang="en-US" altLang="zh-TW" sz="2800" dirty="0">
                <a:sym typeface="Symbol" panose="05050102010706020507" pitchFamily="18" charset="2"/>
              </a:rPr>
              <a:t>the largest </a:t>
            </a:r>
            <a:r>
              <a:rPr lang="en-US" altLang="zh-TW" sz="2800" dirty="0" smtClean="0">
                <a:sym typeface="Symbol" panose="05050102010706020507" pitchFamily="18" charset="2"/>
              </a:rPr>
              <a:t>in that sub-heap, we </a:t>
            </a:r>
            <a:r>
              <a:rPr lang="en-US" altLang="zh-TW" sz="2800" dirty="0" smtClean="0">
                <a:solidFill>
                  <a:srgbClr val="FF3399"/>
                </a:solidFill>
                <a:sym typeface="Symbol" panose="05050102010706020507" pitchFamily="18" charset="2"/>
              </a:rPr>
              <a:t>swap</a:t>
            </a:r>
            <a:r>
              <a:rPr lang="en-US" altLang="zh-TW" sz="2800" dirty="0" smtClean="0">
                <a:sym typeface="Symbol" panose="05050102010706020507" pitchFamily="18" charset="2"/>
              </a:rPr>
              <a:t> them: </a:t>
            </a:r>
            <a:r>
              <a:rPr lang="en-US" altLang="zh-TW" sz="2800" i="1" dirty="0" smtClean="0">
                <a:sym typeface="Symbol" panose="05050102010706020507" pitchFamily="18" charset="2"/>
              </a:rPr>
              <a:t>item </a:t>
            </a:r>
            <a:r>
              <a:rPr lang="en-US" altLang="zh-TW" sz="2800" dirty="0" smtClean="0">
                <a:sym typeface="Symbol" panose="05050102010706020507" pitchFamily="18" charset="2"/>
              </a:rPr>
              <a:t>is put </a:t>
            </a:r>
            <a:r>
              <a:rPr lang="en-US" altLang="zh-TW" sz="2800" i="1" dirty="0" smtClean="0">
                <a:sym typeface="Symbol" panose="05050102010706020507" pitchFamily="18" charset="2"/>
              </a:rPr>
              <a:t>in heap[parent</a:t>
            </a:r>
            <a:r>
              <a:rPr lang="en-US" altLang="zh-TW" sz="2800" dirty="0" smtClean="0">
                <a:sym typeface="Symbol" panose="05050102010706020507" pitchFamily="18" charset="2"/>
              </a:rPr>
              <a:t>], and </a:t>
            </a:r>
            <a:r>
              <a:rPr lang="en-US" altLang="zh-TW" sz="2800" i="1" dirty="0" smtClean="0">
                <a:sym typeface="Symbol" panose="05050102010706020507" pitchFamily="18" charset="2"/>
              </a:rPr>
              <a:t>heap[parent</a:t>
            </a:r>
            <a:r>
              <a:rPr lang="en-US" altLang="zh-TW" sz="2800" dirty="0" smtClean="0">
                <a:sym typeface="Symbol" panose="05050102010706020507" pitchFamily="18" charset="2"/>
              </a:rPr>
              <a:t>] becomes the new </a:t>
            </a:r>
            <a:r>
              <a:rPr lang="en-US" altLang="zh-TW" sz="2800" i="1" dirty="0" smtClean="0">
                <a:sym typeface="Symbol" panose="05050102010706020507" pitchFamily="18" charset="2"/>
              </a:rPr>
              <a:t>item</a:t>
            </a:r>
            <a:r>
              <a:rPr lang="en-US" altLang="zh-TW" sz="2800" dirty="0" smtClean="0">
                <a:sym typeface="Symbol" panose="05050102010706020507" pitchFamily="18" charset="2"/>
              </a:rPr>
              <a:t> needing to be placed.</a:t>
            </a:r>
            <a:endParaRPr lang="en-US" altLang="zh-TW" sz="2800" dirty="0">
              <a:sym typeface="Symbol" panose="05050102010706020507" pitchFamily="18" charset="2"/>
            </a:endParaRPr>
          </a:p>
          <a:p>
            <a:pPr marL="1091542" lvl="1" indent="-587753"/>
            <a:r>
              <a:rPr lang="en-US" altLang="zh-TW" sz="2800" dirty="0" smtClean="0">
                <a:sym typeface="Symbol" panose="05050102010706020507" pitchFamily="18" charset="2"/>
              </a:rPr>
              <a:t>Now </a:t>
            </a:r>
            <a:r>
              <a:rPr lang="en-US" altLang="zh-TW" sz="2800" dirty="0" smtClean="0">
                <a:solidFill>
                  <a:srgbClr val="FF3399"/>
                </a:solidFill>
                <a:sym typeface="Symbol" panose="05050102010706020507" pitchFamily="18" charset="2"/>
              </a:rPr>
              <a:t>repeat </a:t>
            </a:r>
            <a:r>
              <a:rPr lang="en-US" altLang="zh-TW" sz="2800" dirty="0" smtClean="0">
                <a:sym typeface="Symbol" panose="05050102010706020507" pitchFamily="18" charset="2"/>
              </a:rPr>
              <a:t>this process to place </a:t>
            </a:r>
            <a:r>
              <a:rPr lang="en-US" altLang="zh-TW" sz="2800" i="1" dirty="0" smtClean="0">
                <a:sym typeface="Symbol" panose="05050102010706020507" pitchFamily="18" charset="2"/>
              </a:rPr>
              <a:t>item </a:t>
            </a:r>
            <a:r>
              <a:rPr lang="en-US" altLang="zh-TW" sz="2800" dirty="0" smtClean="0">
                <a:solidFill>
                  <a:srgbClr val="FF3399"/>
                </a:solidFill>
                <a:sym typeface="Symbol" panose="05050102010706020507" pitchFamily="18" charset="2"/>
              </a:rPr>
              <a:t>in the subtree rooted at </a:t>
            </a:r>
            <a:r>
              <a:rPr lang="en-US" altLang="zh-TW" sz="2800" i="1" dirty="0" smtClean="0">
                <a:solidFill>
                  <a:srgbClr val="FF3399"/>
                </a:solidFill>
                <a:sym typeface="Symbol" panose="05050102010706020507" pitchFamily="18" charset="2"/>
              </a:rPr>
              <a:t>k</a:t>
            </a:r>
            <a:endParaRPr lang="en-US" altLang="zh-TW" sz="2800" dirty="0">
              <a:solidFill>
                <a:srgbClr val="FF3399"/>
              </a:solidFill>
            </a:endParaRPr>
          </a:p>
        </p:txBody>
      </p:sp>
      <p:pic>
        <p:nvPicPr>
          <p:cNvPr id="599044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" t="11031" r="4378" b="16229"/>
          <a:stretch>
            <a:fillRect/>
          </a:stretch>
        </p:blipFill>
        <p:spPr bwMode="auto">
          <a:xfrm>
            <a:off x="3931165" y="4810272"/>
            <a:ext cx="6029457" cy="261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49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ct val="100000"/>
              </a:lnSpc>
            </a:pPr>
            <a:r>
              <a:rPr dirty="0"/>
              <a:t>Min–Max </a:t>
            </a:r>
            <a:r>
              <a:rPr spc="-5" dirty="0"/>
              <a:t>Hea</a:t>
            </a:r>
            <a:r>
              <a:rPr spc="5" dirty="0"/>
              <a:t>p</a:t>
            </a:r>
            <a:r>
              <a:rPr spc="-15" dirty="0"/>
              <a:t>:</a:t>
            </a:r>
            <a:r>
              <a:rPr spc="-10" dirty="0"/>
              <a:t> </a:t>
            </a:r>
            <a:r>
              <a:rPr spc="-35" dirty="0"/>
              <a:t>E</a:t>
            </a:r>
            <a:r>
              <a:rPr spc="-15" dirty="0"/>
              <a:t>x</a:t>
            </a:r>
            <a:r>
              <a:rPr spc="-5" dirty="0"/>
              <a:t>erci</a:t>
            </a:r>
            <a:r>
              <a:rPr spc="5" dirty="0"/>
              <a:t>s</a:t>
            </a:r>
            <a:r>
              <a:rPr dirty="0"/>
              <a:t>e</a:t>
            </a:r>
            <a:r>
              <a:rPr spc="-5" dirty="0"/>
              <a:t> i</a:t>
            </a:r>
            <a:r>
              <a:rPr dirty="0"/>
              <a:t>n</a:t>
            </a:r>
            <a:r>
              <a:rPr spc="-5" dirty="0"/>
              <a:t> Cl</a:t>
            </a:r>
            <a:r>
              <a:rPr spc="5" dirty="0"/>
              <a:t>a</a:t>
            </a:r>
            <a:r>
              <a:rPr dirty="0"/>
              <a:t>ss</a:t>
            </a:r>
          </a:p>
        </p:txBody>
      </p:sp>
      <p:sp>
        <p:nvSpPr>
          <p:cNvPr id="3" name="object 3"/>
          <p:cNvSpPr/>
          <p:nvPr/>
        </p:nvSpPr>
        <p:spPr>
          <a:xfrm>
            <a:off x="218440" y="1280160"/>
            <a:ext cx="9657080" cy="0"/>
          </a:xfrm>
          <a:custGeom>
            <a:avLst/>
            <a:gdLst/>
            <a:ahLst/>
            <a:cxnLst/>
            <a:rect l="l" t="t" r="r" b="b"/>
            <a:pathLst>
              <a:path w="9657080">
                <a:moveTo>
                  <a:pt x="0" y="0"/>
                </a:moveTo>
                <a:lnTo>
                  <a:pt x="965708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8169" y="1612900"/>
            <a:ext cx="142239" cy="142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16879" y="3298190"/>
            <a:ext cx="726440" cy="502920"/>
          </a:xfrm>
          <a:custGeom>
            <a:avLst/>
            <a:gdLst/>
            <a:ahLst/>
            <a:cxnLst/>
            <a:rect l="l" t="t" r="r" b="b"/>
            <a:pathLst>
              <a:path w="726439" h="502920">
                <a:moveTo>
                  <a:pt x="363220" y="0"/>
                </a:moveTo>
                <a:lnTo>
                  <a:pt x="423384" y="3166"/>
                </a:lnTo>
                <a:lnTo>
                  <a:pt x="479999" y="12374"/>
                </a:lnTo>
                <a:lnTo>
                  <a:pt x="532406" y="27191"/>
                </a:lnTo>
                <a:lnTo>
                  <a:pt x="579953" y="47183"/>
                </a:lnTo>
                <a:lnTo>
                  <a:pt x="621982" y="71913"/>
                </a:lnTo>
                <a:lnTo>
                  <a:pt x="657839" y="100949"/>
                </a:lnTo>
                <a:lnTo>
                  <a:pt x="686869" y="133856"/>
                </a:lnTo>
                <a:lnTo>
                  <a:pt x="708416" y="170200"/>
                </a:lnTo>
                <a:lnTo>
                  <a:pt x="721824" y="209546"/>
                </a:lnTo>
                <a:lnTo>
                  <a:pt x="726440" y="251460"/>
                </a:lnTo>
                <a:lnTo>
                  <a:pt x="725272" y="272538"/>
                </a:lnTo>
                <a:lnTo>
                  <a:pt x="716178" y="312981"/>
                </a:lnTo>
                <a:lnTo>
                  <a:pt x="698619" y="350758"/>
                </a:lnTo>
                <a:lnTo>
                  <a:pt x="673248" y="385410"/>
                </a:lnTo>
                <a:lnTo>
                  <a:pt x="640723" y="416480"/>
                </a:lnTo>
                <a:lnTo>
                  <a:pt x="601698" y="443512"/>
                </a:lnTo>
                <a:lnTo>
                  <a:pt x="556828" y="466048"/>
                </a:lnTo>
                <a:lnTo>
                  <a:pt x="506769" y="483631"/>
                </a:lnTo>
                <a:lnTo>
                  <a:pt x="452176" y="495804"/>
                </a:lnTo>
                <a:lnTo>
                  <a:pt x="393705" y="502110"/>
                </a:lnTo>
                <a:lnTo>
                  <a:pt x="363220" y="502920"/>
                </a:lnTo>
                <a:lnTo>
                  <a:pt x="332734" y="502110"/>
                </a:lnTo>
                <a:lnTo>
                  <a:pt x="274263" y="495804"/>
                </a:lnTo>
                <a:lnTo>
                  <a:pt x="219670" y="483631"/>
                </a:lnTo>
                <a:lnTo>
                  <a:pt x="169611" y="466048"/>
                </a:lnTo>
                <a:lnTo>
                  <a:pt x="124741" y="443512"/>
                </a:lnTo>
                <a:lnTo>
                  <a:pt x="85716" y="416480"/>
                </a:lnTo>
                <a:lnTo>
                  <a:pt x="53191" y="385410"/>
                </a:lnTo>
                <a:lnTo>
                  <a:pt x="27820" y="350758"/>
                </a:lnTo>
                <a:lnTo>
                  <a:pt x="10261" y="312981"/>
                </a:lnTo>
                <a:lnTo>
                  <a:pt x="1167" y="272538"/>
                </a:lnTo>
                <a:lnTo>
                  <a:pt x="0" y="251460"/>
                </a:lnTo>
                <a:lnTo>
                  <a:pt x="1167" y="230209"/>
                </a:lnTo>
                <a:lnTo>
                  <a:pt x="10261" y="189525"/>
                </a:lnTo>
                <a:lnTo>
                  <a:pt x="27820" y="151626"/>
                </a:lnTo>
                <a:lnTo>
                  <a:pt x="53191" y="116946"/>
                </a:lnTo>
                <a:lnTo>
                  <a:pt x="85716" y="85920"/>
                </a:lnTo>
                <a:lnTo>
                  <a:pt x="124741" y="58983"/>
                </a:lnTo>
                <a:lnTo>
                  <a:pt x="169611" y="36567"/>
                </a:lnTo>
                <a:lnTo>
                  <a:pt x="219670" y="19109"/>
                </a:lnTo>
                <a:lnTo>
                  <a:pt x="274263" y="7042"/>
                </a:lnTo>
                <a:lnTo>
                  <a:pt x="332734" y="800"/>
                </a:lnTo>
                <a:lnTo>
                  <a:pt x="36322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879" y="3298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4590" y="3802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8550" y="2860039"/>
            <a:ext cx="675640" cy="477520"/>
          </a:xfrm>
          <a:custGeom>
            <a:avLst/>
            <a:gdLst/>
            <a:ahLst/>
            <a:cxnLst/>
            <a:rect l="l" t="t" r="r" b="b"/>
            <a:pathLst>
              <a:path w="675639" h="477520">
                <a:moveTo>
                  <a:pt x="675639" y="0"/>
                </a:moveTo>
                <a:lnTo>
                  <a:pt x="0" y="47752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75200" y="2876550"/>
            <a:ext cx="840740" cy="523240"/>
          </a:xfrm>
          <a:custGeom>
            <a:avLst/>
            <a:gdLst/>
            <a:ahLst/>
            <a:cxnLst/>
            <a:rect l="l" t="t" r="r" b="b"/>
            <a:pathLst>
              <a:path w="840739" h="523239">
                <a:moveTo>
                  <a:pt x="0" y="0"/>
                </a:moveTo>
                <a:lnTo>
                  <a:pt x="840739" y="52323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13610" y="4235450"/>
            <a:ext cx="552450" cy="457200"/>
          </a:xfrm>
          <a:custGeom>
            <a:avLst/>
            <a:gdLst/>
            <a:ahLst/>
            <a:cxnLst/>
            <a:rect l="l" t="t" r="r" b="b"/>
            <a:pathLst>
              <a:path w="552450" h="457200">
                <a:moveTo>
                  <a:pt x="275589" y="0"/>
                </a:moveTo>
                <a:lnTo>
                  <a:pt x="321301" y="2903"/>
                </a:lnTo>
                <a:lnTo>
                  <a:pt x="364368" y="11338"/>
                </a:lnTo>
                <a:lnTo>
                  <a:pt x="404280" y="24894"/>
                </a:lnTo>
                <a:lnTo>
                  <a:pt x="440527" y="43159"/>
                </a:lnTo>
                <a:lnTo>
                  <a:pt x="472598" y="65722"/>
                </a:lnTo>
                <a:lnTo>
                  <a:pt x="511759" y="106724"/>
                </a:lnTo>
                <a:lnTo>
                  <a:pt x="538652" y="155082"/>
                </a:lnTo>
                <a:lnTo>
                  <a:pt x="551555" y="209406"/>
                </a:lnTo>
                <a:lnTo>
                  <a:pt x="552450" y="228600"/>
                </a:lnTo>
                <a:lnTo>
                  <a:pt x="551555" y="247793"/>
                </a:lnTo>
                <a:lnTo>
                  <a:pt x="538652" y="302117"/>
                </a:lnTo>
                <a:lnTo>
                  <a:pt x="511759" y="350475"/>
                </a:lnTo>
                <a:lnTo>
                  <a:pt x="472598" y="391477"/>
                </a:lnTo>
                <a:lnTo>
                  <a:pt x="440527" y="414040"/>
                </a:lnTo>
                <a:lnTo>
                  <a:pt x="404280" y="432305"/>
                </a:lnTo>
                <a:lnTo>
                  <a:pt x="364368" y="445861"/>
                </a:lnTo>
                <a:lnTo>
                  <a:pt x="321301" y="454296"/>
                </a:lnTo>
                <a:lnTo>
                  <a:pt x="275589" y="457200"/>
                </a:lnTo>
                <a:lnTo>
                  <a:pt x="252445" y="456465"/>
                </a:lnTo>
                <a:lnTo>
                  <a:pt x="208060" y="450744"/>
                </a:lnTo>
                <a:lnTo>
                  <a:pt x="166627" y="439697"/>
                </a:lnTo>
                <a:lnTo>
                  <a:pt x="128643" y="423735"/>
                </a:lnTo>
                <a:lnTo>
                  <a:pt x="94603" y="403270"/>
                </a:lnTo>
                <a:lnTo>
                  <a:pt x="65000" y="378713"/>
                </a:lnTo>
                <a:lnTo>
                  <a:pt x="30003" y="335104"/>
                </a:lnTo>
                <a:lnTo>
                  <a:pt x="7779" y="284604"/>
                </a:lnTo>
                <a:lnTo>
                  <a:pt x="0" y="228600"/>
                </a:lnTo>
                <a:lnTo>
                  <a:pt x="885" y="209406"/>
                </a:lnTo>
                <a:lnTo>
                  <a:pt x="13665" y="155082"/>
                </a:lnTo>
                <a:lnTo>
                  <a:pt x="40332" y="106724"/>
                </a:lnTo>
                <a:lnTo>
                  <a:pt x="79216" y="65722"/>
                </a:lnTo>
                <a:lnTo>
                  <a:pt x="111099" y="43159"/>
                </a:lnTo>
                <a:lnTo>
                  <a:pt x="147173" y="24894"/>
                </a:lnTo>
                <a:lnTo>
                  <a:pt x="186943" y="11338"/>
                </a:lnTo>
                <a:lnTo>
                  <a:pt x="229914" y="2903"/>
                </a:lnTo>
                <a:lnTo>
                  <a:pt x="27558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13610" y="4235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66060" y="4693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90800" y="3703320"/>
            <a:ext cx="654050" cy="532130"/>
          </a:xfrm>
          <a:custGeom>
            <a:avLst/>
            <a:gdLst/>
            <a:ahLst/>
            <a:cxnLst/>
            <a:rect l="l" t="t" r="r" b="b"/>
            <a:pathLst>
              <a:path w="654050" h="532129">
                <a:moveTo>
                  <a:pt x="654050" y="0"/>
                </a:moveTo>
                <a:lnTo>
                  <a:pt x="0" y="53212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88790" y="2573020"/>
            <a:ext cx="499109" cy="457200"/>
          </a:xfrm>
          <a:custGeom>
            <a:avLst/>
            <a:gdLst/>
            <a:ahLst/>
            <a:cxnLst/>
            <a:rect l="l" t="t" r="r" b="b"/>
            <a:pathLst>
              <a:path w="499110" h="457200">
                <a:moveTo>
                  <a:pt x="248920" y="0"/>
                </a:moveTo>
                <a:lnTo>
                  <a:pt x="290489" y="2903"/>
                </a:lnTo>
                <a:lnTo>
                  <a:pt x="329559" y="11338"/>
                </a:lnTo>
                <a:lnTo>
                  <a:pt x="365688" y="24894"/>
                </a:lnTo>
                <a:lnTo>
                  <a:pt x="413400" y="53929"/>
                </a:lnTo>
                <a:lnTo>
                  <a:pt x="452008" y="92171"/>
                </a:lnTo>
                <a:lnTo>
                  <a:pt x="480020" y="138231"/>
                </a:lnTo>
                <a:lnTo>
                  <a:pt x="495945" y="190720"/>
                </a:lnTo>
                <a:lnTo>
                  <a:pt x="499110" y="228600"/>
                </a:lnTo>
                <a:lnTo>
                  <a:pt x="498309" y="247965"/>
                </a:lnTo>
                <a:lnTo>
                  <a:pt x="486745" y="302605"/>
                </a:lnTo>
                <a:lnTo>
                  <a:pt x="462596" y="351038"/>
                </a:lnTo>
                <a:lnTo>
                  <a:pt x="427355" y="391953"/>
                </a:lnTo>
                <a:lnTo>
                  <a:pt x="382512" y="424039"/>
                </a:lnTo>
                <a:lnTo>
                  <a:pt x="329559" y="445983"/>
                </a:lnTo>
                <a:lnTo>
                  <a:pt x="290489" y="454331"/>
                </a:lnTo>
                <a:lnTo>
                  <a:pt x="248920" y="457200"/>
                </a:lnTo>
                <a:lnTo>
                  <a:pt x="228031" y="456474"/>
                </a:lnTo>
                <a:lnTo>
                  <a:pt x="187965" y="450817"/>
                </a:lnTo>
                <a:lnTo>
                  <a:pt x="150554" y="439876"/>
                </a:lnTo>
                <a:lnTo>
                  <a:pt x="100401" y="414406"/>
                </a:lnTo>
                <a:lnTo>
                  <a:pt x="58751" y="379231"/>
                </a:lnTo>
                <a:lnTo>
                  <a:pt x="27123" y="335664"/>
                </a:lnTo>
                <a:lnTo>
                  <a:pt x="7033" y="285017"/>
                </a:lnTo>
                <a:lnTo>
                  <a:pt x="0" y="228600"/>
                </a:lnTo>
                <a:lnTo>
                  <a:pt x="800" y="209406"/>
                </a:lnTo>
                <a:lnTo>
                  <a:pt x="12354" y="155082"/>
                </a:lnTo>
                <a:lnTo>
                  <a:pt x="36459" y="106724"/>
                </a:lnTo>
                <a:lnTo>
                  <a:pt x="71596" y="65722"/>
                </a:lnTo>
                <a:lnTo>
                  <a:pt x="116248" y="33464"/>
                </a:lnTo>
                <a:lnTo>
                  <a:pt x="168899" y="11338"/>
                </a:lnTo>
                <a:lnTo>
                  <a:pt x="207694" y="2903"/>
                </a:lnTo>
                <a:lnTo>
                  <a:pt x="24892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88790" y="2573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87900" y="30314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97559" y="1541438"/>
            <a:ext cx="8172450" cy="1383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9800"/>
              </a:lnSpc>
            </a:pPr>
            <a:r>
              <a:rPr sz="2200" spc="-25" dirty="0">
                <a:latin typeface="Arial"/>
                <a:cs typeface="Arial"/>
              </a:rPr>
              <a:t>E</a:t>
            </a:r>
            <a:r>
              <a:rPr sz="2200" spc="5" dirty="0">
                <a:latin typeface="Arial"/>
                <a:cs typeface="Arial"/>
              </a:rPr>
              <a:t>x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le</a:t>
            </a:r>
            <a:r>
              <a:rPr sz="2200" spc="-10" dirty="0">
                <a:latin typeface="Arial"/>
                <a:cs typeface="Arial"/>
              </a:rPr>
              <a:t>:</a:t>
            </a:r>
            <a:r>
              <a:rPr sz="2200" spc="12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 12</a:t>
            </a:r>
            <a:r>
              <a:rPr sz="2200" dirty="0">
                <a:latin typeface="Arial"/>
                <a:cs typeface="Arial"/>
              </a:rPr>
              <a:t>-</a:t>
            </a:r>
            <a:r>
              <a:rPr sz="2200" spc="-5" dirty="0">
                <a:latin typeface="Arial"/>
                <a:cs typeface="Arial"/>
              </a:rPr>
              <a:t>el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190" dirty="0"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3333"/>
                </a:solidFill>
                <a:latin typeface="Arial"/>
                <a:cs typeface="Arial"/>
              </a:rPr>
              <a:t>mi</a:t>
            </a:r>
            <a:r>
              <a:rPr sz="2200" dirty="0">
                <a:solidFill>
                  <a:srgbClr val="FF3333"/>
                </a:solidFill>
                <a:latin typeface="Arial"/>
                <a:cs typeface="Arial"/>
              </a:rPr>
              <a:t>n</a:t>
            </a:r>
            <a:r>
              <a:rPr sz="2200" spc="-5" dirty="0">
                <a:solidFill>
                  <a:srgbClr val="FF3333"/>
                </a:solidFill>
                <a:latin typeface="Arial"/>
                <a:cs typeface="Arial"/>
              </a:rPr>
              <a:t>-</a:t>
            </a:r>
            <a:r>
              <a:rPr sz="2200" spc="-15" dirty="0">
                <a:solidFill>
                  <a:srgbClr val="FF3333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FF3333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FF3333"/>
                </a:solidFill>
                <a:latin typeface="Arial"/>
                <a:cs typeface="Arial"/>
              </a:rPr>
              <a:t>x</a:t>
            </a:r>
            <a:r>
              <a:rPr sz="2200" spc="185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ea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-10" dirty="0">
                <a:latin typeface="Arial"/>
                <a:cs typeface="Arial"/>
              </a:rPr>
              <a:t>.</a:t>
            </a:r>
            <a:r>
              <a:rPr sz="2200" spc="180" dirty="0">
                <a:latin typeface="Arial"/>
                <a:cs typeface="Arial"/>
              </a:rPr>
              <a:t> </a:t>
            </a:r>
            <a:r>
              <a:rPr sz="2200" b="1" u="heavy" spc="-15" dirty="0">
                <a:latin typeface="Arial"/>
                <a:cs typeface="Arial"/>
              </a:rPr>
              <a:t>d</a:t>
            </a:r>
            <a:r>
              <a:rPr sz="2200" b="1" u="heavy" spc="-5" dirty="0">
                <a:latin typeface="Arial"/>
                <a:cs typeface="Arial"/>
              </a:rPr>
              <a:t>elet</a:t>
            </a:r>
            <a:r>
              <a:rPr sz="2200" b="1" u="heavy" dirty="0">
                <a:latin typeface="Arial"/>
                <a:cs typeface="Arial"/>
              </a:rPr>
              <a:t>e</a:t>
            </a:r>
            <a:r>
              <a:rPr sz="2200" b="1" u="heavy" spc="-15" dirty="0">
                <a:latin typeface="Arial"/>
                <a:cs typeface="Arial"/>
              </a:rPr>
              <a:t>Min</a:t>
            </a:r>
            <a:r>
              <a:rPr sz="2200" b="1" spc="18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fr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m</a:t>
            </a:r>
            <a:r>
              <a:rPr sz="2200" spc="17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1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nd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ho</a:t>
            </a:r>
            <a:r>
              <a:rPr sz="2200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r</a:t>
            </a:r>
            <a:r>
              <a:rPr sz="2200" dirty="0">
                <a:latin typeface="Arial"/>
                <a:cs typeface="Arial"/>
              </a:rPr>
              <a:t>esu</a:t>
            </a:r>
            <a:r>
              <a:rPr sz="2200" spc="-5" dirty="0">
                <a:latin typeface="Arial"/>
                <a:cs typeface="Arial"/>
              </a:rPr>
              <a:t>lti</a:t>
            </a:r>
            <a:r>
              <a:rPr sz="2200" dirty="0">
                <a:latin typeface="Arial"/>
                <a:cs typeface="Arial"/>
              </a:rPr>
              <a:t>ng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ol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tio</a:t>
            </a:r>
            <a:r>
              <a:rPr sz="2200" dirty="0"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2350">
              <a:latin typeface="Times New Roman"/>
              <a:cs typeface="Times New Roman"/>
            </a:endParaRPr>
          </a:p>
          <a:p>
            <a:pPr marR="681355" algn="ctr">
              <a:lnSpc>
                <a:spcPts val="2140"/>
              </a:lnSpc>
            </a:pPr>
            <a:r>
              <a:rPr sz="1800" b="1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81750" y="4307840"/>
            <a:ext cx="476250" cy="457200"/>
          </a:xfrm>
          <a:custGeom>
            <a:avLst/>
            <a:gdLst/>
            <a:ahLst/>
            <a:cxnLst/>
            <a:rect l="l" t="t" r="r" b="b"/>
            <a:pathLst>
              <a:path w="476250" h="457200">
                <a:moveTo>
                  <a:pt x="237490" y="0"/>
                </a:moveTo>
                <a:lnTo>
                  <a:pt x="276887" y="2903"/>
                </a:lnTo>
                <a:lnTo>
                  <a:pt x="331589" y="17502"/>
                </a:lnTo>
                <a:lnTo>
                  <a:pt x="379689" y="43159"/>
                </a:lnTo>
                <a:lnTo>
                  <a:pt x="419697" y="78486"/>
                </a:lnTo>
                <a:lnTo>
                  <a:pt x="450121" y="122095"/>
                </a:lnTo>
                <a:lnTo>
                  <a:pt x="469469" y="172595"/>
                </a:lnTo>
                <a:lnTo>
                  <a:pt x="476250" y="228600"/>
                </a:lnTo>
                <a:lnTo>
                  <a:pt x="475478" y="247793"/>
                </a:lnTo>
                <a:lnTo>
                  <a:pt x="464342" y="302117"/>
                </a:lnTo>
                <a:lnTo>
                  <a:pt x="441136" y="350475"/>
                </a:lnTo>
                <a:lnTo>
                  <a:pt x="407352" y="391477"/>
                </a:lnTo>
                <a:lnTo>
                  <a:pt x="364481" y="423735"/>
                </a:lnTo>
                <a:lnTo>
                  <a:pt x="314015" y="445861"/>
                </a:lnTo>
                <a:lnTo>
                  <a:pt x="257445" y="456465"/>
                </a:lnTo>
                <a:lnTo>
                  <a:pt x="237490" y="457200"/>
                </a:lnTo>
                <a:lnTo>
                  <a:pt x="217544" y="456465"/>
                </a:lnTo>
                <a:lnTo>
                  <a:pt x="179294" y="450744"/>
                </a:lnTo>
                <a:lnTo>
                  <a:pt x="126824" y="432305"/>
                </a:lnTo>
                <a:lnTo>
                  <a:pt x="81521" y="403270"/>
                </a:lnTo>
                <a:lnTo>
                  <a:pt x="44825" y="365028"/>
                </a:lnTo>
                <a:lnTo>
                  <a:pt x="18176" y="318968"/>
                </a:lnTo>
                <a:lnTo>
                  <a:pt x="3014" y="266479"/>
                </a:lnTo>
                <a:lnTo>
                  <a:pt x="0" y="228600"/>
                </a:lnTo>
                <a:lnTo>
                  <a:pt x="762" y="209406"/>
                </a:lnTo>
                <a:lnTo>
                  <a:pt x="11775" y="155082"/>
                </a:lnTo>
                <a:lnTo>
                  <a:pt x="34755" y="106724"/>
                </a:lnTo>
                <a:lnTo>
                  <a:pt x="68262" y="65722"/>
                </a:lnTo>
                <a:lnTo>
                  <a:pt x="110856" y="33464"/>
                </a:lnTo>
                <a:lnTo>
                  <a:pt x="161096" y="11338"/>
                </a:lnTo>
                <a:lnTo>
                  <a:pt x="217544" y="734"/>
                </a:lnTo>
                <a:lnTo>
                  <a:pt x="23749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81750" y="4307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58000" y="4765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67959" y="4307840"/>
            <a:ext cx="474980" cy="457200"/>
          </a:xfrm>
          <a:custGeom>
            <a:avLst/>
            <a:gdLst/>
            <a:ahLst/>
            <a:cxnLst/>
            <a:rect l="l" t="t" r="r" b="b"/>
            <a:pathLst>
              <a:path w="474979" h="457200">
                <a:moveTo>
                  <a:pt x="237489" y="0"/>
                </a:moveTo>
                <a:lnTo>
                  <a:pt x="276852" y="2903"/>
                </a:lnTo>
                <a:lnTo>
                  <a:pt x="331390" y="17502"/>
                </a:lnTo>
                <a:lnTo>
                  <a:pt x="379242" y="43159"/>
                </a:lnTo>
                <a:lnTo>
                  <a:pt x="418967" y="78486"/>
                </a:lnTo>
                <a:lnTo>
                  <a:pt x="449125" y="122095"/>
                </a:lnTo>
                <a:lnTo>
                  <a:pt x="468276" y="172595"/>
                </a:lnTo>
                <a:lnTo>
                  <a:pt x="474979" y="228600"/>
                </a:lnTo>
                <a:lnTo>
                  <a:pt x="474217" y="247793"/>
                </a:lnTo>
                <a:lnTo>
                  <a:pt x="463204" y="302117"/>
                </a:lnTo>
                <a:lnTo>
                  <a:pt x="440224" y="350475"/>
                </a:lnTo>
                <a:lnTo>
                  <a:pt x="406717" y="391477"/>
                </a:lnTo>
                <a:lnTo>
                  <a:pt x="364123" y="423735"/>
                </a:lnTo>
                <a:lnTo>
                  <a:pt x="313883" y="445861"/>
                </a:lnTo>
                <a:lnTo>
                  <a:pt x="257435" y="456465"/>
                </a:lnTo>
                <a:lnTo>
                  <a:pt x="237489" y="457200"/>
                </a:lnTo>
                <a:lnTo>
                  <a:pt x="217544" y="456465"/>
                </a:lnTo>
                <a:lnTo>
                  <a:pt x="179294" y="450744"/>
                </a:lnTo>
                <a:lnTo>
                  <a:pt x="126824" y="432305"/>
                </a:lnTo>
                <a:lnTo>
                  <a:pt x="81521" y="403270"/>
                </a:lnTo>
                <a:lnTo>
                  <a:pt x="44825" y="365028"/>
                </a:lnTo>
                <a:lnTo>
                  <a:pt x="18176" y="318968"/>
                </a:lnTo>
                <a:lnTo>
                  <a:pt x="3014" y="266479"/>
                </a:lnTo>
                <a:lnTo>
                  <a:pt x="0" y="228600"/>
                </a:lnTo>
                <a:lnTo>
                  <a:pt x="762" y="209406"/>
                </a:lnTo>
                <a:lnTo>
                  <a:pt x="11775" y="155082"/>
                </a:lnTo>
                <a:lnTo>
                  <a:pt x="34755" y="106724"/>
                </a:lnTo>
                <a:lnTo>
                  <a:pt x="68262" y="65722"/>
                </a:lnTo>
                <a:lnTo>
                  <a:pt x="110856" y="33464"/>
                </a:lnTo>
                <a:lnTo>
                  <a:pt x="161096" y="11338"/>
                </a:lnTo>
                <a:lnTo>
                  <a:pt x="217544" y="734"/>
                </a:lnTo>
                <a:lnTo>
                  <a:pt x="23748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67959" y="4307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44209" y="4765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70860" y="3321050"/>
            <a:ext cx="737870" cy="461009"/>
          </a:xfrm>
          <a:custGeom>
            <a:avLst/>
            <a:gdLst/>
            <a:ahLst/>
            <a:cxnLst/>
            <a:rect l="l" t="t" r="r" b="b"/>
            <a:pathLst>
              <a:path w="737870" h="461010">
                <a:moveTo>
                  <a:pt x="369569" y="0"/>
                </a:moveTo>
                <a:lnTo>
                  <a:pt x="430494" y="2940"/>
                </a:lnTo>
                <a:lnTo>
                  <a:pt x="487852" y="11480"/>
                </a:lnTo>
                <a:lnTo>
                  <a:pt x="540974" y="25203"/>
                </a:lnTo>
                <a:lnTo>
                  <a:pt x="589188" y="43687"/>
                </a:lnTo>
                <a:lnTo>
                  <a:pt x="631825" y="66516"/>
                </a:lnTo>
                <a:lnTo>
                  <a:pt x="668213" y="93268"/>
                </a:lnTo>
                <a:lnTo>
                  <a:pt x="697682" y="123526"/>
                </a:lnTo>
                <a:lnTo>
                  <a:pt x="719561" y="156870"/>
                </a:lnTo>
                <a:lnTo>
                  <a:pt x="733181" y="192881"/>
                </a:lnTo>
                <a:lnTo>
                  <a:pt x="737869" y="231139"/>
                </a:lnTo>
                <a:lnTo>
                  <a:pt x="736683" y="250514"/>
                </a:lnTo>
                <a:lnTo>
                  <a:pt x="727445" y="287634"/>
                </a:lnTo>
                <a:lnTo>
                  <a:pt x="709612" y="322242"/>
                </a:lnTo>
                <a:lnTo>
                  <a:pt x="683854" y="353936"/>
                </a:lnTo>
                <a:lnTo>
                  <a:pt x="650841" y="382311"/>
                </a:lnTo>
                <a:lnTo>
                  <a:pt x="611245" y="406964"/>
                </a:lnTo>
                <a:lnTo>
                  <a:pt x="565736" y="427491"/>
                </a:lnTo>
                <a:lnTo>
                  <a:pt x="514985" y="443487"/>
                </a:lnTo>
                <a:lnTo>
                  <a:pt x="459661" y="454550"/>
                </a:lnTo>
                <a:lnTo>
                  <a:pt x="400436" y="460275"/>
                </a:lnTo>
                <a:lnTo>
                  <a:pt x="369569" y="461010"/>
                </a:lnTo>
                <a:lnTo>
                  <a:pt x="338522" y="460275"/>
                </a:lnTo>
                <a:lnTo>
                  <a:pt x="278988" y="454550"/>
                </a:lnTo>
                <a:lnTo>
                  <a:pt x="223420" y="443487"/>
                </a:lnTo>
                <a:lnTo>
                  <a:pt x="172482" y="427491"/>
                </a:lnTo>
                <a:lnTo>
                  <a:pt x="126835" y="406964"/>
                </a:lnTo>
                <a:lnTo>
                  <a:pt x="87143" y="382311"/>
                </a:lnTo>
                <a:lnTo>
                  <a:pt x="54070" y="353936"/>
                </a:lnTo>
                <a:lnTo>
                  <a:pt x="28277" y="322242"/>
                </a:lnTo>
                <a:lnTo>
                  <a:pt x="10428" y="287634"/>
                </a:lnTo>
                <a:lnTo>
                  <a:pt x="1186" y="250514"/>
                </a:lnTo>
                <a:lnTo>
                  <a:pt x="0" y="231139"/>
                </a:lnTo>
                <a:lnTo>
                  <a:pt x="1186" y="211755"/>
                </a:lnTo>
                <a:lnTo>
                  <a:pt x="10428" y="174568"/>
                </a:lnTo>
                <a:lnTo>
                  <a:pt x="28277" y="139838"/>
                </a:lnTo>
                <a:lnTo>
                  <a:pt x="54070" y="107985"/>
                </a:lnTo>
                <a:lnTo>
                  <a:pt x="87143" y="79428"/>
                </a:lnTo>
                <a:lnTo>
                  <a:pt x="126835" y="54585"/>
                </a:lnTo>
                <a:lnTo>
                  <a:pt x="172482" y="33876"/>
                </a:lnTo>
                <a:lnTo>
                  <a:pt x="223420" y="17720"/>
                </a:lnTo>
                <a:lnTo>
                  <a:pt x="278988" y="6536"/>
                </a:lnTo>
                <a:lnTo>
                  <a:pt x="338522" y="743"/>
                </a:lnTo>
                <a:lnTo>
                  <a:pt x="36956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70860" y="3321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08729" y="37820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51250" y="3778250"/>
            <a:ext cx="373380" cy="457200"/>
          </a:xfrm>
          <a:custGeom>
            <a:avLst/>
            <a:gdLst/>
            <a:ahLst/>
            <a:cxnLst/>
            <a:rect l="l" t="t" r="r" b="b"/>
            <a:pathLst>
              <a:path w="373379" h="457200">
                <a:moveTo>
                  <a:pt x="0" y="0"/>
                </a:moveTo>
                <a:lnTo>
                  <a:pt x="373379" y="457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77840" y="3790950"/>
            <a:ext cx="154940" cy="516890"/>
          </a:xfrm>
          <a:custGeom>
            <a:avLst/>
            <a:gdLst/>
            <a:ahLst/>
            <a:cxnLst/>
            <a:rect l="l" t="t" r="r" b="b"/>
            <a:pathLst>
              <a:path w="154939" h="516889">
                <a:moveTo>
                  <a:pt x="154939" y="0"/>
                </a:moveTo>
                <a:lnTo>
                  <a:pt x="0" y="51688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56959" y="3699509"/>
            <a:ext cx="463550" cy="647700"/>
          </a:xfrm>
          <a:custGeom>
            <a:avLst/>
            <a:gdLst/>
            <a:ahLst/>
            <a:cxnLst/>
            <a:rect l="l" t="t" r="r" b="b"/>
            <a:pathLst>
              <a:path w="463550" h="647700">
                <a:moveTo>
                  <a:pt x="0" y="0"/>
                </a:moveTo>
                <a:lnTo>
                  <a:pt x="463549" y="6477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239770" y="3460932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70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00430" y="2501900"/>
            <a:ext cx="7268209" cy="3350260"/>
          </a:xfrm>
          <a:custGeom>
            <a:avLst/>
            <a:gdLst/>
            <a:ahLst/>
            <a:cxnLst/>
            <a:rect l="l" t="t" r="r" b="b"/>
            <a:pathLst>
              <a:path w="7268209" h="3350260">
                <a:moveTo>
                  <a:pt x="3633470" y="3350260"/>
                </a:moveTo>
                <a:lnTo>
                  <a:pt x="0" y="3350260"/>
                </a:lnTo>
                <a:lnTo>
                  <a:pt x="0" y="0"/>
                </a:lnTo>
                <a:lnTo>
                  <a:pt x="7268210" y="0"/>
                </a:lnTo>
                <a:lnTo>
                  <a:pt x="7268210" y="3350260"/>
                </a:lnTo>
                <a:lnTo>
                  <a:pt x="3633470" y="3350260"/>
                </a:lnTo>
                <a:close/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706109" y="3467282"/>
            <a:ext cx="2533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15" dirty="0">
                <a:latin typeface="Arial"/>
                <a:cs typeface="Arial"/>
              </a:rPr>
              <a:t>3</a:t>
            </a:r>
            <a:r>
              <a:rPr sz="1800" b="1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98700" y="4358821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57650" y="4361362"/>
            <a:ext cx="127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65750" y="4452802"/>
            <a:ext cx="2533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485890" y="4436292"/>
            <a:ext cx="2533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213610" y="4254500"/>
            <a:ext cx="552450" cy="457200"/>
          </a:xfrm>
          <a:custGeom>
            <a:avLst/>
            <a:gdLst/>
            <a:ahLst/>
            <a:cxnLst/>
            <a:rect l="l" t="t" r="r" b="b"/>
            <a:pathLst>
              <a:path w="552450" h="457200">
                <a:moveTo>
                  <a:pt x="275589" y="0"/>
                </a:moveTo>
                <a:lnTo>
                  <a:pt x="321301" y="2903"/>
                </a:lnTo>
                <a:lnTo>
                  <a:pt x="364368" y="11338"/>
                </a:lnTo>
                <a:lnTo>
                  <a:pt x="404280" y="24894"/>
                </a:lnTo>
                <a:lnTo>
                  <a:pt x="440527" y="43159"/>
                </a:lnTo>
                <a:lnTo>
                  <a:pt x="472598" y="65722"/>
                </a:lnTo>
                <a:lnTo>
                  <a:pt x="511759" y="106724"/>
                </a:lnTo>
                <a:lnTo>
                  <a:pt x="538652" y="155082"/>
                </a:lnTo>
                <a:lnTo>
                  <a:pt x="551555" y="209406"/>
                </a:lnTo>
                <a:lnTo>
                  <a:pt x="552450" y="228600"/>
                </a:lnTo>
                <a:lnTo>
                  <a:pt x="551555" y="247793"/>
                </a:lnTo>
                <a:lnTo>
                  <a:pt x="538652" y="302117"/>
                </a:lnTo>
                <a:lnTo>
                  <a:pt x="511759" y="350475"/>
                </a:lnTo>
                <a:lnTo>
                  <a:pt x="472598" y="391477"/>
                </a:lnTo>
                <a:lnTo>
                  <a:pt x="440527" y="414040"/>
                </a:lnTo>
                <a:lnTo>
                  <a:pt x="404280" y="432305"/>
                </a:lnTo>
                <a:lnTo>
                  <a:pt x="364368" y="445861"/>
                </a:lnTo>
                <a:lnTo>
                  <a:pt x="321301" y="454296"/>
                </a:lnTo>
                <a:lnTo>
                  <a:pt x="275589" y="457200"/>
                </a:lnTo>
                <a:lnTo>
                  <a:pt x="252445" y="456465"/>
                </a:lnTo>
                <a:lnTo>
                  <a:pt x="208060" y="450744"/>
                </a:lnTo>
                <a:lnTo>
                  <a:pt x="166627" y="439697"/>
                </a:lnTo>
                <a:lnTo>
                  <a:pt x="128643" y="423735"/>
                </a:lnTo>
                <a:lnTo>
                  <a:pt x="94603" y="403270"/>
                </a:lnTo>
                <a:lnTo>
                  <a:pt x="65000" y="378713"/>
                </a:lnTo>
                <a:lnTo>
                  <a:pt x="30003" y="335104"/>
                </a:lnTo>
                <a:lnTo>
                  <a:pt x="7779" y="284604"/>
                </a:lnTo>
                <a:lnTo>
                  <a:pt x="0" y="228600"/>
                </a:lnTo>
                <a:lnTo>
                  <a:pt x="885" y="209406"/>
                </a:lnTo>
                <a:lnTo>
                  <a:pt x="13665" y="155082"/>
                </a:lnTo>
                <a:lnTo>
                  <a:pt x="40332" y="106724"/>
                </a:lnTo>
                <a:lnTo>
                  <a:pt x="79216" y="65722"/>
                </a:lnTo>
                <a:lnTo>
                  <a:pt x="111099" y="43159"/>
                </a:lnTo>
                <a:lnTo>
                  <a:pt x="147173" y="24894"/>
                </a:lnTo>
                <a:lnTo>
                  <a:pt x="186943" y="11338"/>
                </a:lnTo>
                <a:lnTo>
                  <a:pt x="229914" y="2903"/>
                </a:lnTo>
                <a:lnTo>
                  <a:pt x="27558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3610" y="4254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66060" y="4711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90800" y="3722370"/>
            <a:ext cx="654050" cy="532130"/>
          </a:xfrm>
          <a:custGeom>
            <a:avLst/>
            <a:gdLst/>
            <a:ahLst/>
            <a:cxnLst/>
            <a:rect l="l" t="t" r="r" b="b"/>
            <a:pathLst>
              <a:path w="654050" h="532129">
                <a:moveTo>
                  <a:pt x="654050" y="0"/>
                </a:moveTo>
                <a:lnTo>
                  <a:pt x="0" y="53212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02709" y="4254500"/>
            <a:ext cx="474980" cy="457200"/>
          </a:xfrm>
          <a:custGeom>
            <a:avLst/>
            <a:gdLst/>
            <a:ahLst/>
            <a:cxnLst/>
            <a:rect l="l" t="t" r="r" b="b"/>
            <a:pathLst>
              <a:path w="474979" h="457200">
                <a:moveTo>
                  <a:pt x="237489" y="0"/>
                </a:moveTo>
                <a:lnTo>
                  <a:pt x="276852" y="2903"/>
                </a:lnTo>
                <a:lnTo>
                  <a:pt x="331390" y="17502"/>
                </a:lnTo>
                <a:lnTo>
                  <a:pt x="379242" y="43159"/>
                </a:lnTo>
                <a:lnTo>
                  <a:pt x="418967" y="78486"/>
                </a:lnTo>
                <a:lnTo>
                  <a:pt x="449125" y="122095"/>
                </a:lnTo>
                <a:lnTo>
                  <a:pt x="468276" y="172595"/>
                </a:lnTo>
                <a:lnTo>
                  <a:pt x="474979" y="228600"/>
                </a:lnTo>
                <a:lnTo>
                  <a:pt x="474217" y="247793"/>
                </a:lnTo>
                <a:lnTo>
                  <a:pt x="463204" y="302117"/>
                </a:lnTo>
                <a:lnTo>
                  <a:pt x="440224" y="350475"/>
                </a:lnTo>
                <a:lnTo>
                  <a:pt x="406717" y="391477"/>
                </a:lnTo>
                <a:lnTo>
                  <a:pt x="364123" y="423735"/>
                </a:lnTo>
                <a:lnTo>
                  <a:pt x="313883" y="445861"/>
                </a:lnTo>
                <a:lnTo>
                  <a:pt x="257435" y="456465"/>
                </a:lnTo>
                <a:lnTo>
                  <a:pt x="237489" y="457200"/>
                </a:lnTo>
                <a:lnTo>
                  <a:pt x="217544" y="456465"/>
                </a:lnTo>
                <a:lnTo>
                  <a:pt x="179294" y="450744"/>
                </a:lnTo>
                <a:lnTo>
                  <a:pt x="126824" y="432305"/>
                </a:lnTo>
                <a:lnTo>
                  <a:pt x="81521" y="403270"/>
                </a:lnTo>
                <a:lnTo>
                  <a:pt x="44825" y="365028"/>
                </a:lnTo>
                <a:lnTo>
                  <a:pt x="18176" y="318968"/>
                </a:lnTo>
                <a:lnTo>
                  <a:pt x="3014" y="266479"/>
                </a:lnTo>
                <a:lnTo>
                  <a:pt x="0" y="228600"/>
                </a:lnTo>
                <a:lnTo>
                  <a:pt x="762" y="209406"/>
                </a:lnTo>
                <a:lnTo>
                  <a:pt x="11775" y="155082"/>
                </a:lnTo>
                <a:lnTo>
                  <a:pt x="34755" y="106724"/>
                </a:lnTo>
                <a:lnTo>
                  <a:pt x="68262" y="65722"/>
                </a:lnTo>
                <a:lnTo>
                  <a:pt x="110856" y="33464"/>
                </a:lnTo>
                <a:lnTo>
                  <a:pt x="161096" y="11338"/>
                </a:lnTo>
                <a:lnTo>
                  <a:pt x="217544" y="734"/>
                </a:lnTo>
                <a:lnTo>
                  <a:pt x="23748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02709" y="4254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77690" y="4711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51250" y="3797300"/>
            <a:ext cx="373380" cy="457200"/>
          </a:xfrm>
          <a:custGeom>
            <a:avLst/>
            <a:gdLst/>
            <a:ahLst/>
            <a:cxnLst/>
            <a:rect l="l" t="t" r="r" b="b"/>
            <a:pathLst>
              <a:path w="373379" h="457200">
                <a:moveTo>
                  <a:pt x="0" y="0"/>
                </a:moveTo>
                <a:lnTo>
                  <a:pt x="373379" y="457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87780" y="5139690"/>
            <a:ext cx="551180" cy="457200"/>
          </a:xfrm>
          <a:custGeom>
            <a:avLst/>
            <a:gdLst/>
            <a:ahLst/>
            <a:cxnLst/>
            <a:rect l="l" t="t" r="r" b="b"/>
            <a:pathLst>
              <a:path w="551180" h="457200">
                <a:moveTo>
                  <a:pt x="275589" y="0"/>
                </a:moveTo>
                <a:lnTo>
                  <a:pt x="321265" y="2903"/>
                </a:lnTo>
                <a:lnTo>
                  <a:pt x="364236" y="11338"/>
                </a:lnTo>
                <a:lnTo>
                  <a:pt x="404006" y="24894"/>
                </a:lnTo>
                <a:lnTo>
                  <a:pt x="440080" y="43159"/>
                </a:lnTo>
                <a:lnTo>
                  <a:pt x="471963" y="65722"/>
                </a:lnTo>
                <a:lnTo>
                  <a:pt x="510847" y="106724"/>
                </a:lnTo>
                <a:lnTo>
                  <a:pt x="537514" y="155082"/>
                </a:lnTo>
                <a:lnTo>
                  <a:pt x="550294" y="209406"/>
                </a:lnTo>
                <a:lnTo>
                  <a:pt x="551180" y="228600"/>
                </a:lnTo>
                <a:lnTo>
                  <a:pt x="550294" y="247793"/>
                </a:lnTo>
                <a:lnTo>
                  <a:pt x="537514" y="302117"/>
                </a:lnTo>
                <a:lnTo>
                  <a:pt x="510847" y="350475"/>
                </a:lnTo>
                <a:lnTo>
                  <a:pt x="471963" y="391477"/>
                </a:lnTo>
                <a:lnTo>
                  <a:pt x="440080" y="414040"/>
                </a:lnTo>
                <a:lnTo>
                  <a:pt x="404006" y="432305"/>
                </a:lnTo>
                <a:lnTo>
                  <a:pt x="364236" y="445861"/>
                </a:lnTo>
                <a:lnTo>
                  <a:pt x="321265" y="454296"/>
                </a:lnTo>
                <a:lnTo>
                  <a:pt x="275589" y="457200"/>
                </a:lnTo>
                <a:lnTo>
                  <a:pt x="252445" y="456465"/>
                </a:lnTo>
                <a:lnTo>
                  <a:pt x="208060" y="450744"/>
                </a:lnTo>
                <a:lnTo>
                  <a:pt x="166627" y="439697"/>
                </a:lnTo>
                <a:lnTo>
                  <a:pt x="128643" y="423735"/>
                </a:lnTo>
                <a:lnTo>
                  <a:pt x="94603" y="403270"/>
                </a:lnTo>
                <a:lnTo>
                  <a:pt x="65000" y="378713"/>
                </a:lnTo>
                <a:lnTo>
                  <a:pt x="30003" y="335104"/>
                </a:lnTo>
                <a:lnTo>
                  <a:pt x="7779" y="284604"/>
                </a:lnTo>
                <a:lnTo>
                  <a:pt x="0" y="228600"/>
                </a:lnTo>
                <a:lnTo>
                  <a:pt x="885" y="209406"/>
                </a:lnTo>
                <a:lnTo>
                  <a:pt x="13665" y="155082"/>
                </a:lnTo>
                <a:lnTo>
                  <a:pt x="40332" y="106724"/>
                </a:lnTo>
                <a:lnTo>
                  <a:pt x="79216" y="65722"/>
                </a:lnTo>
                <a:lnTo>
                  <a:pt x="111099" y="43159"/>
                </a:lnTo>
                <a:lnTo>
                  <a:pt x="147173" y="24894"/>
                </a:lnTo>
                <a:lnTo>
                  <a:pt x="186944" y="11338"/>
                </a:lnTo>
                <a:lnTo>
                  <a:pt x="229914" y="2903"/>
                </a:lnTo>
                <a:lnTo>
                  <a:pt x="27558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87780" y="51396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40229" y="5598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09089" y="4607559"/>
            <a:ext cx="633730" cy="532130"/>
          </a:xfrm>
          <a:custGeom>
            <a:avLst/>
            <a:gdLst/>
            <a:ahLst/>
            <a:cxnLst/>
            <a:rect l="l" t="t" r="r" b="b"/>
            <a:pathLst>
              <a:path w="633730" h="532129">
                <a:moveTo>
                  <a:pt x="633729" y="0"/>
                </a:moveTo>
                <a:lnTo>
                  <a:pt x="0" y="53212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679700" y="5139690"/>
            <a:ext cx="551180" cy="457200"/>
          </a:xfrm>
          <a:custGeom>
            <a:avLst/>
            <a:gdLst/>
            <a:ahLst/>
            <a:cxnLst/>
            <a:rect l="l" t="t" r="r" b="b"/>
            <a:pathLst>
              <a:path w="551180" h="457200">
                <a:moveTo>
                  <a:pt x="275589" y="0"/>
                </a:moveTo>
                <a:lnTo>
                  <a:pt x="321265" y="2903"/>
                </a:lnTo>
                <a:lnTo>
                  <a:pt x="364236" y="11338"/>
                </a:lnTo>
                <a:lnTo>
                  <a:pt x="404006" y="24894"/>
                </a:lnTo>
                <a:lnTo>
                  <a:pt x="440080" y="43159"/>
                </a:lnTo>
                <a:lnTo>
                  <a:pt x="471963" y="65722"/>
                </a:lnTo>
                <a:lnTo>
                  <a:pt x="510847" y="106724"/>
                </a:lnTo>
                <a:lnTo>
                  <a:pt x="537514" y="155082"/>
                </a:lnTo>
                <a:lnTo>
                  <a:pt x="550294" y="209406"/>
                </a:lnTo>
                <a:lnTo>
                  <a:pt x="551180" y="228600"/>
                </a:lnTo>
                <a:lnTo>
                  <a:pt x="550294" y="247793"/>
                </a:lnTo>
                <a:lnTo>
                  <a:pt x="537514" y="302117"/>
                </a:lnTo>
                <a:lnTo>
                  <a:pt x="510847" y="350475"/>
                </a:lnTo>
                <a:lnTo>
                  <a:pt x="471963" y="391477"/>
                </a:lnTo>
                <a:lnTo>
                  <a:pt x="440080" y="414040"/>
                </a:lnTo>
                <a:lnTo>
                  <a:pt x="404006" y="432305"/>
                </a:lnTo>
                <a:lnTo>
                  <a:pt x="364236" y="445861"/>
                </a:lnTo>
                <a:lnTo>
                  <a:pt x="321265" y="454296"/>
                </a:lnTo>
                <a:lnTo>
                  <a:pt x="275589" y="457200"/>
                </a:lnTo>
                <a:lnTo>
                  <a:pt x="252445" y="456465"/>
                </a:lnTo>
                <a:lnTo>
                  <a:pt x="208060" y="450744"/>
                </a:lnTo>
                <a:lnTo>
                  <a:pt x="166627" y="439697"/>
                </a:lnTo>
                <a:lnTo>
                  <a:pt x="128643" y="423735"/>
                </a:lnTo>
                <a:lnTo>
                  <a:pt x="94603" y="403270"/>
                </a:lnTo>
                <a:lnTo>
                  <a:pt x="65000" y="378713"/>
                </a:lnTo>
                <a:lnTo>
                  <a:pt x="30003" y="335104"/>
                </a:lnTo>
                <a:lnTo>
                  <a:pt x="7779" y="284604"/>
                </a:lnTo>
                <a:lnTo>
                  <a:pt x="0" y="228600"/>
                </a:lnTo>
                <a:lnTo>
                  <a:pt x="885" y="209406"/>
                </a:lnTo>
                <a:lnTo>
                  <a:pt x="13665" y="155082"/>
                </a:lnTo>
                <a:lnTo>
                  <a:pt x="40332" y="106724"/>
                </a:lnTo>
                <a:lnTo>
                  <a:pt x="79216" y="65722"/>
                </a:lnTo>
                <a:lnTo>
                  <a:pt x="111099" y="43159"/>
                </a:lnTo>
                <a:lnTo>
                  <a:pt x="147173" y="24894"/>
                </a:lnTo>
                <a:lnTo>
                  <a:pt x="186944" y="11338"/>
                </a:lnTo>
                <a:lnTo>
                  <a:pt x="229914" y="2903"/>
                </a:lnTo>
                <a:lnTo>
                  <a:pt x="27558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79700" y="51396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30879" y="5598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637789" y="4682490"/>
            <a:ext cx="360680" cy="457200"/>
          </a:xfrm>
          <a:custGeom>
            <a:avLst/>
            <a:gdLst/>
            <a:ahLst/>
            <a:cxnLst/>
            <a:rect l="l" t="t" r="r" b="b"/>
            <a:pathLst>
              <a:path w="360680" h="457200">
                <a:moveTo>
                  <a:pt x="0" y="0"/>
                </a:moveTo>
                <a:lnTo>
                  <a:pt x="360680" y="457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372869" y="5263062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45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432809" y="5189220"/>
            <a:ext cx="476250" cy="457200"/>
          </a:xfrm>
          <a:custGeom>
            <a:avLst/>
            <a:gdLst/>
            <a:ahLst/>
            <a:cxnLst/>
            <a:rect l="l" t="t" r="r" b="b"/>
            <a:pathLst>
              <a:path w="476250" h="457200">
                <a:moveTo>
                  <a:pt x="237489" y="0"/>
                </a:moveTo>
                <a:lnTo>
                  <a:pt x="277196" y="2903"/>
                </a:lnTo>
                <a:lnTo>
                  <a:pt x="314502" y="11338"/>
                </a:lnTo>
                <a:lnTo>
                  <a:pt x="365044" y="33464"/>
                </a:lnTo>
                <a:lnTo>
                  <a:pt x="407828" y="65722"/>
                </a:lnTo>
                <a:lnTo>
                  <a:pt x="441440" y="106724"/>
                </a:lnTo>
                <a:lnTo>
                  <a:pt x="464464" y="155082"/>
                </a:lnTo>
                <a:lnTo>
                  <a:pt x="475487" y="209406"/>
                </a:lnTo>
                <a:lnTo>
                  <a:pt x="476250" y="228599"/>
                </a:lnTo>
                <a:lnTo>
                  <a:pt x="475487" y="247793"/>
                </a:lnTo>
                <a:lnTo>
                  <a:pt x="464464" y="302117"/>
                </a:lnTo>
                <a:lnTo>
                  <a:pt x="441440" y="350475"/>
                </a:lnTo>
                <a:lnTo>
                  <a:pt x="407828" y="391477"/>
                </a:lnTo>
                <a:lnTo>
                  <a:pt x="365044" y="423735"/>
                </a:lnTo>
                <a:lnTo>
                  <a:pt x="314502" y="445861"/>
                </a:lnTo>
                <a:lnTo>
                  <a:pt x="277196" y="454296"/>
                </a:lnTo>
                <a:lnTo>
                  <a:pt x="237489" y="457199"/>
                </a:lnTo>
                <a:lnTo>
                  <a:pt x="217544" y="456465"/>
                </a:lnTo>
                <a:lnTo>
                  <a:pt x="179294" y="450744"/>
                </a:lnTo>
                <a:lnTo>
                  <a:pt x="126824" y="432305"/>
                </a:lnTo>
                <a:lnTo>
                  <a:pt x="81521" y="403270"/>
                </a:lnTo>
                <a:lnTo>
                  <a:pt x="44825" y="365028"/>
                </a:lnTo>
                <a:lnTo>
                  <a:pt x="18176" y="318968"/>
                </a:lnTo>
                <a:lnTo>
                  <a:pt x="3014" y="266479"/>
                </a:lnTo>
                <a:lnTo>
                  <a:pt x="0" y="228599"/>
                </a:lnTo>
                <a:lnTo>
                  <a:pt x="762" y="209406"/>
                </a:lnTo>
                <a:lnTo>
                  <a:pt x="11775" y="155082"/>
                </a:lnTo>
                <a:lnTo>
                  <a:pt x="34755" y="106724"/>
                </a:lnTo>
                <a:lnTo>
                  <a:pt x="68262" y="65722"/>
                </a:lnTo>
                <a:lnTo>
                  <a:pt x="110856" y="33464"/>
                </a:lnTo>
                <a:lnTo>
                  <a:pt x="161096" y="11338"/>
                </a:lnTo>
                <a:lnTo>
                  <a:pt x="217544" y="734"/>
                </a:lnTo>
                <a:lnTo>
                  <a:pt x="23748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432809" y="51892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09059" y="56476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506470" y="4711700"/>
            <a:ext cx="547370" cy="532130"/>
          </a:xfrm>
          <a:custGeom>
            <a:avLst/>
            <a:gdLst/>
            <a:ahLst/>
            <a:cxnLst/>
            <a:rect l="l" t="t" r="r" b="b"/>
            <a:pathLst>
              <a:path w="547370" h="532129">
                <a:moveTo>
                  <a:pt x="547369" y="0"/>
                </a:moveTo>
                <a:lnTo>
                  <a:pt x="0" y="53213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476750" y="5153659"/>
            <a:ext cx="476250" cy="457200"/>
          </a:xfrm>
          <a:custGeom>
            <a:avLst/>
            <a:gdLst/>
            <a:ahLst/>
            <a:cxnLst/>
            <a:rect l="l" t="t" r="r" b="b"/>
            <a:pathLst>
              <a:path w="476250" h="457200">
                <a:moveTo>
                  <a:pt x="238760" y="0"/>
                </a:moveTo>
                <a:lnTo>
                  <a:pt x="278122" y="2868"/>
                </a:lnTo>
                <a:lnTo>
                  <a:pt x="332660" y="17323"/>
                </a:lnTo>
                <a:lnTo>
                  <a:pt x="380512" y="42793"/>
                </a:lnTo>
                <a:lnTo>
                  <a:pt x="420237" y="77968"/>
                </a:lnTo>
                <a:lnTo>
                  <a:pt x="450395" y="121535"/>
                </a:lnTo>
                <a:lnTo>
                  <a:pt x="469546" y="172182"/>
                </a:lnTo>
                <a:lnTo>
                  <a:pt x="476250" y="228600"/>
                </a:lnTo>
                <a:lnTo>
                  <a:pt x="475487" y="247793"/>
                </a:lnTo>
                <a:lnTo>
                  <a:pt x="464474" y="302117"/>
                </a:lnTo>
                <a:lnTo>
                  <a:pt x="441494" y="350475"/>
                </a:lnTo>
                <a:lnTo>
                  <a:pt x="407987" y="391477"/>
                </a:lnTo>
                <a:lnTo>
                  <a:pt x="365393" y="423735"/>
                </a:lnTo>
                <a:lnTo>
                  <a:pt x="315153" y="445861"/>
                </a:lnTo>
                <a:lnTo>
                  <a:pt x="258705" y="456465"/>
                </a:lnTo>
                <a:lnTo>
                  <a:pt x="238760" y="457200"/>
                </a:lnTo>
                <a:lnTo>
                  <a:pt x="218804" y="456465"/>
                </a:lnTo>
                <a:lnTo>
                  <a:pt x="180487" y="450744"/>
                </a:lnTo>
                <a:lnTo>
                  <a:pt x="127820" y="432305"/>
                </a:lnTo>
                <a:lnTo>
                  <a:pt x="82251" y="403270"/>
                </a:lnTo>
                <a:lnTo>
                  <a:pt x="45272" y="365028"/>
                </a:lnTo>
                <a:lnTo>
                  <a:pt x="18375" y="318968"/>
                </a:lnTo>
                <a:lnTo>
                  <a:pt x="3050" y="266479"/>
                </a:lnTo>
                <a:lnTo>
                  <a:pt x="0" y="228600"/>
                </a:lnTo>
                <a:lnTo>
                  <a:pt x="771" y="209234"/>
                </a:lnTo>
                <a:lnTo>
                  <a:pt x="11907" y="154594"/>
                </a:lnTo>
                <a:lnTo>
                  <a:pt x="35113" y="106161"/>
                </a:lnTo>
                <a:lnTo>
                  <a:pt x="68897" y="65246"/>
                </a:lnTo>
                <a:lnTo>
                  <a:pt x="111768" y="33160"/>
                </a:lnTo>
                <a:lnTo>
                  <a:pt x="162234" y="11216"/>
                </a:lnTo>
                <a:lnTo>
                  <a:pt x="218804" y="725"/>
                </a:lnTo>
                <a:lnTo>
                  <a:pt x="23876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76750" y="51536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953000" y="5610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90059" y="4711700"/>
            <a:ext cx="312420" cy="457200"/>
          </a:xfrm>
          <a:custGeom>
            <a:avLst/>
            <a:gdLst/>
            <a:ahLst/>
            <a:cxnLst/>
            <a:rect l="l" t="t" r="r" b="b"/>
            <a:pathLst>
              <a:path w="312420" h="457200">
                <a:moveTo>
                  <a:pt x="0" y="0"/>
                </a:moveTo>
                <a:lnTo>
                  <a:pt x="312419" y="457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3536950" y="5331642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18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588509" y="5279571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805429" y="5298621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50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247640" y="4765040"/>
            <a:ext cx="147320" cy="382270"/>
          </a:xfrm>
          <a:custGeom>
            <a:avLst/>
            <a:gdLst/>
            <a:ahLst/>
            <a:cxnLst/>
            <a:rect l="l" t="t" r="r" b="b"/>
            <a:pathLst>
              <a:path w="147320" h="382270">
                <a:moveTo>
                  <a:pt x="147320" y="0"/>
                </a:moveTo>
                <a:lnTo>
                  <a:pt x="0" y="38227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62220" y="5139690"/>
            <a:ext cx="499109" cy="457200"/>
          </a:xfrm>
          <a:custGeom>
            <a:avLst/>
            <a:gdLst/>
            <a:ahLst/>
            <a:cxnLst/>
            <a:rect l="l" t="t" r="r" b="b"/>
            <a:pathLst>
              <a:path w="499110" h="457200">
                <a:moveTo>
                  <a:pt x="248919" y="0"/>
                </a:moveTo>
                <a:lnTo>
                  <a:pt x="290181" y="2903"/>
                </a:lnTo>
                <a:lnTo>
                  <a:pt x="329072" y="11338"/>
                </a:lnTo>
                <a:lnTo>
                  <a:pt x="365128" y="24894"/>
                </a:lnTo>
                <a:lnTo>
                  <a:pt x="412881" y="53929"/>
                </a:lnTo>
                <a:lnTo>
                  <a:pt x="451642" y="92171"/>
                </a:lnTo>
                <a:lnTo>
                  <a:pt x="479841" y="138231"/>
                </a:lnTo>
                <a:lnTo>
                  <a:pt x="495910" y="190720"/>
                </a:lnTo>
                <a:lnTo>
                  <a:pt x="499109" y="228600"/>
                </a:lnTo>
                <a:lnTo>
                  <a:pt x="498300" y="247793"/>
                </a:lnTo>
                <a:lnTo>
                  <a:pt x="486623" y="302117"/>
                </a:lnTo>
                <a:lnTo>
                  <a:pt x="462293" y="350475"/>
                </a:lnTo>
                <a:lnTo>
                  <a:pt x="426878" y="391477"/>
                </a:lnTo>
                <a:lnTo>
                  <a:pt x="381948" y="423735"/>
                </a:lnTo>
                <a:lnTo>
                  <a:pt x="329072" y="445861"/>
                </a:lnTo>
                <a:lnTo>
                  <a:pt x="290181" y="454296"/>
                </a:lnTo>
                <a:lnTo>
                  <a:pt x="248919" y="457200"/>
                </a:lnTo>
                <a:lnTo>
                  <a:pt x="228031" y="456465"/>
                </a:lnTo>
                <a:lnTo>
                  <a:pt x="187965" y="450744"/>
                </a:lnTo>
                <a:lnTo>
                  <a:pt x="150554" y="439697"/>
                </a:lnTo>
                <a:lnTo>
                  <a:pt x="100401" y="414040"/>
                </a:lnTo>
                <a:lnTo>
                  <a:pt x="58751" y="378713"/>
                </a:lnTo>
                <a:lnTo>
                  <a:pt x="27123" y="335104"/>
                </a:lnTo>
                <a:lnTo>
                  <a:pt x="7033" y="284604"/>
                </a:lnTo>
                <a:lnTo>
                  <a:pt x="0" y="228600"/>
                </a:lnTo>
                <a:lnTo>
                  <a:pt x="800" y="209406"/>
                </a:lnTo>
                <a:lnTo>
                  <a:pt x="12354" y="155082"/>
                </a:lnTo>
                <a:lnTo>
                  <a:pt x="36459" y="106724"/>
                </a:lnTo>
                <a:lnTo>
                  <a:pt x="71596" y="65722"/>
                </a:lnTo>
                <a:lnTo>
                  <a:pt x="116248" y="33464"/>
                </a:lnTo>
                <a:lnTo>
                  <a:pt x="168899" y="11338"/>
                </a:lnTo>
                <a:lnTo>
                  <a:pt x="207694" y="2903"/>
                </a:lnTo>
                <a:lnTo>
                  <a:pt x="24891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62220" y="51396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61329" y="5598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5184140" y="5263062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48030" y="6042842"/>
            <a:ext cx="835914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10"/>
              </a:lnSpc>
            </a:pPr>
            <a:r>
              <a:rPr sz="1800" b="1" u="sng" spc="-5" dirty="0">
                <a:latin typeface="Arial"/>
                <a:cs typeface="Arial"/>
              </a:rPr>
              <a:t>Not</a:t>
            </a:r>
            <a:r>
              <a:rPr sz="1800" b="1" u="sng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: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70" dirty="0">
                <a:latin typeface="Arial"/>
                <a:cs typeface="Arial"/>
              </a:rPr>
              <a:t>Y</a:t>
            </a:r>
            <a:r>
              <a:rPr sz="1800" b="1" spc="-10" dirty="0">
                <a:latin typeface="Arial"/>
                <a:cs typeface="Arial"/>
              </a:rPr>
              <a:t>o</a:t>
            </a:r>
            <a:r>
              <a:rPr sz="1800" b="1" spc="-15" dirty="0">
                <a:latin typeface="Arial"/>
                <a:cs typeface="Arial"/>
              </a:rPr>
              <a:t>u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ne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-15" dirty="0">
                <a:latin typeface="Arial"/>
                <a:cs typeface="Arial"/>
              </a:rPr>
              <a:t>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to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find</a:t>
            </a:r>
            <a:r>
              <a:rPr sz="1800" b="1" dirty="0">
                <a:latin typeface="Arial"/>
                <a:cs typeface="Arial"/>
              </a:rPr>
              <a:t> a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n</a:t>
            </a:r>
            <a:r>
              <a:rPr sz="1800" b="1" spc="-15" dirty="0">
                <a:latin typeface="Arial"/>
                <a:cs typeface="Arial"/>
              </a:rPr>
              <a:t>ew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slo</a:t>
            </a:r>
            <a:r>
              <a:rPr sz="1800" b="1" spc="-10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 for</a:t>
            </a:r>
            <a:r>
              <a:rPr sz="1800" b="1" spc="-5" dirty="0">
                <a:latin typeface="Arial"/>
                <a:cs typeface="Arial"/>
              </a:rPr>
              <a:t> 15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si</a:t>
            </a:r>
            <a:r>
              <a:rPr sz="1800" b="1" spc="-10" dirty="0">
                <a:latin typeface="Arial"/>
                <a:cs typeface="Arial"/>
              </a:rPr>
              <a:t>n</a:t>
            </a:r>
            <a:r>
              <a:rPr sz="1800" b="1" spc="-1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o</a:t>
            </a:r>
            <a:r>
              <a:rPr sz="1800" b="1" spc="-15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d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an</a:t>
            </a:r>
            <a:r>
              <a:rPr sz="1800" b="1" spc="-15" dirty="0">
                <a:latin typeface="Arial"/>
                <a:cs typeface="Arial"/>
              </a:rPr>
              <a:t>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st</a:t>
            </a:r>
            <a:r>
              <a:rPr sz="1800" b="1" spc="-15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u</a:t>
            </a:r>
            <a:r>
              <a:rPr sz="1800" b="1" spc="-15" dirty="0">
                <a:latin typeface="Arial"/>
                <a:cs typeface="Arial"/>
              </a:rPr>
              <a:t>c</a:t>
            </a:r>
            <a:r>
              <a:rPr sz="1800" b="1" spc="-10" dirty="0">
                <a:latin typeface="Arial"/>
                <a:cs typeface="Arial"/>
              </a:rPr>
              <a:t>tu</a:t>
            </a:r>
            <a:r>
              <a:rPr sz="1800" b="1" spc="-1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p</a:t>
            </a:r>
            <a:r>
              <a:rPr sz="1800" b="1" spc="-15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o</a:t>
            </a:r>
            <a:r>
              <a:rPr sz="1800" b="1" spc="-5" dirty="0">
                <a:latin typeface="Arial"/>
                <a:cs typeface="Arial"/>
              </a:rPr>
              <a:t>pe</a:t>
            </a:r>
            <a:r>
              <a:rPr sz="1800" b="1" spc="-10" dirty="0">
                <a:latin typeface="Arial"/>
                <a:cs typeface="Arial"/>
              </a:rPr>
              <a:t>rt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 </a:t>
            </a:r>
            <a:r>
              <a:rPr sz="1800" b="1" spc="-15" dirty="0">
                <a:latin typeface="Arial"/>
                <a:cs typeface="Arial"/>
              </a:rPr>
              <a:t>M</a:t>
            </a:r>
            <a:r>
              <a:rPr sz="1800" b="1" spc="-10" dirty="0">
                <a:latin typeface="Arial"/>
                <a:cs typeface="Arial"/>
              </a:rPr>
              <a:t>u</a:t>
            </a:r>
            <a:r>
              <a:rPr sz="1800" b="1" spc="-1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b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 s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5" dirty="0">
                <a:latin typeface="Arial"/>
                <a:cs typeface="Arial"/>
              </a:rPr>
              <a:t>s</a:t>
            </a:r>
            <a:r>
              <a:rPr sz="1800" b="1" spc="-10" dirty="0">
                <a:latin typeface="Arial"/>
                <a:cs typeface="Arial"/>
              </a:rPr>
              <a:t>f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5" dirty="0">
                <a:latin typeface="Arial"/>
                <a:cs typeface="Arial"/>
              </a:rPr>
              <a:t>ed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475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ct val="100000"/>
              </a:lnSpc>
            </a:pPr>
            <a:r>
              <a:rPr dirty="0"/>
              <a:t>Min–Max </a:t>
            </a:r>
            <a:r>
              <a:rPr spc="-5" dirty="0"/>
              <a:t>Hea</a:t>
            </a:r>
            <a:r>
              <a:rPr spc="5" dirty="0"/>
              <a:t>p</a:t>
            </a:r>
            <a:r>
              <a:rPr spc="-15" dirty="0"/>
              <a:t>:</a:t>
            </a:r>
            <a:r>
              <a:rPr spc="-10" dirty="0"/>
              <a:t> </a:t>
            </a:r>
            <a:r>
              <a:rPr spc="-35" dirty="0"/>
              <a:t>E</a:t>
            </a:r>
            <a:r>
              <a:rPr spc="-15" dirty="0"/>
              <a:t>x</a:t>
            </a:r>
            <a:r>
              <a:rPr spc="-5" dirty="0"/>
              <a:t>erci</a:t>
            </a:r>
            <a:r>
              <a:rPr spc="5" dirty="0"/>
              <a:t>s</a:t>
            </a:r>
            <a:r>
              <a:rPr dirty="0"/>
              <a:t>e</a:t>
            </a:r>
            <a:r>
              <a:rPr spc="-5" dirty="0"/>
              <a:t> i</a:t>
            </a:r>
            <a:r>
              <a:rPr dirty="0"/>
              <a:t>n</a:t>
            </a:r>
            <a:r>
              <a:rPr spc="-5" dirty="0"/>
              <a:t> Cl</a:t>
            </a:r>
            <a:r>
              <a:rPr spc="5" dirty="0"/>
              <a:t>a</a:t>
            </a:r>
            <a:r>
              <a:rPr dirty="0"/>
              <a:t>ss</a:t>
            </a:r>
          </a:p>
        </p:txBody>
      </p:sp>
      <p:sp>
        <p:nvSpPr>
          <p:cNvPr id="3" name="object 3"/>
          <p:cNvSpPr/>
          <p:nvPr/>
        </p:nvSpPr>
        <p:spPr>
          <a:xfrm>
            <a:off x="218440" y="1280160"/>
            <a:ext cx="9657080" cy="0"/>
          </a:xfrm>
          <a:custGeom>
            <a:avLst/>
            <a:gdLst/>
            <a:ahLst/>
            <a:cxnLst/>
            <a:rect l="l" t="t" r="r" b="b"/>
            <a:pathLst>
              <a:path w="9657080">
                <a:moveTo>
                  <a:pt x="0" y="0"/>
                </a:moveTo>
                <a:lnTo>
                  <a:pt x="965708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8169" y="1612900"/>
            <a:ext cx="142239" cy="142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7559" y="1541438"/>
            <a:ext cx="8172450" cy="77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9800"/>
              </a:lnSpc>
            </a:pPr>
            <a:r>
              <a:rPr sz="2200" spc="-25" dirty="0">
                <a:latin typeface="Arial"/>
                <a:cs typeface="Arial"/>
              </a:rPr>
              <a:t>E</a:t>
            </a:r>
            <a:r>
              <a:rPr sz="2200" spc="5" dirty="0">
                <a:latin typeface="Arial"/>
                <a:cs typeface="Arial"/>
              </a:rPr>
              <a:t>x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le</a:t>
            </a:r>
            <a:r>
              <a:rPr sz="2200" spc="-10" dirty="0">
                <a:latin typeface="Arial"/>
                <a:cs typeface="Arial"/>
              </a:rPr>
              <a:t>:</a:t>
            </a:r>
            <a:r>
              <a:rPr sz="2200" spc="12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 12</a:t>
            </a:r>
            <a:r>
              <a:rPr sz="2200" dirty="0">
                <a:latin typeface="Arial"/>
                <a:cs typeface="Arial"/>
              </a:rPr>
              <a:t>-</a:t>
            </a:r>
            <a:r>
              <a:rPr sz="2200" spc="-5" dirty="0">
                <a:latin typeface="Arial"/>
                <a:cs typeface="Arial"/>
              </a:rPr>
              <a:t>el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190" dirty="0"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3333"/>
                </a:solidFill>
                <a:latin typeface="Arial"/>
                <a:cs typeface="Arial"/>
              </a:rPr>
              <a:t>mi</a:t>
            </a:r>
            <a:r>
              <a:rPr sz="2200" dirty="0">
                <a:solidFill>
                  <a:srgbClr val="FF3333"/>
                </a:solidFill>
                <a:latin typeface="Arial"/>
                <a:cs typeface="Arial"/>
              </a:rPr>
              <a:t>n</a:t>
            </a:r>
            <a:r>
              <a:rPr sz="2200" spc="-5" dirty="0">
                <a:solidFill>
                  <a:srgbClr val="FF3333"/>
                </a:solidFill>
                <a:latin typeface="Arial"/>
                <a:cs typeface="Arial"/>
              </a:rPr>
              <a:t>-</a:t>
            </a:r>
            <a:r>
              <a:rPr sz="2200" spc="-15" dirty="0">
                <a:solidFill>
                  <a:srgbClr val="FF3333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FF3333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FF3333"/>
                </a:solidFill>
                <a:latin typeface="Arial"/>
                <a:cs typeface="Arial"/>
              </a:rPr>
              <a:t>x</a:t>
            </a:r>
            <a:r>
              <a:rPr sz="2200" spc="185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ea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-10" dirty="0">
                <a:latin typeface="Arial"/>
                <a:cs typeface="Arial"/>
              </a:rPr>
              <a:t>.</a:t>
            </a:r>
            <a:r>
              <a:rPr sz="2200" spc="180" dirty="0">
                <a:latin typeface="Arial"/>
                <a:cs typeface="Arial"/>
              </a:rPr>
              <a:t> </a:t>
            </a:r>
            <a:r>
              <a:rPr sz="2200" b="1" u="heavy" spc="-15" dirty="0">
                <a:latin typeface="Arial"/>
                <a:cs typeface="Arial"/>
              </a:rPr>
              <a:t>d</a:t>
            </a:r>
            <a:r>
              <a:rPr sz="2200" b="1" u="heavy" spc="-5" dirty="0">
                <a:latin typeface="Arial"/>
                <a:cs typeface="Arial"/>
              </a:rPr>
              <a:t>elet</a:t>
            </a:r>
            <a:r>
              <a:rPr sz="2200" b="1" u="heavy" dirty="0">
                <a:latin typeface="Arial"/>
                <a:cs typeface="Arial"/>
              </a:rPr>
              <a:t>e</a:t>
            </a:r>
            <a:r>
              <a:rPr sz="2200" b="1" u="heavy" spc="-15" dirty="0">
                <a:latin typeface="Arial"/>
                <a:cs typeface="Arial"/>
              </a:rPr>
              <a:t>Min</a:t>
            </a:r>
            <a:r>
              <a:rPr sz="2200" b="1" spc="18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fr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m</a:t>
            </a:r>
            <a:r>
              <a:rPr sz="2200" spc="17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1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nd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ho</a:t>
            </a:r>
            <a:r>
              <a:rPr sz="2200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r</a:t>
            </a:r>
            <a:r>
              <a:rPr sz="2200" dirty="0">
                <a:latin typeface="Arial"/>
                <a:cs typeface="Arial"/>
              </a:rPr>
              <a:t>esu</a:t>
            </a:r>
            <a:r>
              <a:rPr sz="2200" spc="-5" dirty="0">
                <a:latin typeface="Arial"/>
                <a:cs typeface="Arial"/>
              </a:rPr>
              <a:t>lti</a:t>
            </a:r>
            <a:r>
              <a:rPr sz="2200" dirty="0">
                <a:latin typeface="Arial"/>
                <a:cs typeface="Arial"/>
              </a:rPr>
              <a:t>ng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ol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tio</a:t>
            </a:r>
            <a:r>
              <a:rPr sz="2200" dirty="0"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16879" y="3298190"/>
            <a:ext cx="726440" cy="502920"/>
          </a:xfrm>
          <a:custGeom>
            <a:avLst/>
            <a:gdLst/>
            <a:ahLst/>
            <a:cxnLst/>
            <a:rect l="l" t="t" r="r" b="b"/>
            <a:pathLst>
              <a:path w="726439" h="502920">
                <a:moveTo>
                  <a:pt x="363220" y="0"/>
                </a:moveTo>
                <a:lnTo>
                  <a:pt x="423384" y="3166"/>
                </a:lnTo>
                <a:lnTo>
                  <a:pt x="479999" y="12374"/>
                </a:lnTo>
                <a:lnTo>
                  <a:pt x="532406" y="27191"/>
                </a:lnTo>
                <a:lnTo>
                  <a:pt x="579953" y="47183"/>
                </a:lnTo>
                <a:lnTo>
                  <a:pt x="621982" y="71913"/>
                </a:lnTo>
                <a:lnTo>
                  <a:pt x="657839" y="100949"/>
                </a:lnTo>
                <a:lnTo>
                  <a:pt x="686869" y="133856"/>
                </a:lnTo>
                <a:lnTo>
                  <a:pt x="708416" y="170200"/>
                </a:lnTo>
                <a:lnTo>
                  <a:pt x="721824" y="209546"/>
                </a:lnTo>
                <a:lnTo>
                  <a:pt x="726440" y="251460"/>
                </a:lnTo>
                <a:lnTo>
                  <a:pt x="725272" y="272538"/>
                </a:lnTo>
                <a:lnTo>
                  <a:pt x="716178" y="312981"/>
                </a:lnTo>
                <a:lnTo>
                  <a:pt x="698619" y="350758"/>
                </a:lnTo>
                <a:lnTo>
                  <a:pt x="673248" y="385410"/>
                </a:lnTo>
                <a:lnTo>
                  <a:pt x="640723" y="416480"/>
                </a:lnTo>
                <a:lnTo>
                  <a:pt x="601698" y="443512"/>
                </a:lnTo>
                <a:lnTo>
                  <a:pt x="556828" y="466048"/>
                </a:lnTo>
                <a:lnTo>
                  <a:pt x="506769" y="483631"/>
                </a:lnTo>
                <a:lnTo>
                  <a:pt x="452176" y="495804"/>
                </a:lnTo>
                <a:lnTo>
                  <a:pt x="393705" y="502110"/>
                </a:lnTo>
                <a:lnTo>
                  <a:pt x="363220" y="502920"/>
                </a:lnTo>
                <a:lnTo>
                  <a:pt x="332734" y="502110"/>
                </a:lnTo>
                <a:lnTo>
                  <a:pt x="274263" y="495804"/>
                </a:lnTo>
                <a:lnTo>
                  <a:pt x="219670" y="483631"/>
                </a:lnTo>
                <a:lnTo>
                  <a:pt x="169611" y="466048"/>
                </a:lnTo>
                <a:lnTo>
                  <a:pt x="124741" y="443512"/>
                </a:lnTo>
                <a:lnTo>
                  <a:pt x="85716" y="416480"/>
                </a:lnTo>
                <a:lnTo>
                  <a:pt x="53191" y="385410"/>
                </a:lnTo>
                <a:lnTo>
                  <a:pt x="27820" y="350758"/>
                </a:lnTo>
                <a:lnTo>
                  <a:pt x="10261" y="312981"/>
                </a:lnTo>
                <a:lnTo>
                  <a:pt x="1167" y="272538"/>
                </a:lnTo>
                <a:lnTo>
                  <a:pt x="0" y="251460"/>
                </a:lnTo>
                <a:lnTo>
                  <a:pt x="1167" y="230209"/>
                </a:lnTo>
                <a:lnTo>
                  <a:pt x="10261" y="189525"/>
                </a:lnTo>
                <a:lnTo>
                  <a:pt x="27820" y="151626"/>
                </a:lnTo>
                <a:lnTo>
                  <a:pt x="53191" y="116946"/>
                </a:lnTo>
                <a:lnTo>
                  <a:pt x="85716" y="85920"/>
                </a:lnTo>
                <a:lnTo>
                  <a:pt x="124741" y="58983"/>
                </a:lnTo>
                <a:lnTo>
                  <a:pt x="169611" y="36567"/>
                </a:lnTo>
                <a:lnTo>
                  <a:pt x="219670" y="19109"/>
                </a:lnTo>
                <a:lnTo>
                  <a:pt x="274263" y="7042"/>
                </a:lnTo>
                <a:lnTo>
                  <a:pt x="332734" y="800"/>
                </a:lnTo>
                <a:lnTo>
                  <a:pt x="36322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16879" y="3298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44590" y="3802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38550" y="2860039"/>
            <a:ext cx="675640" cy="477520"/>
          </a:xfrm>
          <a:custGeom>
            <a:avLst/>
            <a:gdLst/>
            <a:ahLst/>
            <a:cxnLst/>
            <a:rect l="l" t="t" r="r" b="b"/>
            <a:pathLst>
              <a:path w="675639" h="477520">
                <a:moveTo>
                  <a:pt x="675639" y="0"/>
                </a:moveTo>
                <a:lnTo>
                  <a:pt x="0" y="47752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75200" y="2876550"/>
            <a:ext cx="840740" cy="523240"/>
          </a:xfrm>
          <a:custGeom>
            <a:avLst/>
            <a:gdLst/>
            <a:ahLst/>
            <a:cxnLst/>
            <a:rect l="l" t="t" r="r" b="b"/>
            <a:pathLst>
              <a:path w="840739" h="523239">
                <a:moveTo>
                  <a:pt x="0" y="0"/>
                </a:moveTo>
                <a:lnTo>
                  <a:pt x="840739" y="52323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13610" y="4235450"/>
            <a:ext cx="552450" cy="457200"/>
          </a:xfrm>
          <a:custGeom>
            <a:avLst/>
            <a:gdLst/>
            <a:ahLst/>
            <a:cxnLst/>
            <a:rect l="l" t="t" r="r" b="b"/>
            <a:pathLst>
              <a:path w="552450" h="457200">
                <a:moveTo>
                  <a:pt x="275589" y="0"/>
                </a:moveTo>
                <a:lnTo>
                  <a:pt x="321301" y="2903"/>
                </a:lnTo>
                <a:lnTo>
                  <a:pt x="364368" y="11338"/>
                </a:lnTo>
                <a:lnTo>
                  <a:pt x="404280" y="24894"/>
                </a:lnTo>
                <a:lnTo>
                  <a:pt x="440527" y="43159"/>
                </a:lnTo>
                <a:lnTo>
                  <a:pt x="472598" y="65722"/>
                </a:lnTo>
                <a:lnTo>
                  <a:pt x="511759" y="106724"/>
                </a:lnTo>
                <a:lnTo>
                  <a:pt x="538652" y="155082"/>
                </a:lnTo>
                <a:lnTo>
                  <a:pt x="551555" y="209406"/>
                </a:lnTo>
                <a:lnTo>
                  <a:pt x="552450" y="228600"/>
                </a:lnTo>
                <a:lnTo>
                  <a:pt x="551555" y="247793"/>
                </a:lnTo>
                <a:lnTo>
                  <a:pt x="538652" y="302117"/>
                </a:lnTo>
                <a:lnTo>
                  <a:pt x="511759" y="350475"/>
                </a:lnTo>
                <a:lnTo>
                  <a:pt x="472598" y="391477"/>
                </a:lnTo>
                <a:lnTo>
                  <a:pt x="440527" y="414040"/>
                </a:lnTo>
                <a:lnTo>
                  <a:pt x="404280" y="432305"/>
                </a:lnTo>
                <a:lnTo>
                  <a:pt x="364368" y="445861"/>
                </a:lnTo>
                <a:lnTo>
                  <a:pt x="321301" y="454296"/>
                </a:lnTo>
                <a:lnTo>
                  <a:pt x="275589" y="457200"/>
                </a:lnTo>
                <a:lnTo>
                  <a:pt x="252445" y="456465"/>
                </a:lnTo>
                <a:lnTo>
                  <a:pt x="208060" y="450744"/>
                </a:lnTo>
                <a:lnTo>
                  <a:pt x="166627" y="439697"/>
                </a:lnTo>
                <a:lnTo>
                  <a:pt x="128643" y="423735"/>
                </a:lnTo>
                <a:lnTo>
                  <a:pt x="94603" y="403270"/>
                </a:lnTo>
                <a:lnTo>
                  <a:pt x="65000" y="378713"/>
                </a:lnTo>
                <a:lnTo>
                  <a:pt x="30003" y="335104"/>
                </a:lnTo>
                <a:lnTo>
                  <a:pt x="7779" y="284604"/>
                </a:lnTo>
                <a:lnTo>
                  <a:pt x="0" y="228600"/>
                </a:lnTo>
                <a:lnTo>
                  <a:pt x="885" y="209406"/>
                </a:lnTo>
                <a:lnTo>
                  <a:pt x="13665" y="155082"/>
                </a:lnTo>
                <a:lnTo>
                  <a:pt x="40332" y="106724"/>
                </a:lnTo>
                <a:lnTo>
                  <a:pt x="79216" y="65722"/>
                </a:lnTo>
                <a:lnTo>
                  <a:pt x="111099" y="43159"/>
                </a:lnTo>
                <a:lnTo>
                  <a:pt x="147173" y="24894"/>
                </a:lnTo>
                <a:lnTo>
                  <a:pt x="186943" y="11338"/>
                </a:lnTo>
                <a:lnTo>
                  <a:pt x="229914" y="2903"/>
                </a:lnTo>
                <a:lnTo>
                  <a:pt x="27558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13610" y="4235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66060" y="4693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90800" y="3703320"/>
            <a:ext cx="654050" cy="532130"/>
          </a:xfrm>
          <a:custGeom>
            <a:avLst/>
            <a:gdLst/>
            <a:ahLst/>
            <a:cxnLst/>
            <a:rect l="l" t="t" r="r" b="b"/>
            <a:pathLst>
              <a:path w="654050" h="532129">
                <a:moveTo>
                  <a:pt x="654050" y="0"/>
                </a:moveTo>
                <a:lnTo>
                  <a:pt x="0" y="53212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88790" y="2573020"/>
            <a:ext cx="499109" cy="457200"/>
          </a:xfrm>
          <a:custGeom>
            <a:avLst/>
            <a:gdLst/>
            <a:ahLst/>
            <a:cxnLst/>
            <a:rect l="l" t="t" r="r" b="b"/>
            <a:pathLst>
              <a:path w="499110" h="457200">
                <a:moveTo>
                  <a:pt x="248920" y="0"/>
                </a:moveTo>
                <a:lnTo>
                  <a:pt x="290489" y="2903"/>
                </a:lnTo>
                <a:lnTo>
                  <a:pt x="329559" y="11338"/>
                </a:lnTo>
                <a:lnTo>
                  <a:pt x="365688" y="24894"/>
                </a:lnTo>
                <a:lnTo>
                  <a:pt x="413400" y="53929"/>
                </a:lnTo>
                <a:lnTo>
                  <a:pt x="452008" y="92171"/>
                </a:lnTo>
                <a:lnTo>
                  <a:pt x="480020" y="138231"/>
                </a:lnTo>
                <a:lnTo>
                  <a:pt x="495945" y="190720"/>
                </a:lnTo>
                <a:lnTo>
                  <a:pt x="499110" y="228600"/>
                </a:lnTo>
                <a:lnTo>
                  <a:pt x="498309" y="247965"/>
                </a:lnTo>
                <a:lnTo>
                  <a:pt x="486745" y="302605"/>
                </a:lnTo>
                <a:lnTo>
                  <a:pt x="462596" y="351038"/>
                </a:lnTo>
                <a:lnTo>
                  <a:pt x="427355" y="391953"/>
                </a:lnTo>
                <a:lnTo>
                  <a:pt x="382512" y="424039"/>
                </a:lnTo>
                <a:lnTo>
                  <a:pt x="329559" y="445983"/>
                </a:lnTo>
                <a:lnTo>
                  <a:pt x="290489" y="454331"/>
                </a:lnTo>
                <a:lnTo>
                  <a:pt x="248920" y="457200"/>
                </a:lnTo>
                <a:lnTo>
                  <a:pt x="228031" y="456474"/>
                </a:lnTo>
                <a:lnTo>
                  <a:pt x="187965" y="450817"/>
                </a:lnTo>
                <a:lnTo>
                  <a:pt x="150554" y="439876"/>
                </a:lnTo>
                <a:lnTo>
                  <a:pt x="100401" y="414406"/>
                </a:lnTo>
                <a:lnTo>
                  <a:pt x="58751" y="379231"/>
                </a:lnTo>
                <a:lnTo>
                  <a:pt x="27123" y="335664"/>
                </a:lnTo>
                <a:lnTo>
                  <a:pt x="7033" y="285017"/>
                </a:lnTo>
                <a:lnTo>
                  <a:pt x="0" y="228600"/>
                </a:lnTo>
                <a:lnTo>
                  <a:pt x="800" y="209406"/>
                </a:lnTo>
                <a:lnTo>
                  <a:pt x="12354" y="155082"/>
                </a:lnTo>
                <a:lnTo>
                  <a:pt x="36459" y="106724"/>
                </a:lnTo>
                <a:lnTo>
                  <a:pt x="71596" y="65722"/>
                </a:lnTo>
                <a:lnTo>
                  <a:pt x="116248" y="33464"/>
                </a:lnTo>
                <a:lnTo>
                  <a:pt x="168899" y="11338"/>
                </a:lnTo>
                <a:lnTo>
                  <a:pt x="207694" y="2903"/>
                </a:lnTo>
                <a:lnTo>
                  <a:pt x="24892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88790" y="2573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87900" y="30314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462779" y="2683692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81750" y="4307840"/>
            <a:ext cx="476250" cy="457200"/>
          </a:xfrm>
          <a:custGeom>
            <a:avLst/>
            <a:gdLst/>
            <a:ahLst/>
            <a:cxnLst/>
            <a:rect l="l" t="t" r="r" b="b"/>
            <a:pathLst>
              <a:path w="476250" h="457200">
                <a:moveTo>
                  <a:pt x="237490" y="0"/>
                </a:moveTo>
                <a:lnTo>
                  <a:pt x="276887" y="2903"/>
                </a:lnTo>
                <a:lnTo>
                  <a:pt x="331589" y="17502"/>
                </a:lnTo>
                <a:lnTo>
                  <a:pt x="379689" y="43159"/>
                </a:lnTo>
                <a:lnTo>
                  <a:pt x="419697" y="78486"/>
                </a:lnTo>
                <a:lnTo>
                  <a:pt x="450121" y="122095"/>
                </a:lnTo>
                <a:lnTo>
                  <a:pt x="469469" y="172595"/>
                </a:lnTo>
                <a:lnTo>
                  <a:pt x="476250" y="228600"/>
                </a:lnTo>
                <a:lnTo>
                  <a:pt x="475478" y="247793"/>
                </a:lnTo>
                <a:lnTo>
                  <a:pt x="464342" y="302117"/>
                </a:lnTo>
                <a:lnTo>
                  <a:pt x="441136" y="350475"/>
                </a:lnTo>
                <a:lnTo>
                  <a:pt x="407352" y="391477"/>
                </a:lnTo>
                <a:lnTo>
                  <a:pt x="364481" y="423735"/>
                </a:lnTo>
                <a:lnTo>
                  <a:pt x="314015" y="445861"/>
                </a:lnTo>
                <a:lnTo>
                  <a:pt x="257445" y="456465"/>
                </a:lnTo>
                <a:lnTo>
                  <a:pt x="237490" y="457200"/>
                </a:lnTo>
                <a:lnTo>
                  <a:pt x="217544" y="456465"/>
                </a:lnTo>
                <a:lnTo>
                  <a:pt x="179294" y="450744"/>
                </a:lnTo>
                <a:lnTo>
                  <a:pt x="126824" y="432305"/>
                </a:lnTo>
                <a:lnTo>
                  <a:pt x="81521" y="403270"/>
                </a:lnTo>
                <a:lnTo>
                  <a:pt x="44825" y="365028"/>
                </a:lnTo>
                <a:lnTo>
                  <a:pt x="18176" y="318968"/>
                </a:lnTo>
                <a:lnTo>
                  <a:pt x="3014" y="266479"/>
                </a:lnTo>
                <a:lnTo>
                  <a:pt x="0" y="228600"/>
                </a:lnTo>
                <a:lnTo>
                  <a:pt x="762" y="209406"/>
                </a:lnTo>
                <a:lnTo>
                  <a:pt x="11775" y="155082"/>
                </a:lnTo>
                <a:lnTo>
                  <a:pt x="34755" y="106724"/>
                </a:lnTo>
                <a:lnTo>
                  <a:pt x="68262" y="65722"/>
                </a:lnTo>
                <a:lnTo>
                  <a:pt x="110856" y="33464"/>
                </a:lnTo>
                <a:lnTo>
                  <a:pt x="161096" y="11338"/>
                </a:lnTo>
                <a:lnTo>
                  <a:pt x="217544" y="734"/>
                </a:lnTo>
                <a:lnTo>
                  <a:pt x="23749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81750" y="4307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58000" y="4765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67959" y="4307840"/>
            <a:ext cx="474980" cy="457200"/>
          </a:xfrm>
          <a:custGeom>
            <a:avLst/>
            <a:gdLst/>
            <a:ahLst/>
            <a:cxnLst/>
            <a:rect l="l" t="t" r="r" b="b"/>
            <a:pathLst>
              <a:path w="474979" h="457200">
                <a:moveTo>
                  <a:pt x="237489" y="0"/>
                </a:moveTo>
                <a:lnTo>
                  <a:pt x="276852" y="2903"/>
                </a:lnTo>
                <a:lnTo>
                  <a:pt x="331390" y="17502"/>
                </a:lnTo>
                <a:lnTo>
                  <a:pt x="379242" y="43159"/>
                </a:lnTo>
                <a:lnTo>
                  <a:pt x="418967" y="78486"/>
                </a:lnTo>
                <a:lnTo>
                  <a:pt x="449125" y="122095"/>
                </a:lnTo>
                <a:lnTo>
                  <a:pt x="468276" y="172595"/>
                </a:lnTo>
                <a:lnTo>
                  <a:pt x="474979" y="228600"/>
                </a:lnTo>
                <a:lnTo>
                  <a:pt x="474217" y="247793"/>
                </a:lnTo>
                <a:lnTo>
                  <a:pt x="463204" y="302117"/>
                </a:lnTo>
                <a:lnTo>
                  <a:pt x="440224" y="350475"/>
                </a:lnTo>
                <a:lnTo>
                  <a:pt x="406717" y="391477"/>
                </a:lnTo>
                <a:lnTo>
                  <a:pt x="364123" y="423735"/>
                </a:lnTo>
                <a:lnTo>
                  <a:pt x="313883" y="445861"/>
                </a:lnTo>
                <a:lnTo>
                  <a:pt x="257435" y="456465"/>
                </a:lnTo>
                <a:lnTo>
                  <a:pt x="237489" y="457200"/>
                </a:lnTo>
                <a:lnTo>
                  <a:pt x="217544" y="456465"/>
                </a:lnTo>
                <a:lnTo>
                  <a:pt x="179294" y="450744"/>
                </a:lnTo>
                <a:lnTo>
                  <a:pt x="126824" y="432305"/>
                </a:lnTo>
                <a:lnTo>
                  <a:pt x="81521" y="403270"/>
                </a:lnTo>
                <a:lnTo>
                  <a:pt x="44825" y="365028"/>
                </a:lnTo>
                <a:lnTo>
                  <a:pt x="18176" y="318968"/>
                </a:lnTo>
                <a:lnTo>
                  <a:pt x="3014" y="266479"/>
                </a:lnTo>
                <a:lnTo>
                  <a:pt x="0" y="228600"/>
                </a:lnTo>
                <a:lnTo>
                  <a:pt x="762" y="209406"/>
                </a:lnTo>
                <a:lnTo>
                  <a:pt x="11775" y="155082"/>
                </a:lnTo>
                <a:lnTo>
                  <a:pt x="34755" y="106724"/>
                </a:lnTo>
                <a:lnTo>
                  <a:pt x="68262" y="65722"/>
                </a:lnTo>
                <a:lnTo>
                  <a:pt x="110856" y="33464"/>
                </a:lnTo>
                <a:lnTo>
                  <a:pt x="161096" y="11338"/>
                </a:lnTo>
                <a:lnTo>
                  <a:pt x="217544" y="734"/>
                </a:lnTo>
                <a:lnTo>
                  <a:pt x="23748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67959" y="4307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44209" y="4765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70860" y="3321050"/>
            <a:ext cx="737870" cy="461009"/>
          </a:xfrm>
          <a:custGeom>
            <a:avLst/>
            <a:gdLst/>
            <a:ahLst/>
            <a:cxnLst/>
            <a:rect l="l" t="t" r="r" b="b"/>
            <a:pathLst>
              <a:path w="737870" h="461010">
                <a:moveTo>
                  <a:pt x="369569" y="0"/>
                </a:moveTo>
                <a:lnTo>
                  <a:pt x="430494" y="2940"/>
                </a:lnTo>
                <a:lnTo>
                  <a:pt x="487852" y="11480"/>
                </a:lnTo>
                <a:lnTo>
                  <a:pt x="540974" y="25203"/>
                </a:lnTo>
                <a:lnTo>
                  <a:pt x="589188" y="43687"/>
                </a:lnTo>
                <a:lnTo>
                  <a:pt x="631825" y="66516"/>
                </a:lnTo>
                <a:lnTo>
                  <a:pt x="668213" y="93268"/>
                </a:lnTo>
                <a:lnTo>
                  <a:pt x="697682" y="123526"/>
                </a:lnTo>
                <a:lnTo>
                  <a:pt x="719561" y="156870"/>
                </a:lnTo>
                <a:lnTo>
                  <a:pt x="733181" y="192881"/>
                </a:lnTo>
                <a:lnTo>
                  <a:pt x="737869" y="231139"/>
                </a:lnTo>
                <a:lnTo>
                  <a:pt x="736683" y="250514"/>
                </a:lnTo>
                <a:lnTo>
                  <a:pt x="727445" y="287634"/>
                </a:lnTo>
                <a:lnTo>
                  <a:pt x="709612" y="322242"/>
                </a:lnTo>
                <a:lnTo>
                  <a:pt x="683854" y="353936"/>
                </a:lnTo>
                <a:lnTo>
                  <a:pt x="650841" y="382311"/>
                </a:lnTo>
                <a:lnTo>
                  <a:pt x="611245" y="406964"/>
                </a:lnTo>
                <a:lnTo>
                  <a:pt x="565736" y="427491"/>
                </a:lnTo>
                <a:lnTo>
                  <a:pt x="514985" y="443487"/>
                </a:lnTo>
                <a:lnTo>
                  <a:pt x="459661" y="454550"/>
                </a:lnTo>
                <a:lnTo>
                  <a:pt x="400436" y="460275"/>
                </a:lnTo>
                <a:lnTo>
                  <a:pt x="369569" y="461010"/>
                </a:lnTo>
                <a:lnTo>
                  <a:pt x="338522" y="460275"/>
                </a:lnTo>
                <a:lnTo>
                  <a:pt x="278988" y="454550"/>
                </a:lnTo>
                <a:lnTo>
                  <a:pt x="223420" y="443487"/>
                </a:lnTo>
                <a:lnTo>
                  <a:pt x="172482" y="427491"/>
                </a:lnTo>
                <a:lnTo>
                  <a:pt x="126835" y="406964"/>
                </a:lnTo>
                <a:lnTo>
                  <a:pt x="87143" y="382311"/>
                </a:lnTo>
                <a:lnTo>
                  <a:pt x="54070" y="353936"/>
                </a:lnTo>
                <a:lnTo>
                  <a:pt x="28277" y="322242"/>
                </a:lnTo>
                <a:lnTo>
                  <a:pt x="10428" y="287634"/>
                </a:lnTo>
                <a:lnTo>
                  <a:pt x="1186" y="250514"/>
                </a:lnTo>
                <a:lnTo>
                  <a:pt x="0" y="231139"/>
                </a:lnTo>
                <a:lnTo>
                  <a:pt x="1186" y="211755"/>
                </a:lnTo>
                <a:lnTo>
                  <a:pt x="10428" y="174568"/>
                </a:lnTo>
                <a:lnTo>
                  <a:pt x="28277" y="139838"/>
                </a:lnTo>
                <a:lnTo>
                  <a:pt x="54070" y="107985"/>
                </a:lnTo>
                <a:lnTo>
                  <a:pt x="87143" y="79428"/>
                </a:lnTo>
                <a:lnTo>
                  <a:pt x="126835" y="54585"/>
                </a:lnTo>
                <a:lnTo>
                  <a:pt x="172482" y="33876"/>
                </a:lnTo>
                <a:lnTo>
                  <a:pt x="223420" y="17720"/>
                </a:lnTo>
                <a:lnTo>
                  <a:pt x="278988" y="6536"/>
                </a:lnTo>
                <a:lnTo>
                  <a:pt x="338522" y="743"/>
                </a:lnTo>
                <a:lnTo>
                  <a:pt x="36956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70860" y="3321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08729" y="37820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51250" y="3778250"/>
            <a:ext cx="373380" cy="457200"/>
          </a:xfrm>
          <a:custGeom>
            <a:avLst/>
            <a:gdLst/>
            <a:ahLst/>
            <a:cxnLst/>
            <a:rect l="l" t="t" r="r" b="b"/>
            <a:pathLst>
              <a:path w="373379" h="457200">
                <a:moveTo>
                  <a:pt x="0" y="0"/>
                </a:moveTo>
                <a:lnTo>
                  <a:pt x="373379" y="457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77840" y="3790950"/>
            <a:ext cx="154940" cy="516890"/>
          </a:xfrm>
          <a:custGeom>
            <a:avLst/>
            <a:gdLst/>
            <a:ahLst/>
            <a:cxnLst/>
            <a:rect l="l" t="t" r="r" b="b"/>
            <a:pathLst>
              <a:path w="154939" h="516889">
                <a:moveTo>
                  <a:pt x="154939" y="0"/>
                </a:moveTo>
                <a:lnTo>
                  <a:pt x="0" y="51688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56959" y="3699509"/>
            <a:ext cx="463550" cy="647700"/>
          </a:xfrm>
          <a:custGeom>
            <a:avLst/>
            <a:gdLst/>
            <a:ahLst/>
            <a:cxnLst/>
            <a:rect l="l" t="t" r="r" b="b"/>
            <a:pathLst>
              <a:path w="463550" h="647700">
                <a:moveTo>
                  <a:pt x="0" y="0"/>
                </a:moveTo>
                <a:lnTo>
                  <a:pt x="463549" y="6477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227070" y="344823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70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00430" y="2501900"/>
            <a:ext cx="7268209" cy="3350260"/>
          </a:xfrm>
          <a:custGeom>
            <a:avLst/>
            <a:gdLst/>
            <a:ahLst/>
            <a:cxnLst/>
            <a:rect l="l" t="t" r="r" b="b"/>
            <a:pathLst>
              <a:path w="7268209" h="3350260">
                <a:moveTo>
                  <a:pt x="3633470" y="3350260"/>
                </a:moveTo>
                <a:lnTo>
                  <a:pt x="0" y="3350260"/>
                </a:lnTo>
                <a:lnTo>
                  <a:pt x="0" y="0"/>
                </a:lnTo>
                <a:lnTo>
                  <a:pt x="7268210" y="0"/>
                </a:lnTo>
                <a:lnTo>
                  <a:pt x="7268210" y="3350260"/>
                </a:lnTo>
                <a:lnTo>
                  <a:pt x="3633470" y="3350260"/>
                </a:lnTo>
                <a:close/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693409" y="345458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3</a:t>
            </a:r>
            <a:r>
              <a:rPr sz="1800" b="1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86000" y="4346121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44950" y="4348662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53050" y="444010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73190" y="442359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213610" y="4254500"/>
            <a:ext cx="552450" cy="457200"/>
          </a:xfrm>
          <a:custGeom>
            <a:avLst/>
            <a:gdLst/>
            <a:ahLst/>
            <a:cxnLst/>
            <a:rect l="l" t="t" r="r" b="b"/>
            <a:pathLst>
              <a:path w="552450" h="457200">
                <a:moveTo>
                  <a:pt x="275589" y="0"/>
                </a:moveTo>
                <a:lnTo>
                  <a:pt x="321301" y="2903"/>
                </a:lnTo>
                <a:lnTo>
                  <a:pt x="364368" y="11338"/>
                </a:lnTo>
                <a:lnTo>
                  <a:pt x="404280" y="24894"/>
                </a:lnTo>
                <a:lnTo>
                  <a:pt x="440527" y="43159"/>
                </a:lnTo>
                <a:lnTo>
                  <a:pt x="472598" y="65722"/>
                </a:lnTo>
                <a:lnTo>
                  <a:pt x="511759" y="106724"/>
                </a:lnTo>
                <a:lnTo>
                  <a:pt x="538652" y="155082"/>
                </a:lnTo>
                <a:lnTo>
                  <a:pt x="551555" y="209406"/>
                </a:lnTo>
                <a:lnTo>
                  <a:pt x="552450" y="228600"/>
                </a:lnTo>
                <a:lnTo>
                  <a:pt x="551555" y="247793"/>
                </a:lnTo>
                <a:lnTo>
                  <a:pt x="538652" y="302117"/>
                </a:lnTo>
                <a:lnTo>
                  <a:pt x="511759" y="350475"/>
                </a:lnTo>
                <a:lnTo>
                  <a:pt x="472598" y="391477"/>
                </a:lnTo>
                <a:lnTo>
                  <a:pt x="440527" y="414040"/>
                </a:lnTo>
                <a:lnTo>
                  <a:pt x="404280" y="432305"/>
                </a:lnTo>
                <a:lnTo>
                  <a:pt x="364368" y="445861"/>
                </a:lnTo>
                <a:lnTo>
                  <a:pt x="321301" y="454296"/>
                </a:lnTo>
                <a:lnTo>
                  <a:pt x="275589" y="457200"/>
                </a:lnTo>
                <a:lnTo>
                  <a:pt x="252445" y="456465"/>
                </a:lnTo>
                <a:lnTo>
                  <a:pt x="208060" y="450744"/>
                </a:lnTo>
                <a:lnTo>
                  <a:pt x="166627" y="439697"/>
                </a:lnTo>
                <a:lnTo>
                  <a:pt x="128643" y="423735"/>
                </a:lnTo>
                <a:lnTo>
                  <a:pt x="94603" y="403270"/>
                </a:lnTo>
                <a:lnTo>
                  <a:pt x="65000" y="378713"/>
                </a:lnTo>
                <a:lnTo>
                  <a:pt x="30003" y="335104"/>
                </a:lnTo>
                <a:lnTo>
                  <a:pt x="7779" y="284604"/>
                </a:lnTo>
                <a:lnTo>
                  <a:pt x="0" y="228600"/>
                </a:lnTo>
                <a:lnTo>
                  <a:pt x="885" y="209406"/>
                </a:lnTo>
                <a:lnTo>
                  <a:pt x="13665" y="155082"/>
                </a:lnTo>
                <a:lnTo>
                  <a:pt x="40332" y="106724"/>
                </a:lnTo>
                <a:lnTo>
                  <a:pt x="79216" y="65722"/>
                </a:lnTo>
                <a:lnTo>
                  <a:pt x="111099" y="43159"/>
                </a:lnTo>
                <a:lnTo>
                  <a:pt x="147173" y="24894"/>
                </a:lnTo>
                <a:lnTo>
                  <a:pt x="186943" y="11338"/>
                </a:lnTo>
                <a:lnTo>
                  <a:pt x="229914" y="2903"/>
                </a:lnTo>
                <a:lnTo>
                  <a:pt x="27558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13610" y="4254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66060" y="4711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90800" y="3722370"/>
            <a:ext cx="654050" cy="532130"/>
          </a:xfrm>
          <a:custGeom>
            <a:avLst/>
            <a:gdLst/>
            <a:ahLst/>
            <a:cxnLst/>
            <a:rect l="l" t="t" r="r" b="b"/>
            <a:pathLst>
              <a:path w="654050" h="532129">
                <a:moveTo>
                  <a:pt x="654050" y="0"/>
                </a:moveTo>
                <a:lnTo>
                  <a:pt x="0" y="53212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02709" y="4254500"/>
            <a:ext cx="474980" cy="457200"/>
          </a:xfrm>
          <a:custGeom>
            <a:avLst/>
            <a:gdLst/>
            <a:ahLst/>
            <a:cxnLst/>
            <a:rect l="l" t="t" r="r" b="b"/>
            <a:pathLst>
              <a:path w="474979" h="457200">
                <a:moveTo>
                  <a:pt x="237489" y="0"/>
                </a:moveTo>
                <a:lnTo>
                  <a:pt x="276852" y="2903"/>
                </a:lnTo>
                <a:lnTo>
                  <a:pt x="331390" y="17502"/>
                </a:lnTo>
                <a:lnTo>
                  <a:pt x="379242" y="43159"/>
                </a:lnTo>
                <a:lnTo>
                  <a:pt x="418967" y="78486"/>
                </a:lnTo>
                <a:lnTo>
                  <a:pt x="449125" y="122095"/>
                </a:lnTo>
                <a:lnTo>
                  <a:pt x="468276" y="172595"/>
                </a:lnTo>
                <a:lnTo>
                  <a:pt x="474979" y="228600"/>
                </a:lnTo>
                <a:lnTo>
                  <a:pt x="474217" y="247793"/>
                </a:lnTo>
                <a:lnTo>
                  <a:pt x="463204" y="302117"/>
                </a:lnTo>
                <a:lnTo>
                  <a:pt x="440224" y="350475"/>
                </a:lnTo>
                <a:lnTo>
                  <a:pt x="406717" y="391477"/>
                </a:lnTo>
                <a:lnTo>
                  <a:pt x="364123" y="423735"/>
                </a:lnTo>
                <a:lnTo>
                  <a:pt x="313883" y="445861"/>
                </a:lnTo>
                <a:lnTo>
                  <a:pt x="257435" y="456465"/>
                </a:lnTo>
                <a:lnTo>
                  <a:pt x="237489" y="457200"/>
                </a:lnTo>
                <a:lnTo>
                  <a:pt x="217544" y="456465"/>
                </a:lnTo>
                <a:lnTo>
                  <a:pt x="179294" y="450744"/>
                </a:lnTo>
                <a:lnTo>
                  <a:pt x="126824" y="432305"/>
                </a:lnTo>
                <a:lnTo>
                  <a:pt x="81521" y="403270"/>
                </a:lnTo>
                <a:lnTo>
                  <a:pt x="44825" y="365028"/>
                </a:lnTo>
                <a:lnTo>
                  <a:pt x="18176" y="318968"/>
                </a:lnTo>
                <a:lnTo>
                  <a:pt x="3014" y="266479"/>
                </a:lnTo>
                <a:lnTo>
                  <a:pt x="0" y="228600"/>
                </a:lnTo>
                <a:lnTo>
                  <a:pt x="762" y="209406"/>
                </a:lnTo>
                <a:lnTo>
                  <a:pt x="11775" y="155082"/>
                </a:lnTo>
                <a:lnTo>
                  <a:pt x="34755" y="106724"/>
                </a:lnTo>
                <a:lnTo>
                  <a:pt x="68262" y="65722"/>
                </a:lnTo>
                <a:lnTo>
                  <a:pt x="110856" y="33464"/>
                </a:lnTo>
                <a:lnTo>
                  <a:pt x="161096" y="11338"/>
                </a:lnTo>
                <a:lnTo>
                  <a:pt x="217544" y="734"/>
                </a:lnTo>
                <a:lnTo>
                  <a:pt x="237489" y="0"/>
                </a:lnTo>
                <a:close/>
              </a:path>
            </a:pathLst>
          </a:custGeom>
          <a:ln w="72960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02709" y="4254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77690" y="4711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51250" y="3797300"/>
            <a:ext cx="373380" cy="457200"/>
          </a:xfrm>
          <a:custGeom>
            <a:avLst/>
            <a:gdLst/>
            <a:ahLst/>
            <a:cxnLst/>
            <a:rect l="l" t="t" r="r" b="b"/>
            <a:pathLst>
              <a:path w="373379" h="457200">
                <a:moveTo>
                  <a:pt x="0" y="0"/>
                </a:moveTo>
                <a:lnTo>
                  <a:pt x="373379" y="457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87780" y="5139690"/>
            <a:ext cx="551180" cy="457200"/>
          </a:xfrm>
          <a:custGeom>
            <a:avLst/>
            <a:gdLst/>
            <a:ahLst/>
            <a:cxnLst/>
            <a:rect l="l" t="t" r="r" b="b"/>
            <a:pathLst>
              <a:path w="551180" h="457200">
                <a:moveTo>
                  <a:pt x="275589" y="0"/>
                </a:moveTo>
                <a:lnTo>
                  <a:pt x="321265" y="2903"/>
                </a:lnTo>
                <a:lnTo>
                  <a:pt x="364236" y="11338"/>
                </a:lnTo>
                <a:lnTo>
                  <a:pt x="404006" y="24894"/>
                </a:lnTo>
                <a:lnTo>
                  <a:pt x="440080" y="43159"/>
                </a:lnTo>
                <a:lnTo>
                  <a:pt x="471963" y="65722"/>
                </a:lnTo>
                <a:lnTo>
                  <a:pt x="510847" y="106724"/>
                </a:lnTo>
                <a:lnTo>
                  <a:pt x="537514" y="155082"/>
                </a:lnTo>
                <a:lnTo>
                  <a:pt x="550294" y="209406"/>
                </a:lnTo>
                <a:lnTo>
                  <a:pt x="551180" y="228600"/>
                </a:lnTo>
                <a:lnTo>
                  <a:pt x="550294" y="247793"/>
                </a:lnTo>
                <a:lnTo>
                  <a:pt x="537514" y="302117"/>
                </a:lnTo>
                <a:lnTo>
                  <a:pt x="510847" y="350475"/>
                </a:lnTo>
                <a:lnTo>
                  <a:pt x="471963" y="391477"/>
                </a:lnTo>
                <a:lnTo>
                  <a:pt x="440080" y="414040"/>
                </a:lnTo>
                <a:lnTo>
                  <a:pt x="404006" y="432305"/>
                </a:lnTo>
                <a:lnTo>
                  <a:pt x="364236" y="445861"/>
                </a:lnTo>
                <a:lnTo>
                  <a:pt x="321265" y="454296"/>
                </a:lnTo>
                <a:lnTo>
                  <a:pt x="275589" y="457200"/>
                </a:lnTo>
                <a:lnTo>
                  <a:pt x="252445" y="456465"/>
                </a:lnTo>
                <a:lnTo>
                  <a:pt x="208060" y="450744"/>
                </a:lnTo>
                <a:lnTo>
                  <a:pt x="166627" y="439697"/>
                </a:lnTo>
                <a:lnTo>
                  <a:pt x="128643" y="423735"/>
                </a:lnTo>
                <a:lnTo>
                  <a:pt x="94603" y="403270"/>
                </a:lnTo>
                <a:lnTo>
                  <a:pt x="65000" y="378713"/>
                </a:lnTo>
                <a:lnTo>
                  <a:pt x="30003" y="335104"/>
                </a:lnTo>
                <a:lnTo>
                  <a:pt x="7779" y="284604"/>
                </a:lnTo>
                <a:lnTo>
                  <a:pt x="0" y="228600"/>
                </a:lnTo>
                <a:lnTo>
                  <a:pt x="885" y="209406"/>
                </a:lnTo>
                <a:lnTo>
                  <a:pt x="13665" y="155082"/>
                </a:lnTo>
                <a:lnTo>
                  <a:pt x="40332" y="106724"/>
                </a:lnTo>
                <a:lnTo>
                  <a:pt x="79216" y="65722"/>
                </a:lnTo>
                <a:lnTo>
                  <a:pt x="111099" y="43159"/>
                </a:lnTo>
                <a:lnTo>
                  <a:pt x="147173" y="24894"/>
                </a:lnTo>
                <a:lnTo>
                  <a:pt x="186944" y="11338"/>
                </a:lnTo>
                <a:lnTo>
                  <a:pt x="229914" y="2903"/>
                </a:lnTo>
                <a:lnTo>
                  <a:pt x="27558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87780" y="51396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40229" y="5598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609089" y="4607559"/>
            <a:ext cx="633730" cy="532130"/>
          </a:xfrm>
          <a:custGeom>
            <a:avLst/>
            <a:gdLst/>
            <a:ahLst/>
            <a:cxnLst/>
            <a:rect l="l" t="t" r="r" b="b"/>
            <a:pathLst>
              <a:path w="633730" h="532129">
                <a:moveTo>
                  <a:pt x="633729" y="0"/>
                </a:moveTo>
                <a:lnTo>
                  <a:pt x="0" y="53212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79700" y="5139690"/>
            <a:ext cx="551180" cy="457200"/>
          </a:xfrm>
          <a:custGeom>
            <a:avLst/>
            <a:gdLst/>
            <a:ahLst/>
            <a:cxnLst/>
            <a:rect l="l" t="t" r="r" b="b"/>
            <a:pathLst>
              <a:path w="551180" h="457200">
                <a:moveTo>
                  <a:pt x="275589" y="0"/>
                </a:moveTo>
                <a:lnTo>
                  <a:pt x="321265" y="2903"/>
                </a:lnTo>
                <a:lnTo>
                  <a:pt x="364236" y="11338"/>
                </a:lnTo>
                <a:lnTo>
                  <a:pt x="404006" y="24894"/>
                </a:lnTo>
                <a:lnTo>
                  <a:pt x="440080" y="43159"/>
                </a:lnTo>
                <a:lnTo>
                  <a:pt x="471963" y="65722"/>
                </a:lnTo>
                <a:lnTo>
                  <a:pt x="510847" y="106724"/>
                </a:lnTo>
                <a:lnTo>
                  <a:pt x="537514" y="155082"/>
                </a:lnTo>
                <a:lnTo>
                  <a:pt x="550294" y="209406"/>
                </a:lnTo>
                <a:lnTo>
                  <a:pt x="551180" y="228600"/>
                </a:lnTo>
                <a:lnTo>
                  <a:pt x="550294" y="247793"/>
                </a:lnTo>
                <a:lnTo>
                  <a:pt x="537514" y="302117"/>
                </a:lnTo>
                <a:lnTo>
                  <a:pt x="510847" y="350475"/>
                </a:lnTo>
                <a:lnTo>
                  <a:pt x="471963" y="391477"/>
                </a:lnTo>
                <a:lnTo>
                  <a:pt x="440080" y="414040"/>
                </a:lnTo>
                <a:lnTo>
                  <a:pt x="404006" y="432305"/>
                </a:lnTo>
                <a:lnTo>
                  <a:pt x="364236" y="445861"/>
                </a:lnTo>
                <a:lnTo>
                  <a:pt x="321265" y="454296"/>
                </a:lnTo>
                <a:lnTo>
                  <a:pt x="275589" y="457200"/>
                </a:lnTo>
                <a:lnTo>
                  <a:pt x="252445" y="456465"/>
                </a:lnTo>
                <a:lnTo>
                  <a:pt x="208060" y="450744"/>
                </a:lnTo>
                <a:lnTo>
                  <a:pt x="166627" y="439697"/>
                </a:lnTo>
                <a:lnTo>
                  <a:pt x="128643" y="423735"/>
                </a:lnTo>
                <a:lnTo>
                  <a:pt x="94603" y="403270"/>
                </a:lnTo>
                <a:lnTo>
                  <a:pt x="65000" y="378713"/>
                </a:lnTo>
                <a:lnTo>
                  <a:pt x="30003" y="335104"/>
                </a:lnTo>
                <a:lnTo>
                  <a:pt x="7779" y="284604"/>
                </a:lnTo>
                <a:lnTo>
                  <a:pt x="0" y="228600"/>
                </a:lnTo>
                <a:lnTo>
                  <a:pt x="885" y="209406"/>
                </a:lnTo>
                <a:lnTo>
                  <a:pt x="13665" y="155082"/>
                </a:lnTo>
                <a:lnTo>
                  <a:pt x="40332" y="106724"/>
                </a:lnTo>
                <a:lnTo>
                  <a:pt x="79216" y="65722"/>
                </a:lnTo>
                <a:lnTo>
                  <a:pt x="111099" y="43159"/>
                </a:lnTo>
                <a:lnTo>
                  <a:pt x="147173" y="24894"/>
                </a:lnTo>
                <a:lnTo>
                  <a:pt x="186944" y="11338"/>
                </a:lnTo>
                <a:lnTo>
                  <a:pt x="229914" y="2903"/>
                </a:lnTo>
                <a:lnTo>
                  <a:pt x="27558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79700" y="51396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30879" y="5598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37789" y="4682490"/>
            <a:ext cx="360680" cy="457200"/>
          </a:xfrm>
          <a:custGeom>
            <a:avLst/>
            <a:gdLst/>
            <a:ahLst/>
            <a:cxnLst/>
            <a:rect l="l" t="t" r="r" b="b"/>
            <a:pathLst>
              <a:path w="360680" h="457200">
                <a:moveTo>
                  <a:pt x="0" y="0"/>
                </a:moveTo>
                <a:lnTo>
                  <a:pt x="360680" y="457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360169" y="525036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45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432809" y="5189220"/>
            <a:ext cx="476250" cy="457200"/>
          </a:xfrm>
          <a:custGeom>
            <a:avLst/>
            <a:gdLst/>
            <a:ahLst/>
            <a:cxnLst/>
            <a:rect l="l" t="t" r="r" b="b"/>
            <a:pathLst>
              <a:path w="476250" h="457200">
                <a:moveTo>
                  <a:pt x="237489" y="0"/>
                </a:moveTo>
                <a:lnTo>
                  <a:pt x="277196" y="2903"/>
                </a:lnTo>
                <a:lnTo>
                  <a:pt x="314502" y="11338"/>
                </a:lnTo>
                <a:lnTo>
                  <a:pt x="365044" y="33464"/>
                </a:lnTo>
                <a:lnTo>
                  <a:pt x="407828" y="65722"/>
                </a:lnTo>
                <a:lnTo>
                  <a:pt x="441440" y="106724"/>
                </a:lnTo>
                <a:lnTo>
                  <a:pt x="464464" y="155082"/>
                </a:lnTo>
                <a:lnTo>
                  <a:pt x="475487" y="209406"/>
                </a:lnTo>
                <a:lnTo>
                  <a:pt x="476250" y="228599"/>
                </a:lnTo>
                <a:lnTo>
                  <a:pt x="475487" y="247793"/>
                </a:lnTo>
                <a:lnTo>
                  <a:pt x="464464" y="302117"/>
                </a:lnTo>
                <a:lnTo>
                  <a:pt x="441440" y="350475"/>
                </a:lnTo>
                <a:lnTo>
                  <a:pt x="407828" y="391477"/>
                </a:lnTo>
                <a:lnTo>
                  <a:pt x="365044" y="423735"/>
                </a:lnTo>
                <a:lnTo>
                  <a:pt x="314502" y="445861"/>
                </a:lnTo>
                <a:lnTo>
                  <a:pt x="277196" y="454296"/>
                </a:lnTo>
                <a:lnTo>
                  <a:pt x="237489" y="457199"/>
                </a:lnTo>
                <a:lnTo>
                  <a:pt x="217544" y="456465"/>
                </a:lnTo>
                <a:lnTo>
                  <a:pt x="179294" y="450744"/>
                </a:lnTo>
                <a:lnTo>
                  <a:pt x="126824" y="432305"/>
                </a:lnTo>
                <a:lnTo>
                  <a:pt x="81521" y="403270"/>
                </a:lnTo>
                <a:lnTo>
                  <a:pt x="44825" y="365028"/>
                </a:lnTo>
                <a:lnTo>
                  <a:pt x="18176" y="318968"/>
                </a:lnTo>
                <a:lnTo>
                  <a:pt x="3014" y="266479"/>
                </a:lnTo>
                <a:lnTo>
                  <a:pt x="0" y="228599"/>
                </a:lnTo>
                <a:lnTo>
                  <a:pt x="762" y="209406"/>
                </a:lnTo>
                <a:lnTo>
                  <a:pt x="11775" y="155082"/>
                </a:lnTo>
                <a:lnTo>
                  <a:pt x="34755" y="106724"/>
                </a:lnTo>
                <a:lnTo>
                  <a:pt x="68262" y="65722"/>
                </a:lnTo>
                <a:lnTo>
                  <a:pt x="110856" y="33464"/>
                </a:lnTo>
                <a:lnTo>
                  <a:pt x="161096" y="11338"/>
                </a:lnTo>
                <a:lnTo>
                  <a:pt x="217544" y="734"/>
                </a:lnTo>
                <a:lnTo>
                  <a:pt x="23748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432809" y="51892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09059" y="56476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506470" y="4711700"/>
            <a:ext cx="547370" cy="532130"/>
          </a:xfrm>
          <a:custGeom>
            <a:avLst/>
            <a:gdLst/>
            <a:ahLst/>
            <a:cxnLst/>
            <a:rect l="l" t="t" r="r" b="b"/>
            <a:pathLst>
              <a:path w="547370" h="532129">
                <a:moveTo>
                  <a:pt x="547369" y="0"/>
                </a:moveTo>
                <a:lnTo>
                  <a:pt x="0" y="53213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76750" y="5153659"/>
            <a:ext cx="476250" cy="457200"/>
          </a:xfrm>
          <a:custGeom>
            <a:avLst/>
            <a:gdLst/>
            <a:ahLst/>
            <a:cxnLst/>
            <a:rect l="l" t="t" r="r" b="b"/>
            <a:pathLst>
              <a:path w="476250" h="457200">
                <a:moveTo>
                  <a:pt x="238760" y="0"/>
                </a:moveTo>
                <a:lnTo>
                  <a:pt x="278122" y="2868"/>
                </a:lnTo>
                <a:lnTo>
                  <a:pt x="332660" y="17323"/>
                </a:lnTo>
                <a:lnTo>
                  <a:pt x="380512" y="42793"/>
                </a:lnTo>
                <a:lnTo>
                  <a:pt x="420237" y="77968"/>
                </a:lnTo>
                <a:lnTo>
                  <a:pt x="450395" y="121535"/>
                </a:lnTo>
                <a:lnTo>
                  <a:pt x="469546" y="172182"/>
                </a:lnTo>
                <a:lnTo>
                  <a:pt x="476250" y="228600"/>
                </a:lnTo>
                <a:lnTo>
                  <a:pt x="475487" y="247793"/>
                </a:lnTo>
                <a:lnTo>
                  <a:pt x="464474" y="302117"/>
                </a:lnTo>
                <a:lnTo>
                  <a:pt x="441494" y="350475"/>
                </a:lnTo>
                <a:lnTo>
                  <a:pt x="407987" y="391477"/>
                </a:lnTo>
                <a:lnTo>
                  <a:pt x="365393" y="423735"/>
                </a:lnTo>
                <a:lnTo>
                  <a:pt x="315153" y="445861"/>
                </a:lnTo>
                <a:lnTo>
                  <a:pt x="258705" y="456465"/>
                </a:lnTo>
                <a:lnTo>
                  <a:pt x="238760" y="457200"/>
                </a:lnTo>
                <a:lnTo>
                  <a:pt x="218804" y="456465"/>
                </a:lnTo>
                <a:lnTo>
                  <a:pt x="180487" y="450744"/>
                </a:lnTo>
                <a:lnTo>
                  <a:pt x="127820" y="432305"/>
                </a:lnTo>
                <a:lnTo>
                  <a:pt x="82251" y="403270"/>
                </a:lnTo>
                <a:lnTo>
                  <a:pt x="45272" y="365028"/>
                </a:lnTo>
                <a:lnTo>
                  <a:pt x="18375" y="318968"/>
                </a:lnTo>
                <a:lnTo>
                  <a:pt x="3050" y="266479"/>
                </a:lnTo>
                <a:lnTo>
                  <a:pt x="0" y="228600"/>
                </a:lnTo>
                <a:lnTo>
                  <a:pt x="771" y="209234"/>
                </a:lnTo>
                <a:lnTo>
                  <a:pt x="11907" y="154594"/>
                </a:lnTo>
                <a:lnTo>
                  <a:pt x="35113" y="106161"/>
                </a:lnTo>
                <a:lnTo>
                  <a:pt x="68897" y="65246"/>
                </a:lnTo>
                <a:lnTo>
                  <a:pt x="111768" y="33160"/>
                </a:lnTo>
                <a:lnTo>
                  <a:pt x="162234" y="11216"/>
                </a:lnTo>
                <a:lnTo>
                  <a:pt x="218804" y="725"/>
                </a:lnTo>
                <a:lnTo>
                  <a:pt x="23876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476750" y="51536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953000" y="5610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90059" y="4711700"/>
            <a:ext cx="312420" cy="457200"/>
          </a:xfrm>
          <a:custGeom>
            <a:avLst/>
            <a:gdLst/>
            <a:ahLst/>
            <a:cxnLst/>
            <a:rect l="l" t="t" r="r" b="b"/>
            <a:pathLst>
              <a:path w="312420" h="457200">
                <a:moveTo>
                  <a:pt x="0" y="0"/>
                </a:moveTo>
                <a:lnTo>
                  <a:pt x="312419" y="457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3524250" y="531894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18</a:t>
            </a:r>
            <a:endParaRPr sz="1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575809" y="5266871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792729" y="5285921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50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181850" y="5212079"/>
            <a:ext cx="499109" cy="457200"/>
          </a:xfrm>
          <a:custGeom>
            <a:avLst/>
            <a:gdLst/>
            <a:ahLst/>
            <a:cxnLst/>
            <a:rect l="l" t="t" r="r" b="b"/>
            <a:pathLst>
              <a:path w="499109" h="457200">
                <a:moveTo>
                  <a:pt x="248920" y="0"/>
                </a:moveTo>
                <a:lnTo>
                  <a:pt x="290181" y="2903"/>
                </a:lnTo>
                <a:lnTo>
                  <a:pt x="329072" y="11338"/>
                </a:lnTo>
                <a:lnTo>
                  <a:pt x="365128" y="24894"/>
                </a:lnTo>
                <a:lnTo>
                  <a:pt x="412881" y="53929"/>
                </a:lnTo>
                <a:lnTo>
                  <a:pt x="451642" y="92171"/>
                </a:lnTo>
                <a:lnTo>
                  <a:pt x="479841" y="138231"/>
                </a:lnTo>
                <a:lnTo>
                  <a:pt x="495910" y="190720"/>
                </a:lnTo>
                <a:lnTo>
                  <a:pt x="499109" y="228600"/>
                </a:lnTo>
                <a:lnTo>
                  <a:pt x="498300" y="247793"/>
                </a:lnTo>
                <a:lnTo>
                  <a:pt x="486623" y="302117"/>
                </a:lnTo>
                <a:lnTo>
                  <a:pt x="462293" y="350475"/>
                </a:lnTo>
                <a:lnTo>
                  <a:pt x="426878" y="391477"/>
                </a:lnTo>
                <a:lnTo>
                  <a:pt x="381948" y="423735"/>
                </a:lnTo>
                <a:lnTo>
                  <a:pt x="329072" y="445861"/>
                </a:lnTo>
                <a:lnTo>
                  <a:pt x="290181" y="454296"/>
                </a:lnTo>
                <a:lnTo>
                  <a:pt x="248920" y="457200"/>
                </a:lnTo>
                <a:lnTo>
                  <a:pt x="228031" y="456465"/>
                </a:lnTo>
                <a:lnTo>
                  <a:pt x="187965" y="450744"/>
                </a:lnTo>
                <a:lnTo>
                  <a:pt x="150554" y="439697"/>
                </a:lnTo>
                <a:lnTo>
                  <a:pt x="100401" y="414040"/>
                </a:lnTo>
                <a:lnTo>
                  <a:pt x="58751" y="378713"/>
                </a:lnTo>
                <a:lnTo>
                  <a:pt x="27123" y="335104"/>
                </a:lnTo>
                <a:lnTo>
                  <a:pt x="7033" y="284604"/>
                </a:lnTo>
                <a:lnTo>
                  <a:pt x="0" y="228600"/>
                </a:lnTo>
                <a:lnTo>
                  <a:pt x="800" y="209406"/>
                </a:lnTo>
                <a:lnTo>
                  <a:pt x="12354" y="155082"/>
                </a:lnTo>
                <a:lnTo>
                  <a:pt x="36459" y="106724"/>
                </a:lnTo>
                <a:lnTo>
                  <a:pt x="71596" y="65722"/>
                </a:lnTo>
                <a:lnTo>
                  <a:pt x="116248" y="33464"/>
                </a:lnTo>
                <a:lnTo>
                  <a:pt x="168899" y="11338"/>
                </a:lnTo>
                <a:lnTo>
                  <a:pt x="207694" y="2903"/>
                </a:lnTo>
                <a:lnTo>
                  <a:pt x="24892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181850" y="5212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680959" y="5669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7291069" y="532275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48030" y="6042842"/>
            <a:ext cx="835914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10"/>
              </a:lnSpc>
            </a:pPr>
            <a:r>
              <a:rPr sz="1800" b="1" u="sng" spc="-5" dirty="0">
                <a:latin typeface="Arial"/>
                <a:cs typeface="Arial"/>
              </a:rPr>
              <a:t>Not</a:t>
            </a:r>
            <a:r>
              <a:rPr sz="1800" b="1" u="sng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: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70" dirty="0">
                <a:latin typeface="Arial"/>
                <a:cs typeface="Arial"/>
              </a:rPr>
              <a:t>Y</a:t>
            </a:r>
            <a:r>
              <a:rPr sz="1800" b="1" spc="-10" dirty="0">
                <a:latin typeface="Arial"/>
                <a:cs typeface="Arial"/>
              </a:rPr>
              <a:t>o</a:t>
            </a:r>
            <a:r>
              <a:rPr sz="1800" b="1" spc="-15" dirty="0">
                <a:latin typeface="Arial"/>
                <a:cs typeface="Arial"/>
              </a:rPr>
              <a:t>u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ne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-15" dirty="0">
                <a:latin typeface="Arial"/>
                <a:cs typeface="Arial"/>
              </a:rPr>
              <a:t>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to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find</a:t>
            </a:r>
            <a:r>
              <a:rPr sz="1800" b="1" dirty="0">
                <a:latin typeface="Arial"/>
                <a:cs typeface="Arial"/>
              </a:rPr>
              <a:t> a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n</a:t>
            </a:r>
            <a:r>
              <a:rPr sz="1800" b="1" spc="-15" dirty="0">
                <a:latin typeface="Arial"/>
                <a:cs typeface="Arial"/>
              </a:rPr>
              <a:t>ew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slo</a:t>
            </a:r>
            <a:r>
              <a:rPr sz="1800" b="1" spc="-10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 for</a:t>
            </a:r>
            <a:r>
              <a:rPr sz="1800" b="1" spc="-5" dirty="0">
                <a:latin typeface="Arial"/>
                <a:cs typeface="Arial"/>
              </a:rPr>
              <a:t> 15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si</a:t>
            </a:r>
            <a:r>
              <a:rPr sz="1800" b="1" spc="-10" dirty="0">
                <a:latin typeface="Arial"/>
                <a:cs typeface="Arial"/>
              </a:rPr>
              <a:t>n</a:t>
            </a:r>
            <a:r>
              <a:rPr sz="1800" b="1" spc="-1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o</a:t>
            </a:r>
            <a:r>
              <a:rPr sz="1800" b="1" spc="-15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d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an</a:t>
            </a:r>
            <a:r>
              <a:rPr sz="1800" b="1" spc="-15" dirty="0">
                <a:latin typeface="Arial"/>
                <a:cs typeface="Arial"/>
              </a:rPr>
              <a:t>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st</a:t>
            </a:r>
            <a:r>
              <a:rPr sz="1800" b="1" spc="-15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u</a:t>
            </a:r>
            <a:r>
              <a:rPr sz="1800" b="1" spc="-15" dirty="0">
                <a:latin typeface="Arial"/>
                <a:cs typeface="Arial"/>
              </a:rPr>
              <a:t>c</a:t>
            </a:r>
            <a:r>
              <a:rPr sz="1800" b="1" spc="-10" dirty="0">
                <a:latin typeface="Arial"/>
                <a:cs typeface="Arial"/>
              </a:rPr>
              <a:t>tu</a:t>
            </a:r>
            <a:r>
              <a:rPr sz="1800" b="1" spc="-1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p</a:t>
            </a:r>
            <a:r>
              <a:rPr sz="1800" b="1" spc="-15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o</a:t>
            </a:r>
            <a:r>
              <a:rPr sz="1800" b="1" spc="-5" dirty="0">
                <a:latin typeface="Arial"/>
                <a:cs typeface="Arial"/>
              </a:rPr>
              <a:t>pe</a:t>
            </a:r>
            <a:r>
              <a:rPr sz="1800" b="1" spc="-10" dirty="0">
                <a:latin typeface="Arial"/>
                <a:cs typeface="Arial"/>
              </a:rPr>
              <a:t>rt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 </a:t>
            </a:r>
            <a:r>
              <a:rPr sz="1800" b="1" spc="-15" dirty="0">
                <a:latin typeface="Arial"/>
                <a:cs typeface="Arial"/>
              </a:rPr>
              <a:t>M</a:t>
            </a:r>
            <a:r>
              <a:rPr sz="1800" b="1" spc="-10" dirty="0">
                <a:latin typeface="Arial"/>
                <a:cs typeface="Arial"/>
              </a:rPr>
              <a:t>u</a:t>
            </a:r>
            <a:r>
              <a:rPr sz="1800" b="1" spc="-1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b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 s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5" dirty="0">
                <a:latin typeface="Arial"/>
                <a:cs typeface="Arial"/>
              </a:rPr>
              <a:t>s</a:t>
            </a:r>
            <a:r>
              <a:rPr sz="1800" b="1" spc="-10" dirty="0">
                <a:latin typeface="Arial"/>
                <a:cs typeface="Arial"/>
              </a:rPr>
              <a:t>f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5" dirty="0">
                <a:latin typeface="Arial"/>
                <a:cs typeface="Arial"/>
              </a:rPr>
              <a:t>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288790" y="2560320"/>
            <a:ext cx="557530" cy="365760"/>
          </a:xfrm>
          <a:custGeom>
            <a:avLst/>
            <a:gdLst/>
            <a:ahLst/>
            <a:cxnLst/>
            <a:rect l="l" t="t" r="r" b="b"/>
            <a:pathLst>
              <a:path w="557529" h="365760">
                <a:moveTo>
                  <a:pt x="557530" y="0"/>
                </a:moveTo>
                <a:lnTo>
                  <a:pt x="0" y="365759"/>
                </a:lnTo>
              </a:path>
            </a:pathLst>
          </a:custGeom>
          <a:ln w="27315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114800" y="2651760"/>
            <a:ext cx="731520" cy="224790"/>
          </a:xfrm>
          <a:custGeom>
            <a:avLst/>
            <a:gdLst/>
            <a:ahLst/>
            <a:cxnLst/>
            <a:rect l="l" t="t" r="r" b="b"/>
            <a:pathLst>
              <a:path w="731520" h="224789">
                <a:moveTo>
                  <a:pt x="0" y="0"/>
                </a:moveTo>
                <a:lnTo>
                  <a:pt x="731520" y="224789"/>
                </a:lnTo>
              </a:path>
            </a:pathLst>
          </a:custGeom>
          <a:ln w="27315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920754" y="2633046"/>
            <a:ext cx="2914015" cy="2126615"/>
          </a:xfrm>
          <a:custGeom>
            <a:avLst/>
            <a:gdLst/>
            <a:ahLst/>
            <a:cxnLst/>
            <a:rect l="l" t="t" r="r" b="b"/>
            <a:pathLst>
              <a:path w="2914015" h="2126615">
                <a:moveTo>
                  <a:pt x="530335" y="218103"/>
                </a:moveTo>
                <a:lnTo>
                  <a:pt x="558153" y="155788"/>
                </a:lnTo>
                <a:lnTo>
                  <a:pt x="599718" y="103782"/>
                </a:lnTo>
                <a:lnTo>
                  <a:pt x="652773" y="62186"/>
                </a:lnTo>
                <a:lnTo>
                  <a:pt x="715064" y="31098"/>
                </a:lnTo>
                <a:lnTo>
                  <a:pt x="784335" y="10617"/>
                </a:lnTo>
                <a:lnTo>
                  <a:pt x="858330" y="841"/>
                </a:lnTo>
                <a:lnTo>
                  <a:pt x="896395" y="0"/>
                </a:lnTo>
                <a:lnTo>
                  <a:pt x="934794" y="1871"/>
                </a:lnTo>
                <a:lnTo>
                  <a:pt x="973247" y="6469"/>
                </a:lnTo>
                <a:lnTo>
                  <a:pt x="1011472" y="13806"/>
                </a:lnTo>
                <a:lnTo>
                  <a:pt x="1049186" y="23893"/>
                </a:lnTo>
                <a:lnTo>
                  <a:pt x="1086107" y="36743"/>
                </a:lnTo>
                <a:lnTo>
                  <a:pt x="1121954" y="52369"/>
                </a:lnTo>
                <a:lnTo>
                  <a:pt x="1156445" y="70783"/>
                </a:lnTo>
                <a:lnTo>
                  <a:pt x="1189645" y="91367"/>
                </a:lnTo>
                <a:lnTo>
                  <a:pt x="1221148" y="114656"/>
                </a:lnTo>
                <a:lnTo>
                  <a:pt x="1250750" y="140183"/>
                </a:lnTo>
                <a:lnTo>
                  <a:pt x="1278247" y="167479"/>
                </a:lnTo>
                <a:lnTo>
                  <a:pt x="1303434" y="196079"/>
                </a:lnTo>
                <a:lnTo>
                  <a:pt x="1333070" y="235433"/>
                </a:lnTo>
                <a:lnTo>
                  <a:pt x="1350024" y="227953"/>
                </a:lnTo>
                <a:lnTo>
                  <a:pt x="1403057" y="210984"/>
                </a:lnTo>
                <a:lnTo>
                  <a:pt x="1458602" y="202264"/>
                </a:lnTo>
                <a:lnTo>
                  <a:pt x="1496558" y="201064"/>
                </a:lnTo>
                <a:lnTo>
                  <a:pt x="1515708" y="201854"/>
                </a:lnTo>
                <a:lnTo>
                  <a:pt x="1554174" y="206227"/>
                </a:lnTo>
                <a:lnTo>
                  <a:pt x="1592628" y="214339"/>
                </a:lnTo>
                <a:lnTo>
                  <a:pt x="1630786" y="226207"/>
                </a:lnTo>
                <a:lnTo>
                  <a:pt x="1668366" y="241849"/>
                </a:lnTo>
                <a:lnTo>
                  <a:pt x="1705085" y="261283"/>
                </a:lnTo>
                <a:lnTo>
                  <a:pt x="1739334" y="285307"/>
                </a:lnTo>
                <a:lnTo>
                  <a:pt x="1771962" y="312546"/>
                </a:lnTo>
                <a:lnTo>
                  <a:pt x="1802379" y="342614"/>
                </a:lnTo>
                <a:lnTo>
                  <a:pt x="1829992" y="375126"/>
                </a:lnTo>
                <a:lnTo>
                  <a:pt x="1854211" y="409694"/>
                </a:lnTo>
                <a:lnTo>
                  <a:pt x="1874443" y="445934"/>
                </a:lnTo>
                <a:lnTo>
                  <a:pt x="1885425" y="470833"/>
                </a:lnTo>
                <a:lnTo>
                  <a:pt x="1898982" y="463288"/>
                </a:lnTo>
                <a:lnTo>
                  <a:pt x="1942006" y="446053"/>
                </a:lnTo>
                <a:lnTo>
                  <a:pt x="1987739" y="436739"/>
                </a:lnTo>
                <a:lnTo>
                  <a:pt x="2019212" y="434815"/>
                </a:lnTo>
                <a:lnTo>
                  <a:pt x="2035126" y="435114"/>
                </a:lnTo>
                <a:lnTo>
                  <a:pt x="2083114" y="440948"/>
                </a:lnTo>
                <a:lnTo>
                  <a:pt x="2130647" y="454008"/>
                </a:lnTo>
                <a:lnTo>
                  <a:pt x="2176671" y="474063"/>
                </a:lnTo>
                <a:lnTo>
                  <a:pt x="2215793" y="497935"/>
                </a:lnTo>
                <a:lnTo>
                  <a:pt x="2248962" y="524252"/>
                </a:lnTo>
                <a:lnTo>
                  <a:pt x="2278018" y="553484"/>
                </a:lnTo>
                <a:lnTo>
                  <a:pt x="2302752" y="585117"/>
                </a:lnTo>
                <a:lnTo>
                  <a:pt x="2322960" y="618635"/>
                </a:lnTo>
                <a:lnTo>
                  <a:pt x="2338437" y="653525"/>
                </a:lnTo>
                <a:lnTo>
                  <a:pt x="2348975" y="689273"/>
                </a:lnTo>
                <a:lnTo>
                  <a:pt x="2362221" y="686501"/>
                </a:lnTo>
                <a:lnTo>
                  <a:pt x="2402996" y="681480"/>
                </a:lnTo>
                <a:lnTo>
                  <a:pt x="2430825" y="680860"/>
                </a:lnTo>
                <a:lnTo>
                  <a:pt x="2444868" y="681363"/>
                </a:lnTo>
                <a:lnTo>
                  <a:pt x="2487246" y="686098"/>
                </a:lnTo>
                <a:lnTo>
                  <a:pt x="2529539" y="695633"/>
                </a:lnTo>
                <a:lnTo>
                  <a:pt x="2571154" y="709918"/>
                </a:lnTo>
                <a:lnTo>
                  <a:pt x="2611500" y="728900"/>
                </a:lnTo>
                <a:lnTo>
                  <a:pt x="2645362" y="749158"/>
                </a:lnTo>
                <a:lnTo>
                  <a:pt x="2683627" y="777821"/>
                </a:lnTo>
                <a:lnTo>
                  <a:pt x="2717235" y="809863"/>
                </a:lnTo>
                <a:lnTo>
                  <a:pt x="2745929" y="844744"/>
                </a:lnTo>
                <a:lnTo>
                  <a:pt x="2769449" y="881922"/>
                </a:lnTo>
                <a:lnTo>
                  <a:pt x="2787536" y="920857"/>
                </a:lnTo>
                <a:lnTo>
                  <a:pt x="2799930" y="961007"/>
                </a:lnTo>
                <a:lnTo>
                  <a:pt x="2806373" y="1001832"/>
                </a:lnTo>
                <a:lnTo>
                  <a:pt x="2807282" y="1022328"/>
                </a:lnTo>
                <a:lnTo>
                  <a:pt x="2806606" y="1042790"/>
                </a:lnTo>
                <a:lnTo>
                  <a:pt x="2804313" y="1063149"/>
                </a:lnTo>
                <a:lnTo>
                  <a:pt x="2800370" y="1083340"/>
                </a:lnTo>
                <a:lnTo>
                  <a:pt x="2794745" y="1103293"/>
                </a:lnTo>
                <a:lnTo>
                  <a:pt x="2811668" y="1120426"/>
                </a:lnTo>
                <a:lnTo>
                  <a:pt x="2841832" y="1156705"/>
                </a:lnTo>
                <a:lnTo>
                  <a:pt x="2866956" y="1195209"/>
                </a:lnTo>
                <a:lnTo>
                  <a:pt x="2886880" y="1235389"/>
                </a:lnTo>
                <a:lnTo>
                  <a:pt x="2901443" y="1276697"/>
                </a:lnTo>
                <a:lnTo>
                  <a:pt x="2910485" y="1318584"/>
                </a:lnTo>
                <a:lnTo>
                  <a:pt x="2913846" y="1360502"/>
                </a:lnTo>
                <a:lnTo>
                  <a:pt x="2913346" y="1381301"/>
                </a:lnTo>
                <a:lnTo>
                  <a:pt x="2907887" y="1422236"/>
                </a:lnTo>
                <a:lnTo>
                  <a:pt x="2896346" y="1461829"/>
                </a:lnTo>
                <a:lnTo>
                  <a:pt x="2878565" y="1499533"/>
                </a:lnTo>
                <a:lnTo>
                  <a:pt x="2849104" y="1540630"/>
                </a:lnTo>
                <a:lnTo>
                  <a:pt x="2811051" y="1574610"/>
                </a:lnTo>
                <a:lnTo>
                  <a:pt x="2799907" y="1581878"/>
                </a:lnTo>
                <a:lnTo>
                  <a:pt x="2801474" y="1596727"/>
                </a:lnTo>
                <a:lnTo>
                  <a:pt x="2804429" y="1640693"/>
                </a:lnTo>
                <a:lnTo>
                  <a:pt x="2804791" y="1669418"/>
                </a:lnTo>
                <a:lnTo>
                  <a:pt x="2804444" y="1683574"/>
                </a:lnTo>
                <a:lnTo>
                  <a:pt x="2801105" y="1725091"/>
                </a:lnTo>
                <a:lnTo>
                  <a:pt x="2794000" y="1764966"/>
                </a:lnTo>
                <a:lnTo>
                  <a:pt x="2782716" y="1802919"/>
                </a:lnTo>
                <a:lnTo>
                  <a:pt x="2766839" y="1838672"/>
                </a:lnTo>
                <a:lnTo>
                  <a:pt x="2744750" y="1874328"/>
                </a:lnTo>
                <a:lnTo>
                  <a:pt x="2707491" y="1917587"/>
                </a:lnTo>
                <a:lnTo>
                  <a:pt x="2663260" y="1953637"/>
                </a:lnTo>
                <a:lnTo>
                  <a:pt x="2613048" y="1982296"/>
                </a:lnTo>
                <a:lnTo>
                  <a:pt x="2557844" y="2003381"/>
                </a:lnTo>
                <a:lnTo>
                  <a:pt x="2498640" y="2016708"/>
                </a:lnTo>
                <a:lnTo>
                  <a:pt x="2436426" y="2022095"/>
                </a:lnTo>
                <a:lnTo>
                  <a:pt x="2404499" y="2021754"/>
                </a:lnTo>
                <a:lnTo>
                  <a:pt x="2339628" y="2014889"/>
                </a:lnTo>
                <a:lnTo>
                  <a:pt x="2274223" y="1999626"/>
                </a:lnTo>
                <a:lnTo>
                  <a:pt x="2209275" y="1975783"/>
                </a:lnTo>
                <a:lnTo>
                  <a:pt x="2194008" y="1999040"/>
                </a:lnTo>
                <a:lnTo>
                  <a:pt x="2157981" y="2039877"/>
                </a:lnTo>
                <a:lnTo>
                  <a:pt x="2115474" y="2073017"/>
                </a:lnTo>
                <a:lnTo>
                  <a:pt x="2067498" y="2098309"/>
                </a:lnTo>
                <a:lnTo>
                  <a:pt x="2015069" y="2115600"/>
                </a:lnTo>
                <a:lnTo>
                  <a:pt x="1959200" y="2124738"/>
                </a:lnTo>
                <a:lnTo>
                  <a:pt x="1930292" y="2126202"/>
                </a:lnTo>
                <a:lnTo>
                  <a:pt x="1900903" y="2125570"/>
                </a:lnTo>
                <a:lnTo>
                  <a:pt x="1841193" y="2117943"/>
                </a:lnTo>
                <a:lnTo>
                  <a:pt x="1781083" y="2101706"/>
                </a:lnTo>
                <a:lnTo>
                  <a:pt x="1721587" y="2076707"/>
                </a:lnTo>
                <a:lnTo>
                  <a:pt x="1681032" y="2053901"/>
                </a:lnTo>
                <a:lnTo>
                  <a:pt x="1648538" y="2031494"/>
                </a:lnTo>
                <a:lnTo>
                  <a:pt x="1618455" y="2006945"/>
                </a:lnTo>
                <a:lnTo>
                  <a:pt x="1590861" y="1980372"/>
                </a:lnTo>
                <a:lnTo>
                  <a:pt x="1558081" y="1942003"/>
                </a:lnTo>
                <a:lnTo>
                  <a:pt x="1536609" y="1911177"/>
                </a:lnTo>
                <a:lnTo>
                  <a:pt x="1515559" y="1926764"/>
                </a:lnTo>
                <a:lnTo>
                  <a:pt x="1470126" y="1953289"/>
                </a:lnTo>
                <a:lnTo>
                  <a:pt x="1420848" y="1973570"/>
                </a:lnTo>
                <a:lnTo>
                  <a:pt x="1368445" y="1987553"/>
                </a:lnTo>
                <a:lnTo>
                  <a:pt x="1313641" y="1995184"/>
                </a:lnTo>
                <a:lnTo>
                  <a:pt x="1285563" y="1996600"/>
                </a:lnTo>
                <a:lnTo>
                  <a:pt x="1257155" y="1996407"/>
                </a:lnTo>
                <a:lnTo>
                  <a:pt x="1199709" y="1991170"/>
                </a:lnTo>
                <a:lnTo>
                  <a:pt x="1142025" y="1979417"/>
                </a:lnTo>
                <a:lnTo>
                  <a:pt x="1084824" y="1961094"/>
                </a:lnTo>
                <a:lnTo>
                  <a:pt x="1028827" y="1936147"/>
                </a:lnTo>
                <a:lnTo>
                  <a:pt x="981811" y="1909130"/>
                </a:lnTo>
                <a:lnTo>
                  <a:pt x="944348" y="1882634"/>
                </a:lnTo>
                <a:lnTo>
                  <a:pt x="909609" y="1853188"/>
                </a:lnTo>
                <a:lnTo>
                  <a:pt x="877784" y="1821114"/>
                </a:lnTo>
                <a:lnTo>
                  <a:pt x="849065" y="1786730"/>
                </a:lnTo>
                <a:lnTo>
                  <a:pt x="823641" y="1750358"/>
                </a:lnTo>
                <a:lnTo>
                  <a:pt x="801703" y="1712317"/>
                </a:lnTo>
                <a:lnTo>
                  <a:pt x="783442" y="1672927"/>
                </a:lnTo>
                <a:lnTo>
                  <a:pt x="769048" y="1632509"/>
                </a:lnTo>
                <a:lnTo>
                  <a:pt x="758712" y="1591382"/>
                </a:lnTo>
                <a:lnTo>
                  <a:pt x="755125" y="1570653"/>
                </a:lnTo>
                <a:lnTo>
                  <a:pt x="742061" y="1570045"/>
                </a:lnTo>
                <a:lnTo>
                  <a:pt x="730509" y="1570022"/>
                </a:lnTo>
                <a:lnTo>
                  <a:pt x="720208" y="1570423"/>
                </a:lnTo>
                <a:lnTo>
                  <a:pt x="710899" y="1571090"/>
                </a:lnTo>
                <a:lnTo>
                  <a:pt x="702321" y="1571863"/>
                </a:lnTo>
                <a:lnTo>
                  <a:pt x="694215" y="1572584"/>
                </a:lnTo>
                <a:lnTo>
                  <a:pt x="686320" y="1573094"/>
                </a:lnTo>
                <a:lnTo>
                  <a:pt x="678376" y="1573233"/>
                </a:lnTo>
                <a:lnTo>
                  <a:pt x="670124" y="1572843"/>
                </a:lnTo>
                <a:lnTo>
                  <a:pt x="628830" y="1562804"/>
                </a:lnTo>
                <a:lnTo>
                  <a:pt x="581877" y="1541920"/>
                </a:lnTo>
                <a:lnTo>
                  <a:pt x="539064" y="1519252"/>
                </a:lnTo>
                <a:lnTo>
                  <a:pt x="484615" y="1488103"/>
                </a:lnTo>
                <a:lnTo>
                  <a:pt x="435737" y="1456846"/>
                </a:lnTo>
                <a:lnTo>
                  <a:pt x="390615" y="1421992"/>
                </a:lnTo>
                <a:lnTo>
                  <a:pt x="349501" y="1383907"/>
                </a:lnTo>
                <a:lnTo>
                  <a:pt x="312647" y="1342957"/>
                </a:lnTo>
                <a:lnTo>
                  <a:pt x="280304" y="1299508"/>
                </a:lnTo>
                <a:lnTo>
                  <a:pt x="252723" y="1253925"/>
                </a:lnTo>
                <a:lnTo>
                  <a:pt x="230157" y="1206574"/>
                </a:lnTo>
                <a:lnTo>
                  <a:pt x="212855" y="1157822"/>
                </a:lnTo>
                <a:lnTo>
                  <a:pt x="201071" y="1108032"/>
                </a:lnTo>
                <a:lnTo>
                  <a:pt x="195055" y="1057573"/>
                </a:lnTo>
                <a:lnTo>
                  <a:pt x="167409" y="1039960"/>
                </a:lnTo>
                <a:lnTo>
                  <a:pt x="118750" y="1003235"/>
                </a:lnTo>
                <a:lnTo>
                  <a:pt x="78751" y="964863"/>
                </a:lnTo>
                <a:lnTo>
                  <a:pt x="47191" y="925272"/>
                </a:lnTo>
                <a:lnTo>
                  <a:pt x="23849" y="884888"/>
                </a:lnTo>
                <a:lnTo>
                  <a:pt x="8505" y="844139"/>
                </a:lnTo>
                <a:lnTo>
                  <a:pt x="937" y="803451"/>
                </a:lnTo>
                <a:lnTo>
                  <a:pt x="0" y="783263"/>
                </a:lnTo>
                <a:lnTo>
                  <a:pt x="924" y="763250"/>
                </a:lnTo>
                <a:lnTo>
                  <a:pt x="8245" y="723964"/>
                </a:lnTo>
                <a:lnTo>
                  <a:pt x="22679" y="686019"/>
                </a:lnTo>
                <a:lnTo>
                  <a:pt x="46422" y="646384"/>
                </a:lnTo>
                <a:lnTo>
                  <a:pt x="81251" y="610308"/>
                </a:lnTo>
                <a:lnTo>
                  <a:pt x="113117" y="588959"/>
                </a:lnTo>
                <a:lnTo>
                  <a:pt x="149569" y="572500"/>
                </a:lnTo>
                <a:lnTo>
                  <a:pt x="176265" y="564246"/>
                </a:lnTo>
                <a:lnTo>
                  <a:pt x="169314" y="550937"/>
                </a:lnTo>
                <a:lnTo>
                  <a:pt x="152435" y="510461"/>
                </a:lnTo>
                <a:lnTo>
                  <a:pt x="141653" y="469546"/>
                </a:lnTo>
                <a:lnTo>
                  <a:pt x="137144" y="428693"/>
                </a:lnTo>
                <a:lnTo>
                  <a:pt x="137065" y="415176"/>
                </a:lnTo>
                <a:lnTo>
                  <a:pt x="137708" y="401739"/>
                </a:lnTo>
                <a:lnTo>
                  <a:pt x="144041" y="362100"/>
                </a:lnTo>
                <a:lnTo>
                  <a:pt x="157111" y="323856"/>
                </a:lnTo>
                <a:lnTo>
                  <a:pt x="180215" y="283031"/>
                </a:lnTo>
                <a:lnTo>
                  <a:pt x="205022" y="253980"/>
                </a:lnTo>
                <a:lnTo>
                  <a:pt x="250282" y="219739"/>
                </a:lnTo>
                <a:lnTo>
                  <a:pt x="284910" y="203290"/>
                </a:lnTo>
                <a:lnTo>
                  <a:pt x="322372" y="192068"/>
                </a:lnTo>
                <a:lnTo>
                  <a:pt x="362045" y="186180"/>
                </a:lnTo>
                <a:lnTo>
                  <a:pt x="382514" y="185270"/>
                </a:lnTo>
                <a:lnTo>
                  <a:pt x="403302" y="185733"/>
                </a:lnTo>
                <a:lnTo>
                  <a:pt x="445519" y="190833"/>
                </a:lnTo>
                <a:lnTo>
                  <a:pt x="488072" y="201588"/>
                </a:lnTo>
                <a:lnTo>
                  <a:pt x="530335" y="218103"/>
                </a:lnTo>
                <a:close/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526019" y="21869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201150" y="5303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437773" y="2851150"/>
            <a:ext cx="13335" cy="62865"/>
          </a:xfrm>
          <a:custGeom>
            <a:avLst/>
            <a:gdLst/>
            <a:ahLst/>
            <a:cxnLst/>
            <a:rect l="l" t="t" r="r" b="b"/>
            <a:pathLst>
              <a:path w="13334" h="62864">
                <a:moveTo>
                  <a:pt x="13317" y="0"/>
                </a:moveTo>
                <a:lnTo>
                  <a:pt x="9040" y="11468"/>
                </a:lnTo>
                <a:lnTo>
                  <a:pt x="5976" y="23997"/>
                </a:lnTo>
                <a:lnTo>
                  <a:pt x="3719" y="37028"/>
                </a:lnTo>
                <a:lnTo>
                  <a:pt x="1862" y="50002"/>
                </a:lnTo>
                <a:lnTo>
                  <a:pt x="0" y="62362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526019" y="21869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201150" y="5303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255000" y="2870200"/>
            <a:ext cx="53975" cy="101600"/>
          </a:xfrm>
          <a:custGeom>
            <a:avLst/>
            <a:gdLst/>
            <a:ahLst/>
            <a:cxnLst/>
            <a:rect l="l" t="t" r="r" b="b"/>
            <a:pathLst>
              <a:path w="53975" h="101600">
                <a:moveTo>
                  <a:pt x="0" y="0"/>
                </a:moveTo>
                <a:lnTo>
                  <a:pt x="26879" y="43693"/>
                </a:lnTo>
                <a:lnTo>
                  <a:pt x="44758" y="78558"/>
                </a:lnTo>
                <a:lnTo>
                  <a:pt x="49703" y="89946"/>
                </a:lnTo>
                <a:lnTo>
                  <a:pt x="53960" y="101020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526019" y="21869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201150" y="5303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54893" y="3103879"/>
            <a:ext cx="51435" cy="38100"/>
          </a:xfrm>
          <a:custGeom>
            <a:avLst/>
            <a:gdLst/>
            <a:ahLst/>
            <a:cxnLst/>
            <a:rect l="l" t="t" r="r" b="b"/>
            <a:pathLst>
              <a:path w="51434" h="38100">
                <a:moveTo>
                  <a:pt x="51286" y="0"/>
                </a:moveTo>
                <a:lnTo>
                  <a:pt x="40313" y="6048"/>
                </a:lnTo>
                <a:lnTo>
                  <a:pt x="29814" y="13344"/>
                </a:lnTo>
                <a:lnTo>
                  <a:pt x="19673" y="21366"/>
                </a:lnTo>
                <a:lnTo>
                  <a:pt x="9773" y="29590"/>
                </a:lnTo>
                <a:lnTo>
                  <a:pt x="0" y="37494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526019" y="21869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201150" y="5303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201947" y="3322320"/>
            <a:ext cx="67945" cy="34925"/>
          </a:xfrm>
          <a:custGeom>
            <a:avLst/>
            <a:gdLst/>
            <a:ahLst/>
            <a:cxnLst/>
            <a:rect l="l" t="t" r="r" b="b"/>
            <a:pathLst>
              <a:path w="67945" h="34925">
                <a:moveTo>
                  <a:pt x="67782" y="0"/>
                </a:moveTo>
                <a:lnTo>
                  <a:pt x="21900" y="20954"/>
                </a:lnTo>
                <a:lnTo>
                  <a:pt x="10986" y="27772"/>
                </a:lnTo>
                <a:lnTo>
                  <a:pt x="0" y="34528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526019" y="21869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201150" y="5303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699125" y="3736340"/>
            <a:ext cx="16510" cy="52069"/>
          </a:xfrm>
          <a:custGeom>
            <a:avLst/>
            <a:gdLst/>
            <a:ahLst/>
            <a:cxnLst/>
            <a:rect l="l" t="t" r="r" b="b"/>
            <a:pathLst>
              <a:path w="16509" h="52070">
                <a:moveTo>
                  <a:pt x="16374" y="0"/>
                </a:moveTo>
                <a:lnTo>
                  <a:pt x="12334" y="11917"/>
                </a:lnTo>
                <a:lnTo>
                  <a:pt x="8420" y="26898"/>
                </a:lnTo>
                <a:lnTo>
                  <a:pt x="4389" y="41394"/>
                </a:lnTo>
                <a:lnTo>
                  <a:pt x="0" y="51853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526019" y="21869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201150" y="5303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577536" y="4221479"/>
            <a:ext cx="132080" cy="46355"/>
          </a:xfrm>
          <a:custGeom>
            <a:avLst/>
            <a:gdLst/>
            <a:ahLst/>
            <a:cxnLst/>
            <a:rect l="l" t="t" r="r" b="b"/>
            <a:pathLst>
              <a:path w="132079" h="46354">
                <a:moveTo>
                  <a:pt x="131613" y="0"/>
                </a:moveTo>
                <a:lnTo>
                  <a:pt x="87209" y="23369"/>
                </a:lnTo>
                <a:lnTo>
                  <a:pt x="51251" y="36020"/>
                </a:lnTo>
                <a:lnTo>
                  <a:pt x="13153" y="44220"/>
                </a:lnTo>
                <a:lnTo>
                  <a:pt x="0" y="45921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526019" y="21869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201150" y="5303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084309" y="4230370"/>
            <a:ext cx="86360" cy="379730"/>
          </a:xfrm>
          <a:custGeom>
            <a:avLst/>
            <a:gdLst/>
            <a:ahLst/>
            <a:cxnLst/>
            <a:rect l="l" t="t" r="r" b="b"/>
            <a:pathLst>
              <a:path w="86359" h="379729">
                <a:moveTo>
                  <a:pt x="46990" y="379729"/>
                </a:moveTo>
                <a:lnTo>
                  <a:pt x="70876" y="333288"/>
                </a:lnTo>
                <a:lnTo>
                  <a:pt x="82593" y="283402"/>
                </a:lnTo>
                <a:lnTo>
                  <a:pt x="85896" y="244747"/>
                </a:lnTo>
                <a:lnTo>
                  <a:pt x="85883" y="224154"/>
                </a:lnTo>
                <a:lnTo>
                  <a:pt x="82011" y="181030"/>
                </a:lnTo>
                <a:lnTo>
                  <a:pt x="72317" y="136108"/>
                </a:lnTo>
                <a:lnTo>
                  <a:pt x="55971" y="90332"/>
                </a:lnTo>
                <a:lnTo>
                  <a:pt x="32142" y="44648"/>
                </a:lnTo>
                <a:lnTo>
                  <a:pt x="17162" y="22135"/>
                </a:lnTo>
                <a:lnTo>
                  <a:pt x="0" y="0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526019" y="21869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201150" y="5303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455659" y="4485328"/>
            <a:ext cx="52069" cy="56515"/>
          </a:xfrm>
          <a:custGeom>
            <a:avLst/>
            <a:gdLst/>
            <a:ahLst/>
            <a:cxnLst/>
            <a:rect l="l" t="t" r="r" b="b"/>
            <a:pathLst>
              <a:path w="52070" h="56514">
                <a:moveTo>
                  <a:pt x="0" y="56191"/>
                </a:moveTo>
                <a:lnTo>
                  <a:pt x="28402" y="29246"/>
                </a:lnTo>
                <a:lnTo>
                  <a:pt x="44033" y="10049"/>
                </a:lnTo>
                <a:lnTo>
                  <a:pt x="51498" y="0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526019" y="21869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201150" y="5303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670170" y="4115234"/>
            <a:ext cx="6985" cy="88900"/>
          </a:xfrm>
          <a:custGeom>
            <a:avLst/>
            <a:gdLst/>
            <a:ahLst/>
            <a:cxnLst/>
            <a:rect l="l" t="t" r="r" b="b"/>
            <a:pathLst>
              <a:path w="6984" h="88900">
                <a:moveTo>
                  <a:pt x="6979" y="88465"/>
                </a:moveTo>
                <a:lnTo>
                  <a:pt x="895" y="50065"/>
                </a:lnTo>
                <a:lnTo>
                  <a:pt x="0" y="24943"/>
                </a:lnTo>
                <a:lnTo>
                  <a:pt x="171" y="12460"/>
                </a:lnTo>
                <a:lnTo>
                  <a:pt x="610" y="0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526019" y="21869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201150" y="5303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115809" y="3690620"/>
            <a:ext cx="72390" cy="24765"/>
          </a:xfrm>
          <a:custGeom>
            <a:avLst/>
            <a:gdLst/>
            <a:ahLst/>
            <a:cxnLst/>
            <a:rect l="l" t="t" r="r" b="b"/>
            <a:pathLst>
              <a:path w="72390" h="24764">
                <a:moveTo>
                  <a:pt x="0" y="0"/>
                </a:moveTo>
                <a:lnTo>
                  <a:pt x="36144" y="13465"/>
                </a:lnTo>
                <a:lnTo>
                  <a:pt x="60241" y="21087"/>
                </a:lnTo>
                <a:lnTo>
                  <a:pt x="72289" y="24402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526019" y="21869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9201150" y="5303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110730" y="3194050"/>
            <a:ext cx="133350" cy="117475"/>
          </a:xfrm>
          <a:custGeom>
            <a:avLst/>
            <a:gdLst/>
            <a:ahLst/>
            <a:cxnLst/>
            <a:rect l="l" t="t" r="r" b="b"/>
            <a:pathLst>
              <a:path w="133350" h="117475">
                <a:moveTo>
                  <a:pt x="0" y="0"/>
                </a:moveTo>
                <a:lnTo>
                  <a:pt x="27027" y="35710"/>
                </a:lnTo>
                <a:lnTo>
                  <a:pt x="60947" y="70468"/>
                </a:lnTo>
                <a:lnTo>
                  <a:pt x="93211" y="94970"/>
                </a:lnTo>
                <a:lnTo>
                  <a:pt x="118866" y="110192"/>
                </a:lnTo>
                <a:lnTo>
                  <a:pt x="133118" y="117395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526019" y="21869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201150" y="5303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530703" y="4451984"/>
            <a:ext cx="462280" cy="369570"/>
          </a:xfrm>
          <a:custGeom>
            <a:avLst/>
            <a:gdLst/>
            <a:ahLst/>
            <a:cxnLst/>
            <a:rect l="l" t="t" r="r" b="b"/>
            <a:pathLst>
              <a:path w="462279" h="369570">
                <a:moveTo>
                  <a:pt x="309006" y="52705"/>
                </a:moveTo>
                <a:lnTo>
                  <a:pt x="343708" y="75526"/>
                </a:lnTo>
                <a:lnTo>
                  <a:pt x="374487" y="100253"/>
                </a:lnTo>
                <a:lnTo>
                  <a:pt x="412713" y="139915"/>
                </a:lnTo>
                <a:lnTo>
                  <a:pt x="440609" y="181292"/>
                </a:lnTo>
                <a:lnTo>
                  <a:pt x="457276" y="222840"/>
                </a:lnTo>
                <a:lnTo>
                  <a:pt x="461812" y="263017"/>
                </a:lnTo>
                <a:lnTo>
                  <a:pt x="460473" y="275837"/>
                </a:lnTo>
                <a:lnTo>
                  <a:pt x="447436" y="311785"/>
                </a:lnTo>
                <a:lnTo>
                  <a:pt x="412048" y="348035"/>
                </a:lnTo>
                <a:lnTo>
                  <a:pt x="374747" y="363749"/>
                </a:lnTo>
                <a:lnTo>
                  <a:pt x="330278" y="369570"/>
                </a:lnTo>
                <a:lnTo>
                  <a:pt x="314183" y="369302"/>
                </a:lnTo>
                <a:lnTo>
                  <a:pt x="263039" y="361853"/>
                </a:lnTo>
                <a:lnTo>
                  <a:pt x="209050" y="344391"/>
                </a:lnTo>
                <a:lnTo>
                  <a:pt x="172390" y="327161"/>
                </a:lnTo>
                <a:lnTo>
                  <a:pt x="136059" y="305892"/>
                </a:lnTo>
                <a:lnTo>
                  <a:pt x="102976" y="282302"/>
                </a:lnTo>
                <a:lnTo>
                  <a:pt x="74016" y="256917"/>
                </a:lnTo>
                <a:lnTo>
                  <a:pt x="38872" y="216524"/>
                </a:lnTo>
                <a:lnTo>
                  <a:pt x="14460" y="174795"/>
                </a:lnTo>
                <a:lnTo>
                  <a:pt x="1656" y="133348"/>
                </a:lnTo>
                <a:lnTo>
                  <a:pt x="0" y="106674"/>
                </a:lnTo>
                <a:lnTo>
                  <a:pt x="1333" y="93805"/>
                </a:lnTo>
                <a:lnTo>
                  <a:pt x="14366" y="57785"/>
                </a:lnTo>
                <a:lnTo>
                  <a:pt x="49763" y="21534"/>
                </a:lnTo>
                <a:lnTo>
                  <a:pt x="87109" y="5820"/>
                </a:lnTo>
                <a:lnTo>
                  <a:pt x="131682" y="0"/>
                </a:lnTo>
                <a:lnTo>
                  <a:pt x="147830" y="267"/>
                </a:lnTo>
                <a:lnTo>
                  <a:pt x="199198" y="7716"/>
                </a:lnTo>
                <a:lnTo>
                  <a:pt x="253532" y="25178"/>
                </a:lnTo>
                <a:lnTo>
                  <a:pt x="290500" y="42408"/>
                </a:lnTo>
                <a:lnTo>
                  <a:pt x="309006" y="52705"/>
                </a:lnTo>
                <a:close/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526019" y="21869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201150" y="5303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436573" y="4768830"/>
            <a:ext cx="307340" cy="245745"/>
          </a:xfrm>
          <a:custGeom>
            <a:avLst/>
            <a:gdLst/>
            <a:ahLst/>
            <a:cxnLst/>
            <a:rect l="l" t="t" r="r" b="b"/>
            <a:pathLst>
              <a:path w="307340" h="245745">
                <a:moveTo>
                  <a:pt x="205016" y="34309"/>
                </a:moveTo>
                <a:lnTo>
                  <a:pt x="242002" y="60311"/>
                </a:lnTo>
                <a:lnTo>
                  <a:pt x="271466" y="89293"/>
                </a:lnTo>
                <a:lnTo>
                  <a:pt x="297665" y="130102"/>
                </a:lnTo>
                <a:lnTo>
                  <a:pt x="307166" y="170281"/>
                </a:lnTo>
                <a:lnTo>
                  <a:pt x="306710" y="179831"/>
                </a:lnTo>
                <a:lnTo>
                  <a:pt x="285728" y="221870"/>
                </a:lnTo>
                <a:lnTo>
                  <a:pt x="249949" y="241231"/>
                </a:lnTo>
                <a:lnTo>
                  <a:pt x="215550" y="245578"/>
                </a:lnTo>
                <a:lnTo>
                  <a:pt x="203007" y="245069"/>
                </a:lnTo>
                <a:lnTo>
                  <a:pt x="163097" y="237619"/>
                </a:lnTo>
                <a:lnTo>
                  <a:pt x="121202" y="221204"/>
                </a:lnTo>
                <a:lnTo>
                  <a:pt x="80443" y="196364"/>
                </a:lnTo>
                <a:lnTo>
                  <a:pt x="47108" y="168014"/>
                </a:lnTo>
                <a:lnTo>
                  <a:pt x="22240" y="138009"/>
                </a:lnTo>
                <a:lnTo>
                  <a:pt x="3159" y="97601"/>
                </a:lnTo>
                <a:lnTo>
                  <a:pt x="0" y="78065"/>
                </a:lnTo>
                <a:lnTo>
                  <a:pt x="83" y="68627"/>
                </a:lnTo>
                <a:lnTo>
                  <a:pt x="19949" y="25532"/>
                </a:lnTo>
                <a:lnTo>
                  <a:pt x="55790" y="4805"/>
                </a:lnTo>
                <a:lnTo>
                  <a:pt x="89862" y="0"/>
                </a:lnTo>
                <a:lnTo>
                  <a:pt x="102269" y="397"/>
                </a:lnTo>
                <a:lnTo>
                  <a:pt x="141806" y="7462"/>
                </a:lnTo>
                <a:lnTo>
                  <a:pt x="183553" y="23153"/>
                </a:lnTo>
                <a:lnTo>
                  <a:pt x="205016" y="34309"/>
                </a:lnTo>
                <a:close/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526019" y="21869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201150" y="5303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371131" y="5012407"/>
            <a:ext cx="179705" cy="142240"/>
          </a:xfrm>
          <a:custGeom>
            <a:avLst/>
            <a:gdLst/>
            <a:ahLst/>
            <a:cxnLst/>
            <a:rect l="l" t="t" r="r" b="b"/>
            <a:pathLst>
              <a:path w="179704" h="142239">
                <a:moveTo>
                  <a:pt x="119328" y="19332"/>
                </a:moveTo>
                <a:lnTo>
                  <a:pt x="154176" y="46584"/>
                </a:lnTo>
                <a:lnTo>
                  <a:pt x="177859" y="87515"/>
                </a:lnTo>
                <a:lnTo>
                  <a:pt x="179227" y="97423"/>
                </a:lnTo>
                <a:lnTo>
                  <a:pt x="178629" y="106859"/>
                </a:lnTo>
                <a:lnTo>
                  <a:pt x="152963" y="136492"/>
                </a:lnTo>
                <a:lnTo>
                  <a:pt x="119112" y="141770"/>
                </a:lnTo>
                <a:lnTo>
                  <a:pt x="106226" y="140138"/>
                </a:lnTo>
                <a:lnTo>
                  <a:pt x="65174" y="125276"/>
                </a:lnTo>
                <a:lnTo>
                  <a:pt x="28673" y="97608"/>
                </a:lnTo>
                <a:lnTo>
                  <a:pt x="2470" y="57769"/>
                </a:lnTo>
                <a:lnTo>
                  <a:pt x="0" y="38729"/>
                </a:lnTo>
                <a:lnTo>
                  <a:pt x="1618" y="29847"/>
                </a:lnTo>
                <a:lnTo>
                  <a:pt x="35886" y="2782"/>
                </a:lnTo>
                <a:lnTo>
                  <a:pt x="58955" y="0"/>
                </a:lnTo>
                <a:lnTo>
                  <a:pt x="71435" y="1179"/>
                </a:lnTo>
                <a:lnTo>
                  <a:pt x="84340" y="4028"/>
                </a:lnTo>
                <a:lnTo>
                  <a:pt x="97517" y="8513"/>
                </a:lnTo>
                <a:lnTo>
                  <a:pt x="110812" y="14600"/>
                </a:lnTo>
                <a:lnTo>
                  <a:pt x="119328" y="19332"/>
                </a:lnTo>
                <a:close/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526019" y="21869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201150" y="5303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372235" y="3375195"/>
            <a:ext cx="1617345" cy="952500"/>
          </a:xfrm>
          <a:custGeom>
            <a:avLst/>
            <a:gdLst/>
            <a:ahLst/>
            <a:cxnLst/>
            <a:rect l="l" t="t" r="r" b="b"/>
            <a:pathLst>
              <a:path w="1617345" h="952500">
                <a:moveTo>
                  <a:pt x="0" y="10965"/>
                </a:moveTo>
                <a:lnTo>
                  <a:pt x="1610766" y="952212"/>
                </a:lnTo>
                <a:lnTo>
                  <a:pt x="1617173" y="941247"/>
                </a:lnTo>
                <a:lnTo>
                  <a:pt x="6407" y="0"/>
                </a:lnTo>
                <a:lnTo>
                  <a:pt x="0" y="10965"/>
                </a:lnTo>
                <a:close/>
              </a:path>
            </a:pathLst>
          </a:custGeom>
          <a:solidFill>
            <a:srgbClr val="66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 rot="1800000">
            <a:off x="7415250" y="3181572"/>
            <a:ext cx="2156583" cy="26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05"/>
              </a:lnSpc>
            </a:pPr>
            <a:r>
              <a:rPr sz="2700" b="1" spc="-37" baseline="3086" dirty="0">
                <a:latin typeface="Arial"/>
                <a:cs typeface="Arial"/>
              </a:rPr>
              <a:t>F</a:t>
            </a:r>
            <a:r>
              <a:rPr sz="2700" b="1" spc="-15" baseline="1543" dirty="0">
                <a:latin typeface="Arial"/>
                <a:cs typeface="Arial"/>
              </a:rPr>
              <a:t>i</a:t>
            </a:r>
            <a:r>
              <a:rPr sz="2700" b="1" spc="-37" baseline="1543" dirty="0">
                <a:latin typeface="Arial"/>
                <a:cs typeface="Arial"/>
              </a:rPr>
              <a:t>n</a:t>
            </a:r>
            <a:r>
              <a:rPr sz="2700" b="1" spc="-22" baseline="1543" dirty="0">
                <a:latin typeface="Arial"/>
                <a:cs typeface="Arial"/>
              </a:rPr>
              <a:t>d </a:t>
            </a:r>
            <a:r>
              <a:rPr sz="2700" b="1" baseline="1543" dirty="0">
                <a:latin typeface="Arial"/>
                <a:cs typeface="Arial"/>
              </a:rPr>
              <a:t>a</a:t>
            </a:r>
            <a:r>
              <a:rPr sz="2700" b="1" spc="-7" baseline="1543" dirty="0">
                <a:latin typeface="Arial"/>
                <a:cs typeface="Arial"/>
              </a:rPr>
              <a:t> </a:t>
            </a:r>
            <a:r>
              <a:rPr sz="2700" b="1" spc="-22" baseline="1543" dirty="0">
                <a:latin typeface="Arial"/>
                <a:cs typeface="Arial"/>
              </a:rPr>
              <a:t>n</a:t>
            </a:r>
            <a:r>
              <a:rPr sz="2700" b="1" spc="-37" baseline="1543" dirty="0">
                <a:latin typeface="Arial"/>
                <a:cs typeface="Arial"/>
              </a:rPr>
              <a:t>e</a:t>
            </a:r>
            <a:r>
              <a:rPr sz="2700" b="1" spc="-22" baseline="1543" dirty="0">
                <a:latin typeface="Arial"/>
                <a:cs typeface="Arial"/>
              </a:rPr>
              <a:t>w</a:t>
            </a:r>
            <a:r>
              <a:rPr sz="2700" b="1" spc="-7" baseline="1543" dirty="0">
                <a:latin typeface="Arial"/>
                <a:cs typeface="Arial"/>
              </a:rPr>
              <a:t> </a:t>
            </a:r>
            <a:r>
              <a:rPr sz="2700" b="1" spc="-22" baseline="1543" dirty="0">
                <a:latin typeface="Arial"/>
                <a:cs typeface="Arial"/>
              </a:rPr>
              <a:t>p</a:t>
            </a:r>
            <a:r>
              <a:rPr sz="2700" b="1" spc="-37" baseline="1543" dirty="0">
                <a:latin typeface="Arial"/>
                <a:cs typeface="Arial"/>
              </a:rPr>
              <a:t>o</a:t>
            </a:r>
            <a:r>
              <a:rPr sz="1800" b="1" spc="-20" dirty="0">
                <a:latin typeface="Arial"/>
                <a:cs typeface="Arial"/>
              </a:rPr>
              <a:t>s</a:t>
            </a:r>
            <a:r>
              <a:rPr sz="1800" b="1" spc="-5" dirty="0">
                <a:latin typeface="Arial"/>
                <a:cs typeface="Arial"/>
              </a:rPr>
              <a:t>i</a:t>
            </a:r>
            <a:r>
              <a:rPr sz="1800" b="1" spc="-20" dirty="0">
                <a:latin typeface="Arial"/>
                <a:cs typeface="Arial"/>
              </a:rPr>
              <a:t>t</a:t>
            </a:r>
            <a:r>
              <a:rPr sz="1800" b="1" spc="-10" dirty="0">
                <a:latin typeface="Arial"/>
                <a:cs typeface="Arial"/>
              </a:rPr>
              <a:t>i</a:t>
            </a:r>
            <a:r>
              <a:rPr sz="1800" b="1" spc="-25" dirty="0">
                <a:latin typeface="Arial"/>
                <a:cs typeface="Arial"/>
              </a:rPr>
              <a:t>o</a:t>
            </a:r>
            <a:r>
              <a:rPr sz="1800" b="1" spc="-15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 rot="1800000">
            <a:off x="7860508" y="3384222"/>
            <a:ext cx="952964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sz="2700" b="1" spc="-30" baseline="1543" dirty="0">
                <a:latin typeface="Arial"/>
                <a:cs typeface="Arial"/>
              </a:rPr>
              <a:t>f</a:t>
            </a:r>
            <a:r>
              <a:rPr sz="2700" b="1" spc="-44" baseline="1543" dirty="0">
                <a:latin typeface="Arial"/>
                <a:cs typeface="Arial"/>
              </a:rPr>
              <a:t>o</a:t>
            </a:r>
            <a:r>
              <a:rPr sz="2700" b="1" baseline="1543" dirty="0">
                <a:latin typeface="Arial"/>
                <a:cs typeface="Arial"/>
              </a:rPr>
              <a:t>r</a:t>
            </a:r>
            <a:r>
              <a:rPr sz="2700" b="1" spc="-7" baseline="1543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“</a:t>
            </a: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spc="-25" dirty="0">
                <a:latin typeface="Arial"/>
                <a:cs typeface="Arial"/>
              </a:rPr>
              <a:t>5</a:t>
            </a:r>
            <a:r>
              <a:rPr sz="1800" b="1" spc="-10" dirty="0">
                <a:latin typeface="Arial"/>
                <a:cs typeface="Arial"/>
              </a:rPr>
              <a:t>”</a:t>
            </a:r>
            <a:r>
              <a:rPr sz="1800" b="1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 rot="1800000">
            <a:off x="7293229" y="3622302"/>
            <a:ext cx="1884776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sz="2700" b="1" spc="-44" baseline="1543" dirty="0">
                <a:solidFill>
                  <a:srgbClr val="6666FF"/>
                </a:solidFill>
                <a:latin typeface="Arial"/>
                <a:cs typeface="Arial"/>
              </a:rPr>
              <a:t>s</a:t>
            </a:r>
            <a:r>
              <a:rPr sz="2700" b="1" spc="-7" baseline="1543" dirty="0">
                <a:solidFill>
                  <a:srgbClr val="6666FF"/>
                </a:solidFill>
                <a:latin typeface="Arial"/>
                <a:cs typeface="Arial"/>
              </a:rPr>
              <a:t>t</a:t>
            </a:r>
            <a:r>
              <a:rPr sz="2700" b="1" spc="-30" baseline="1543" dirty="0">
                <a:solidFill>
                  <a:srgbClr val="6666FF"/>
                </a:solidFill>
                <a:latin typeface="Arial"/>
                <a:cs typeface="Arial"/>
              </a:rPr>
              <a:t>r</a:t>
            </a:r>
            <a:r>
              <a:rPr sz="2700" b="1" spc="-37" baseline="1543" dirty="0">
                <a:solidFill>
                  <a:srgbClr val="6666FF"/>
                </a:solidFill>
                <a:latin typeface="Arial"/>
                <a:cs typeface="Arial"/>
              </a:rPr>
              <a:t>u</a:t>
            </a:r>
            <a:r>
              <a:rPr sz="2700" b="1" spc="-15" baseline="1543" dirty="0">
                <a:solidFill>
                  <a:srgbClr val="6666FF"/>
                </a:solidFill>
                <a:latin typeface="Arial"/>
                <a:cs typeface="Arial"/>
              </a:rPr>
              <a:t>c</a:t>
            </a:r>
            <a:r>
              <a:rPr sz="2700" b="1" spc="-30" baseline="1543" dirty="0">
                <a:solidFill>
                  <a:srgbClr val="6666FF"/>
                </a:solidFill>
                <a:latin typeface="Arial"/>
                <a:cs typeface="Arial"/>
              </a:rPr>
              <a:t>t</a:t>
            </a:r>
            <a:r>
              <a:rPr sz="2700" b="1" spc="-37" baseline="1543" dirty="0">
                <a:solidFill>
                  <a:srgbClr val="6666FF"/>
                </a:solidFill>
                <a:latin typeface="Arial"/>
                <a:cs typeface="Arial"/>
              </a:rPr>
              <a:t>u</a:t>
            </a:r>
            <a:r>
              <a:rPr sz="2700" b="1" spc="-15" baseline="1543" dirty="0">
                <a:solidFill>
                  <a:srgbClr val="6666FF"/>
                </a:solidFill>
                <a:latin typeface="Arial"/>
                <a:cs typeface="Arial"/>
              </a:rPr>
              <a:t>r</a:t>
            </a:r>
            <a:r>
              <a:rPr sz="2700" b="1" baseline="1543" dirty="0">
                <a:solidFill>
                  <a:srgbClr val="6666FF"/>
                </a:solidFill>
                <a:latin typeface="Arial"/>
                <a:cs typeface="Arial"/>
              </a:rPr>
              <a:t>e</a:t>
            </a:r>
            <a:r>
              <a:rPr sz="2700" b="1" spc="-22" baseline="1543" dirty="0">
                <a:solidFill>
                  <a:srgbClr val="6666FF"/>
                </a:solidFill>
                <a:latin typeface="Arial"/>
                <a:cs typeface="Arial"/>
              </a:rPr>
              <a:t> </a:t>
            </a:r>
            <a:r>
              <a:rPr sz="2700" b="1" baseline="1543" dirty="0">
                <a:solidFill>
                  <a:srgbClr val="6666FF"/>
                </a:solidFill>
                <a:latin typeface="Arial"/>
                <a:cs typeface="Arial"/>
              </a:rPr>
              <a:t>&amp;</a:t>
            </a:r>
            <a:r>
              <a:rPr sz="2700" b="1" spc="-7" baseline="1543" dirty="0">
                <a:solidFill>
                  <a:srgbClr val="6666FF"/>
                </a:solidFill>
                <a:latin typeface="Arial"/>
                <a:cs typeface="Arial"/>
              </a:rPr>
              <a:t> </a:t>
            </a:r>
            <a:r>
              <a:rPr sz="1800" b="1" spc="-30" dirty="0">
                <a:solidFill>
                  <a:srgbClr val="6666FF"/>
                </a:solidFill>
                <a:latin typeface="Arial"/>
                <a:cs typeface="Arial"/>
              </a:rPr>
              <a:t>o</a:t>
            </a:r>
            <a:r>
              <a:rPr sz="1800" b="1" spc="-20" dirty="0">
                <a:solidFill>
                  <a:srgbClr val="6666FF"/>
                </a:solidFill>
                <a:latin typeface="Arial"/>
                <a:cs typeface="Arial"/>
              </a:rPr>
              <a:t>r</a:t>
            </a:r>
            <a:r>
              <a:rPr sz="1800" b="1" spc="-25" dirty="0">
                <a:solidFill>
                  <a:srgbClr val="6666FF"/>
                </a:solidFill>
                <a:latin typeface="Arial"/>
                <a:cs typeface="Arial"/>
              </a:rPr>
              <a:t>d</a:t>
            </a:r>
            <a:r>
              <a:rPr sz="1800" b="1" spc="-20" dirty="0">
                <a:solidFill>
                  <a:srgbClr val="6666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6666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 rot="1800000">
            <a:off x="6903596" y="3844609"/>
            <a:ext cx="2403711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sz="2700" b="1" spc="-52" baseline="3086" dirty="0">
                <a:solidFill>
                  <a:srgbClr val="6666FF"/>
                </a:solidFill>
                <a:latin typeface="Arial"/>
                <a:cs typeface="Arial"/>
              </a:rPr>
              <a:t>p</a:t>
            </a:r>
            <a:r>
              <a:rPr sz="2700" b="1" spc="-15" baseline="3086" dirty="0">
                <a:solidFill>
                  <a:srgbClr val="6666FF"/>
                </a:solidFill>
                <a:latin typeface="Arial"/>
                <a:cs typeface="Arial"/>
              </a:rPr>
              <a:t>r</a:t>
            </a:r>
            <a:r>
              <a:rPr sz="2700" b="1" spc="-37" baseline="3086" dirty="0">
                <a:solidFill>
                  <a:srgbClr val="6666FF"/>
                </a:solidFill>
                <a:latin typeface="Arial"/>
                <a:cs typeface="Arial"/>
              </a:rPr>
              <a:t>o</a:t>
            </a:r>
            <a:r>
              <a:rPr sz="2700" b="1" spc="-22" baseline="3086" dirty="0">
                <a:solidFill>
                  <a:srgbClr val="6666FF"/>
                </a:solidFill>
                <a:latin typeface="Arial"/>
                <a:cs typeface="Arial"/>
              </a:rPr>
              <a:t>p</a:t>
            </a:r>
            <a:r>
              <a:rPr sz="2700" b="1" spc="-30" baseline="1543" dirty="0">
                <a:solidFill>
                  <a:srgbClr val="6666FF"/>
                </a:solidFill>
                <a:latin typeface="Arial"/>
                <a:cs typeface="Arial"/>
              </a:rPr>
              <a:t>ert</a:t>
            </a:r>
            <a:r>
              <a:rPr sz="2700" b="1" spc="-7" baseline="1543" dirty="0">
                <a:solidFill>
                  <a:srgbClr val="6666FF"/>
                </a:solidFill>
                <a:latin typeface="Arial"/>
                <a:cs typeface="Arial"/>
              </a:rPr>
              <a:t>i</a:t>
            </a:r>
            <a:r>
              <a:rPr sz="2700" b="1" spc="-30" baseline="1543" dirty="0">
                <a:solidFill>
                  <a:srgbClr val="6666FF"/>
                </a:solidFill>
                <a:latin typeface="Arial"/>
                <a:cs typeface="Arial"/>
              </a:rPr>
              <a:t>e</a:t>
            </a:r>
            <a:r>
              <a:rPr sz="2700" b="1" baseline="1543" dirty="0">
                <a:solidFill>
                  <a:srgbClr val="6666FF"/>
                </a:solidFill>
                <a:latin typeface="Arial"/>
                <a:cs typeface="Arial"/>
              </a:rPr>
              <a:t>s</a:t>
            </a:r>
            <a:r>
              <a:rPr sz="2700" b="1" spc="-22" baseline="1543" dirty="0">
                <a:solidFill>
                  <a:srgbClr val="6666FF"/>
                </a:solidFill>
                <a:latin typeface="Arial"/>
                <a:cs typeface="Arial"/>
              </a:rPr>
              <a:t> </a:t>
            </a:r>
            <a:r>
              <a:rPr sz="2700" b="1" spc="-15" baseline="1543" dirty="0">
                <a:solidFill>
                  <a:srgbClr val="6666FF"/>
                </a:solidFill>
                <a:latin typeface="Arial"/>
                <a:cs typeface="Arial"/>
              </a:rPr>
              <a:t>m</a:t>
            </a:r>
            <a:r>
              <a:rPr sz="2700" b="1" spc="-37" baseline="1543" dirty="0">
                <a:solidFill>
                  <a:srgbClr val="6666FF"/>
                </a:solidFill>
                <a:latin typeface="Arial"/>
                <a:cs typeface="Arial"/>
              </a:rPr>
              <a:t>a</a:t>
            </a:r>
            <a:r>
              <a:rPr sz="2700" b="1" spc="-7" baseline="1543" dirty="0">
                <a:solidFill>
                  <a:srgbClr val="6666FF"/>
                </a:solidFill>
                <a:latin typeface="Arial"/>
                <a:cs typeface="Arial"/>
              </a:rPr>
              <a:t>i</a:t>
            </a:r>
            <a:r>
              <a:rPr sz="2700" b="1" spc="-37" baseline="1543" dirty="0">
                <a:solidFill>
                  <a:srgbClr val="6666FF"/>
                </a:solidFill>
                <a:latin typeface="Arial"/>
                <a:cs typeface="Arial"/>
              </a:rPr>
              <a:t>n</a:t>
            </a:r>
            <a:r>
              <a:rPr sz="1800" b="1" spc="-10" dirty="0">
                <a:solidFill>
                  <a:srgbClr val="6666FF"/>
                </a:solidFill>
                <a:latin typeface="Arial"/>
                <a:cs typeface="Arial"/>
              </a:rPr>
              <a:t>t</a:t>
            </a:r>
            <a:r>
              <a:rPr sz="1800" b="1" spc="-20" dirty="0">
                <a:solidFill>
                  <a:srgbClr val="6666FF"/>
                </a:solidFill>
                <a:latin typeface="Arial"/>
                <a:cs typeface="Arial"/>
              </a:rPr>
              <a:t>a</a:t>
            </a:r>
            <a:r>
              <a:rPr sz="1800" b="1" spc="-15" dirty="0">
                <a:solidFill>
                  <a:srgbClr val="6666FF"/>
                </a:solidFill>
                <a:latin typeface="Arial"/>
                <a:cs typeface="Arial"/>
              </a:rPr>
              <a:t>in</a:t>
            </a:r>
            <a:r>
              <a:rPr sz="1800" b="1" spc="-20" dirty="0">
                <a:solidFill>
                  <a:srgbClr val="6666FF"/>
                </a:solidFill>
                <a:latin typeface="Arial"/>
                <a:cs typeface="Arial"/>
              </a:rPr>
              <a:t>e</a:t>
            </a:r>
            <a:r>
              <a:rPr sz="1800" b="1" spc="-15" dirty="0">
                <a:solidFill>
                  <a:srgbClr val="6666FF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7016635" y="3464095"/>
            <a:ext cx="2069464" cy="1216660"/>
          </a:xfrm>
          <a:custGeom>
            <a:avLst/>
            <a:gdLst/>
            <a:ahLst/>
            <a:cxnLst/>
            <a:rect l="l" t="t" r="r" b="b"/>
            <a:pathLst>
              <a:path w="2069465" h="1216660">
                <a:moveTo>
                  <a:pt x="0" y="10965"/>
                </a:moveTo>
                <a:lnTo>
                  <a:pt x="2062526" y="1216197"/>
                </a:lnTo>
                <a:lnTo>
                  <a:pt x="2068933" y="1205232"/>
                </a:lnTo>
                <a:lnTo>
                  <a:pt x="6407" y="0"/>
                </a:lnTo>
                <a:lnTo>
                  <a:pt x="0" y="10965"/>
                </a:lnTo>
                <a:close/>
              </a:path>
            </a:pathLst>
          </a:custGeom>
          <a:solidFill>
            <a:srgbClr val="66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1228089" y="2604952"/>
            <a:ext cx="7315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5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&gt;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7,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1228089" y="3116762"/>
            <a:ext cx="17633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7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925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ct val="100000"/>
              </a:lnSpc>
            </a:pPr>
            <a:r>
              <a:rPr dirty="0"/>
              <a:t>Min–Max </a:t>
            </a:r>
            <a:r>
              <a:rPr spc="-5" dirty="0"/>
              <a:t>Hea</a:t>
            </a:r>
            <a:r>
              <a:rPr spc="5" dirty="0"/>
              <a:t>p</a:t>
            </a:r>
            <a:r>
              <a:rPr spc="-15" dirty="0"/>
              <a:t>:</a:t>
            </a:r>
            <a:r>
              <a:rPr spc="-10" dirty="0"/>
              <a:t> </a:t>
            </a:r>
            <a:r>
              <a:rPr spc="-35" dirty="0"/>
              <a:t>E</a:t>
            </a:r>
            <a:r>
              <a:rPr spc="-15" dirty="0"/>
              <a:t>x</a:t>
            </a:r>
            <a:r>
              <a:rPr spc="-5" dirty="0"/>
              <a:t>erci</a:t>
            </a:r>
            <a:r>
              <a:rPr spc="5" dirty="0"/>
              <a:t>s</a:t>
            </a:r>
            <a:r>
              <a:rPr dirty="0"/>
              <a:t>e</a:t>
            </a:r>
            <a:r>
              <a:rPr spc="-5" dirty="0"/>
              <a:t> i</a:t>
            </a:r>
            <a:r>
              <a:rPr dirty="0"/>
              <a:t>n</a:t>
            </a:r>
            <a:r>
              <a:rPr spc="-5" dirty="0"/>
              <a:t> Cl</a:t>
            </a:r>
            <a:r>
              <a:rPr spc="5" dirty="0"/>
              <a:t>a</a:t>
            </a:r>
            <a:r>
              <a:rPr dirty="0"/>
              <a:t>ss</a:t>
            </a:r>
          </a:p>
        </p:txBody>
      </p:sp>
      <p:sp>
        <p:nvSpPr>
          <p:cNvPr id="3" name="object 3"/>
          <p:cNvSpPr/>
          <p:nvPr/>
        </p:nvSpPr>
        <p:spPr>
          <a:xfrm>
            <a:off x="218440" y="1280160"/>
            <a:ext cx="9657080" cy="0"/>
          </a:xfrm>
          <a:custGeom>
            <a:avLst/>
            <a:gdLst/>
            <a:ahLst/>
            <a:cxnLst/>
            <a:rect l="l" t="t" r="r" b="b"/>
            <a:pathLst>
              <a:path w="9657080">
                <a:moveTo>
                  <a:pt x="0" y="0"/>
                </a:moveTo>
                <a:lnTo>
                  <a:pt x="965708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8169" y="1612900"/>
            <a:ext cx="142239" cy="142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7559" y="1541438"/>
            <a:ext cx="8172450" cy="77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9800"/>
              </a:lnSpc>
            </a:pPr>
            <a:r>
              <a:rPr sz="2200" spc="-25" dirty="0">
                <a:latin typeface="Arial"/>
                <a:cs typeface="Arial"/>
              </a:rPr>
              <a:t>E</a:t>
            </a:r>
            <a:r>
              <a:rPr sz="2200" spc="5" dirty="0">
                <a:latin typeface="Arial"/>
                <a:cs typeface="Arial"/>
              </a:rPr>
              <a:t>x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le</a:t>
            </a:r>
            <a:r>
              <a:rPr sz="2200" spc="-10" dirty="0">
                <a:latin typeface="Arial"/>
                <a:cs typeface="Arial"/>
              </a:rPr>
              <a:t>:</a:t>
            </a:r>
            <a:r>
              <a:rPr sz="2200" spc="12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 12</a:t>
            </a:r>
            <a:r>
              <a:rPr sz="2200" dirty="0">
                <a:latin typeface="Arial"/>
                <a:cs typeface="Arial"/>
              </a:rPr>
              <a:t>-</a:t>
            </a:r>
            <a:r>
              <a:rPr sz="2200" spc="-5" dirty="0">
                <a:latin typeface="Arial"/>
                <a:cs typeface="Arial"/>
              </a:rPr>
              <a:t>el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17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-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x</a:t>
            </a:r>
            <a:r>
              <a:rPr sz="2200" spc="1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-10" dirty="0">
                <a:latin typeface="Arial"/>
                <a:cs typeface="Arial"/>
              </a:rPr>
              <a:t>.</a:t>
            </a:r>
            <a:r>
              <a:rPr sz="2200" spc="204" dirty="0">
                <a:latin typeface="Arial"/>
                <a:cs typeface="Arial"/>
              </a:rPr>
              <a:t> </a:t>
            </a:r>
            <a:r>
              <a:rPr sz="2200" b="1" u="heavy" spc="-15" dirty="0">
                <a:latin typeface="Arial"/>
                <a:cs typeface="Arial"/>
              </a:rPr>
              <a:t>d</a:t>
            </a:r>
            <a:r>
              <a:rPr sz="2200" b="1" u="heavy" spc="-5" dirty="0">
                <a:latin typeface="Arial"/>
                <a:cs typeface="Arial"/>
              </a:rPr>
              <a:t>e</a:t>
            </a:r>
            <a:r>
              <a:rPr sz="2200" b="1" u="heavy" spc="-15" dirty="0">
                <a:latin typeface="Arial"/>
                <a:cs typeface="Arial"/>
              </a:rPr>
              <a:t>le</a:t>
            </a:r>
            <a:r>
              <a:rPr sz="2200" b="1" u="heavy" spc="-5" dirty="0">
                <a:latin typeface="Arial"/>
                <a:cs typeface="Arial"/>
              </a:rPr>
              <a:t>teM</a:t>
            </a:r>
            <a:r>
              <a:rPr sz="2200" b="1" u="heavy" spc="-15" dirty="0">
                <a:latin typeface="Arial"/>
                <a:cs typeface="Arial"/>
              </a:rPr>
              <a:t>in</a:t>
            </a:r>
            <a:r>
              <a:rPr sz="2200" b="1" spc="18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fr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m</a:t>
            </a:r>
            <a:r>
              <a:rPr sz="2200" spc="17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1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nd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ho</a:t>
            </a:r>
            <a:r>
              <a:rPr sz="2200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r</a:t>
            </a:r>
            <a:r>
              <a:rPr sz="2200" dirty="0">
                <a:latin typeface="Arial"/>
                <a:cs typeface="Arial"/>
              </a:rPr>
              <a:t>esu</a:t>
            </a:r>
            <a:r>
              <a:rPr sz="2200" spc="-5" dirty="0">
                <a:latin typeface="Arial"/>
                <a:cs typeface="Arial"/>
              </a:rPr>
              <a:t>lti</a:t>
            </a:r>
            <a:r>
              <a:rPr sz="2200" dirty="0">
                <a:latin typeface="Arial"/>
                <a:cs typeface="Arial"/>
              </a:rPr>
              <a:t>ng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ol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tio</a:t>
            </a:r>
            <a:r>
              <a:rPr sz="2200" dirty="0"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16879" y="3298190"/>
            <a:ext cx="726440" cy="502920"/>
          </a:xfrm>
          <a:custGeom>
            <a:avLst/>
            <a:gdLst/>
            <a:ahLst/>
            <a:cxnLst/>
            <a:rect l="l" t="t" r="r" b="b"/>
            <a:pathLst>
              <a:path w="726439" h="502920">
                <a:moveTo>
                  <a:pt x="363220" y="0"/>
                </a:moveTo>
                <a:lnTo>
                  <a:pt x="423384" y="3166"/>
                </a:lnTo>
                <a:lnTo>
                  <a:pt x="479999" y="12374"/>
                </a:lnTo>
                <a:lnTo>
                  <a:pt x="532406" y="27191"/>
                </a:lnTo>
                <a:lnTo>
                  <a:pt x="579953" y="47183"/>
                </a:lnTo>
                <a:lnTo>
                  <a:pt x="621982" y="71913"/>
                </a:lnTo>
                <a:lnTo>
                  <a:pt x="657839" y="100949"/>
                </a:lnTo>
                <a:lnTo>
                  <a:pt x="686869" y="133856"/>
                </a:lnTo>
                <a:lnTo>
                  <a:pt x="708416" y="170200"/>
                </a:lnTo>
                <a:lnTo>
                  <a:pt x="721824" y="209546"/>
                </a:lnTo>
                <a:lnTo>
                  <a:pt x="726440" y="251460"/>
                </a:lnTo>
                <a:lnTo>
                  <a:pt x="725272" y="272538"/>
                </a:lnTo>
                <a:lnTo>
                  <a:pt x="716178" y="312981"/>
                </a:lnTo>
                <a:lnTo>
                  <a:pt x="698619" y="350758"/>
                </a:lnTo>
                <a:lnTo>
                  <a:pt x="673248" y="385410"/>
                </a:lnTo>
                <a:lnTo>
                  <a:pt x="640723" y="416480"/>
                </a:lnTo>
                <a:lnTo>
                  <a:pt x="601698" y="443512"/>
                </a:lnTo>
                <a:lnTo>
                  <a:pt x="556828" y="466048"/>
                </a:lnTo>
                <a:lnTo>
                  <a:pt x="506769" y="483631"/>
                </a:lnTo>
                <a:lnTo>
                  <a:pt x="452176" y="495804"/>
                </a:lnTo>
                <a:lnTo>
                  <a:pt x="393705" y="502110"/>
                </a:lnTo>
                <a:lnTo>
                  <a:pt x="363220" y="502920"/>
                </a:lnTo>
                <a:lnTo>
                  <a:pt x="332734" y="502110"/>
                </a:lnTo>
                <a:lnTo>
                  <a:pt x="274263" y="495804"/>
                </a:lnTo>
                <a:lnTo>
                  <a:pt x="219670" y="483631"/>
                </a:lnTo>
                <a:lnTo>
                  <a:pt x="169611" y="466048"/>
                </a:lnTo>
                <a:lnTo>
                  <a:pt x="124741" y="443512"/>
                </a:lnTo>
                <a:lnTo>
                  <a:pt x="85716" y="416480"/>
                </a:lnTo>
                <a:lnTo>
                  <a:pt x="53191" y="385410"/>
                </a:lnTo>
                <a:lnTo>
                  <a:pt x="27820" y="350758"/>
                </a:lnTo>
                <a:lnTo>
                  <a:pt x="10261" y="312981"/>
                </a:lnTo>
                <a:lnTo>
                  <a:pt x="1167" y="272538"/>
                </a:lnTo>
                <a:lnTo>
                  <a:pt x="0" y="251460"/>
                </a:lnTo>
                <a:lnTo>
                  <a:pt x="1167" y="230209"/>
                </a:lnTo>
                <a:lnTo>
                  <a:pt x="10261" y="189525"/>
                </a:lnTo>
                <a:lnTo>
                  <a:pt x="27820" y="151626"/>
                </a:lnTo>
                <a:lnTo>
                  <a:pt x="53191" y="116946"/>
                </a:lnTo>
                <a:lnTo>
                  <a:pt x="85716" y="85920"/>
                </a:lnTo>
                <a:lnTo>
                  <a:pt x="124741" y="58983"/>
                </a:lnTo>
                <a:lnTo>
                  <a:pt x="169611" y="36567"/>
                </a:lnTo>
                <a:lnTo>
                  <a:pt x="219670" y="19109"/>
                </a:lnTo>
                <a:lnTo>
                  <a:pt x="274263" y="7042"/>
                </a:lnTo>
                <a:lnTo>
                  <a:pt x="332734" y="800"/>
                </a:lnTo>
                <a:lnTo>
                  <a:pt x="36322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16879" y="3298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44590" y="3802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38550" y="2860039"/>
            <a:ext cx="675640" cy="477520"/>
          </a:xfrm>
          <a:custGeom>
            <a:avLst/>
            <a:gdLst/>
            <a:ahLst/>
            <a:cxnLst/>
            <a:rect l="l" t="t" r="r" b="b"/>
            <a:pathLst>
              <a:path w="675639" h="477520">
                <a:moveTo>
                  <a:pt x="675639" y="0"/>
                </a:moveTo>
                <a:lnTo>
                  <a:pt x="0" y="47752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75200" y="2876550"/>
            <a:ext cx="840740" cy="523240"/>
          </a:xfrm>
          <a:custGeom>
            <a:avLst/>
            <a:gdLst/>
            <a:ahLst/>
            <a:cxnLst/>
            <a:rect l="l" t="t" r="r" b="b"/>
            <a:pathLst>
              <a:path w="840739" h="523239">
                <a:moveTo>
                  <a:pt x="0" y="0"/>
                </a:moveTo>
                <a:lnTo>
                  <a:pt x="840739" y="52323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13610" y="4235450"/>
            <a:ext cx="552450" cy="457200"/>
          </a:xfrm>
          <a:custGeom>
            <a:avLst/>
            <a:gdLst/>
            <a:ahLst/>
            <a:cxnLst/>
            <a:rect l="l" t="t" r="r" b="b"/>
            <a:pathLst>
              <a:path w="552450" h="457200">
                <a:moveTo>
                  <a:pt x="275589" y="0"/>
                </a:moveTo>
                <a:lnTo>
                  <a:pt x="321301" y="2903"/>
                </a:lnTo>
                <a:lnTo>
                  <a:pt x="364368" y="11338"/>
                </a:lnTo>
                <a:lnTo>
                  <a:pt x="404280" y="24894"/>
                </a:lnTo>
                <a:lnTo>
                  <a:pt x="440527" y="43159"/>
                </a:lnTo>
                <a:lnTo>
                  <a:pt x="472598" y="65722"/>
                </a:lnTo>
                <a:lnTo>
                  <a:pt x="511759" y="106724"/>
                </a:lnTo>
                <a:lnTo>
                  <a:pt x="538652" y="155082"/>
                </a:lnTo>
                <a:lnTo>
                  <a:pt x="551555" y="209406"/>
                </a:lnTo>
                <a:lnTo>
                  <a:pt x="552450" y="228600"/>
                </a:lnTo>
                <a:lnTo>
                  <a:pt x="551555" y="247793"/>
                </a:lnTo>
                <a:lnTo>
                  <a:pt x="538652" y="302117"/>
                </a:lnTo>
                <a:lnTo>
                  <a:pt x="511759" y="350475"/>
                </a:lnTo>
                <a:lnTo>
                  <a:pt x="472598" y="391477"/>
                </a:lnTo>
                <a:lnTo>
                  <a:pt x="440527" y="414040"/>
                </a:lnTo>
                <a:lnTo>
                  <a:pt x="404280" y="432305"/>
                </a:lnTo>
                <a:lnTo>
                  <a:pt x="364368" y="445861"/>
                </a:lnTo>
                <a:lnTo>
                  <a:pt x="321301" y="454296"/>
                </a:lnTo>
                <a:lnTo>
                  <a:pt x="275589" y="457200"/>
                </a:lnTo>
                <a:lnTo>
                  <a:pt x="252445" y="456465"/>
                </a:lnTo>
                <a:lnTo>
                  <a:pt x="208060" y="450744"/>
                </a:lnTo>
                <a:lnTo>
                  <a:pt x="166627" y="439697"/>
                </a:lnTo>
                <a:lnTo>
                  <a:pt x="128643" y="423735"/>
                </a:lnTo>
                <a:lnTo>
                  <a:pt x="94603" y="403270"/>
                </a:lnTo>
                <a:lnTo>
                  <a:pt x="65000" y="378713"/>
                </a:lnTo>
                <a:lnTo>
                  <a:pt x="30003" y="335104"/>
                </a:lnTo>
                <a:lnTo>
                  <a:pt x="7779" y="284604"/>
                </a:lnTo>
                <a:lnTo>
                  <a:pt x="0" y="228600"/>
                </a:lnTo>
                <a:lnTo>
                  <a:pt x="885" y="209406"/>
                </a:lnTo>
                <a:lnTo>
                  <a:pt x="13665" y="155082"/>
                </a:lnTo>
                <a:lnTo>
                  <a:pt x="40332" y="106724"/>
                </a:lnTo>
                <a:lnTo>
                  <a:pt x="79216" y="65722"/>
                </a:lnTo>
                <a:lnTo>
                  <a:pt x="111099" y="43159"/>
                </a:lnTo>
                <a:lnTo>
                  <a:pt x="147173" y="24894"/>
                </a:lnTo>
                <a:lnTo>
                  <a:pt x="186943" y="11338"/>
                </a:lnTo>
                <a:lnTo>
                  <a:pt x="229914" y="2903"/>
                </a:lnTo>
                <a:lnTo>
                  <a:pt x="27558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13610" y="4235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66060" y="4693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90800" y="3703320"/>
            <a:ext cx="654050" cy="532130"/>
          </a:xfrm>
          <a:custGeom>
            <a:avLst/>
            <a:gdLst/>
            <a:ahLst/>
            <a:cxnLst/>
            <a:rect l="l" t="t" r="r" b="b"/>
            <a:pathLst>
              <a:path w="654050" h="532129">
                <a:moveTo>
                  <a:pt x="654050" y="0"/>
                </a:moveTo>
                <a:lnTo>
                  <a:pt x="0" y="53212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88790" y="2573020"/>
            <a:ext cx="499109" cy="457200"/>
          </a:xfrm>
          <a:custGeom>
            <a:avLst/>
            <a:gdLst/>
            <a:ahLst/>
            <a:cxnLst/>
            <a:rect l="l" t="t" r="r" b="b"/>
            <a:pathLst>
              <a:path w="499110" h="457200">
                <a:moveTo>
                  <a:pt x="248920" y="0"/>
                </a:moveTo>
                <a:lnTo>
                  <a:pt x="290489" y="2903"/>
                </a:lnTo>
                <a:lnTo>
                  <a:pt x="329559" y="11338"/>
                </a:lnTo>
                <a:lnTo>
                  <a:pt x="365688" y="24894"/>
                </a:lnTo>
                <a:lnTo>
                  <a:pt x="413400" y="53929"/>
                </a:lnTo>
                <a:lnTo>
                  <a:pt x="452008" y="92171"/>
                </a:lnTo>
                <a:lnTo>
                  <a:pt x="480020" y="138231"/>
                </a:lnTo>
                <a:lnTo>
                  <a:pt x="495945" y="190720"/>
                </a:lnTo>
                <a:lnTo>
                  <a:pt x="499110" y="228600"/>
                </a:lnTo>
                <a:lnTo>
                  <a:pt x="498309" y="247965"/>
                </a:lnTo>
                <a:lnTo>
                  <a:pt x="486745" y="302605"/>
                </a:lnTo>
                <a:lnTo>
                  <a:pt x="462596" y="351038"/>
                </a:lnTo>
                <a:lnTo>
                  <a:pt x="427355" y="391953"/>
                </a:lnTo>
                <a:lnTo>
                  <a:pt x="382512" y="424039"/>
                </a:lnTo>
                <a:lnTo>
                  <a:pt x="329559" y="445983"/>
                </a:lnTo>
                <a:lnTo>
                  <a:pt x="290489" y="454331"/>
                </a:lnTo>
                <a:lnTo>
                  <a:pt x="248920" y="457200"/>
                </a:lnTo>
                <a:lnTo>
                  <a:pt x="228031" y="456474"/>
                </a:lnTo>
                <a:lnTo>
                  <a:pt x="187965" y="450817"/>
                </a:lnTo>
                <a:lnTo>
                  <a:pt x="150554" y="439876"/>
                </a:lnTo>
                <a:lnTo>
                  <a:pt x="100401" y="414406"/>
                </a:lnTo>
                <a:lnTo>
                  <a:pt x="58751" y="379231"/>
                </a:lnTo>
                <a:lnTo>
                  <a:pt x="27123" y="335664"/>
                </a:lnTo>
                <a:lnTo>
                  <a:pt x="7033" y="285017"/>
                </a:lnTo>
                <a:lnTo>
                  <a:pt x="0" y="228600"/>
                </a:lnTo>
                <a:lnTo>
                  <a:pt x="800" y="209406"/>
                </a:lnTo>
                <a:lnTo>
                  <a:pt x="12354" y="155082"/>
                </a:lnTo>
                <a:lnTo>
                  <a:pt x="36459" y="106724"/>
                </a:lnTo>
                <a:lnTo>
                  <a:pt x="71596" y="65722"/>
                </a:lnTo>
                <a:lnTo>
                  <a:pt x="116248" y="33464"/>
                </a:lnTo>
                <a:lnTo>
                  <a:pt x="168899" y="11338"/>
                </a:lnTo>
                <a:lnTo>
                  <a:pt x="207694" y="2903"/>
                </a:lnTo>
                <a:lnTo>
                  <a:pt x="248920" y="0"/>
                </a:lnTo>
                <a:close/>
              </a:path>
            </a:pathLst>
          </a:custGeom>
          <a:ln w="72960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88790" y="2573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87900" y="30314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475479" y="2696392"/>
            <a:ext cx="127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81750" y="4307840"/>
            <a:ext cx="476250" cy="457200"/>
          </a:xfrm>
          <a:custGeom>
            <a:avLst/>
            <a:gdLst/>
            <a:ahLst/>
            <a:cxnLst/>
            <a:rect l="l" t="t" r="r" b="b"/>
            <a:pathLst>
              <a:path w="476250" h="457200">
                <a:moveTo>
                  <a:pt x="237490" y="0"/>
                </a:moveTo>
                <a:lnTo>
                  <a:pt x="276887" y="2903"/>
                </a:lnTo>
                <a:lnTo>
                  <a:pt x="331589" y="17502"/>
                </a:lnTo>
                <a:lnTo>
                  <a:pt x="379689" y="43159"/>
                </a:lnTo>
                <a:lnTo>
                  <a:pt x="419697" y="78486"/>
                </a:lnTo>
                <a:lnTo>
                  <a:pt x="450121" y="122095"/>
                </a:lnTo>
                <a:lnTo>
                  <a:pt x="469469" y="172595"/>
                </a:lnTo>
                <a:lnTo>
                  <a:pt x="476250" y="228600"/>
                </a:lnTo>
                <a:lnTo>
                  <a:pt x="475478" y="247793"/>
                </a:lnTo>
                <a:lnTo>
                  <a:pt x="464342" y="302117"/>
                </a:lnTo>
                <a:lnTo>
                  <a:pt x="441136" y="350475"/>
                </a:lnTo>
                <a:lnTo>
                  <a:pt x="407352" y="391477"/>
                </a:lnTo>
                <a:lnTo>
                  <a:pt x="364481" y="423735"/>
                </a:lnTo>
                <a:lnTo>
                  <a:pt x="314015" y="445861"/>
                </a:lnTo>
                <a:lnTo>
                  <a:pt x="257445" y="456465"/>
                </a:lnTo>
                <a:lnTo>
                  <a:pt x="237490" y="457200"/>
                </a:lnTo>
                <a:lnTo>
                  <a:pt x="217544" y="456465"/>
                </a:lnTo>
                <a:lnTo>
                  <a:pt x="179294" y="450744"/>
                </a:lnTo>
                <a:lnTo>
                  <a:pt x="126824" y="432305"/>
                </a:lnTo>
                <a:lnTo>
                  <a:pt x="81521" y="403270"/>
                </a:lnTo>
                <a:lnTo>
                  <a:pt x="44825" y="365028"/>
                </a:lnTo>
                <a:lnTo>
                  <a:pt x="18176" y="318968"/>
                </a:lnTo>
                <a:lnTo>
                  <a:pt x="3014" y="266479"/>
                </a:lnTo>
                <a:lnTo>
                  <a:pt x="0" y="228600"/>
                </a:lnTo>
                <a:lnTo>
                  <a:pt x="762" y="209406"/>
                </a:lnTo>
                <a:lnTo>
                  <a:pt x="11775" y="155082"/>
                </a:lnTo>
                <a:lnTo>
                  <a:pt x="34755" y="106724"/>
                </a:lnTo>
                <a:lnTo>
                  <a:pt x="68262" y="65722"/>
                </a:lnTo>
                <a:lnTo>
                  <a:pt x="110856" y="33464"/>
                </a:lnTo>
                <a:lnTo>
                  <a:pt x="161096" y="11338"/>
                </a:lnTo>
                <a:lnTo>
                  <a:pt x="217544" y="734"/>
                </a:lnTo>
                <a:lnTo>
                  <a:pt x="23749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81750" y="4307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58000" y="4765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67959" y="4307840"/>
            <a:ext cx="474980" cy="457200"/>
          </a:xfrm>
          <a:custGeom>
            <a:avLst/>
            <a:gdLst/>
            <a:ahLst/>
            <a:cxnLst/>
            <a:rect l="l" t="t" r="r" b="b"/>
            <a:pathLst>
              <a:path w="474979" h="457200">
                <a:moveTo>
                  <a:pt x="237489" y="0"/>
                </a:moveTo>
                <a:lnTo>
                  <a:pt x="276852" y="2903"/>
                </a:lnTo>
                <a:lnTo>
                  <a:pt x="331390" y="17502"/>
                </a:lnTo>
                <a:lnTo>
                  <a:pt x="379242" y="43159"/>
                </a:lnTo>
                <a:lnTo>
                  <a:pt x="418967" y="78486"/>
                </a:lnTo>
                <a:lnTo>
                  <a:pt x="449125" y="122095"/>
                </a:lnTo>
                <a:lnTo>
                  <a:pt x="468276" y="172595"/>
                </a:lnTo>
                <a:lnTo>
                  <a:pt x="474979" y="228600"/>
                </a:lnTo>
                <a:lnTo>
                  <a:pt x="474217" y="247793"/>
                </a:lnTo>
                <a:lnTo>
                  <a:pt x="463204" y="302117"/>
                </a:lnTo>
                <a:lnTo>
                  <a:pt x="440224" y="350475"/>
                </a:lnTo>
                <a:lnTo>
                  <a:pt x="406717" y="391477"/>
                </a:lnTo>
                <a:lnTo>
                  <a:pt x="364123" y="423735"/>
                </a:lnTo>
                <a:lnTo>
                  <a:pt x="313883" y="445861"/>
                </a:lnTo>
                <a:lnTo>
                  <a:pt x="257435" y="456465"/>
                </a:lnTo>
                <a:lnTo>
                  <a:pt x="237489" y="457200"/>
                </a:lnTo>
                <a:lnTo>
                  <a:pt x="217544" y="456465"/>
                </a:lnTo>
                <a:lnTo>
                  <a:pt x="179294" y="450744"/>
                </a:lnTo>
                <a:lnTo>
                  <a:pt x="126824" y="432305"/>
                </a:lnTo>
                <a:lnTo>
                  <a:pt x="81521" y="403270"/>
                </a:lnTo>
                <a:lnTo>
                  <a:pt x="44825" y="365028"/>
                </a:lnTo>
                <a:lnTo>
                  <a:pt x="18176" y="318968"/>
                </a:lnTo>
                <a:lnTo>
                  <a:pt x="3014" y="266479"/>
                </a:lnTo>
                <a:lnTo>
                  <a:pt x="0" y="228600"/>
                </a:lnTo>
                <a:lnTo>
                  <a:pt x="762" y="209406"/>
                </a:lnTo>
                <a:lnTo>
                  <a:pt x="11775" y="155082"/>
                </a:lnTo>
                <a:lnTo>
                  <a:pt x="34755" y="106724"/>
                </a:lnTo>
                <a:lnTo>
                  <a:pt x="68262" y="65722"/>
                </a:lnTo>
                <a:lnTo>
                  <a:pt x="110856" y="33464"/>
                </a:lnTo>
                <a:lnTo>
                  <a:pt x="161096" y="11338"/>
                </a:lnTo>
                <a:lnTo>
                  <a:pt x="217544" y="734"/>
                </a:lnTo>
                <a:lnTo>
                  <a:pt x="23748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67959" y="4307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44209" y="4765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70860" y="3321050"/>
            <a:ext cx="737870" cy="461009"/>
          </a:xfrm>
          <a:custGeom>
            <a:avLst/>
            <a:gdLst/>
            <a:ahLst/>
            <a:cxnLst/>
            <a:rect l="l" t="t" r="r" b="b"/>
            <a:pathLst>
              <a:path w="737870" h="461010">
                <a:moveTo>
                  <a:pt x="369569" y="0"/>
                </a:moveTo>
                <a:lnTo>
                  <a:pt x="430494" y="2940"/>
                </a:lnTo>
                <a:lnTo>
                  <a:pt x="487852" y="11480"/>
                </a:lnTo>
                <a:lnTo>
                  <a:pt x="540974" y="25203"/>
                </a:lnTo>
                <a:lnTo>
                  <a:pt x="589188" y="43687"/>
                </a:lnTo>
                <a:lnTo>
                  <a:pt x="631825" y="66516"/>
                </a:lnTo>
                <a:lnTo>
                  <a:pt x="668213" y="93268"/>
                </a:lnTo>
                <a:lnTo>
                  <a:pt x="697682" y="123526"/>
                </a:lnTo>
                <a:lnTo>
                  <a:pt x="719561" y="156870"/>
                </a:lnTo>
                <a:lnTo>
                  <a:pt x="733181" y="192881"/>
                </a:lnTo>
                <a:lnTo>
                  <a:pt x="737869" y="231139"/>
                </a:lnTo>
                <a:lnTo>
                  <a:pt x="736683" y="250514"/>
                </a:lnTo>
                <a:lnTo>
                  <a:pt x="727445" y="287634"/>
                </a:lnTo>
                <a:lnTo>
                  <a:pt x="709612" y="322242"/>
                </a:lnTo>
                <a:lnTo>
                  <a:pt x="683854" y="353936"/>
                </a:lnTo>
                <a:lnTo>
                  <a:pt x="650841" y="382311"/>
                </a:lnTo>
                <a:lnTo>
                  <a:pt x="611245" y="406964"/>
                </a:lnTo>
                <a:lnTo>
                  <a:pt x="565736" y="427491"/>
                </a:lnTo>
                <a:lnTo>
                  <a:pt x="514985" y="443487"/>
                </a:lnTo>
                <a:lnTo>
                  <a:pt x="459661" y="454550"/>
                </a:lnTo>
                <a:lnTo>
                  <a:pt x="400436" y="460275"/>
                </a:lnTo>
                <a:lnTo>
                  <a:pt x="369569" y="461010"/>
                </a:lnTo>
                <a:lnTo>
                  <a:pt x="338522" y="460275"/>
                </a:lnTo>
                <a:lnTo>
                  <a:pt x="278988" y="454550"/>
                </a:lnTo>
                <a:lnTo>
                  <a:pt x="223420" y="443487"/>
                </a:lnTo>
                <a:lnTo>
                  <a:pt x="172482" y="427491"/>
                </a:lnTo>
                <a:lnTo>
                  <a:pt x="126835" y="406964"/>
                </a:lnTo>
                <a:lnTo>
                  <a:pt x="87143" y="382311"/>
                </a:lnTo>
                <a:lnTo>
                  <a:pt x="54070" y="353936"/>
                </a:lnTo>
                <a:lnTo>
                  <a:pt x="28277" y="322242"/>
                </a:lnTo>
                <a:lnTo>
                  <a:pt x="10428" y="287634"/>
                </a:lnTo>
                <a:lnTo>
                  <a:pt x="1186" y="250514"/>
                </a:lnTo>
                <a:lnTo>
                  <a:pt x="0" y="231139"/>
                </a:lnTo>
                <a:lnTo>
                  <a:pt x="1186" y="211755"/>
                </a:lnTo>
                <a:lnTo>
                  <a:pt x="10428" y="174568"/>
                </a:lnTo>
                <a:lnTo>
                  <a:pt x="28277" y="139838"/>
                </a:lnTo>
                <a:lnTo>
                  <a:pt x="54070" y="107985"/>
                </a:lnTo>
                <a:lnTo>
                  <a:pt x="87143" y="79428"/>
                </a:lnTo>
                <a:lnTo>
                  <a:pt x="126835" y="54585"/>
                </a:lnTo>
                <a:lnTo>
                  <a:pt x="172482" y="33876"/>
                </a:lnTo>
                <a:lnTo>
                  <a:pt x="223420" y="17720"/>
                </a:lnTo>
                <a:lnTo>
                  <a:pt x="278988" y="6536"/>
                </a:lnTo>
                <a:lnTo>
                  <a:pt x="338522" y="743"/>
                </a:lnTo>
                <a:lnTo>
                  <a:pt x="36956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70860" y="3321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08729" y="37820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51250" y="3778250"/>
            <a:ext cx="373380" cy="457200"/>
          </a:xfrm>
          <a:custGeom>
            <a:avLst/>
            <a:gdLst/>
            <a:ahLst/>
            <a:cxnLst/>
            <a:rect l="l" t="t" r="r" b="b"/>
            <a:pathLst>
              <a:path w="373379" h="457200">
                <a:moveTo>
                  <a:pt x="0" y="0"/>
                </a:moveTo>
                <a:lnTo>
                  <a:pt x="373379" y="457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77840" y="3790950"/>
            <a:ext cx="154940" cy="516890"/>
          </a:xfrm>
          <a:custGeom>
            <a:avLst/>
            <a:gdLst/>
            <a:ahLst/>
            <a:cxnLst/>
            <a:rect l="l" t="t" r="r" b="b"/>
            <a:pathLst>
              <a:path w="154939" h="516889">
                <a:moveTo>
                  <a:pt x="154939" y="0"/>
                </a:moveTo>
                <a:lnTo>
                  <a:pt x="0" y="51688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56959" y="3699509"/>
            <a:ext cx="463550" cy="647700"/>
          </a:xfrm>
          <a:custGeom>
            <a:avLst/>
            <a:gdLst/>
            <a:ahLst/>
            <a:cxnLst/>
            <a:rect l="l" t="t" r="r" b="b"/>
            <a:pathLst>
              <a:path w="463550" h="647700">
                <a:moveTo>
                  <a:pt x="0" y="0"/>
                </a:moveTo>
                <a:lnTo>
                  <a:pt x="463549" y="6477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239770" y="3460932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70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00430" y="2501900"/>
            <a:ext cx="7268209" cy="3350260"/>
          </a:xfrm>
          <a:custGeom>
            <a:avLst/>
            <a:gdLst/>
            <a:ahLst/>
            <a:cxnLst/>
            <a:rect l="l" t="t" r="r" b="b"/>
            <a:pathLst>
              <a:path w="7268209" h="3350260">
                <a:moveTo>
                  <a:pt x="3633470" y="3350260"/>
                </a:moveTo>
                <a:lnTo>
                  <a:pt x="0" y="3350260"/>
                </a:lnTo>
                <a:lnTo>
                  <a:pt x="0" y="0"/>
                </a:lnTo>
                <a:lnTo>
                  <a:pt x="7268210" y="0"/>
                </a:lnTo>
                <a:lnTo>
                  <a:pt x="7268210" y="3350260"/>
                </a:lnTo>
                <a:lnTo>
                  <a:pt x="3633470" y="3350260"/>
                </a:lnTo>
                <a:close/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706109" y="3467282"/>
            <a:ext cx="2533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15" dirty="0">
                <a:latin typeface="Arial"/>
                <a:cs typeface="Arial"/>
              </a:rPr>
              <a:t>3</a:t>
            </a:r>
            <a:r>
              <a:rPr sz="1800" b="1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98700" y="4358821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20820" y="4398192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65750" y="4452802"/>
            <a:ext cx="2533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85890" y="4436292"/>
            <a:ext cx="2533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213610" y="4254500"/>
            <a:ext cx="552450" cy="457200"/>
          </a:xfrm>
          <a:custGeom>
            <a:avLst/>
            <a:gdLst/>
            <a:ahLst/>
            <a:cxnLst/>
            <a:rect l="l" t="t" r="r" b="b"/>
            <a:pathLst>
              <a:path w="552450" h="457200">
                <a:moveTo>
                  <a:pt x="275589" y="0"/>
                </a:moveTo>
                <a:lnTo>
                  <a:pt x="321301" y="2903"/>
                </a:lnTo>
                <a:lnTo>
                  <a:pt x="364368" y="11338"/>
                </a:lnTo>
                <a:lnTo>
                  <a:pt x="404280" y="24894"/>
                </a:lnTo>
                <a:lnTo>
                  <a:pt x="440527" y="43159"/>
                </a:lnTo>
                <a:lnTo>
                  <a:pt x="472598" y="65722"/>
                </a:lnTo>
                <a:lnTo>
                  <a:pt x="511759" y="106724"/>
                </a:lnTo>
                <a:lnTo>
                  <a:pt x="538652" y="155082"/>
                </a:lnTo>
                <a:lnTo>
                  <a:pt x="551555" y="209406"/>
                </a:lnTo>
                <a:lnTo>
                  <a:pt x="552450" y="228600"/>
                </a:lnTo>
                <a:lnTo>
                  <a:pt x="551555" y="247793"/>
                </a:lnTo>
                <a:lnTo>
                  <a:pt x="538652" y="302117"/>
                </a:lnTo>
                <a:lnTo>
                  <a:pt x="511759" y="350475"/>
                </a:lnTo>
                <a:lnTo>
                  <a:pt x="472598" y="391477"/>
                </a:lnTo>
                <a:lnTo>
                  <a:pt x="440527" y="414040"/>
                </a:lnTo>
                <a:lnTo>
                  <a:pt x="404280" y="432305"/>
                </a:lnTo>
                <a:lnTo>
                  <a:pt x="364368" y="445861"/>
                </a:lnTo>
                <a:lnTo>
                  <a:pt x="321301" y="454296"/>
                </a:lnTo>
                <a:lnTo>
                  <a:pt x="275589" y="457200"/>
                </a:lnTo>
                <a:lnTo>
                  <a:pt x="252445" y="456465"/>
                </a:lnTo>
                <a:lnTo>
                  <a:pt x="208060" y="450744"/>
                </a:lnTo>
                <a:lnTo>
                  <a:pt x="166627" y="439697"/>
                </a:lnTo>
                <a:lnTo>
                  <a:pt x="128643" y="423735"/>
                </a:lnTo>
                <a:lnTo>
                  <a:pt x="94603" y="403270"/>
                </a:lnTo>
                <a:lnTo>
                  <a:pt x="65000" y="378713"/>
                </a:lnTo>
                <a:lnTo>
                  <a:pt x="30003" y="335104"/>
                </a:lnTo>
                <a:lnTo>
                  <a:pt x="7779" y="284604"/>
                </a:lnTo>
                <a:lnTo>
                  <a:pt x="0" y="228600"/>
                </a:lnTo>
                <a:lnTo>
                  <a:pt x="885" y="209406"/>
                </a:lnTo>
                <a:lnTo>
                  <a:pt x="13665" y="155082"/>
                </a:lnTo>
                <a:lnTo>
                  <a:pt x="40332" y="106724"/>
                </a:lnTo>
                <a:lnTo>
                  <a:pt x="79216" y="65722"/>
                </a:lnTo>
                <a:lnTo>
                  <a:pt x="111099" y="43159"/>
                </a:lnTo>
                <a:lnTo>
                  <a:pt x="147173" y="24894"/>
                </a:lnTo>
                <a:lnTo>
                  <a:pt x="186943" y="11338"/>
                </a:lnTo>
                <a:lnTo>
                  <a:pt x="229914" y="2903"/>
                </a:lnTo>
                <a:lnTo>
                  <a:pt x="27558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13610" y="4254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66060" y="4711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90800" y="3722370"/>
            <a:ext cx="654050" cy="532130"/>
          </a:xfrm>
          <a:custGeom>
            <a:avLst/>
            <a:gdLst/>
            <a:ahLst/>
            <a:cxnLst/>
            <a:rect l="l" t="t" r="r" b="b"/>
            <a:pathLst>
              <a:path w="654050" h="532129">
                <a:moveTo>
                  <a:pt x="654050" y="0"/>
                </a:moveTo>
                <a:lnTo>
                  <a:pt x="0" y="53212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02709" y="4254500"/>
            <a:ext cx="474980" cy="457200"/>
          </a:xfrm>
          <a:custGeom>
            <a:avLst/>
            <a:gdLst/>
            <a:ahLst/>
            <a:cxnLst/>
            <a:rect l="l" t="t" r="r" b="b"/>
            <a:pathLst>
              <a:path w="474979" h="457200">
                <a:moveTo>
                  <a:pt x="237489" y="0"/>
                </a:moveTo>
                <a:lnTo>
                  <a:pt x="276852" y="2903"/>
                </a:lnTo>
                <a:lnTo>
                  <a:pt x="331390" y="17502"/>
                </a:lnTo>
                <a:lnTo>
                  <a:pt x="379242" y="43159"/>
                </a:lnTo>
                <a:lnTo>
                  <a:pt x="418967" y="78486"/>
                </a:lnTo>
                <a:lnTo>
                  <a:pt x="449125" y="122095"/>
                </a:lnTo>
                <a:lnTo>
                  <a:pt x="468276" y="172595"/>
                </a:lnTo>
                <a:lnTo>
                  <a:pt x="474979" y="228600"/>
                </a:lnTo>
                <a:lnTo>
                  <a:pt x="474217" y="247793"/>
                </a:lnTo>
                <a:lnTo>
                  <a:pt x="463204" y="302117"/>
                </a:lnTo>
                <a:lnTo>
                  <a:pt x="440224" y="350475"/>
                </a:lnTo>
                <a:lnTo>
                  <a:pt x="406717" y="391477"/>
                </a:lnTo>
                <a:lnTo>
                  <a:pt x="364123" y="423735"/>
                </a:lnTo>
                <a:lnTo>
                  <a:pt x="313883" y="445861"/>
                </a:lnTo>
                <a:lnTo>
                  <a:pt x="257435" y="456465"/>
                </a:lnTo>
                <a:lnTo>
                  <a:pt x="237489" y="457200"/>
                </a:lnTo>
                <a:lnTo>
                  <a:pt x="217544" y="456465"/>
                </a:lnTo>
                <a:lnTo>
                  <a:pt x="179294" y="450744"/>
                </a:lnTo>
                <a:lnTo>
                  <a:pt x="126824" y="432305"/>
                </a:lnTo>
                <a:lnTo>
                  <a:pt x="81521" y="403270"/>
                </a:lnTo>
                <a:lnTo>
                  <a:pt x="44825" y="365028"/>
                </a:lnTo>
                <a:lnTo>
                  <a:pt x="18176" y="318968"/>
                </a:lnTo>
                <a:lnTo>
                  <a:pt x="3014" y="266479"/>
                </a:lnTo>
                <a:lnTo>
                  <a:pt x="0" y="228600"/>
                </a:lnTo>
                <a:lnTo>
                  <a:pt x="762" y="209406"/>
                </a:lnTo>
                <a:lnTo>
                  <a:pt x="11775" y="155082"/>
                </a:lnTo>
                <a:lnTo>
                  <a:pt x="34755" y="106724"/>
                </a:lnTo>
                <a:lnTo>
                  <a:pt x="68262" y="65722"/>
                </a:lnTo>
                <a:lnTo>
                  <a:pt x="110856" y="33464"/>
                </a:lnTo>
                <a:lnTo>
                  <a:pt x="161096" y="11338"/>
                </a:lnTo>
                <a:lnTo>
                  <a:pt x="217544" y="734"/>
                </a:lnTo>
                <a:lnTo>
                  <a:pt x="237489" y="0"/>
                </a:lnTo>
                <a:close/>
              </a:path>
            </a:pathLst>
          </a:custGeom>
          <a:ln w="72960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02709" y="4254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77690" y="4711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51250" y="3797300"/>
            <a:ext cx="373380" cy="457200"/>
          </a:xfrm>
          <a:custGeom>
            <a:avLst/>
            <a:gdLst/>
            <a:ahLst/>
            <a:cxnLst/>
            <a:rect l="l" t="t" r="r" b="b"/>
            <a:pathLst>
              <a:path w="373379" h="457200">
                <a:moveTo>
                  <a:pt x="0" y="0"/>
                </a:moveTo>
                <a:lnTo>
                  <a:pt x="373379" y="457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87780" y="5139690"/>
            <a:ext cx="551180" cy="457200"/>
          </a:xfrm>
          <a:custGeom>
            <a:avLst/>
            <a:gdLst/>
            <a:ahLst/>
            <a:cxnLst/>
            <a:rect l="l" t="t" r="r" b="b"/>
            <a:pathLst>
              <a:path w="551180" h="457200">
                <a:moveTo>
                  <a:pt x="275589" y="0"/>
                </a:moveTo>
                <a:lnTo>
                  <a:pt x="321265" y="2903"/>
                </a:lnTo>
                <a:lnTo>
                  <a:pt x="364236" y="11338"/>
                </a:lnTo>
                <a:lnTo>
                  <a:pt x="404006" y="24894"/>
                </a:lnTo>
                <a:lnTo>
                  <a:pt x="440080" y="43159"/>
                </a:lnTo>
                <a:lnTo>
                  <a:pt x="471963" y="65722"/>
                </a:lnTo>
                <a:lnTo>
                  <a:pt x="510847" y="106724"/>
                </a:lnTo>
                <a:lnTo>
                  <a:pt x="537514" y="155082"/>
                </a:lnTo>
                <a:lnTo>
                  <a:pt x="550294" y="209406"/>
                </a:lnTo>
                <a:lnTo>
                  <a:pt x="551180" y="228600"/>
                </a:lnTo>
                <a:lnTo>
                  <a:pt x="550294" y="247793"/>
                </a:lnTo>
                <a:lnTo>
                  <a:pt x="537514" y="302117"/>
                </a:lnTo>
                <a:lnTo>
                  <a:pt x="510847" y="350475"/>
                </a:lnTo>
                <a:lnTo>
                  <a:pt x="471963" y="391477"/>
                </a:lnTo>
                <a:lnTo>
                  <a:pt x="440080" y="414040"/>
                </a:lnTo>
                <a:lnTo>
                  <a:pt x="404006" y="432305"/>
                </a:lnTo>
                <a:lnTo>
                  <a:pt x="364236" y="445861"/>
                </a:lnTo>
                <a:lnTo>
                  <a:pt x="321265" y="454296"/>
                </a:lnTo>
                <a:lnTo>
                  <a:pt x="275589" y="457200"/>
                </a:lnTo>
                <a:lnTo>
                  <a:pt x="252445" y="456465"/>
                </a:lnTo>
                <a:lnTo>
                  <a:pt x="208060" y="450744"/>
                </a:lnTo>
                <a:lnTo>
                  <a:pt x="166627" y="439697"/>
                </a:lnTo>
                <a:lnTo>
                  <a:pt x="128643" y="423735"/>
                </a:lnTo>
                <a:lnTo>
                  <a:pt x="94603" y="403270"/>
                </a:lnTo>
                <a:lnTo>
                  <a:pt x="65000" y="378713"/>
                </a:lnTo>
                <a:lnTo>
                  <a:pt x="30003" y="335104"/>
                </a:lnTo>
                <a:lnTo>
                  <a:pt x="7779" y="284604"/>
                </a:lnTo>
                <a:lnTo>
                  <a:pt x="0" y="228600"/>
                </a:lnTo>
                <a:lnTo>
                  <a:pt x="885" y="209406"/>
                </a:lnTo>
                <a:lnTo>
                  <a:pt x="13665" y="155082"/>
                </a:lnTo>
                <a:lnTo>
                  <a:pt x="40332" y="106724"/>
                </a:lnTo>
                <a:lnTo>
                  <a:pt x="79216" y="65722"/>
                </a:lnTo>
                <a:lnTo>
                  <a:pt x="111099" y="43159"/>
                </a:lnTo>
                <a:lnTo>
                  <a:pt x="147173" y="24894"/>
                </a:lnTo>
                <a:lnTo>
                  <a:pt x="186944" y="11338"/>
                </a:lnTo>
                <a:lnTo>
                  <a:pt x="229914" y="2903"/>
                </a:lnTo>
                <a:lnTo>
                  <a:pt x="27558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87780" y="51396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40229" y="5598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609089" y="4607559"/>
            <a:ext cx="633730" cy="532130"/>
          </a:xfrm>
          <a:custGeom>
            <a:avLst/>
            <a:gdLst/>
            <a:ahLst/>
            <a:cxnLst/>
            <a:rect l="l" t="t" r="r" b="b"/>
            <a:pathLst>
              <a:path w="633730" h="532129">
                <a:moveTo>
                  <a:pt x="633729" y="0"/>
                </a:moveTo>
                <a:lnTo>
                  <a:pt x="0" y="53212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79700" y="5139690"/>
            <a:ext cx="551180" cy="457200"/>
          </a:xfrm>
          <a:custGeom>
            <a:avLst/>
            <a:gdLst/>
            <a:ahLst/>
            <a:cxnLst/>
            <a:rect l="l" t="t" r="r" b="b"/>
            <a:pathLst>
              <a:path w="551180" h="457200">
                <a:moveTo>
                  <a:pt x="275589" y="0"/>
                </a:moveTo>
                <a:lnTo>
                  <a:pt x="321265" y="2903"/>
                </a:lnTo>
                <a:lnTo>
                  <a:pt x="364236" y="11338"/>
                </a:lnTo>
                <a:lnTo>
                  <a:pt x="404006" y="24894"/>
                </a:lnTo>
                <a:lnTo>
                  <a:pt x="440080" y="43159"/>
                </a:lnTo>
                <a:lnTo>
                  <a:pt x="471963" y="65722"/>
                </a:lnTo>
                <a:lnTo>
                  <a:pt x="510847" y="106724"/>
                </a:lnTo>
                <a:lnTo>
                  <a:pt x="537514" y="155082"/>
                </a:lnTo>
                <a:lnTo>
                  <a:pt x="550294" y="209406"/>
                </a:lnTo>
                <a:lnTo>
                  <a:pt x="551180" y="228600"/>
                </a:lnTo>
                <a:lnTo>
                  <a:pt x="550294" y="247793"/>
                </a:lnTo>
                <a:lnTo>
                  <a:pt x="537514" y="302117"/>
                </a:lnTo>
                <a:lnTo>
                  <a:pt x="510847" y="350475"/>
                </a:lnTo>
                <a:lnTo>
                  <a:pt x="471963" y="391477"/>
                </a:lnTo>
                <a:lnTo>
                  <a:pt x="440080" y="414040"/>
                </a:lnTo>
                <a:lnTo>
                  <a:pt x="404006" y="432305"/>
                </a:lnTo>
                <a:lnTo>
                  <a:pt x="364236" y="445861"/>
                </a:lnTo>
                <a:lnTo>
                  <a:pt x="321265" y="454296"/>
                </a:lnTo>
                <a:lnTo>
                  <a:pt x="275589" y="457200"/>
                </a:lnTo>
                <a:lnTo>
                  <a:pt x="252445" y="456465"/>
                </a:lnTo>
                <a:lnTo>
                  <a:pt x="208060" y="450744"/>
                </a:lnTo>
                <a:lnTo>
                  <a:pt x="166627" y="439697"/>
                </a:lnTo>
                <a:lnTo>
                  <a:pt x="128643" y="423735"/>
                </a:lnTo>
                <a:lnTo>
                  <a:pt x="94603" y="403270"/>
                </a:lnTo>
                <a:lnTo>
                  <a:pt x="65000" y="378713"/>
                </a:lnTo>
                <a:lnTo>
                  <a:pt x="30003" y="335104"/>
                </a:lnTo>
                <a:lnTo>
                  <a:pt x="7779" y="284604"/>
                </a:lnTo>
                <a:lnTo>
                  <a:pt x="0" y="228600"/>
                </a:lnTo>
                <a:lnTo>
                  <a:pt x="885" y="209406"/>
                </a:lnTo>
                <a:lnTo>
                  <a:pt x="13665" y="155082"/>
                </a:lnTo>
                <a:lnTo>
                  <a:pt x="40332" y="106724"/>
                </a:lnTo>
                <a:lnTo>
                  <a:pt x="79216" y="65722"/>
                </a:lnTo>
                <a:lnTo>
                  <a:pt x="111099" y="43159"/>
                </a:lnTo>
                <a:lnTo>
                  <a:pt x="147173" y="24894"/>
                </a:lnTo>
                <a:lnTo>
                  <a:pt x="186944" y="11338"/>
                </a:lnTo>
                <a:lnTo>
                  <a:pt x="229914" y="2903"/>
                </a:lnTo>
                <a:lnTo>
                  <a:pt x="27558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79700" y="51396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30879" y="5598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37789" y="4682490"/>
            <a:ext cx="360680" cy="457200"/>
          </a:xfrm>
          <a:custGeom>
            <a:avLst/>
            <a:gdLst/>
            <a:ahLst/>
            <a:cxnLst/>
            <a:rect l="l" t="t" r="r" b="b"/>
            <a:pathLst>
              <a:path w="360680" h="457200">
                <a:moveTo>
                  <a:pt x="0" y="0"/>
                </a:moveTo>
                <a:lnTo>
                  <a:pt x="360680" y="457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372869" y="5263062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45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432809" y="5189220"/>
            <a:ext cx="476250" cy="457200"/>
          </a:xfrm>
          <a:custGeom>
            <a:avLst/>
            <a:gdLst/>
            <a:ahLst/>
            <a:cxnLst/>
            <a:rect l="l" t="t" r="r" b="b"/>
            <a:pathLst>
              <a:path w="476250" h="457200">
                <a:moveTo>
                  <a:pt x="237489" y="0"/>
                </a:moveTo>
                <a:lnTo>
                  <a:pt x="277196" y="2903"/>
                </a:lnTo>
                <a:lnTo>
                  <a:pt x="314502" y="11338"/>
                </a:lnTo>
                <a:lnTo>
                  <a:pt x="365044" y="33464"/>
                </a:lnTo>
                <a:lnTo>
                  <a:pt x="407828" y="65722"/>
                </a:lnTo>
                <a:lnTo>
                  <a:pt x="441440" y="106724"/>
                </a:lnTo>
                <a:lnTo>
                  <a:pt x="464464" y="155082"/>
                </a:lnTo>
                <a:lnTo>
                  <a:pt x="475487" y="209406"/>
                </a:lnTo>
                <a:lnTo>
                  <a:pt x="476250" y="228599"/>
                </a:lnTo>
                <a:lnTo>
                  <a:pt x="475487" y="247793"/>
                </a:lnTo>
                <a:lnTo>
                  <a:pt x="464464" y="302117"/>
                </a:lnTo>
                <a:lnTo>
                  <a:pt x="441440" y="350475"/>
                </a:lnTo>
                <a:lnTo>
                  <a:pt x="407828" y="391477"/>
                </a:lnTo>
                <a:lnTo>
                  <a:pt x="365044" y="423735"/>
                </a:lnTo>
                <a:lnTo>
                  <a:pt x="314502" y="445861"/>
                </a:lnTo>
                <a:lnTo>
                  <a:pt x="277196" y="454296"/>
                </a:lnTo>
                <a:lnTo>
                  <a:pt x="237489" y="457199"/>
                </a:lnTo>
                <a:lnTo>
                  <a:pt x="217544" y="456465"/>
                </a:lnTo>
                <a:lnTo>
                  <a:pt x="179294" y="450744"/>
                </a:lnTo>
                <a:lnTo>
                  <a:pt x="126824" y="432305"/>
                </a:lnTo>
                <a:lnTo>
                  <a:pt x="81521" y="403270"/>
                </a:lnTo>
                <a:lnTo>
                  <a:pt x="44825" y="365028"/>
                </a:lnTo>
                <a:lnTo>
                  <a:pt x="18176" y="318968"/>
                </a:lnTo>
                <a:lnTo>
                  <a:pt x="3014" y="266479"/>
                </a:lnTo>
                <a:lnTo>
                  <a:pt x="0" y="228599"/>
                </a:lnTo>
                <a:lnTo>
                  <a:pt x="762" y="209406"/>
                </a:lnTo>
                <a:lnTo>
                  <a:pt x="11775" y="155082"/>
                </a:lnTo>
                <a:lnTo>
                  <a:pt x="34755" y="106724"/>
                </a:lnTo>
                <a:lnTo>
                  <a:pt x="68262" y="65722"/>
                </a:lnTo>
                <a:lnTo>
                  <a:pt x="110856" y="33464"/>
                </a:lnTo>
                <a:lnTo>
                  <a:pt x="161096" y="11338"/>
                </a:lnTo>
                <a:lnTo>
                  <a:pt x="217544" y="734"/>
                </a:lnTo>
                <a:lnTo>
                  <a:pt x="23748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432809" y="51892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09059" y="56476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506470" y="4711700"/>
            <a:ext cx="547370" cy="532130"/>
          </a:xfrm>
          <a:custGeom>
            <a:avLst/>
            <a:gdLst/>
            <a:ahLst/>
            <a:cxnLst/>
            <a:rect l="l" t="t" r="r" b="b"/>
            <a:pathLst>
              <a:path w="547370" h="532129">
                <a:moveTo>
                  <a:pt x="547369" y="0"/>
                </a:moveTo>
                <a:lnTo>
                  <a:pt x="0" y="53213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76750" y="5153659"/>
            <a:ext cx="476250" cy="457200"/>
          </a:xfrm>
          <a:custGeom>
            <a:avLst/>
            <a:gdLst/>
            <a:ahLst/>
            <a:cxnLst/>
            <a:rect l="l" t="t" r="r" b="b"/>
            <a:pathLst>
              <a:path w="476250" h="457200">
                <a:moveTo>
                  <a:pt x="238760" y="0"/>
                </a:moveTo>
                <a:lnTo>
                  <a:pt x="278122" y="2868"/>
                </a:lnTo>
                <a:lnTo>
                  <a:pt x="332660" y="17323"/>
                </a:lnTo>
                <a:lnTo>
                  <a:pt x="380512" y="42793"/>
                </a:lnTo>
                <a:lnTo>
                  <a:pt x="420237" y="77968"/>
                </a:lnTo>
                <a:lnTo>
                  <a:pt x="450395" y="121535"/>
                </a:lnTo>
                <a:lnTo>
                  <a:pt x="469546" y="172182"/>
                </a:lnTo>
                <a:lnTo>
                  <a:pt x="476250" y="228600"/>
                </a:lnTo>
                <a:lnTo>
                  <a:pt x="475487" y="247793"/>
                </a:lnTo>
                <a:lnTo>
                  <a:pt x="464474" y="302117"/>
                </a:lnTo>
                <a:lnTo>
                  <a:pt x="441494" y="350475"/>
                </a:lnTo>
                <a:lnTo>
                  <a:pt x="407987" y="391477"/>
                </a:lnTo>
                <a:lnTo>
                  <a:pt x="365393" y="423735"/>
                </a:lnTo>
                <a:lnTo>
                  <a:pt x="315153" y="445861"/>
                </a:lnTo>
                <a:lnTo>
                  <a:pt x="258705" y="456465"/>
                </a:lnTo>
                <a:lnTo>
                  <a:pt x="238760" y="457200"/>
                </a:lnTo>
                <a:lnTo>
                  <a:pt x="218804" y="456465"/>
                </a:lnTo>
                <a:lnTo>
                  <a:pt x="180487" y="450744"/>
                </a:lnTo>
                <a:lnTo>
                  <a:pt x="127820" y="432305"/>
                </a:lnTo>
                <a:lnTo>
                  <a:pt x="82251" y="403270"/>
                </a:lnTo>
                <a:lnTo>
                  <a:pt x="45272" y="365028"/>
                </a:lnTo>
                <a:lnTo>
                  <a:pt x="18375" y="318968"/>
                </a:lnTo>
                <a:lnTo>
                  <a:pt x="3050" y="266479"/>
                </a:lnTo>
                <a:lnTo>
                  <a:pt x="0" y="228600"/>
                </a:lnTo>
                <a:lnTo>
                  <a:pt x="771" y="209234"/>
                </a:lnTo>
                <a:lnTo>
                  <a:pt x="11907" y="154594"/>
                </a:lnTo>
                <a:lnTo>
                  <a:pt x="35113" y="106161"/>
                </a:lnTo>
                <a:lnTo>
                  <a:pt x="68897" y="65246"/>
                </a:lnTo>
                <a:lnTo>
                  <a:pt x="111768" y="33160"/>
                </a:lnTo>
                <a:lnTo>
                  <a:pt x="162234" y="11216"/>
                </a:lnTo>
                <a:lnTo>
                  <a:pt x="218804" y="725"/>
                </a:lnTo>
                <a:lnTo>
                  <a:pt x="23876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476750" y="51536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953000" y="5610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90059" y="4711700"/>
            <a:ext cx="312420" cy="457200"/>
          </a:xfrm>
          <a:custGeom>
            <a:avLst/>
            <a:gdLst/>
            <a:ahLst/>
            <a:cxnLst/>
            <a:rect l="l" t="t" r="r" b="b"/>
            <a:pathLst>
              <a:path w="312420" h="457200">
                <a:moveTo>
                  <a:pt x="0" y="0"/>
                </a:moveTo>
                <a:lnTo>
                  <a:pt x="312419" y="457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3536950" y="5331642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18</a:t>
            </a:r>
            <a:endParaRPr sz="1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588509" y="5279571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805429" y="5298621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50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096010" y="2993572"/>
            <a:ext cx="17145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10" dirty="0">
                <a:solidFill>
                  <a:srgbClr val="6666FF"/>
                </a:solidFill>
                <a:latin typeface="Arial"/>
                <a:cs typeface="Arial"/>
              </a:rPr>
              <a:t>R</a:t>
            </a:r>
            <a:r>
              <a:rPr sz="1800" b="1" spc="-15" dirty="0">
                <a:solidFill>
                  <a:srgbClr val="6666FF"/>
                </a:solidFill>
                <a:latin typeface="Arial"/>
                <a:cs typeface="Arial"/>
              </a:rPr>
              <a:t>esul</a:t>
            </a:r>
            <a:r>
              <a:rPr sz="1800" b="1" spc="-5" dirty="0">
                <a:solidFill>
                  <a:srgbClr val="6666FF"/>
                </a:solidFill>
                <a:latin typeface="Arial"/>
                <a:cs typeface="Arial"/>
              </a:rPr>
              <a:t>t</a:t>
            </a:r>
            <a:r>
              <a:rPr sz="1800" b="1" spc="-15" dirty="0">
                <a:solidFill>
                  <a:srgbClr val="6666FF"/>
                </a:solidFill>
                <a:latin typeface="Arial"/>
                <a:cs typeface="Arial"/>
              </a:rPr>
              <a:t>ing</a:t>
            </a:r>
            <a:r>
              <a:rPr sz="1800" b="1" spc="5" dirty="0">
                <a:solidFill>
                  <a:srgbClr val="6666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6666FF"/>
                </a:solidFill>
                <a:latin typeface="Arial"/>
                <a:cs typeface="Arial"/>
              </a:rPr>
              <a:t>h</a:t>
            </a:r>
            <a:r>
              <a:rPr sz="1800" b="1" spc="-15" dirty="0">
                <a:solidFill>
                  <a:srgbClr val="6666FF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6666FF"/>
                </a:solidFill>
                <a:latin typeface="Arial"/>
                <a:cs typeface="Arial"/>
              </a:rPr>
              <a:t>ap!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195819" y="2743200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30225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040880" y="2688589"/>
            <a:ext cx="162560" cy="109220"/>
          </a:xfrm>
          <a:custGeom>
            <a:avLst/>
            <a:gdLst/>
            <a:ahLst/>
            <a:cxnLst/>
            <a:rect l="l" t="t" r="r" b="b"/>
            <a:pathLst>
              <a:path w="162559" h="109219">
                <a:moveTo>
                  <a:pt x="162560" y="0"/>
                </a:moveTo>
                <a:lnTo>
                  <a:pt x="0" y="54610"/>
                </a:lnTo>
                <a:lnTo>
                  <a:pt x="162560" y="109220"/>
                </a:lnTo>
                <a:lnTo>
                  <a:pt x="1625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306309" y="5577840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30226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151369" y="5523229"/>
            <a:ext cx="162560" cy="109220"/>
          </a:xfrm>
          <a:custGeom>
            <a:avLst/>
            <a:gdLst/>
            <a:ahLst/>
            <a:cxnLst/>
            <a:rect l="l" t="t" r="r" b="b"/>
            <a:pathLst>
              <a:path w="162559" h="109220">
                <a:moveTo>
                  <a:pt x="162559" y="0"/>
                </a:moveTo>
                <a:lnTo>
                  <a:pt x="0" y="54610"/>
                </a:lnTo>
                <a:lnTo>
                  <a:pt x="162559" y="109220"/>
                </a:lnTo>
                <a:lnTo>
                  <a:pt x="1625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322819" y="4572000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30225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167880" y="4517390"/>
            <a:ext cx="162560" cy="109220"/>
          </a:xfrm>
          <a:custGeom>
            <a:avLst/>
            <a:gdLst/>
            <a:ahLst/>
            <a:cxnLst/>
            <a:rect l="l" t="t" r="r" b="b"/>
            <a:pathLst>
              <a:path w="162559" h="109220">
                <a:moveTo>
                  <a:pt x="162560" y="0"/>
                </a:moveTo>
                <a:lnTo>
                  <a:pt x="0" y="54610"/>
                </a:lnTo>
                <a:lnTo>
                  <a:pt x="162560" y="109220"/>
                </a:lnTo>
                <a:lnTo>
                  <a:pt x="1625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251700" y="3474720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30225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096759" y="3420109"/>
            <a:ext cx="161290" cy="109220"/>
          </a:xfrm>
          <a:custGeom>
            <a:avLst/>
            <a:gdLst/>
            <a:ahLst/>
            <a:cxnLst/>
            <a:rect l="l" t="t" r="r" b="b"/>
            <a:pathLst>
              <a:path w="161290" h="109220">
                <a:moveTo>
                  <a:pt x="161290" y="0"/>
                </a:moveTo>
                <a:lnTo>
                  <a:pt x="0" y="54610"/>
                </a:lnTo>
                <a:lnTo>
                  <a:pt x="161290" y="109219"/>
                </a:lnTo>
                <a:lnTo>
                  <a:pt x="161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7571740" y="2646862"/>
            <a:ext cx="3676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626350" y="5462452"/>
            <a:ext cx="43243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dirty="0">
                <a:latin typeface="Arial"/>
                <a:cs typeface="Arial"/>
              </a:rPr>
              <a:t>Max</a:t>
            </a:r>
            <a:endParaRPr sz="18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644130" y="4456612"/>
            <a:ext cx="3676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spc="-1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571740" y="3359332"/>
            <a:ext cx="43243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dirty="0">
                <a:latin typeface="Arial"/>
                <a:cs typeface="Arial"/>
              </a:rPr>
              <a:t>Max</a:t>
            </a:r>
            <a:endParaRPr sz="1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28369" y="6042842"/>
            <a:ext cx="770128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20"/>
              </a:lnSpc>
            </a:pPr>
            <a:r>
              <a:rPr sz="1800" b="1" u="sng" spc="-5" dirty="0">
                <a:latin typeface="Arial"/>
                <a:cs typeface="Arial"/>
              </a:rPr>
              <a:t>Not</a:t>
            </a:r>
            <a:r>
              <a:rPr sz="1800" b="1" u="sng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: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5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this</a:t>
            </a:r>
            <a:r>
              <a:rPr sz="1800" b="1" spc="-5" dirty="0">
                <a:latin typeface="Arial"/>
                <a:cs typeface="Arial"/>
              </a:rPr>
              <a:t> c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se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20" dirty="0">
                <a:latin typeface="Arial"/>
                <a:cs typeface="Arial"/>
              </a:rPr>
              <a:t>nimum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it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foun</a:t>
            </a:r>
            <a:r>
              <a:rPr sz="1800" b="1" spc="-15" dirty="0">
                <a:latin typeface="Arial"/>
                <a:cs typeface="Arial"/>
              </a:rPr>
              <a:t>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i</a:t>
            </a:r>
            <a:r>
              <a:rPr sz="1800" b="1" spc="-15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roo</a:t>
            </a:r>
            <a:r>
              <a:rPr sz="1800" b="1" spc="-10" dirty="0">
                <a:latin typeface="Arial"/>
                <a:cs typeface="Arial"/>
              </a:rPr>
              <a:t>t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n</a:t>
            </a:r>
            <a:r>
              <a:rPr sz="1800" b="1" spc="-10" dirty="0">
                <a:latin typeface="Arial"/>
                <a:cs typeface="Arial"/>
              </a:rPr>
              <a:t>o</a:t>
            </a:r>
            <a:r>
              <a:rPr sz="1800" b="1" spc="-20" dirty="0">
                <a:latin typeface="Arial"/>
                <a:cs typeface="Arial"/>
              </a:rPr>
              <a:t>de</a:t>
            </a:r>
            <a:r>
              <a:rPr sz="1800" b="1" spc="-5" dirty="0">
                <a:latin typeface="Arial"/>
                <a:cs typeface="Arial"/>
              </a:rPr>
              <a:t>'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5" dirty="0">
                <a:latin typeface="Arial"/>
                <a:cs typeface="Arial"/>
              </a:rPr>
              <a:t> gr</a:t>
            </a:r>
            <a:r>
              <a:rPr sz="1800" b="1" spc="-10" dirty="0">
                <a:latin typeface="Arial"/>
                <a:cs typeface="Arial"/>
              </a:rPr>
              <a:t>an</a:t>
            </a:r>
            <a:r>
              <a:rPr sz="1800" b="1" spc="-15" dirty="0">
                <a:latin typeface="Arial"/>
                <a:cs typeface="Arial"/>
              </a:rPr>
              <a:t>dchi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15" dirty="0">
                <a:latin typeface="Arial"/>
                <a:cs typeface="Arial"/>
              </a:rPr>
              <a:t>dren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aft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com</a:t>
            </a:r>
            <a:r>
              <a:rPr sz="1800" b="1" spc="-10" dirty="0">
                <a:latin typeface="Arial"/>
                <a:cs typeface="Arial"/>
              </a:rPr>
              <a:t>p</a:t>
            </a:r>
            <a:r>
              <a:rPr sz="1800" b="1" spc="-15" dirty="0">
                <a:latin typeface="Arial"/>
                <a:cs typeface="Arial"/>
              </a:rPr>
              <a:t>ariso</a:t>
            </a:r>
            <a:r>
              <a:rPr sz="1800" b="1" spc="-10" dirty="0">
                <a:latin typeface="Arial"/>
                <a:cs typeface="Arial"/>
              </a:rPr>
              <a:t>n</a:t>
            </a:r>
            <a:r>
              <a:rPr sz="1800" b="1" spc="-5" dirty="0">
                <a:latin typeface="Arial"/>
                <a:cs typeface="Arial"/>
              </a:rPr>
              <a:t>. </a:t>
            </a:r>
            <a:r>
              <a:rPr sz="1800" b="1" spc="-10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he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spc="-5" dirty="0">
                <a:latin typeface="Arial"/>
                <a:cs typeface="Arial"/>
              </a:rPr>
              <a:t>efor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n</a:t>
            </a:r>
            <a:r>
              <a:rPr sz="1800" b="1" spc="-20" dirty="0">
                <a:latin typeface="Arial"/>
                <a:cs typeface="Arial"/>
              </a:rPr>
              <a:t>ode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spc="-1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swap</a:t>
            </a:r>
            <a:r>
              <a:rPr sz="1800" b="1" spc="-10" dirty="0">
                <a:latin typeface="Arial"/>
                <a:cs typeface="Arial"/>
              </a:rPr>
              <a:t>p</a:t>
            </a:r>
            <a:r>
              <a:rPr sz="1800" b="1" spc="-15" dirty="0">
                <a:latin typeface="Arial"/>
                <a:cs typeface="Arial"/>
              </a:rPr>
              <a:t>ed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spc="-15" dirty="0">
                <a:latin typeface="Arial"/>
                <a:cs typeface="Arial"/>
              </a:rPr>
              <a:t>ccord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20" dirty="0">
                <a:latin typeface="Arial"/>
                <a:cs typeface="Arial"/>
              </a:rPr>
              <a:t>n</a:t>
            </a:r>
            <a:r>
              <a:rPr sz="1800" b="1" spc="-10" dirty="0">
                <a:latin typeface="Arial"/>
                <a:cs typeface="Arial"/>
              </a:rPr>
              <a:t>g</a:t>
            </a:r>
            <a:r>
              <a:rPr sz="1800" b="1" spc="-15" dirty="0">
                <a:latin typeface="Arial"/>
                <a:cs typeface="Arial"/>
              </a:rPr>
              <a:t>ly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690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ct val="100000"/>
              </a:lnSpc>
            </a:pPr>
            <a:r>
              <a:rPr dirty="0"/>
              <a:t>Min–Max </a:t>
            </a:r>
            <a:r>
              <a:rPr spc="-5" dirty="0"/>
              <a:t>Hea</a:t>
            </a:r>
            <a:r>
              <a:rPr spc="5" dirty="0"/>
              <a:t>p</a:t>
            </a:r>
            <a:r>
              <a:rPr spc="-15" dirty="0"/>
              <a:t>:</a:t>
            </a:r>
            <a:r>
              <a:rPr spc="-10" dirty="0"/>
              <a:t> </a:t>
            </a:r>
            <a:r>
              <a:rPr spc="-35" dirty="0"/>
              <a:t>E</a:t>
            </a:r>
            <a:r>
              <a:rPr spc="-15" dirty="0"/>
              <a:t>x</a:t>
            </a:r>
            <a:r>
              <a:rPr spc="-5" dirty="0"/>
              <a:t>erci</a:t>
            </a:r>
            <a:r>
              <a:rPr spc="5" dirty="0"/>
              <a:t>s</a:t>
            </a:r>
            <a:r>
              <a:rPr dirty="0"/>
              <a:t>e</a:t>
            </a:r>
            <a:r>
              <a:rPr spc="-5" dirty="0"/>
              <a:t> i</a:t>
            </a:r>
            <a:r>
              <a:rPr dirty="0"/>
              <a:t>n</a:t>
            </a:r>
            <a:r>
              <a:rPr spc="-5" dirty="0"/>
              <a:t> Cl</a:t>
            </a:r>
            <a:r>
              <a:rPr spc="5" dirty="0"/>
              <a:t>a</a:t>
            </a:r>
            <a:r>
              <a:rPr dirty="0"/>
              <a:t>ss</a:t>
            </a:r>
          </a:p>
        </p:txBody>
      </p:sp>
      <p:sp>
        <p:nvSpPr>
          <p:cNvPr id="3" name="object 3"/>
          <p:cNvSpPr/>
          <p:nvPr/>
        </p:nvSpPr>
        <p:spPr>
          <a:xfrm>
            <a:off x="218440" y="1280160"/>
            <a:ext cx="9657080" cy="0"/>
          </a:xfrm>
          <a:custGeom>
            <a:avLst/>
            <a:gdLst/>
            <a:ahLst/>
            <a:cxnLst/>
            <a:rect l="l" t="t" r="r" b="b"/>
            <a:pathLst>
              <a:path w="9657080">
                <a:moveTo>
                  <a:pt x="0" y="0"/>
                </a:moveTo>
                <a:lnTo>
                  <a:pt x="965708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8169" y="1612900"/>
            <a:ext cx="142239" cy="142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16879" y="3298190"/>
            <a:ext cx="726440" cy="502920"/>
          </a:xfrm>
          <a:custGeom>
            <a:avLst/>
            <a:gdLst/>
            <a:ahLst/>
            <a:cxnLst/>
            <a:rect l="l" t="t" r="r" b="b"/>
            <a:pathLst>
              <a:path w="726439" h="502920">
                <a:moveTo>
                  <a:pt x="363220" y="0"/>
                </a:moveTo>
                <a:lnTo>
                  <a:pt x="423384" y="3166"/>
                </a:lnTo>
                <a:lnTo>
                  <a:pt x="479999" y="12374"/>
                </a:lnTo>
                <a:lnTo>
                  <a:pt x="532406" y="27191"/>
                </a:lnTo>
                <a:lnTo>
                  <a:pt x="579953" y="47183"/>
                </a:lnTo>
                <a:lnTo>
                  <a:pt x="621982" y="71913"/>
                </a:lnTo>
                <a:lnTo>
                  <a:pt x="657839" y="100949"/>
                </a:lnTo>
                <a:lnTo>
                  <a:pt x="686869" y="133856"/>
                </a:lnTo>
                <a:lnTo>
                  <a:pt x="708416" y="170200"/>
                </a:lnTo>
                <a:lnTo>
                  <a:pt x="721824" y="209546"/>
                </a:lnTo>
                <a:lnTo>
                  <a:pt x="726440" y="251460"/>
                </a:lnTo>
                <a:lnTo>
                  <a:pt x="725272" y="272538"/>
                </a:lnTo>
                <a:lnTo>
                  <a:pt x="716178" y="312981"/>
                </a:lnTo>
                <a:lnTo>
                  <a:pt x="698619" y="350758"/>
                </a:lnTo>
                <a:lnTo>
                  <a:pt x="673248" y="385410"/>
                </a:lnTo>
                <a:lnTo>
                  <a:pt x="640723" y="416480"/>
                </a:lnTo>
                <a:lnTo>
                  <a:pt x="601698" y="443512"/>
                </a:lnTo>
                <a:lnTo>
                  <a:pt x="556828" y="466048"/>
                </a:lnTo>
                <a:lnTo>
                  <a:pt x="506769" y="483631"/>
                </a:lnTo>
                <a:lnTo>
                  <a:pt x="452176" y="495804"/>
                </a:lnTo>
                <a:lnTo>
                  <a:pt x="393705" y="502110"/>
                </a:lnTo>
                <a:lnTo>
                  <a:pt x="363220" y="502920"/>
                </a:lnTo>
                <a:lnTo>
                  <a:pt x="332734" y="502110"/>
                </a:lnTo>
                <a:lnTo>
                  <a:pt x="274263" y="495804"/>
                </a:lnTo>
                <a:lnTo>
                  <a:pt x="219670" y="483631"/>
                </a:lnTo>
                <a:lnTo>
                  <a:pt x="169611" y="466048"/>
                </a:lnTo>
                <a:lnTo>
                  <a:pt x="124741" y="443512"/>
                </a:lnTo>
                <a:lnTo>
                  <a:pt x="85716" y="416480"/>
                </a:lnTo>
                <a:lnTo>
                  <a:pt x="53191" y="385410"/>
                </a:lnTo>
                <a:lnTo>
                  <a:pt x="27820" y="350758"/>
                </a:lnTo>
                <a:lnTo>
                  <a:pt x="10261" y="312981"/>
                </a:lnTo>
                <a:lnTo>
                  <a:pt x="1167" y="272538"/>
                </a:lnTo>
                <a:lnTo>
                  <a:pt x="0" y="251460"/>
                </a:lnTo>
                <a:lnTo>
                  <a:pt x="1167" y="230209"/>
                </a:lnTo>
                <a:lnTo>
                  <a:pt x="10261" y="189525"/>
                </a:lnTo>
                <a:lnTo>
                  <a:pt x="27820" y="151626"/>
                </a:lnTo>
                <a:lnTo>
                  <a:pt x="53191" y="116946"/>
                </a:lnTo>
                <a:lnTo>
                  <a:pt x="85716" y="85920"/>
                </a:lnTo>
                <a:lnTo>
                  <a:pt x="124741" y="58983"/>
                </a:lnTo>
                <a:lnTo>
                  <a:pt x="169611" y="36567"/>
                </a:lnTo>
                <a:lnTo>
                  <a:pt x="219670" y="19109"/>
                </a:lnTo>
                <a:lnTo>
                  <a:pt x="274263" y="7042"/>
                </a:lnTo>
                <a:lnTo>
                  <a:pt x="332734" y="800"/>
                </a:lnTo>
                <a:lnTo>
                  <a:pt x="36322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879" y="3298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4590" y="3802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8550" y="2860039"/>
            <a:ext cx="675640" cy="477520"/>
          </a:xfrm>
          <a:custGeom>
            <a:avLst/>
            <a:gdLst/>
            <a:ahLst/>
            <a:cxnLst/>
            <a:rect l="l" t="t" r="r" b="b"/>
            <a:pathLst>
              <a:path w="675639" h="477520">
                <a:moveTo>
                  <a:pt x="675639" y="0"/>
                </a:moveTo>
                <a:lnTo>
                  <a:pt x="0" y="47752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75200" y="2876550"/>
            <a:ext cx="840740" cy="523240"/>
          </a:xfrm>
          <a:custGeom>
            <a:avLst/>
            <a:gdLst/>
            <a:ahLst/>
            <a:cxnLst/>
            <a:rect l="l" t="t" r="r" b="b"/>
            <a:pathLst>
              <a:path w="840739" h="523239">
                <a:moveTo>
                  <a:pt x="0" y="0"/>
                </a:moveTo>
                <a:lnTo>
                  <a:pt x="840739" y="52323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13610" y="4235450"/>
            <a:ext cx="552450" cy="457200"/>
          </a:xfrm>
          <a:custGeom>
            <a:avLst/>
            <a:gdLst/>
            <a:ahLst/>
            <a:cxnLst/>
            <a:rect l="l" t="t" r="r" b="b"/>
            <a:pathLst>
              <a:path w="552450" h="457200">
                <a:moveTo>
                  <a:pt x="275589" y="0"/>
                </a:moveTo>
                <a:lnTo>
                  <a:pt x="321301" y="2903"/>
                </a:lnTo>
                <a:lnTo>
                  <a:pt x="364368" y="11338"/>
                </a:lnTo>
                <a:lnTo>
                  <a:pt x="404280" y="24894"/>
                </a:lnTo>
                <a:lnTo>
                  <a:pt x="440527" y="43159"/>
                </a:lnTo>
                <a:lnTo>
                  <a:pt x="472598" y="65722"/>
                </a:lnTo>
                <a:lnTo>
                  <a:pt x="511759" y="106724"/>
                </a:lnTo>
                <a:lnTo>
                  <a:pt x="538652" y="155082"/>
                </a:lnTo>
                <a:lnTo>
                  <a:pt x="551555" y="209406"/>
                </a:lnTo>
                <a:lnTo>
                  <a:pt x="552450" y="228600"/>
                </a:lnTo>
                <a:lnTo>
                  <a:pt x="551555" y="247793"/>
                </a:lnTo>
                <a:lnTo>
                  <a:pt x="538652" y="302117"/>
                </a:lnTo>
                <a:lnTo>
                  <a:pt x="511759" y="350475"/>
                </a:lnTo>
                <a:lnTo>
                  <a:pt x="472598" y="391477"/>
                </a:lnTo>
                <a:lnTo>
                  <a:pt x="440527" y="414040"/>
                </a:lnTo>
                <a:lnTo>
                  <a:pt x="404280" y="432305"/>
                </a:lnTo>
                <a:lnTo>
                  <a:pt x="364368" y="445861"/>
                </a:lnTo>
                <a:lnTo>
                  <a:pt x="321301" y="454296"/>
                </a:lnTo>
                <a:lnTo>
                  <a:pt x="275589" y="457200"/>
                </a:lnTo>
                <a:lnTo>
                  <a:pt x="252445" y="456465"/>
                </a:lnTo>
                <a:lnTo>
                  <a:pt x="208060" y="450744"/>
                </a:lnTo>
                <a:lnTo>
                  <a:pt x="166627" y="439697"/>
                </a:lnTo>
                <a:lnTo>
                  <a:pt x="128643" y="423735"/>
                </a:lnTo>
                <a:lnTo>
                  <a:pt x="94603" y="403270"/>
                </a:lnTo>
                <a:lnTo>
                  <a:pt x="65000" y="378713"/>
                </a:lnTo>
                <a:lnTo>
                  <a:pt x="30003" y="335104"/>
                </a:lnTo>
                <a:lnTo>
                  <a:pt x="7779" y="284604"/>
                </a:lnTo>
                <a:lnTo>
                  <a:pt x="0" y="228600"/>
                </a:lnTo>
                <a:lnTo>
                  <a:pt x="885" y="209406"/>
                </a:lnTo>
                <a:lnTo>
                  <a:pt x="13665" y="155082"/>
                </a:lnTo>
                <a:lnTo>
                  <a:pt x="40332" y="106724"/>
                </a:lnTo>
                <a:lnTo>
                  <a:pt x="79216" y="65722"/>
                </a:lnTo>
                <a:lnTo>
                  <a:pt x="111099" y="43159"/>
                </a:lnTo>
                <a:lnTo>
                  <a:pt x="147173" y="24894"/>
                </a:lnTo>
                <a:lnTo>
                  <a:pt x="186943" y="11338"/>
                </a:lnTo>
                <a:lnTo>
                  <a:pt x="229914" y="2903"/>
                </a:lnTo>
                <a:lnTo>
                  <a:pt x="27558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13610" y="4235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66060" y="4693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90800" y="3703320"/>
            <a:ext cx="654050" cy="532130"/>
          </a:xfrm>
          <a:custGeom>
            <a:avLst/>
            <a:gdLst/>
            <a:ahLst/>
            <a:cxnLst/>
            <a:rect l="l" t="t" r="r" b="b"/>
            <a:pathLst>
              <a:path w="654050" h="532129">
                <a:moveTo>
                  <a:pt x="654050" y="0"/>
                </a:moveTo>
                <a:lnTo>
                  <a:pt x="0" y="53212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88790" y="2573020"/>
            <a:ext cx="499109" cy="457200"/>
          </a:xfrm>
          <a:custGeom>
            <a:avLst/>
            <a:gdLst/>
            <a:ahLst/>
            <a:cxnLst/>
            <a:rect l="l" t="t" r="r" b="b"/>
            <a:pathLst>
              <a:path w="499110" h="457200">
                <a:moveTo>
                  <a:pt x="248920" y="0"/>
                </a:moveTo>
                <a:lnTo>
                  <a:pt x="290489" y="2903"/>
                </a:lnTo>
                <a:lnTo>
                  <a:pt x="329559" y="11338"/>
                </a:lnTo>
                <a:lnTo>
                  <a:pt x="365688" y="24894"/>
                </a:lnTo>
                <a:lnTo>
                  <a:pt x="413400" y="53929"/>
                </a:lnTo>
                <a:lnTo>
                  <a:pt x="452008" y="92171"/>
                </a:lnTo>
                <a:lnTo>
                  <a:pt x="480020" y="138231"/>
                </a:lnTo>
                <a:lnTo>
                  <a:pt x="495945" y="190720"/>
                </a:lnTo>
                <a:lnTo>
                  <a:pt x="499110" y="228600"/>
                </a:lnTo>
                <a:lnTo>
                  <a:pt x="498309" y="247965"/>
                </a:lnTo>
                <a:lnTo>
                  <a:pt x="486745" y="302605"/>
                </a:lnTo>
                <a:lnTo>
                  <a:pt x="462596" y="351038"/>
                </a:lnTo>
                <a:lnTo>
                  <a:pt x="427355" y="391953"/>
                </a:lnTo>
                <a:lnTo>
                  <a:pt x="382512" y="424039"/>
                </a:lnTo>
                <a:lnTo>
                  <a:pt x="329559" y="445983"/>
                </a:lnTo>
                <a:lnTo>
                  <a:pt x="290489" y="454331"/>
                </a:lnTo>
                <a:lnTo>
                  <a:pt x="248920" y="457200"/>
                </a:lnTo>
                <a:lnTo>
                  <a:pt x="228031" y="456474"/>
                </a:lnTo>
                <a:lnTo>
                  <a:pt x="187965" y="450817"/>
                </a:lnTo>
                <a:lnTo>
                  <a:pt x="150554" y="439876"/>
                </a:lnTo>
                <a:lnTo>
                  <a:pt x="100401" y="414406"/>
                </a:lnTo>
                <a:lnTo>
                  <a:pt x="58751" y="379231"/>
                </a:lnTo>
                <a:lnTo>
                  <a:pt x="27123" y="335664"/>
                </a:lnTo>
                <a:lnTo>
                  <a:pt x="7033" y="285017"/>
                </a:lnTo>
                <a:lnTo>
                  <a:pt x="0" y="228600"/>
                </a:lnTo>
                <a:lnTo>
                  <a:pt x="800" y="209406"/>
                </a:lnTo>
                <a:lnTo>
                  <a:pt x="12354" y="155082"/>
                </a:lnTo>
                <a:lnTo>
                  <a:pt x="36459" y="106724"/>
                </a:lnTo>
                <a:lnTo>
                  <a:pt x="71596" y="65722"/>
                </a:lnTo>
                <a:lnTo>
                  <a:pt x="116248" y="33464"/>
                </a:lnTo>
                <a:lnTo>
                  <a:pt x="168899" y="11338"/>
                </a:lnTo>
                <a:lnTo>
                  <a:pt x="207694" y="2903"/>
                </a:lnTo>
                <a:lnTo>
                  <a:pt x="24892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88790" y="2573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87900" y="30314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97559" y="1541438"/>
            <a:ext cx="8171815" cy="1383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9800"/>
              </a:lnSpc>
            </a:pPr>
            <a:r>
              <a:rPr sz="2200" spc="-25" dirty="0">
                <a:latin typeface="Arial"/>
                <a:cs typeface="Arial"/>
              </a:rPr>
              <a:t>E</a:t>
            </a:r>
            <a:r>
              <a:rPr sz="2200" spc="5" dirty="0">
                <a:latin typeface="Arial"/>
                <a:cs typeface="Arial"/>
              </a:rPr>
              <a:t>x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le</a:t>
            </a:r>
            <a:r>
              <a:rPr sz="2200" spc="-10" dirty="0">
                <a:latin typeface="Arial"/>
                <a:cs typeface="Arial"/>
              </a:rPr>
              <a:t>:</a:t>
            </a:r>
            <a:r>
              <a:rPr sz="2200" spc="-15" dirty="0">
                <a:latin typeface="Arial"/>
                <a:cs typeface="Arial"/>
              </a:rPr>
              <a:t> A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1</a:t>
            </a:r>
            <a:r>
              <a:rPr sz="2200" dirty="0">
                <a:latin typeface="Arial"/>
                <a:cs typeface="Arial"/>
              </a:rPr>
              <a:t>2</a:t>
            </a:r>
            <a:r>
              <a:rPr sz="2200" spc="-5" dirty="0">
                <a:latin typeface="Arial"/>
                <a:cs typeface="Arial"/>
              </a:rPr>
              <a:t>-el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b="1" u="heavy" spc="-10" dirty="0">
                <a:latin typeface="Arial"/>
                <a:cs typeface="Arial"/>
              </a:rPr>
              <a:t>m</a:t>
            </a:r>
            <a:r>
              <a:rPr sz="2200" b="1" u="heavy" spc="-5" dirty="0">
                <a:latin typeface="Arial"/>
                <a:cs typeface="Arial"/>
              </a:rPr>
              <a:t>i</a:t>
            </a:r>
            <a:r>
              <a:rPr sz="2200" b="1" u="heavy" spc="-20" dirty="0">
                <a:latin typeface="Arial"/>
                <a:cs typeface="Arial"/>
              </a:rPr>
              <a:t>n</a:t>
            </a:r>
            <a:r>
              <a:rPr sz="2200" b="1" u="heavy" spc="-5" dirty="0">
                <a:latin typeface="Arial"/>
                <a:cs typeface="Arial"/>
              </a:rPr>
              <a:t>-</a:t>
            </a:r>
            <a:r>
              <a:rPr sz="2200" b="1" u="heavy" dirty="0">
                <a:latin typeface="Arial"/>
                <a:cs typeface="Arial"/>
              </a:rPr>
              <a:t>m</a:t>
            </a:r>
            <a:r>
              <a:rPr sz="2200" b="1" u="heavy" spc="-5" dirty="0">
                <a:latin typeface="Arial"/>
                <a:cs typeface="Arial"/>
              </a:rPr>
              <a:t>a</a:t>
            </a:r>
            <a:r>
              <a:rPr sz="2200" b="1" u="heavy" dirty="0">
                <a:latin typeface="Arial"/>
                <a:cs typeface="Arial"/>
              </a:rPr>
              <a:t>x</a:t>
            </a:r>
            <a:r>
              <a:rPr sz="2200" b="1" spc="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ap</a:t>
            </a:r>
            <a:r>
              <a:rPr sz="2200" spc="-10" dirty="0">
                <a:latin typeface="Arial"/>
                <a:cs typeface="Arial"/>
              </a:rPr>
              <a:t>.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b="1" u="heavy" spc="-20" dirty="0">
                <a:latin typeface="Arial"/>
                <a:cs typeface="Arial"/>
              </a:rPr>
              <a:t>d</a:t>
            </a:r>
            <a:r>
              <a:rPr sz="2200" b="1" u="heavy" dirty="0">
                <a:latin typeface="Arial"/>
                <a:cs typeface="Arial"/>
              </a:rPr>
              <a:t>e</a:t>
            </a:r>
            <a:r>
              <a:rPr sz="2200" b="1" u="heavy" spc="-15" dirty="0">
                <a:latin typeface="Arial"/>
                <a:cs typeface="Arial"/>
              </a:rPr>
              <a:t>le</a:t>
            </a:r>
            <a:r>
              <a:rPr sz="2200" b="1" u="heavy" spc="-5" dirty="0">
                <a:latin typeface="Arial"/>
                <a:cs typeface="Arial"/>
              </a:rPr>
              <a:t>t</a:t>
            </a:r>
            <a:r>
              <a:rPr sz="2200" b="1" u="heavy" dirty="0">
                <a:latin typeface="Arial"/>
                <a:cs typeface="Arial"/>
              </a:rPr>
              <a:t>e</a:t>
            </a:r>
            <a:r>
              <a:rPr sz="2200" b="1" u="heavy" spc="-15" dirty="0">
                <a:latin typeface="Arial"/>
                <a:cs typeface="Arial"/>
              </a:rPr>
              <a:t>M</a:t>
            </a:r>
            <a:r>
              <a:rPr sz="2200" b="1" u="heavy" dirty="0">
                <a:latin typeface="Arial"/>
                <a:cs typeface="Arial"/>
              </a:rPr>
              <a:t>ax</a:t>
            </a:r>
            <a:r>
              <a:rPr sz="2200" b="1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</a:t>
            </a:r>
            <a:r>
              <a:rPr sz="2200" dirty="0">
                <a:latin typeface="Arial"/>
                <a:cs typeface="Arial"/>
              </a:rPr>
              <a:t>m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nd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ho</a:t>
            </a:r>
            <a:r>
              <a:rPr sz="2200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r</a:t>
            </a:r>
            <a:r>
              <a:rPr sz="2200" dirty="0">
                <a:latin typeface="Arial"/>
                <a:cs typeface="Arial"/>
              </a:rPr>
              <a:t>esu</a:t>
            </a:r>
            <a:r>
              <a:rPr sz="2200" spc="-5" dirty="0">
                <a:latin typeface="Arial"/>
                <a:cs typeface="Arial"/>
              </a:rPr>
              <a:t>lti</a:t>
            </a:r>
            <a:r>
              <a:rPr sz="2200" dirty="0">
                <a:latin typeface="Arial"/>
                <a:cs typeface="Arial"/>
              </a:rPr>
              <a:t>ng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ol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tio</a:t>
            </a:r>
            <a:r>
              <a:rPr sz="2200" dirty="0"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2350">
              <a:latin typeface="Times New Roman"/>
              <a:cs typeface="Times New Roman"/>
            </a:endParaRPr>
          </a:p>
          <a:p>
            <a:pPr marR="680720" algn="ctr">
              <a:lnSpc>
                <a:spcPts val="2140"/>
              </a:lnSpc>
            </a:pPr>
            <a:r>
              <a:rPr sz="1800" b="1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81750" y="4307840"/>
            <a:ext cx="476250" cy="457200"/>
          </a:xfrm>
          <a:custGeom>
            <a:avLst/>
            <a:gdLst/>
            <a:ahLst/>
            <a:cxnLst/>
            <a:rect l="l" t="t" r="r" b="b"/>
            <a:pathLst>
              <a:path w="476250" h="457200">
                <a:moveTo>
                  <a:pt x="237490" y="0"/>
                </a:moveTo>
                <a:lnTo>
                  <a:pt x="276887" y="2903"/>
                </a:lnTo>
                <a:lnTo>
                  <a:pt x="331589" y="17502"/>
                </a:lnTo>
                <a:lnTo>
                  <a:pt x="379689" y="43159"/>
                </a:lnTo>
                <a:lnTo>
                  <a:pt x="419697" y="78486"/>
                </a:lnTo>
                <a:lnTo>
                  <a:pt x="450121" y="122095"/>
                </a:lnTo>
                <a:lnTo>
                  <a:pt x="469469" y="172595"/>
                </a:lnTo>
                <a:lnTo>
                  <a:pt x="476250" y="228600"/>
                </a:lnTo>
                <a:lnTo>
                  <a:pt x="475478" y="247793"/>
                </a:lnTo>
                <a:lnTo>
                  <a:pt x="464342" y="302117"/>
                </a:lnTo>
                <a:lnTo>
                  <a:pt x="441136" y="350475"/>
                </a:lnTo>
                <a:lnTo>
                  <a:pt x="407352" y="391477"/>
                </a:lnTo>
                <a:lnTo>
                  <a:pt x="364481" y="423735"/>
                </a:lnTo>
                <a:lnTo>
                  <a:pt x="314015" y="445861"/>
                </a:lnTo>
                <a:lnTo>
                  <a:pt x="257445" y="456465"/>
                </a:lnTo>
                <a:lnTo>
                  <a:pt x="237490" y="457200"/>
                </a:lnTo>
                <a:lnTo>
                  <a:pt x="217544" y="456465"/>
                </a:lnTo>
                <a:lnTo>
                  <a:pt x="179294" y="450744"/>
                </a:lnTo>
                <a:lnTo>
                  <a:pt x="126824" y="432305"/>
                </a:lnTo>
                <a:lnTo>
                  <a:pt x="81521" y="403270"/>
                </a:lnTo>
                <a:lnTo>
                  <a:pt x="44825" y="365028"/>
                </a:lnTo>
                <a:lnTo>
                  <a:pt x="18176" y="318968"/>
                </a:lnTo>
                <a:lnTo>
                  <a:pt x="3014" y="266479"/>
                </a:lnTo>
                <a:lnTo>
                  <a:pt x="0" y="228600"/>
                </a:lnTo>
                <a:lnTo>
                  <a:pt x="762" y="209406"/>
                </a:lnTo>
                <a:lnTo>
                  <a:pt x="11775" y="155082"/>
                </a:lnTo>
                <a:lnTo>
                  <a:pt x="34755" y="106724"/>
                </a:lnTo>
                <a:lnTo>
                  <a:pt x="68262" y="65722"/>
                </a:lnTo>
                <a:lnTo>
                  <a:pt x="110856" y="33464"/>
                </a:lnTo>
                <a:lnTo>
                  <a:pt x="161096" y="11338"/>
                </a:lnTo>
                <a:lnTo>
                  <a:pt x="217544" y="734"/>
                </a:lnTo>
                <a:lnTo>
                  <a:pt x="23749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81750" y="4307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58000" y="4765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67959" y="4307840"/>
            <a:ext cx="474980" cy="457200"/>
          </a:xfrm>
          <a:custGeom>
            <a:avLst/>
            <a:gdLst/>
            <a:ahLst/>
            <a:cxnLst/>
            <a:rect l="l" t="t" r="r" b="b"/>
            <a:pathLst>
              <a:path w="474979" h="457200">
                <a:moveTo>
                  <a:pt x="237489" y="0"/>
                </a:moveTo>
                <a:lnTo>
                  <a:pt x="276852" y="2903"/>
                </a:lnTo>
                <a:lnTo>
                  <a:pt x="331390" y="17502"/>
                </a:lnTo>
                <a:lnTo>
                  <a:pt x="379242" y="43159"/>
                </a:lnTo>
                <a:lnTo>
                  <a:pt x="418967" y="78486"/>
                </a:lnTo>
                <a:lnTo>
                  <a:pt x="449125" y="122095"/>
                </a:lnTo>
                <a:lnTo>
                  <a:pt x="468276" y="172595"/>
                </a:lnTo>
                <a:lnTo>
                  <a:pt x="474979" y="228600"/>
                </a:lnTo>
                <a:lnTo>
                  <a:pt x="474217" y="247793"/>
                </a:lnTo>
                <a:lnTo>
                  <a:pt x="463204" y="302117"/>
                </a:lnTo>
                <a:lnTo>
                  <a:pt x="440224" y="350475"/>
                </a:lnTo>
                <a:lnTo>
                  <a:pt x="406717" y="391477"/>
                </a:lnTo>
                <a:lnTo>
                  <a:pt x="364123" y="423735"/>
                </a:lnTo>
                <a:lnTo>
                  <a:pt x="313883" y="445861"/>
                </a:lnTo>
                <a:lnTo>
                  <a:pt x="257435" y="456465"/>
                </a:lnTo>
                <a:lnTo>
                  <a:pt x="237489" y="457200"/>
                </a:lnTo>
                <a:lnTo>
                  <a:pt x="217544" y="456465"/>
                </a:lnTo>
                <a:lnTo>
                  <a:pt x="179294" y="450744"/>
                </a:lnTo>
                <a:lnTo>
                  <a:pt x="126824" y="432305"/>
                </a:lnTo>
                <a:lnTo>
                  <a:pt x="81521" y="403270"/>
                </a:lnTo>
                <a:lnTo>
                  <a:pt x="44825" y="365028"/>
                </a:lnTo>
                <a:lnTo>
                  <a:pt x="18176" y="318968"/>
                </a:lnTo>
                <a:lnTo>
                  <a:pt x="3014" y="266479"/>
                </a:lnTo>
                <a:lnTo>
                  <a:pt x="0" y="228600"/>
                </a:lnTo>
                <a:lnTo>
                  <a:pt x="762" y="209406"/>
                </a:lnTo>
                <a:lnTo>
                  <a:pt x="11775" y="155082"/>
                </a:lnTo>
                <a:lnTo>
                  <a:pt x="34755" y="106724"/>
                </a:lnTo>
                <a:lnTo>
                  <a:pt x="68262" y="65722"/>
                </a:lnTo>
                <a:lnTo>
                  <a:pt x="110856" y="33464"/>
                </a:lnTo>
                <a:lnTo>
                  <a:pt x="161096" y="11338"/>
                </a:lnTo>
                <a:lnTo>
                  <a:pt x="217544" y="734"/>
                </a:lnTo>
                <a:lnTo>
                  <a:pt x="23748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67959" y="4307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44209" y="4765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70860" y="3321050"/>
            <a:ext cx="737870" cy="461009"/>
          </a:xfrm>
          <a:custGeom>
            <a:avLst/>
            <a:gdLst/>
            <a:ahLst/>
            <a:cxnLst/>
            <a:rect l="l" t="t" r="r" b="b"/>
            <a:pathLst>
              <a:path w="737870" h="461010">
                <a:moveTo>
                  <a:pt x="369569" y="0"/>
                </a:moveTo>
                <a:lnTo>
                  <a:pt x="430494" y="2940"/>
                </a:lnTo>
                <a:lnTo>
                  <a:pt x="487852" y="11480"/>
                </a:lnTo>
                <a:lnTo>
                  <a:pt x="540974" y="25203"/>
                </a:lnTo>
                <a:lnTo>
                  <a:pt x="589188" y="43687"/>
                </a:lnTo>
                <a:lnTo>
                  <a:pt x="631825" y="66516"/>
                </a:lnTo>
                <a:lnTo>
                  <a:pt x="668213" y="93268"/>
                </a:lnTo>
                <a:lnTo>
                  <a:pt x="697682" y="123526"/>
                </a:lnTo>
                <a:lnTo>
                  <a:pt x="719561" y="156870"/>
                </a:lnTo>
                <a:lnTo>
                  <a:pt x="733181" y="192881"/>
                </a:lnTo>
                <a:lnTo>
                  <a:pt x="737869" y="231139"/>
                </a:lnTo>
                <a:lnTo>
                  <a:pt x="736683" y="250514"/>
                </a:lnTo>
                <a:lnTo>
                  <a:pt x="727445" y="287634"/>
                </a:lnTo>
                <a:lnTo>
                  <a:pt x="709612" y="322242"/>
                </a:lnTo>
                <a:lnTo>
                  <a:pt x="683854" y="353936"/>
                </a:lnTo>
                <a:lnTo>
                  <a:pt x="650841" y="382311"/>
                </a:lnTo>
                <a:lnTo>
                  <a:pt x="611245" y="406964"/>
                </a:lnTo>
                <a:lnTo>
                  <a:pt x="565736" y="427491"/>
                </a:lnTo>
                <a:lnTo>
                  <a:pt x="514985" y="443487"/>
                </a:lnTo>
                <a:lnTo>
                  <a:pt x="459661" y="454550"/>
                </a:lnTo>
                <a:lnTo>
                  <a:pt x="400436" y="460275"/>
                </a:lnTo>
                <a:lnTo>
                  <a:pt x="369569" y="461010"/>
                </a:lnTo>
                <a:lnTo>
                  <a:pt x="338522" y="460275"/>
                </a:lnTo>
                <a:lnTo>
                  <a:pt x="278988" y="454550"/>
                </a:lnTo>
                <a:lnTo>
                  <a:pt x="223420" y="443487"/>
                </a:lnTo>
                <a:lnTo>
                  <a:pt x="172482" y="427491"/>
                </a:lnTo>
                <a:lnTo>
                  <a:pt x="126835" y="406964"/>
                </a:lnTo>
                <a:lnTo>
                  <a:pt x="87143" y="382311"/>
                </a:lnTo>
                <a:lnTo>
                  <a:pt x="54070" y="353936"/>
                </a:lnTo>
                <a:lnTo>
                  <a:pt x="28277" y="322242"/>
                </a:lnTo>
                <a:lnTo>
                  <a:pt x="10428" y="287634"/>
                </a:lnTo>
                <a:lnTo>
                  <a:pt x="1186" y="250514"/>
                </a:lnTo>
                <a:lnTo>
                  <a:pt x="0" y="231139"/>
                </a:lnTo>
                <a:lnTo>
                  <a:pt x="1186" y="211755"/>
                </a:lnTo>
                <a:lnTo>
                  <a:pt x="10428" y="174568"/>
                </a:lnTo>
                <a:lnTo>
                  <a:pt x="28277" y="139838"/>
                </a:lnTo>
                <a:lnTo>
                  <a:pt x="54070" y="107985"/>
                </a:lnTo>
                <a:lnTo>
                  <a:pt x="87143" y="79428"/>
                </a:lnTo>
                <a:lnTo>
                  <a:pt x="126835" y="54585"/>
                </a:lnTo>
                <a:lnTo>
                  <a:pt x="172482" y="33876"/>
                </a:lnTo>
                <a:lnTo>
                  <a:pt x="223420" y="17720"/>
                </a:lnTo>
                <a:lnTo>
                  <a:pt x="278988" y="6536"/>
                </a:lnTo>
                <a:lnTo>
                  <a:pt x="338522" y="743"/>
                </a:lnTo>
                <a:lnTo>
                  <a:pt x="36956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70860" y="3321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08729" y="37820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51250" y="3778250"/>
            <a:ext cx="373380" cy="457200"/>
          </a:xfrm>
          <a:custGeom>
            <a:avLst/>
            <a:gdLst/>
            <a:ahLst/>
            <a:cxnLst/>
            <a:rect l="l" t="t" r="r" b="b"/>
            <a:pathLst>
              <a:path w="373379" h="457200">
                <a:moveTo>
                  <a:pt x="0" y="0"/>
                </a:moveTo>
                <a:lnTo>
                  <a:pt x="373379" y="457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77840" y="3790950"/>
            <a:ext cx="154940" cy="516890"/>
          </a:xfrm>
          <a:custGeom>
            <a:avLst/>
            <a:gdLst/>
            <a:ahLst/>
            <a:cxnLst/>
            <a:rect l="l" t="t" r="r" b="b"/>
            <a:pathLst>
              <a:path w="154939" h="516889">
                <a:moveTo>
                  <a:pt x="154939" y="0"/>
                </a:moveTo>
                <a:lnTo>
                  <a:pt x="0" y="51688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56959" y="3699509"/>
            <a:ext cx="463550" cy="647700"/>
          </a:xfrm>
          <a:custGeom>
            <a:avLst/>
            <a:gdLst/>
            <a:ahLst/>
            <a:cxnLst/>
            <a:rect l="l" t="t" r="r" b="b"/>
            <a:pathLst>
              <a:path w="463550" h="647700">
                <a:moveTo>
                  <a:pt x="0" y="0"/>
                </a:moveTo>
                <a:lnTo>
                  <a:pt x="463549" y="6477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239770" y="3460932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70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00430" y="2501900"/>
            <a:ext cx="7268209" cy="3350260"/>
          </a:xfrm>
          <a:custGeom>
            <a:avLst/>
            <a:gdLst/>
            <a:ahLst/>
            <a:cxnLst/>
            <a:rect l="l" t="t" r="r" b="b"/>
            <a:pathLst>
              <a:path w="7268209" h="3350260">
                <a:moveTo>
                  <a:pt x="3633470" y="3350260"/>
                </a:moveTo>
                <a:lnTo>
                  <a:pt x="0" y="3350260"/>
                </a:lnTo>
                <a:lnTo>
                  <a:pt x="0" y="0"/>
                </a:lnTo>
                <a:lnTo>
                  <a:pt x="7268210" y="0"/>
                </a:lnTo>
                <a:lnTo>
                  <a:pt x="7268210" y="3350260"/>
                </a:lnTo>
                <a:lnTo>
                  <a:pt x="3633470" y="3350260"/>
                </a:lnTo>
                <a:close/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706109" y="3467282"/>
            <a:ext cx="2533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15" dirty="0">
                <a:latin typeface="Arial"/>
                <a:cs typeface="Arial"/>
              </a:rPr>
              <a:t>3</a:t>
            </a:r>
            <a:r>
              <a:rPr sz="1800" b="1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98700" y="4358821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57650" y="4361362"/>
            <a:ext cx="127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65750" y="4452802"/>
            <a:ext cx="2533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485890" y="4436292"/>
            <a:ext cx="2533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213610" y="4254500"/>
            <a:ext cx="552450" cy="457200"/>
          </a:xfrm>
          <a:custGeom>
            <a:avLst/>
            <a:gdLst/>
            <a:ahLst/>
            <a:cxnLst/>
            <a:rect l="l" t="t" r="r" b="b"/>
            <a:pathLst>
              <a:path w="552450" h="457200">
                <a:moveTo>
                  <a:pt x="275589" y="0"/>
                </a:moveTo>
                <a:lnTo>
                  <a:pt x="321301" y="2903"/>
                </a:lnTo>
                <a:lnTo>
                  <a:pt x="364368" y="11338"/>
                </a:lnTo>
                <a:lnTo>
                  <a:pt x="404280" y="24894"/>
                </a:lnTo>
                <a:lnTo>
                  <a:pt x="440527" y="43159"/>
                </a:lnTo>
                <a:lnTo>
                  <a:pt x="472598" y="65722"/>
                </a:lnTo>
                <a:lnTo>
                  <a:pt x="511759" y="106724"/>
                </a:lnTo>
                <a:lnTo>
                  <a:pt x="538652" y="155082"/>
                </a:lnTo>
                <a:lnTo>
                  <a:pt x="551555" y="209406"/>
                </a:lnTo>
                <a:lnTo>
                  <a:pt x="552450" y="228600"/>
                </a:lnTo>
                <a:lnTo>
                  <a:pt x="551555" y="247793"/>
                </a:lnTo>
                <a:lnTo>
                  <a:pt x="538652" y="302117"/>
                </a:lnTo>
                <a:lnTo>
                  <a:pt x="511759" y="350475"/>
                </a:lnTo>
                <a:lnTo>
                  <a:pt x="472598" y="391477"/>
                </a:lnTo>
                <a:lnTo>
                  <a:pt x="440527" y="414040"/>
                </a:lnTo>
                <a:lnTo>
                  <a:pt x="404280" y="432305"/>
                </a:lnTo>
                <a:lnTo>
                  <a:pt x="364368" y="445861"/>
                </a:lnTo>
                <a:lnTo>
                  <a:pt x="321301" y="454296"/>
                </a:lnTo>
                <a:lnTo>
                  <a:pt x="275589" y="457200"/>
                </a:lnTo>
                <a:lnTo>
                  <a:pt x="252445" y="456465"/>
                </a:lnTo>
                <a:lnTo>
                  <a:pt x="208060" y="450744"/>
                </a:lnTo>
                <a:lnTo>
                  <a:pt x="166627" y="439697"/>
                </a:lnTo>
                <a:lnTo>
                  <a:pt x="128643" y="423735"/>
                </a:lnTo>
                <a:lnTo>
                  <a:pt x="94603" y="403270"/>
                </a:lnTo>
                <a:lnTo>
                  <a:pt x="65000" y="378713"/>
                </a:lnTo>
                <a:lnTo>
                  <a:pt x="30003" y="335104"/>
                </a:lnTo>
                <a:lnTo>
                  <a:pt x="7779" y="284604"/>
                </a:lnTo>
                <a:lnTo>
                  <a:pt x="0" y="228600"/>
                </a:lnTo>
                <a:lnTo>
                  <a:pt x="885" y="209406"/>
                </a:lnTo>
                <a:lnTo>
                  <a:pt x="13665" y="155082"/>
                </a:lnTo>
                <a:lnTo>
                  <a:pt x="40332" y="106724"/>
                </a:lnTo>
                <a:lnTo>
                  <a:pt x="79216" y="65722"/>
                </a:lnTo>
                <a:lnTo>
                  <a:pt x="111099" y="43159"/>
                </a:lnTo>
                <a:lnTo>
                  <a:pt x="147173" y="24894"/>
                </a:lnTo>
                <a:lnTo>
                  <a:pt x="186943" y="11338"/>
                </a:lnTo>
                <a:lnTo>
                  <a:pt x="229914" y="2903"/>
                </a:lnTo>
                <a:lnTo>
                  <a:pt x="27558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3610" y="4254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66060" y="4711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90800" y="3722370"/>
            <a:ext cx="654050" cy="532130"/>
          </a:xfrm>
          <a:custGeom>
            <a:avLst/>
            <a:gdLst/>
            <a:ahLst/>
            <a:cxnLst/>
            <a:rect l="l" t="t" r="r" b="b"/>
            <a:pathLst>
              <a:path w="654050" h="532129">
                <a:moveTo>
                  <a:pt x="654050" y="0"/>
                </a:moveTo>
                <a:lnTo>
                  <a:pt x="0" y="53212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02709" y="4254500"/>
            <a:ext cx="474980" cy="457200"/>
          </a:xfrm>
          <a:custGeom>
            <a:avLst/>
            <a:gdLst/>
            <a:ahLst/>
            <a:cxnLst/>
            <a:rect l="l" t="t" r="r" b="b"/>
            <a:pathLst>
              <a:path w="474979" h="457200">
                <a:moveTo>
                  <a:pt x="237489" y="0"/>
                </a:moveTo>
                <a:lnTo>
                  <a:pt x="276852" y="2903"/>
                </a:lnTo>
                <a:lnTo>
                  <a:pt x="331390" y="17502"/>
                </a:lnTo>
                <a:lnTo>
                  <a:pt x="379242" y="43159"/>
                </a:lnTo>
                <a:lnTo>
                  <a:pt x="418967" y="78486"/>
                </a:lnTo>
                <a:lnTo>
                  <a:pt x="449125" y="122095"/>
                </a:lnTo>
                <a:lnTo>
                  <a:pt x="468276" y="172595"/>
                </a:lnTo>
                <a:lnTo>
                  <a:pt x="474979" y="228600"/>
                </a:lnTo>
                <a:lnTo>
                  <a:pt x="474217" y="247793"/>
                </a:lnTo>
                <a:lnTo>
                  <a:pt x="463204" y="302117"/>
                </a:lnTo>
                <a:lnTo>
                  <a:pt x="440224" y="350475"/>
                </a:lnTo>
                <a:lnTo>
                  <a:pt x="406717" y="391477"/>
                </a:lnTo>
                <a:lnTo>
                  <a:pt x="364123" y="423735"/>
                </a:lnTo>
                <a:lnTo>
                  <a:pt x="313883" y="445861"/>
                </a:lnTo>
                <a:lnTo>
                  <a:pt x="257435" y="456465"/>
                </a:lnTo>
                <a:lnTo>
                  <a:pt x="237489" y="457200"/>
                </a:lnTo>
                <a:lnTo>
                  <a:pt x="217544" y="456465"/>
                </a:lnTo>
                <a:lnTo>
                  <a:pt x="179294" y="450744"/>
                </a:lnTo>
                <a:lnTo>
                  <a:pt x="126824" y="432305"/>
                </a:lnTo>
                <a:lnTo>
                  <a:pt x="81521" y="403270"/>
                </a:lnTo>
                <a:lnTo>
                  <a:pt x="44825" y="365028"/>
                </a:lnTo>
                <a:lnTo>
                  <a:pt x="18176" y="318968"/>
                </a:lnTo>
                <a:lnTo>
                  <a:pt x="3014" y="266479"/>
                </a:lnTo>
                <a:lnTo>
                  <a:pt x="0" y="228600"/>
                </a:lnTo>
                <a:lnTo>
                  <a:pt x="762" y="209406"/>
                </a:lnTo>
                <a:lnTo>
                  <a:pt x="11775" y="155082"/>
                </a:lnTo>
                <a:lnTo>
                  <a:pt x="34755" y="106724"/>
                </a:lnTo>
                <a:lnTo>
                  <a:pt x="68262" y="65722"/>
                </a:lnTo>
                <a:lnTo>
                  <a:pt x="110856" y="33464"/>
                </a:lnTo>
                <a:lnTo>
                  <a:pt x="161096" y="11338"/>
                </a:lnTo>
                <a:lnTo>
                  <a:pt x="217544" y="734"/>
                </a:lnTo>
                <a:lnTo>
                  <a:pt x="23748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02709" y="4254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77690" y="4711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51250" y="3797300"/>
            <a:ext cx="373380" cy="457200"/>
          </a:xfrm>
          <a:custGeom>
            <a:avLst/>
            <a:gdLst/>
            <a:ahLst/>
            <a:cxnLst/>
            <a:rect l="l" t="t" r="r" b="b"/>
            <a:pathLst>
              <a:path w="373379" h="457200">
                <a:moveTo>
                  <a:pt x="0" y="0"/>
                </a:moveTo>
                <a:lnTo>
                  <a:pt x="373379" y="457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87780" y="5139690"/>
            <a:ext cx="551180" cy="457200"/>
          </a:xfrm>
          <a:custGeom>
            <a:avLst/>
            <a:gdLst/>
            <a:ahLst/>
            <a:cxnLst/>
            <a:rect l="l" t="t" r="r" b="b"/>
            <a:pathLst>
              <a:path w="551180" h="457200">
                <a:moveTo>
                  <a:pt x="275589" y="0"/>
                </a:moveTo>
                <a:lnTo>
                  <a:pt x="321265" y="2903"/>
                </a:lnTo>
                <a:lnTo>
                  <a:pt x="364236" y="11338"/>
                </a:lnTo>
                <a:lnTo>
                  <a:pt x="404006" y="24894"/>
                </a:lnTo>
                <a:lnTo>
                  <a:pt x="440080" y="43159"/>
                </a:lnTo>
                <a:lnTo>
                  <a:pt x="471963" y="65722"/>
                </a:lnTo>
                <a:lnTo>
                  <a:pt x="510847" y="106724"/>
                </a:lnTo>
                <a:lnTo>
                  <a:pt x="537514" y="155082"/>
                </a:lnTo>
                <a:lnTo>
                  <a:pt x="550294" y="209406"/>
                </a:lnTo>
                <a:lnTo>
                  <a:pt x="551180" y="228600"/>
                </a:lnTo>
                <a:lnTo>
                  <a:pt x="550294" y="247793"/>
                </a:lnTo>
                <a:lnTo>
                  <a:pt x="537514" y="302117"/>
                </a:lnTo>
                <a:lnTo>
                  <a:pt x="510847" y="350475"/>
                </a:lnTo>
                <a:lnTo>
                  <a:pt x="471963" y="391477"/>
                </a:lnTo>
                <a:lnTo>
                  <a:pt x="440080" y="414040"/>
                </a:lnTo>
                <a:lnTo>
                  <a:pt x="404006" y="432305"/>
                </a:lnTo>
                <a:lnTo>
                  <a:pt x="364236" y="445861"/>
                </a:lnTo>
                <a:lnTo>
                  <a:pt x="321265" y="454296"/>
                </a:lnTo>
                <a:lnTo>
                  <a:pt x="275589" y="457200"/>
                </a:lnTo>
                <a:lnTo>
                  <a:pt x="252445" y="456465"/>
                </a:lnTo>
                <a:lnTo>
                  <a:pt x="208060" y="450744"/>
                </a:lnTo>
                <a:lnTo>
                  <a:pt x="166627" y="439697"/>
                </a:lnTo>
                <a:lnTo>
                  <a:pt x="128643" y="423735"/>
                </a:lnTo>
                <a:lnTo>
                  <a:pt x="94603" y="403270"/>
                </a:lnTo>
                <a:lnTo>
                  <a:pt x="65000" y="378713"/>
                </a:lnTo>
                <a:lnTo>
                  <a:pt x="30003" y="335104"/>
                </a:lnTo>
                <a:lnTo>
                  <a:pt x="7779" y="284604"/>
                </a:lnTo>
                <a:lnTo>
                  <a:pt x="0" y="228600"/>
                </a:lnTo>
                <a:lnTo>
                  <a:pt x="885" y="209406"/>
                </a:lnTo>
                <a:lnTo>
                  <a:pt x="13665" y="155082"/>
                </a:lnTo>
                <a:lnTo>
                  <a:pt x="40332" y="106724"/>
                </a:lnTo>
                <a:lnTo>
                  <a:pt x="79216" y="65722"/>
                </a:lnTo>
                <a:lnTo>
                  <a:pt x="111099" y="43159"/>
                </a:lnTo>
                <a:lnTo>
                  <a:pt x="147173" y="24894"/>
                </a:lnTo>
                <a:lnTo>
                  <a:pt x="186944" y="11338"/>
                </a:lnTo>
                <a:lnTo>
                  <a:pt x="229914" y="2903"/>
                </a:lnTo>
                <a:lnTo>
                  <a:pt x="27558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87780" y="51396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40229" y="5598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09089" y="4607559"/>
            <a:ext cx="633730" cy="532130"/>
          </a:xfrm>
          <a:custGeom>
            <a:avLst/>
            <a:gdLst/>
            <a:ahLst/>
            <a:cxnLst/>
            <a:rect l="l" t="t" r="r" b="b"/>
            <a:pathLst>
              <a:path w="633730" h="532129">
                <a:moveTo>
                  <a:pt x="633729" y="0"/>
                </a:moveTo>
                <a:lnTo>
                  <a:pt x="0" y="53212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679700" y="5139690"/>
            <a:ext cx="551180" cy="457200"/>
          </a:xfrm>
          <a:custGeom>
            <a:avLst/>
            <a:gdLst/>
            <a:ahLst/>
            <a:cxnLst/>
            <a:rect l="l" t="t" r="r" b="b"/>
            <a:pathLst>
              <a:path w="551180" h="457200">
                <a:moveTo>
                  <a:pt x="275589" y="0"/>
                </a:moveTo>
                <a:lnTo>
                  <a:pt x="321265" y="2903"/>
                </a:lnTo>
                <a:lnTo>
                  <a:pt x="364236" y="11338"/>
                </a:lnTo>
                <a:lnTo>
                  <a:pt x="404006" y="24894"/>
                </a:lnTo>
                <a:lnTo>
                  <a:pt x="440080" y="43159"/>
                </a:lnTo>
                <a:lnTo>
                  <a:pt x="471963" y="65722"/>
                </a:lnTo>
                <a:lnTo>
                  <a:pt x="510847" y="106724"/>
                </a:lnTo>
                <a:lnTo>
                  <a:pt x="537514" y="155082"/>
                </a:lnTo>
                <a:lnTo>
                  <a:pt x="550294" y="209406"/>
                </a:lnTo>
                <a:lnTo>
                  <a:pt x="551180" y="228600"/>
                </a:lnTo>
                <a:lnTo>
                  <a:pt x="550294" y="247793"/>
                </a:lnTo>
                <a:lnTo>
                  <a:pt x="537514" y="302117"/>
                </a:lnTo>
                <a:lnTo>
                  <a:pt x="510847" y="350475"/>
                </a:lnTo>
                <a:lnTo>
                  <a:pt x="471963" y="391477"/>
                </a:lnTo>
                <a:lnTo>
                  <a:pt x="440080" y="414040"/>
                </a:lnTo>
                <a:lnTo>
                  <a:pt x="404006" y="432305"/>
                </a:lnTo>
                <a:lnTo>
                  <a:pt x="364236" y="445861"/>
                </a:lnTo>
                <a:lnTo>
                  <a:pt x="321265" y="454296"/>
                </a:lnTo>
                <a:lnTo>
                  <a:pt x="275589" y="457200"/>
                </a:lnTo>
                <a:lnTo>
                  <a:pt x="252445" y="456465"/>
                </a:lnTo>
                <a:lnTo>
                  <a:pt x="208060" y="450744"/>
                </a:lnTo>
                <a:lnTo>
                  <a:pt x="166627" y="439697"/>
                </a:lnTo>
                <a:lnTo>
                  <a:pt x="128643" y="423735"/>
                </a:lnTo>
                <a:lnTo>
                  <a:pt x="94603" y="403270"/>
                </a:lnTo>
                <a:lnTo>
                  <a:pt x="65000" y="378713"/>
                </a:lnTo>
                <a:lnTo>
                  <a:pt x="30003" y="335104"/>
                </a:lnTo>
                <a:lnTo>
                  <a:pt x="7779" y="284604"/>
                </a:lnTo>
                <a:lnTo>
                  <a:pt x="0" y="228600"/>
                </a:lnTo>
                <a:lnTo>
                  <a:pt x="885" y="209406"/>
                </a:lnTo>
                <a:lnTo>
                  <a:pt x="13665" y="155082"/>
                </a:lnTo>
                <a:lnTo>
                  <a:pt x="40332" y="106724"/>
                </a:lnTo>
                <a:lnTo>
                  <a:pt x="79216" y="65722"/>
                </a:lnTo>
                <a:lnTo>
                  <a:pt x="111099" y="43159"/>
                </a:lnTo>
                <a:lnTo>
                  <a:pt x="147173" y="24894"/>
                </a:lnTo>
                <a:lnTo>
                  <a:pt x="186944" y="11338"/>
                </a:lnTo>
                <a:lnTo>
                  <a:pt x="229914" y="2903"/>
                </a:lnTo>
                <a:lnTo>
                  <a:pt x="27558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79700" y="51396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30879" y="5598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637789" y="4682490"/>
            <a:ext cx="360680" cy="457200"/>
          </a:xfrm>
          <a:custGeom>
            <a:avLst/>
            <a:gdLst/>
            <a:ahLst/>
            <a:cxnLst/>
            <a:rect l="l" t="t" r="r" b="b"/>
            <a:pathLst>
              <a:path w="360680" h="457200">
                <a:moveTo>
                  <a:pt x="0" y="0"/>
                </a:moveTo>
                <a:lnTo>
                  <a:pt x="360680" y="457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372869" y="5263062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45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432809" y="5189220"/>
            <a:ext cx="476250" cy="457200"/>
          </a:xfrm>
          <a:custGeom>
            <a:avLst/>
            <a:gdLst/>
            <a:ahLst/>
            <a:cxnLst/>
            <a:rect l="l" t="t" r="r" b="b"/>
            <a:pathLst>
              <a:path w="476250" h="457200">
                <a:moveTo>
                  <a:pt x="237489" y="0"/>
                </a:moveTo>
                <a:lnTo>
                  <a:pt x="277196" y="2903"/>
                </a:lnTo>
                <a:lnTo>
                  <a:pt x="314502" y="11338"/>
                </a:lnTo>
                <a:lnTo>
                  <a:pt x="365044" y="33464"/>
                </a:lnTo>
                <a:lnTo>
                  <a:pt x="407828" y="65722"/>
                </a:lnTo>
                <a:lnTo>
                  <a:pt x="441440" y="106724"/>
                </a:lnTo>
                <a:lnTo>
                  <a:pt x="464464" y="155082"/>
                </a:lnTo>
                <a:lnTo>
                  <a:pt x="475487" y="209406"/>
                </a:lnTo>
                <a:lnTo>
                  <a:pt x="476250" y="228599"/>
                </a:lnTo>
                <a:lnTo>
                  <a:pt x="475487" y="247793"/>
                </a:lnTo>
                <a:lnTo>
                  <a:pt x="464464" y="302117"/>
                </a:lnTo>
                <a:lnTo>
                  <a:pt x="441440" y="350475"/>
                </a:lnTo>
                <a:lnTo>
                  <a:pt x="407828" y="391477"/>
                </a:lnTo>
                <a:lnTo>
                  <a:pt x="365044" y="423735"/>
                </a:lnTo>
                <a:lnTo>
                  <a:pt x="314502" y="445861"/>
                </a:lnTo>
                <a:lnTo>
                  <a:pt x="277196" y="454296"/>
                </a:lnTo>
                <a:lnTo>
                  <a:pt x="237489" y="457199"/>
                </a:lnTo>
                <a:lnTo>
                  <a:pt x="217544" y="456465"/>
                </a:lnTo>
                <a:lnTo>
                  <a:pt x="179294" y="450744"/>
                </a:lnTo>
                <a:lnTo>
                  <a:pt x="126824" y="432305"/>
                </a:lnTo>
                <a:lnTo>
                  <a:pt x="81521" y="403270"/>
                </a:lnTo>
                <a:lnTo>
                  <a:pt x="44825" y="365028"/>
                </a:lnTo>
                <a:lnTo>
                  <a:pt x="18176" y="318968"/>
                </a:lnTo>
                <a:lnTo>
                  <a:pt x="3014" y="266479"/>
                </a:lnTo>
                <a:lnTo>
                  <a:pt x="0" y="228599"/>
                </a:lnTo>
                <a:lnTo>
                  <a:pt x="762" y="209406"/>
                </a:lnTo>
                <a:lnTo>
                  <a:pt x="11775" y="155082"/>
                </a:lnTo>
                <a:lnTo>
                  <a:pt x="34755" y="106724"/>
                </a:lnTo>
                <a:lnTo>
                  <a:pt x="68262" y="65722"/>
                </a:lnTo>
                <a:lnTo>
                  <a:pt x="110856" y="33464"/>
                </a:lnTo>
                <a:lnTo>
                  <a:pt x="161096" y="11338"/>
                </a:lnTo>
                <a:lnTo>
                  <a:pt x="217544" y="734"/>
                </a:lnTo>
                <a:lnTo>
                  <a:pt x="23748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432809" y="51892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09059" y="56476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506470" y="4711700"/>
            <a:ext cx="547370" cy="532130"/>
          </a:xfrm>
          <a:custGeom>
            <a:avLst/>
            <a:gdLst/>
            <a:ahLst/>
            <a:cxnLst/>
            <a:rect l="l" t="t" r="r" b="b"/>
            <a:pathLst>
              <a:path w="547370" h="532129">
                <a:moveTo>
                  <a:pt x="547369" y="0"/>
                </a:moveTo>
                <a:lnTo>
                  <a:pt x="0" y="53213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476750" y="5153659"/>
            <a:ext cx="476250" cy="457200"/>
          </a:xfrm>
          <a:custGeom>
            <a:avLst/>
            <a:gdLst/>
            <a:ahLst/>
            <a:cxnLst/>
            <a:rect l="l" t="t" r="r" b="b"/>
            <a:pathLst>
              <a:path w="476250" h="457200">
                <a:moveTo>
                  <a:pt x="238760" y="0"/>
                </a:moveTo>
                <a:lnTo>
                  <a:pt x="278122" y="2868"/>
                </a:lnTo>
                <a:lnTo>
                  <a:pt x="332660" y="17323"/>
                </a:lnTo>
                <a:lnTo>
                  <a:pt x="380512" y="42793"/>
                </a:lnTo>
                <a:lnTo>
                  <a:pt x="420237" y="77968"/>
                </a:lnTo>
                <a:lnTo>
                  <a:pt x="450395" y="121535"/>
                </a:lnTo>
                <a:lnTo>
                  <a:pt x="469546" y="172182"/>
                </a:lnTo>
                <a:lnTo>
                  <a:pt x="476250" y="228600"/>
                </a:lnTo>
                <a:lnTo>
                  <a:pt x="475487" y="247793"/>
                </a:lnTo>
                <a:lnTo>
                  <a:pt x="464474" y="302117"/>
                </a:lnTo>
                <a:lnTo>
                  <a:pt x="441494" y="350475"/>
                </a:lnTo>
                <a:lnTo>
                  <a:pt x="407987" y="391477"/>
                </a:lnTo>
                <a:lnTo>
                  <a:pt x="365393" y="423735"/>
                </a:lnTo>
                <a:lnTo>
                  <a:pt x="315153" y="445861"/>
                </a:lnTo>
                <a:lnTo>
                  <a:pt x="258705" y="456465"/>
                </a:lnTo>
                <a:lnTo>
                  <a:pt x="238760" y="457200"/>
                </a:lnTo>
                <a:lnTo>
                  <a:pt x="218804" y="456465"/>
                </a:lnTo>
                <a:lnTo>
                  <a:pt x="180487" y="450744"/>
                </a:lnTo>
                <a:lnTo>
                  <a:pt x="127820" y="432305"/>
                </a:lnTo>
                <a:lnTo>
                  <a:pt x="82251" y="403270"/>
                </a:lnTo>
                <a:lnTo>
                  <a:pt x="45272" y="365028"/>
                </a:lnTo>
                <a:lnTo>
                  <a:pt x="18375" y="318968"/>
                </a:lnTo>
                <a:lnTo>
                  <a:pt x="3050" y="266479"/>
                </a:lnTo>
                <a:lnTo>
                  <a:pt x="0" y="228600"/>
                </a:lnTo>
                <a:lnTo>
                  <a:pt x="771" y="209234"/>
                </a:lnTo>
                <a:lnTo>
                  <a:pt x="11907" y="154594"/>
                </a:lnTo>
                <a:lnTo>
                  <a:pt x="35113" y="106161"/>
                </a:lnTo>
                <a:lnTo>
                  <a:pt x="68897" y="65246"/>
                </a:lnTo>
                <a:lnTo>
                  <a:pt x="111768" y="33160"/>
                </a:lnTo>
                <a:lnTo>
                  <a:pt x="162234" y="11216"/>
                </a:lnTo>
                <a:lnTo>
                  <a:pt x="218804" y="725"/>
                </a:lnTo>
                <a:lnTo>
                  <a:pt x="23876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76750" y="51536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953000" y="5610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90059" y="4711700"/>
            <a:ext cx="312420" cy="457200"/>
          </a:xfrm>
          <a:custGeom>
            <a:avLst/>
            <a:gdLst/>
            <a:ahLst/>
            <a:cxnLst/>
            <a:rect l="l" t="t" r="r" b="b"/>
            <a:pathLst>
              <a:path w="312420" h="457200">
                <a:moveTo>
                  <a:pt x="0" y="0"/>
                </a:moveTo>
                <a:lnTo>
                  <a:pt x="312419" y="457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3536950" y="5331642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18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588509" y="5279571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805429" y="5298621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50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247640" y="4765040"/>
            <a:ext cx="147320" cy="382270"/>
          </a:xfrm>
          <a:custGeom>
            <a:avLst/>
            <a:gdLst/>
            <a:ahLst/>
            <a:cxnLst/>
            <a:rect l="l" t="t" r="r" b="b"/>
            <a:pathLst>
              <a:path w="147320" h="382270">
                <a:moveTo>
                  <a:pt x="147320" y="0"/>
                </a:moveTo>
                <a:lnTo>
                  <a:pt x="0" y="38227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62220" y="5139690"/>
            <a:ext cx="499109" cy="457200"/>
          </a:xfrm>
          <a:custGeom>
            <a:avLst/>
            <a:gdLst/>
            <a:ahLst/>
            <a:cxnLst/>
            <a:rect l="l" t="t" r="r" b="b"/>
            <a:pathLst>
              <a:path w="499110" h="457200">
                <a:moveTo>
                  <a:pt x="248919" y="0"/>
                </a:moveTo>
                <a:lnTo>
                  <a:pt x="290181" y="2903"/>
                </a:lnTo>
                <a:lnTo>
                  <a:pt x="329072" y="11338"/>
                </a:lnTo>
                <a:lnTo>
                  <a:pt x="365128" y="24894"/>
                </a:lnTo>
                <a:lnTo>
                  <a:pt x="412881" y="53929"/>
                </a:lnTo>
                <a:lnTo>
                  <a:pt x="451642" y="92171"/>
                </a:lnTo>
                <a:lnTo>
                  <a:pt x="479841" y="138231"/>
                </a:lnTo>
                <a:lnTo>
                  <a:pt x="495910" y="190720"/>
                </a:lnTo>
                <a:lnTo>
                  <a:pt x="499109" y="228600"/>
                </a:lnTo>
                <a:lnTo>
                  <a:pt x="498300" y="247793"/>
                </a:lnTo>
                <a:lnTo>
                  <a:pt x="486623" y="302117"/>
                </a:lnTo>
                <a:lnTo>
                  <a:pt x="462293" y="350475"/>
                </a:lnTo>
                <a:lnTo>
                  <a:pt x="426878" y="391477"/>
                </a:lnTo>
                <a:lnTo>
                  <a:pt x="381948" y="423735"/>
                </a:lnTo>
                <a:lnTo>
                  <a:pt x="329072" y="445861"/>
                </a:lnTo>
                <a:lnTo>
                  <a:pt x="290181" y="454296"/>
                </a:lnTo>
                <a:lnTo>
                  <a:pt x="248919" y="457200"/>
                </a:lnTo>
                <a:lnTo>
                  <a:pt x="228031" y="456465"/>
                </a:lnTo>
                <a:lnTo>
                  <a:pt x="187965" y="450744"/>
                </a:lnTo>
                <a:lnTo>
                  <a:pt x="150554" y="439697"/>
                </a:lnTo>
                <a:lnTo>
                  <a:pt x="100401" y="414040"/>
                </a:lnTo>
                <a:lnTo>
                  <a:pt x="58751" y="378713"/>
                </a:lnTo>
                <a:lnTo>
                  <a:pt x="27123" y="335104"/>
                </a:lnTo>
                <a:lnTo>
                  <a:pt x="7033" y="284604"/>
                </a:lnTo>
                <a:lnTo>
                  <a:pt x="0" y="228600"/>
                </a:lnTo>
                <a:lnTo>
                  <a:pt x="800" y="209406"/>
                </a:lnTo>
                <a:lnTo>
                  <a:pt x="12354" y="155082"/>
                </a:lnTo>
                <a:lnTo>
                  <a:pt x="36459" y="106724"/>
                </a:lnTo>
                <a:lnTo>
                  <a:pt x="71596" y="65722"/>
                </a:lnTo>
                <a:lnTo>
                  <a:pt x="116248" y="33464"/>
                </a:lnTo>
                <a:lnTo>
                  <a:pt x="168899" y="11338"/>
                </a:lnTo>
                <a:lnTo>
                  <a:pt x="207694" y="2903"/>
                </a:lnTo>
                <a:lnTo>
                  <a:pt x="24891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62220" y="51396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61329" y="5598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5184140" y="5263062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49300" y="6042842"/>
            <a:ext cx="8357234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20"/>
              </a:lnSpc>
            </a:pPr>
            <a:r>
              <a:rPr sz="1800" b="1" u="sng" spc="-10" dirty="0">
                <a:latin typeface="Arial"/>
                <a:cs typeface="Arial"/>
              </a:rPr>
              <a:t>Not</a:t>
            </a:r>
            <a:r>
              <a:rPr sz="1800" b="1" u="sng" spc="-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: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60" dirty="0">
                <a:latin typeface="Arial"/>
                <a:cs typeface="Arial"/>
              </a:rPr>
              <a:t>Y</a:t>
            </a:r>
            <a:r>
              <a:rPr sz="1800" b="1" spc="-20" dirty="0">
                <a:latin typeface="Arial"/>
                <a:cs typeface="Arial"/>
              </a:rPr>
              <a:t>o</a:t>
            </a:r>
            <a:r>
              <a:rPr sz="1800" b="1" spc="-15" dirty="0">
                <a:latin typeface="Arial"/>
                <a:cs typeface="Arial"/>
              </a:rPr>
              <a:t>u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ne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-15" dirty="0">
                <a:latin typeface="Arial"/>
                <a:cs typeface="Arial"/>
              </a:rPr>
              <a:t>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to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fin</a:t>
            </a:r>
            <a:r>
              <a:rPr sz="1800" b="1" spc="-15" dirty="0">
                <a:latin typeface="Arial"/>
                <a:cs typeface="Arial"/>
              </a:rPr>
              <a:t>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ne</a:t>
            </a:r>
            <a:r>
              <a:rPr sz="1800" b="1" spc="-15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sl</a:t>
            </a:r>
            <a:r>
              <a:rPr sz="1800" b="1" spc="-10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fo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15</a:t>
            </a:r>
            <a:r>
              <a:rPr sz="1800" b="1" spc="-5" dirty="0">
                <a:latin typeface="Arial"/>
                <a:cs typeface="Arial"/>
              </a:rPr>
              <a:t>,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nc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 orde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n</a:t>
            </a:r>
            <a:r>
              <a:rPr sz="1800" b="1" spc="-15" dirty="0">
                <a:latin typeface="Arial"/>
                <a:cs typeface="Arial"/>
              </a:rPr>
              <a:t>d</a:t>
            </a:r>
            <a:r>
              <a:rPr sz="1800" b="1" spc="-5" dirty="0">
                <a:latin typeface="Arial"/>
                <a:cs typeface="Arial"/>
              </a:rPr>
              <a:t> stru</a:t>
            </a:r>
            <a:r>
              <a:rPr sz="1800" b="1" spc="-15" dirty="0">
                <a:latin typeface="Arial"/>
                <a:cs typeface="Arial"/>
              </a:rPr>
              <a:t>c</a:t>
            </a:r>
            <a:r>
              <a:rPr sz="1800" b="1" spc="5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ur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 properties </a:t>
            </a:r>
            <a:r>
              <a:rPr sz="1800" b="1" spc="-10" dirty="0">
                <a:latin typeface="Arial"/>
                <a:cs typeface="Arial"/>
              </a:rPr>
              <a:t>Mu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b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 satis</a:t>
            </a:r>
            <a:r>
              <a:rPr sz="1800" b="1" spc="-10" dirty="0">
                <a:latin typeface="Arial"/>
                <a:cs typeface="Arial"/>
              </a:rPr>
              <a:t>f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20" dirty="0">
                <a:latin typeface="Arial"/>
                <a:cs typeface="Arial"/>
              </a:rPr>
              <a:t>ed</a:t>
            </a:r>
            <a:r>
              <a:rPr sz="1800" b="1" spc="-5" dirty="0">
                <a:latin typeface="Arial"/>
                <a:cs typeface="Arial"/>
              </a:rPr>
              <a:t>.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u="sng" spc="-15" dirty="0">
                <a:solidFill>
                  <a:srgbClr val="6666FF"/>
                </a:solidFill>
                <a:latin typeface="Arial"/>
                <a:cs typeface="Arial"/>
              </a:rPr>
              <a:t>7</a:t>
            </a:r>
            <a:r>
              <a:rPr sz="1800" b="1" u="sng" dirty="0">
                <a:solidFill>
                  <a:srgbClr val="6666FF"/>
                </a:solidFill>
                <a:latin typeface="Arial"/>
                <a:cs typeface="Arial"/>
              </a:rPr>
              <a:t>0 </a:t>
            </a:r>
            <a:r>
              <a:rPr sz="1800" b="1" u="sng" spc="-15" dirty="0">
                <a:solidFill>
                  <a:srgbClr val="6666FF"/>
                </a:solidFill>
                <a:latin typeface="Arial"/>
                <a:cs typeface="Arial"/>
              </a:rPr>
              <a:t>is</a:t>
            </a:r>
            <a:r>
              <a:rPr sz="1800" b="1" u="sng" spc="-5" dirty="0">
                <a:solidFill>
                  <a:srgbClr val="6666FF"/>
                </a:solid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6666FF"/>
                </a:solidFill>
                <a:latin typeface="Arial"/>
                <a:cs typeface="Arial"/>
              </a:rPr>
              <a:t>the</a:t>
            </a:r>
            <a:r>
              <a:rPr sz="1800" b="1" u="sng" spc="-10" dirty="0">
                <a:solidFill>
                  <a:srgbClr val="6666FF"/>
                </a:solidFill>
                <a:latin typeface="Arial"/>
                <a:cs typeface="Arial"/>
              </a:rPr>
              <a:t> </a:t>
            </a:r>
            <a:r>
              <a:rPr sz="1800" b="1" u="sng" spc="-5" dirty="0">
                <a:solidFill>
                  <a:srgbClr val="6666FF"/>
                </a:solidFill>
                <a:latin typeface="Arial"/>
                <a:cs typeface="Arial"/>
              </a:rPr>
              <a:t>m</a:t>
            </a:r>
            <a:r>
              <a:rPr sz="1800" b="1" u="sng" spc="-15" dirty="0">
                <a:solidFill>
                  <a:srgbClr val="6666FF"/>
                </a:solidFill>
                <a:latin typeface="Arial"/>
                <a:cs typeface="Arial"/>
              </a:rPr>
              <a:t>a</a:t>
            </a:r>
            <a:r>
              <a:rPr sz="1800" b="1" u="sng" dirty="0">
                <a:solidFill>
                  <a:srgbClr val="6666FF"/>
                </a:solidFill>
                <a:latin typeface="Arial"/>
                <a:cs typeface="Arial"/>
              </a:rPr>
              <a:t>x</a:t>
            </a:r>
            <a:r>
              <a:rPr sz="1800" b="1" u="sng" spc="-15" dirty="0">
                <a:solidFill>
                  <a:srgbClr val="6666FF"/>
                </a:solidFill>
                <a:latin typeface="Arial"/>
                <a:cs typeface="Arial"/>
              </a:rPr>
              <a:t> and</a:t>
            </a:r>
            <a:r>
              <a:rPr sz="1800" b="1" u="sng" spc="-5" dirty="0">
                <a:solidFill>
                  <a:srgbClr val="6666FF"/>
                </a:solidFill>
                <a:latin typeface="Arial"/>
                <a:cs typeface="Arial"/>
              </a:rPr>
              <a:t> d</a:t>
            </a:r>
            <a:r>
              <a:rPr sz="1800" b="1" u="sng" spc="-15" dirty="0">
                <a:solidFill>
                  <a:srgbClr val="6666FF"/>
                </a:solidFill>
                <a:latin typeface="Arial"/>
                <a:cs typeface="Arial"/>
              </a:rPr>
              <a:t>e</a:t>
            </a:r>
            <a:r>
              <a:rPr sz="1800" b="1" u="sng" dirty="0">
                <a:solidFill>
                  <a:srgbClr val="6666FF"/>
                </a:solidFill>
                <a:latin typeface="Arial"/>
                <a:cs typeface="Arial"/>
              </a:rPr>
              <a:t>l</a:t>
            </a:r>
            <a:r>
              <a:rPr sz="1800" b="1" u="sng" spc="-15" dirty="0">
                <a:solidFill>
                  <a:srgbClr val="6666FF"/>
                </a:solidFill>
                <a:latin typeface="Arial"/>
                <a:cs typeface="Arial"/>
              </a:rPr>
              <a:t>e</a:t>
            </a:r>
            <a:r>
              <a:rPr sz="1800" b="1" u="sng" dirty="0">
                <a:solidFill>
                  <a:srgbClr val="6666FF"/>
                </a:solidFill>
                <a:latin typeface="Arial"/>
                <a:cs typeface="Arial"/>
              </a:rPr>
              <a:t>ted </a:t>
            </a:r>
            <a:r>
              <a:rPr sz="1800" b="1" u="sng" spc="-15" dirty="0">
                <a:solidFill>
                  <a:srgbClr val="6666FF"/>
                </a:solidFill>
                <a:latin typeface="Arial"/>
                <a:cs typeface="Arial"/>
              </a:rPr>
              <a:t>in</a:t>
            </a:r>
            <a:r>
              <a:rPr sz="1800" b="1" u="sng" spc="0" dirty="0">
                <a:solidFill>
                  <a:srgbClr val="6666FF"/>
                </a:solidFill>
                <a:latin typeface="Arial"/>
                <a:cs typeface="Arial"/>
              </a:rPr>
              <a:t> </a:t>
            </a:r>
            <a:r>
              <a:rPr sz="1800" b="1" u="sng" spc="-10" dirty="0">
                <a:solidFill>
                  <a:srgbClr val="6666FF"/>
                </a:solidFill>
                <a:latin typeface="Arial"/>
                <a:cs typeface="Arial"/>
              </a:rPr>
              <a:t>th</a:t>
            </a:r>
            <a:r>
              <a:rPr sz="1800" b="1" u="sng" dirty="0">
                <a:solidFill>
                  <a:srgbClr val="6666FF"/>
                </a:solidFill>
                <a:latin typeface="Arial"/>
                <a:cs typeface="Arial"/>
              </a:rPr>
              <a:t>is</a:t>
            </a:r>
            <a:r>
              <a:rPr sz="1800" b="1" u="sng" spc="-10" dirty="0">
                <a:solidFill>
                  <a:srgbClr val="6666FF"/>
                </a:solidFill>
                <a:latin typeface="Arial"/>
                <a:cs typeface="Arial"/>
              </a:rPr>
              <a:t> </a:t>
            </a:r>
            <a:r>
              <a:rPr sz="1800" b="1" u="sng" spc="-15" dirty="0">
                <a:solidFill>
                  <a:srgbClr val="6666FF"/>
                </a:solidFill>
                <a:latin typeface="Arial"/>
                <a:cs typeface="Arial"/>
              </a:rPr>
              <a:t>c</a:t>
            </a:r>
            <a:r>
              <a:rPr sz="1800" b="1" u="sng" spc="-5" dirty="0">
                <a:solidFill>
                  <a:srgbClr val="6666FF"/>
                </a:solidFill>
                <a:latin typeface="Arial"/>
                <a:cs typeface="Arial"/>
              </a:rPr>
              <a:t>a</a:t>
            </a:r>
            <a:r>
              <a:rPr sz="1800" b="1" u="sng" spc="-15" dirty="0">
                <a:solidFill>
                  <a:srgbClr val="6666FF"/>
                </a:solidFill>
                <a:latin typeface="Arial"/>
                <a:cs typeface="Arial"/>
              </a:rPr>
              <a:t>s</a:t>
            </a:r>
            <a:r>
              <a:rPr sz="1800" b="1" u="sng" dirty="0">
                <a:solidFill>
                  <a:srgbClr val="6666FF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017520" y="3393440"/>
            <a:ext cx="791210" cy="309880"/>
          </a:xfrm>
          <a:custGeom>
            <a:avLst/>
            <a:gdLst/>
            <a:ahLst/>
            <a:cxnLst/>
            <a:rect l="l" t="t" r="r" b="b"/>
            <a:pathLst>
              <a:path w="791210" h="309879">
                <a:moveTo>
                  <a:pt x="79120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017520" y="3327400"/>
            <a:ext cx="791210" cy="448309"/>
          </a:xfrm>
          <a:custGeom>
            <a:avLst/>
            <a:gdLst/>
            <a:ahLst/>
            <a:cxnLst/>
            <a:rect l="l" t="t" r="r" b="b"/>
            <a:pathLst>
              <a:path w="791210" h="448310">
                <a:moveTo>
                  <a:pt x="0" y="0"/>
                </a:moveTo>
                <a:lnTo>
                  <a:pt x="791209" y="448310"/>
                </a:lnTo>
              </a:path>
            </a:pathLst>
          </a:custGeom>
          <a:ln w="27315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659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ct val="100000"/>
              </a:lnSpc>
            </a:pPr>
            <a:r>
              <a:rPr dirty="0"/>
              <a:t>Min–Max </a:t>
            </a:r>
            <a:r>
              <a:rPr spc="-5" dirty="0"/>
              <a:t>Hea</a:t>
            </a:r>
            <a:r>
              <a:rPr spc="5" dirty="0"/>
              <a:t>p</a:t>
            </a:r>
            <a:r>
              <a:rPr spc="-15" dirty="0"/>
              <a:t>:</a:t>
            </a:r>
            <a:r>
              <a:rPr spc="-10" dirty="0"/>
              <a:t> </a:t>
            </a:r>
            <a:r>
              <a:rPr spc="-35" dirty="0"/>
              <a:t>E</a:t>
            </a:r>
            <a:r>
              <a:rPr spc="-15" dirty="0"/>
              <a:t>x</a:t>
            </a:r>
            <a:r>
              <a:rPr spc="-5" dirty="0"/>
              <a:t>erci</a:t>
            </a:r>
            <a:r>
              <a:rPr spc="5" dirty="0"/>
              <a:t>s</a:t>
            </a:r>
            <a:r>
              <a:rPr dirty="0"/>
              <a:t>e</a:t>
            </a:r>
            <a:r>
              <a:rPr spc="-5" dirty="0"/>
              <a:t> i</a:t>
            </a:r>
            <a:r>
              <a:rPr dirty="0"/>
              <a:t>n</a:t>
            </a:r>
            <a:r>
              <a:rPr spc="-5" dirty="0"/>
              <a:t> Cl</a:t>
            </a:r>
            <a:r>
              <a:rPr spc="5" dirty="0"/>
              <a:t>a</a:t>
            </a:r>
            <a:r>
              <a:rPr dirty="0"/>
              <a:t>ss</a:t>
            </a:r>
          </a:p>
        </p:txBody>
      </p:sp>
      <p:sp>
        <p:nvSpPr>
          <p:cNvPr id="3" name="object 3"/>
          <p:cNvSpPr/>
          <p:nvPr/>
        </p:nvSpPr>
        <p:spPr>
          <a:xfrm>
            <a:off x="218440" y="1280160"/>
            <a:ext cx="9657080" cy="0"/>
          </a:xfrm>
          <a:custGeom>
            <a:avLst/>
            <a:gdLst/>
            <a:ahLst/>
            <a:cxnLst/>
            <a:rect l="l" t="t" r="r" b="b"/>
            <a:pathLst>
              <a:path w="9657080">
                <a:moveTo>
                  <a:pt x="0" y="0"/>
                </a:moveTo>
                <a:lnTo>
                  <a:pt x="965708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8169" y="1612900"/>
            <a:ext cx="142239" cy="142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7559" y="1541438"/>
            <a:ext cx="8171815" cy="77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9800"/>
              </a:lnSpc>
            </a:pPr>
            <a:r>
              <a:rPr sz="2200" spc="-25" dirty="0">
                <a:latin typeface="Arial"/>
                <a:cs typeface="Arial"/>
              </a:rPr>
              <a:t>E</a:t>
            </a:r>
            <a:r>
              <a:rPr sz="2200" spc="5" dirty="0">
                <a:latin typeface="Arial"/>
                <a:cs typeface="Arial"/>
              </a:rPr>
              <a:t>x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le</a:t>
            </a:r>
            <a:r>
              <a:rPr sz="2200" spc="-10" dirty="0">
                <a:latin typeface="Arial"/>
                <a:cs typeface="Arial"/>
              </a:rPr>
              <a:t>:</a:t>
            </a:r>
            <a:r>
              <a:rPr sz="2200" spc="6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1</a:t>
            </a:r>
            <a:r>
              <a:rPr sz="2200" spc="-5" dirty="0">
                <a:latin typeface="Arial"/>
                <a:cs typeface="Arial"/>
              </a:rPr>
              <a:t>2-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lemen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12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-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ax</a:t>
            </a:r>
            <a:r>
              <a:rPr sz="2200" spc="114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ea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-10" dirty="0">
                <a:latin typeface="Arial"/>
                <a:cs typeface="Arial"/>
              </a:rPr>
              <a:t>.</a:t>
            </a:r>
            <a:r>
              <a:rPr sz="2200" spc="140" dirty="0">
                <a:latin typeface="Arial"/>
                <a:cs typeface="Arial"/>
              </a:rPr>
              <a:t> </a:t>
            </a:r>
            <a:r>
              <a:rPr sz="2200" b="1" u="heavy" spc="-20" dirty="0">
                <a:latin typeface="Arial"/>
                <a:cs typeface="Arial"/>
              </a:rPr>
              <a:t>d</a:t>
            </a:r>
            <a:r>
              <a:rPr sz="2200" b="1" u="heavy" dirty="0">
                <a:latin typeface="Arial"/>
                <a:cs typeface="Arial"/>
              </a:rPr>
              <a:t>e</a:t>
            </a:r>
            <a:r>
              <a:rPr sz="2200" b="1" u="heavy" spc="-15" dirty="0">
                <a:latin typeface="Arial"/>
                <a:cs typeface="Arial"/>
              </a:rPr>
              <a:t>le</a:t>
            </a:r>
            <a:r>
              <a:rPr sz="2200" b="1" u="heavy" spc="-5" dirty="0">
                <a:latin typeface="Arial"/>
                <a:cs typeface="Arial"/>
              </a:rPr>
              <a:t>te</a:t>
            </a:r>
            <a:r>
              <a:rPr sz="2200" b="1" u="heavy" spc="-15" dirty="0">
                <a:latin typeface="Arial"/>
                <a:cs typeface="Arial"/>
              </a:rPr>
              <a:t>M</a:t>
            </a:r>
            <a:r>
              <a:rPr sz="2200" b="1" u="heavy" dirty="0">
                <a:latin typeface="Arial"/>
                <a:cs typeface="Arial"/>
              </a:rPr>
              <a:t>ax</a:t>
            </a:r>
            <a:r>
              <a:rPr sz="2200" b="1" spc="1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</a:t>
            </a:r>
            <a:r>
              <a:rPr sz="2200" dirty="0">
                <a:latin typeface="Arial"/>
                <a:cs typeface="Arial"/>
              </a:rPr>
              <a:t>m</a:t>
            </a:r>
            <a:r>
              <a:rPr sz="2200" spc="1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1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nd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ho</a:t>
            </a:r>
            <a:r>
              <a:rPr sz="2200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r</a:t>
            </a:r>
            <a:r>
              <a:rPr sz="2200" dirty="0">
                <a:latin typeface="Arial"/>
                <a:cs typeface="Arial"/>
              </a:rPr>
              <a:t>esu</a:t>
            </a:r>
            <a:r>
              <a:rPr sz="2200" spc="-5" dirty="0">
                <a:latin typeface="Arial"/>
                <a:cs typeface="Arial"/>
              </a:rPr>
              <a:t>lti</a:t>
            </a:r>
            <a:r>
              <a:rPr sz="2200" dirty="0">
                <a:latin typeface="Arial"/>
                <a:cs typeface="Arial"/>
              </a:rPr>
              <a:t>ng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ol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tio</a:t>
            </a:r>
            <a:r>
              <a:rPr sz="2200" dirty="0"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16879" y="3298190"/>
            <a:ext cx="726440" cy="502920"/>
          </a:xfrm>
          <a:custGeom>
            <a:avLst/>
            <a:gdLst/>
            <a:ahLst/>
            <a:cxnLst/>
            <a:rect l="l" t="t" r="r" b="b"/>
            <a:pathLst>
              <a:path w="726439" h="502920">
                <a:moveTo>
                  <a:pt x="363220" y="0"/>
                </a:moveTo>
                <a:lnTo>
                  <a:pt x="423384" y="3166"/>
                </a:lnTo>
                <a:lnTo>
                  <a:pt x="479999" y="12374"/>
                </a:lnTo>
                <a:lnTo>
                  <a:pt x="532406" y="27191"/>
                </a:lnTo>
                <a:lnTo>
                  <a:pt x="579953" y="47183"/>
                </a:lnTo>
                <a:lnTo>
                  <a:pt x="621982" y="71913"/>
                </a:lnTo>
                <a:lnTo>
                  <a:pt x="657839" y="100949"/>
                </a:lnTo>
                <a:lnTo>
                  <a:pt x="686869" y="133856"/>
                </a:lnTo>
                <a:lnTo>
                  <a:pt x="708416" y="170200"/>
                </a:lnTo>
                <a:lnTo>
                  <a:pt x="721824" y="209546"/>
                </a:lnTo>
                <a:lnTo>
                  <a:pt x="726440" y="251460"/>
                </a:lnTo>
                <a:lnTo>
                  <a:pt x="725272" y="272538"/>
                </a:lnTo>
                <a:lnTo>
                  <a:pt x="716178" y="312981"/>
                </a:lnTo>
                <a:lnTo>
                  <a:pt x="698619" y="350758"/>
                </a:lnTo>
                <a:lnTo>
                  <a:pt x="673248" y="385410"/>
                </a:lnTo>
                <a:lnTo>
                  <a:pt x="640723" y="416480"/>
                </a:lnTo>
                <a:lnTo>
                  <a:pt x="601698" y="443512"/>
                </a:lnTo>
                <a:lnTo>
                  <a:pt x="556828" y="466048"/>
                </a:lnTo>
                <a:lnTo>
                  <a:pt x="506769" y="483631"/>
                </a:lnTo>
                <a:lnTo>
                  <a:pt x="452176" y="495804"/>
                </a:lnTo>
                <a:lnTo>
                  <a:pt x="393705" y="502110"/>
                </a:lnTo>
                <a:lnTo>
                  <a:pt x="363220" y="502920"/>
                </a:lnTo>
                <a:lnTo>
                  <a:pt x="332734" y="502110"/>
                </a:lnTo>
                <a:lnTo>
                  <a:pt x="274263" y="495804"/>
                </a:lnTo>
                <a:lnTo>
                  <a:pt x="219670" y="483631"/>
                </a:lnTo>
                <a:lnTo>
                  <a:pt x="169611" y="466048"/>
                </a:lnTo>
                <a:lnTo>
                  <a:pt x="124741" y="443512"/>
                </a:lnTo>
                <a:lnTo>
                  <a:pt x="85716" y="416480"/>
                </a:lnTo>
                <a:lnTo>
                  <a:pt x="53191" y="385410"/>
                </a:lnTo>
                <a:lnTo>
                  <a:pt x="27820" y="350758"/>
                </a:lnTo>
                <a:lnTo>
                  <a:pt x="10261" y="312981"/>
                </a:lnTo>
                <a:lnTo>
                  <a:pt x="1167" y="272538"/>
                </a:lnTo>
                <a:lnTo>
                  <a:pt x="0" y="251460"/>
                </a:lnTo>
                <a:lnTo>
                  <a:pt x="1167" y="230209"/>
                </a:lnTo>
                <a:lnTo>
                  <a:pt x="10261" y="189525"/>
                </a:lnTo>
                <a:lnTo>
                  <a:pt x="27820" y="151626"/>
                </a:lnTo>
                <a:lnTo>
                  <a:pt x="53191" y="116946"/>
                </a:lnTo>
                <a:lnTo>
                  <a:pt x="85716" y="85920"/>
                </a:lnTo>
                <a:lnTo>
                  <a:pt x="124741" y="58983"/>
                </a:lnTo>
                <a:lnTo>
                  <a:pt x="169611" y="36567"/>
                </a:lnTo>
                <a:lnTo>
                  <a:pt x="219670" y="19109"/>
                </a:lnTo>
                <a:lnTo>
                  <a:pt x="274263" y="7042"/>
                </a:lnTo>
                <a:lnTo>
                  <a:pt x="332734" y="800"/>
                </a:lnTo>
                <a:lnTo>
                  <a:pt x="36322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16879" y="3298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44590" y="3802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66159" y="2860039"/>
            <a:ext cx="748030" cy="495300"/>
          </a:xfrm>
          <a:custGeom>
            <a:avLst/>
            <a:gdLst/>
            <a:ahLst/>
            <a:cxnLst/>
            <a:rect l="l" t="t" r="r" b="b"/>
            <a:pathLst>
              <a:path w="748029" h="495300">
                <a:moveTo>
                  <a:pt x="748029" y="0"/>
                </a:moveTo>
                <a:lnTo>
                  <a:pt x="0" y="4953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75200" y="2876550"/>
            <a:ext cx="840740" cy="523240"/>
          </a:xfrm>
          <a:custGeom>
            <a:avLst/>
            <a:gdLst/>
            <a:ahLst/>
            <a:cxnLst/>
            <a:rect l="l" t="t" r="r" b="b"/>
            <a:pathLst>
              <a:path w="840739" h="523239">
                <a:moveTo>
                  <a:pt x="0" y="0"/>
                </a:moveTo>
                <a:lnTo>
                  <a:pt x="840739" y="52323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9690" y="4272279"/>
            <a:ext cx="552450" cy="457200"/>
          </a:xfrm>
          <a:custGeom>
            <a:avLst/>
            <a:gdLst/>
            <a:ahLst/>
            <a:cxnLst/>
            <a:rect l="l" t="t" r="r" b="b"/>
            <a:pathLst>
              <a:path w="552450" h="457200">
                <a:moveTo>
                  <a:pt x="275589" y="0"/>
                </a:moveTo>
                <a:lnTo>
                  <a:pt x="321301" y="2903"/>
                </a:lnTo>
                <a:lnTo>
                  <a:pt x="364368" y="11338"/>
                </a:lnTo>
                <a:lnTo>
                  <a:pt x="404280" y="24894"/>
                </a:lnTo>
                <a:lnTo>
                  <a:pt x="440527" y="43159"/>
                </a:lnTo>
                <a:lnTo>
                  <a:pt x="472598" y="65722"/>
                </a:lnTo>
                <a:lnTo>
                  <a:pt x="511759" y="106724"/>
                </a:lnTo>
                <a:lnTo>
                  <a:pt x="538652" y="155082"/>
                </a:lnTo>
                <a:lnTo>
                  <a:pt x="551555" y="209406"/>
                </a:lnTo>
                <a:lnTo>
                  <a:pt x="552450" y="228600"/>
                </a:lnTo>
                <a:lnTo>
                  <a:pt x="551555" y="247793"/>
                </a:lnTo>
                <a:lnTo>
                  <a:pt x="538652" y="302117"/>
                </a:lnTo>
                <a:lnTo>
                  <a:pt x="511759" y="350475"/>
                </a:lnTo>
                <a:lnTo>
                  <a:pt x="472598" y="391477"/>
                </a:lnTo>
                <a:lnTo>
                  <a:pt x="440527" y="414040"/>
                </a:lnTo>
                <a:lnTo>
                  <a:pt x="404280" y="432305"/>
                </a:lnTo>
                <a:lnTo>
                  <a:pt x="364368" y="445861"/>
                </a:lnTo>
                <a:lnTo>
                  <a:pt x="321301" y="454296"/>
                </a:lnTo>
                <a:lnTo>
                  <a:pt x="275589" y="457200"/>
                </a:lnTo>
                <a:lnTo>
                  <a:pt x="252445" y="456465"/>
                </a:lnTo>
                <a:lnTo>
                  <a:pt x="208060" y="450744"/>
                </a:lnTo>
                <a:lnTo>
                  <a:pt x="166627" y="439697"/>
                </a:lnTo>
                <a:lnTo>
                  <a:pt x="128643" y="423735"/>
                </a:lnTo>
                <a:lnTo>
                  <a:pt x="94603" y="403270"/>
                </a:lnTo>
                <a:lnTo>
                  <a:pt x="65000" y="378713"/>
                </a:lnTo>
                <a:lnTo>
                  <a:pt x="30003" y="335104"/>
                </a:lnTo>
                <a:lnTo>
                  <a:pt x="7779" y="284604"/>
                </a:lnTo>
                <a:lnTo>
                  <a:pt x="0" y="228600"/>
                </a:lnTo>
                <a:lnTo>
                  <a:pt x="885" y="209406"/>
                </a:lnTo>
                <a:lnTo>
                  <a:pt x="13665" y="155082"/>
                </a:lnTo>
                <a:lnTo>
                  <a:pt x="40332" y="106724"/>
                </a:lnTo>
                <a:lnTo>
                  <a:pt x="79216" y="65722"/>
                </a:lnTo>
                <a:lnTo>
                  <a:pt x="111099" y="43159"/>
                </a:lnTo>
                <a:lnTo>
                  <a:pt x="147173" y="24894"/>
                </a:lnTo>
                <a:lnTo>
                  <a:pt x="186944" y="11338"/>
                </a:lnTo>
                <a:lnTo>
                  <a:pt x="229914" y="2903"/>
                </a:lnTo>
                <a:lnTo>
                  <a:pt x="27558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69690" y="4272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22140" y="4729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90800" y="3703320"/>
            <a:ext cx="654050" cy="532130"/>
          </a:xfrm>
          <a:custGeom>
            <a:avLst/>
            <a:gdLst/>
            <a:ahLst/>
            <a:cxnLst/>
            <a:rect l="l" t="t" r="r" b="b"/>
            <a:pathLst>
              <a:path w="654050" h="532129">
                <a:moveTo>
                  <a:pt x="654050" y="0"/>
                </a:moveTo>
                <a:lnTo>
                  <a:pt x="0" y="53212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09289" y="3355340"/>
            <a:ext cx="500380" cy="457200"/>
          </a:xfrm>
          <a:custGeom>
            <a:avLst/>
            <a:gdLst/>
            <a:ahLst/>
            <a:cxnLst/>
            <a:rect l="l" t="t" r="r" b="b"/>
            <a:pathLst>
              <a:path w="500379" h="457200">
                <a:moveTo>
                  <a:pt x="250189" y="0"/>
                </a:moveTo>
                <a:lnTo>
                  <a:pt x="291451" y="2903"/>
                </a:lnTo>
                <a:lnTo>
                  <a:pt x="330342" y="11338"/>
                </a:lnTo>
                <a:lnTo>
                  <a:pt x="366398" y="24894"/>
                </a:lnTo>
                <a:lnTo>
                  <a:pt x="414151" y="53929"/>
                </a:lnTo>
                <a:lnTo>
                  <a:pt x="452912" y="92171"/>
                </a:lnTo>
                <a:lnTo>
                  <a:pt x="481111" y="138231"/>
                </a:lnTo>
                <a:lnTo>
                  <a:pt x="497180" y="190720"/>
                </a:lnTo>
                <a:lnTo>
                  <a:pt x="500380" y="228600"/>
                </a:lnTo>
                <a:lnTo>
                  <a:pt x="499570" y="247793"/>
                </a:lnTo>
                <a:lnTo>
                  <a:pt x="487893" y="302117"/>
                </a:lnTo>
                <a:lnTo>
                  <a:pt x="463563" y="350475"/>
                </a:lnTo>
                <a:lnTo>
                  <a:pt x="428148" y="391477"/>
                </a:lnTo>
                <a:lnTo>
                  <a:pt x="383218" y="423735"/>
                </a:lnTo>
                <a:lnTo>
                  <a:pt x="330342" y="445861"/>
                </a:lnTo>
                <a:lnTo>
                  <a:pt x="291451" y="454296"/>
                </a:lnTo>
                <a:lnTo>
                  <a:pt x="250189" y="457200"/>
                </a:lnTo>
                <a:lnTo>
                  <a:pt x="229120" y="456465"/>
                </a:lnTo>
                <a:lnTo>
                  <a:pt x="188745" y="450744"/>
                </a:lnTo>
                <a:lnTo>
                  <a:pt x="151090" y="439697"/>
                </a:lnTo>
                <a:lnTo>
                  <a:pt x="100675" y="414040"/>
                </a:lnTo>
                <a:lnTo>
                  <a:pt x="58867" y="378713"/>
                </a:lnTo>
                <a:lnTo>
                  <a:pt x="27157" y="335104"/>
                </a:lnTo>
                <a:lnTo>
                  <a:pt x="7038" y="284604"/>
                </a:lnTo>
                <a:lnTo>
                  <a:pt x="0" y="228600"/>
                </a:lnTo>
                <a:lnTo>
                  <a:pt x="800" y="209406"/>
                </a:lnTo>
                <a:lnTo>
                  <a:pt x="12364" y="155082"/>
                </a:lnTo>
                <a:lnTo>
                  <a:pt x="36513" y="106724"/>
                </a:lnTo>
                <a:lnTo>
                  <a:pt x="71754" y="65722"/>
                </a:lnTo>
                <a:lnTo>
                  <a:pt x="116597" y="33464"/>
                </a:lnTo>
                <a:lnTo>
                  <a:pt x="169550" y="11338"/>
                </a:lnTo>
                <a:lnTo>
                  <a:pt x="208620" y="2903"/>
                </a:lnTo>
                <a:lnTo>
                  <a:pt x="250189" y="0"/>
                </a:lnTo>
                <a:close/>
              </a:path>
            </a:pathLst>
          </a:custGeom>
          <a:ln w="72960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09289" y="3355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09670" y="38125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19779" y="346601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50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81750" y="4307840"/>
            <a:ext cx="476250" cy="457200"/>
          </a:xfrm>
          <a:custGeom>
            <a:avLst/>
            <a:gdLst/>
            <a:ahLst/>
            <a:cxnLst/>
            <a:rect l="l" t="t" r="r" b="b"/>
            <a:pathLst>
              <a:path w="476250" h="457200">
                <a:moveTo>
                  <a:pt x="237490" y="0"/>
                </a:moveTo>
                <a:lnTo>
                  <a:pt x="276887" y="2903"/>
                </a:lnTo>
                <a:lnTo>
                  <a:pt x="331589" y="17502"/>
                </a:lnTo>
                <a:lnTo>
                  <a:pt x="379689" y="43159"/>
                </a:lnTo>
                <a:lnTo>
                  <a:pt x="419697" y="78486"/>
                </a:lnTo>
                <a:lnTo>
                  <a:pt x="450121" y="122095"/>
                </a:lnTo>
                <a:lnTo>
                  <a:pt x="469469" y="172595"/>
                </a:lnTo>
                <a:lnTo>
                  <a:pt x="476250" y="228600"/>
                </a:lnTo>
                <a:lnTo>
                  <a:pt x="475478" y="247793"/>
                </a:lnTo>
                <a:lnTo>
                  <a:pt x="464342" y="302117"/>
                </a:lnTo>
                <a:lnTo>
                  <a:pt x="441136" y="350475"/>
                </a:lnTo>
                <a:lnTo>
                  <a:pt x="407352" y="391477"/>
                </a:lnTo>
                <a:lnTo>
                  <a:pt x="364481" y="423735"/>
                </a:lnTo>
                <a:lnTo>
                  <a:pt x="314015" y="445861"/>
                </a:lnTo>
                <a:lnTo>
                  <a:pt x="257445" y="456465"/>
                </a:lnTo>
                <a:lnTo>
                  <a:pt x="237490" y="457200"/>
                </a:lnTo>
                <a:lnTo>
                  <a:pt x="217544" y="456465"/>
                </a:lnTo>
                <a:lnTo>
                  <a:pt x="179294" y="450744"/>
                </a:lnTo>
                <a:lnTo>
                  <a:pt x="126824" y="432305"/>
                </a:lnTo>
                <a:lnTo>
                  <a:pt x="81521" y="403270"/>
                </a:lnTo>
                <a:lnTo>
                  <a:pt x="44825" y="365028"/>
                </a:lnTo>
                <a:lnTo>
                  <a:pt x="18176" y="318968"/>
                </a:lnTo>
                <a:lnTo>
                  <a:pt x="3014" y="266479"/>
                </a:lnTo>
                <a:lnTo>
                  <a:pt x="0" y="228600"/>
                </a:lnTo>
                <a:lnTo>
                  <a:pt x="762" y="209406"/>
                </a:lnTo>
                <a:lnTo>
                  <a:pt x="11775" y="155082"/>
                </a:lnTo>
                <a:lnTo>
                  <a:pt x="34755" y="106724"/>
                </a:lnTo>
                <a:lnTo>
                  <a:pt x="68262" y="65722"/>
                </a:lnTo>
                <a:lnTo>
                  <a:pt x="110856" y="33464"/>
                </a:lnTo>
                <a:lnTo>
                  <a:pt x="161096" y="11338"/>
                </a:lnTo>
                <a:lnTo>
                  <a:pt x="217544" y="734"/>
                </a:lnTo>
                <a:lnTo>
                  <a:pt x="23749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81750" y="4307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58000" y="4765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67959" y="4307840"/>
            <a:ext cx="474980" cy="457200"/>
          </a:xfrm>
          <a:custGeom>
            <a:avLst/>
            <a:gdLst/>
            <a:ahLst/>
            <a:cxnLst/>
            <a:rect l="l" t="t" r="r" b="b"/>
            <a:pathLst>
              <a:path w="474979" h="457200">
                <a:moveTo>
                  <a:pt x="237489" y="0"/>
                </a:moveTo>
                <a:lnTo>
                  <a:pt x="276852" y="2903"/>
                </a:lnTo>
                <a:lnTo>
                  <a:pt x="331390" y="17502"/>
                </a:lnTo>
                <a:lnTo>
                  <a:pt x="379242" y="43159"/>
                </a:lnTo>
                <a:lnTo>
                  <a:pt x="418967" y="78486"/>
                </a:lnTo>
                <a:lnTo>
                  <a:pt x="449125" y="122095"/>
                </a:lnTo>
                <a:lnTo>
                  <a:pt x="468276" y="172595"/>
                </a:lnTo>
                <a:lnTo>
                  <a:pt x="474979" y="228600"/>
                </a:lnTo>
                <a:lnTo>
                  <a:pt x="474217" y="247793"/>
                </a:lnTo>
                <a:lnTo>
                  <a:pt x="463204" y="302117"/>
                </a:lnTo>
                <a:lnTo>
                  <a:pt x="440224" y="350475"/>
                </a:lnTo>
                <a:lnTo>
                  <a:pt x="406717" y="391477"/>
                </a:lnTo>
                <a:lnTo>
                  <a:pt x="364123" y="423735"/>
                </a:lnTo>
                <a:lnTo>
                  <a:pt x="313883" y="445861"/>
                </a:lnTo>
                <a:lnTo>
                  <a:pt x="257435" y="456465"/>
                </a:lnTo>
                <a:lnTo>
                  <a:pt x="237489" y="457200"/>
                </a:lnTo>
                <a:lnTo>
                  <a:pt x="217544" y="456465"/>
                </a:lnTo>
                <a:lnTo>
                  <a:pt x="179294" y="450744"/>
                </a:lnTo>
                <a:lnTo>
                  <a:pt x="126824" y="432305"/>
                </a:lnTo>
                <a:lnTo>
                  <a:pt x="81521" y="403270"/>
                </a:lnTo>
                <a:lnTo>
                  <a:pt x="44825" y="365028"/>
                </a:lnTo>
                <a:lnTo>
                  <a:pt x="18176" y="318968"/>
                </a:lnTo>
                <a:lnTo>
                  <a:pt x="3014" y="266479"/>
                </a:lnTo>
                <a:lnTo>
                  <a:pt x="0" y="228600"/>
                </a:lnTo>
                <a:lnTo>
                  <a:pt x="762" y="209406"/>
                </a:lnTo>
                <a:lnTo>
                  <a:pt x="11775" y="155082"/>
                </a:lnTo>
                <a:lnTo>
                  <a:pt x="34755" y="106724"/>
                </a:lnTo>
                <a:lnTo>
                  <a:pt x="68262" y="65722"/>
                </a:lnTo>
                <a:lnTo>
                  <a:pt x="110856" y="33464"/>
                </a:lnTo>
                <a:lnTo>
                  <a:pt x="161096" y="11338"/>
                </a:lnTo>
                <a:lnTo>
                  <a:pt x="217544" y="734"/>
                </a:lnTo>
                <a:lnTo>
                  <a:pt x="23748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67959" y="4307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44209" y="4765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51250" y="3778250"/>
            <a:ext cx="373380" cy="457200"/>
          </a:xfrm>
          <a:custGeom>
            <a:avLst/>
            <a:gdLst/>
            <a:ahLst/>
            <a:cxnLst/>
            <a:rect l="l" t="t" r="r" b="b"/>
            <a:pathLst>
              <a:path w="373379" h="457200">
                <a:moveTo>
                  <a:pt x="0" y="0"/>
                </a:moveTo>
                <a:lnTo>
                  <a:pt x="373379" y="457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77840" y="3790950"/>
            <a:ext cx="154940" cy="516890"/>
          </a:xfrm>
          <a:custGeom>
            <a:avLst/>
            <a:gdLst/>
            <a:ahLst/>
            <a:cxnLst/>
            <a:rect l="l" t="t" r="r" b="b"/>
            <a:pathLst>
              <a:path w="154939" h="516889">
                <a:moveTo>
                  <a:pt x="154939" y="0"/>
                </a:moveTo>
                <a:lnTo>
                  <a:pt x="0" y="51688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56959" y="3699509"/>
            <a:ext cx="463550" cy="647700"/>
          </a:xfrm>
          <a:custGeom>
            <a:avLst/>
            <a:gdLst/>
            <a:ahLst/>
            <a:cxnLst/>
            <a:rect l="l" t="t" r="r" b="b"/>
            <a:pathLst>
              <a:path w="463550" h="647700">
                <a:moveTo>
                  <a:pt x="0" y="0"/>
                </a:moveTo>
                <a:lnTo>
                  <a:pt x="463549" y="6477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0430" y="2501900"/>
            <a:ext cx="7268209" cy="3350260"/>
          </a:xfrm>
          <a:custGeom>
            <a:avLst/>
            <a:gdLst/>
            <a:ahLst/>
            <a:cxnLst/>
            <a:rect l="l" t="t" r="r" b="b"/>
            <a:pathLst>
              <a:path w="7268209" h="3350260">
                <a:moveTo>
                  <a:pt x="3633470" y="3350260"/>
                </a:moveTo>
                <a:lnTo>
                  <a:pt x="0" y="3350260"/>
                </a:lnTo>
                <a:lnTo>
                  <a:pt x="0" y="0"/>
                </a:lnTo>
                <a:lnTo>
                  <a:pt x="7268210" y="0"/>
                </a:lnTo>
                <a:lnTo>
                  <a:pt x="7268210" y="3350260"/>
                </a:lnTo>
                <a:lnTo>
                  <a:pt x="3633470" y="3350260"/>
                </a:lnTo>
                <a:close/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693409" y="345458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3</a:t>
            </a:r>
            <a:r>
              <a:rPr sz="1800" b="1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27020" y="524528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3</a:t>
            </a:r>
            <a:r>
              <a:rPr sz="1800" b="1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08120" y="4385492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53050" y="444010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473190" y="442359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295140" y="2651760"/>
            <a:ext cx="551180" cy="457200"/>
          </a:xfrm>
          <a:custGeom>
            <a:avLst/>
            <a:gdLst/>
            <a:ahLst/>
            <a:cxnLst/>
            <a:rect l="l" t="t" r="r" b="b"/>
            <a:pathLst>
              <a:path w="551179" h="457200">
                <a:moveTo>
                  <a:pt x="275589" y="0"/>
                </a:moveTo>
                <a:lnTo>
                  <a:pt x="321265" y="2903"/>
                </a:lnTo>
                <a:lnTo>
                  <a:pt x="364236" y="11338"/>
                </a:lnTo>
                <a:lnTo>
                  <a:pt x="404006" y="24894"/>
                </a:lnTo>
                <a:lnTo>
                  <a:pt x="440080" y="43159"/>
                </a:lnTo>
                <a:lnTo>
                  <a:pt x="471963" y="65722"/>
                </a:lnTo>
                <a:lnTo>
                  <a:pt x="510847" y="106724"/>
                </a:lnTo>
                <a:lnTo>
                  <a:pt x="537514" y="155082"/>
                </a:lnTo>
                <a:lnTo>
                  <a:pt x="550294" y="209406"/>
                </a:lnTo>
                <a:lnTo>
                  <a:pt x="551180" y="228600"/>
                </a:lnTo>
                <a:lnTo>
                  <a:pt x="550294" y="247793"/>
                </a:lnTo>
                <a:lnTo>
                  <a:pt x="537514" y="302117"/>
                </a:lnTo>
                <a:lnTo>
                  <a:pt x="510847" y="350475"/>
                </a:lnTo>
                <a:lnTo>
                  <a:pt x="471963" y="391477"/>
                </a:lnTo>
                <a:lnTo>
                  <a:pt x="440080" y="414040"/>
                </a:lnTo>
                <a:lnTo>
                  <a:pt x="404006" y="432305"/>
                </a:lnTo>
                <a:lnTo>
                  <a:pt x="364236" y="445861"/>
                </a:lnTo>
                <a:lnTo>
                  <a:pt x="321265" y="454296"/>
                </a:lnTo>
                <a:lnTo>
                  <a:pt x="275589" y="457200"/>
                </a:lnTo>
                <a:lnTo>
                  <a:pt x="252445" y="456465"/>
                </a:lnTo>
                <a:lnTo>
                  <a:pt x="208060" y="450744"/>
                </a:lnTo>
                <a:lnTo>
                  <a:pt x="166627" y="439697"/>
                </a:lnTo>
                <a:lnTo>
                  <a:pt x="128643" y="423735"/>
                </a:lnTo>
                <a:lnTo>
                  <a:pt x="94603" y="403270"/>
                </a:lnTo>
                <a:lnTo>
                  <a:pt x="65000" y="378713"/>
                </a:lnTo>
                <a:lnTo>
                  <a:pt x="30003" y="335104"/>
                </a:lnTo>
                <a:lnTo>
                  <a:pt x="7779" y="284604"/>
                </a:lnTo>
                <a:lnTo>
                  <a:pt x="0" y="228600"/>
                </a:lnTo>
                <a:lnTo>
                  <a:pt x="885" y="209406"/>
                </a:lnTo>
                <a:lnTo>
                  <a:pt x="13665" y="155082"/>
                </a:lnTo>
                <a:lnTo>
                  <a:pt x="40332" y="106724"/>
                </a:lnTo>
                <a:lnTo>
                  <a:pt x="79216" y="65722"/>
                </a:lnTo>
                <a:lnTo>
                  <a:pt x="111099" y="43159"/>
                </a:lnTo>
                <a:lnTo>
                  <a:pt x="147173" y="24894"/>
                </a:lnTo>
                <a:lnTo>
                  <a:pt x="186944" y="11338"/>
                </a:lnTo>
                <a:lnTo>
                  <a:pt x="229914" y="2903"/>
                </a:lnTo>
                <a:lnTo>
                  <a:pt x="27558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95140" y="26517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46320" y="31089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494529" y="2762432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590800" y="3722370"/>
            <a:ext cx="654050" cy="532130"/>
          </a:xfrm>
          <a:custGeom>
            <a:avLst/>
            <a:gdLst/>
            <a:ahLst/>
            <a:cxnLst/>
            <a:rect l="l" t="t" r="r" b="b"/>
            <a:pathLst>
              <a:path w="654050" h="532129">
                <a:moveTo>
                  <a:pt x="654050" y="0"/>
                </a:moveTo>
                <a:lnTo>
                  <a:pt x="0" y="53212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43200" y="5139690"/>
            <a:ext cx="474980" cy="457200"/>
          </a:xfrm>
          <a:custGeom>
            <a:avLst/>
            <a:gdLst/>
            <a:ahLst/>
            <a:cxnLst/>
            <a:rect l="l" t="t" r="r" b="b"/>
            <a:pathLst>
              <a:path w="474980" h="457200">
                <a:moveTo>
                  <a:pt x="237489" y="0"/>
                </a:moveTo>
                <a:lnTo>
                  <a:pt x="276852" y="2903"/>
                </a:lnTo>
                <a:lnTo>
                  <a:pt x="331390" y="17502"/>
                </a:lnTo>
                <a:lnTo>
                  <a:pt x="379242" y="43159"/>
                </a:lnTo>
                <a:lnTo>
                  <a:pt x="418967" y="78486"/>
                </a:lnTo>
                <a:lnTo>
                  <a:pt x="449125" y="122095"/>
                </a:lnTo>
                <a:lnTo>
                  <a:pt x="468276" y="172595"/>
                </a:lnTo>
                <a:lnTo>
                  <a:pt x="474980" y="228600"/>
                </a:lnTo>
                <a:lnTo>
                  <a:pt x="474217" y="247793"/>
                </a:lnTo>
                <a:lnTo>
                  <a:pt x="463204" y="302117"/>
                </a:lnTo>
                <a:lnTo>
                  <a:pt x="440224" y="350475"/>
                </a:lnTo>
                <a:lnTo>
                  <a:pt x="406717" y="391477"/>
                </a:lnTo>
                <a:lnTo>
                  <a:pt x="364123" y="423735"/>
                </a:lnTo>
                <a:lnTo>
                  <a:pt x="313883" y="445861"/>
                </a:lnTo>
                <a:lnTo>
                  <a:pt x="257435" y="456465"/>
                </a:lnTo>
                <a:lnTo>
                  <a:pt x="237489" y="457200"/>
                </a:lnTo>
                <a:lnTo>
                  <a:pt x="217544" y="456465"/>
                </a:lnTo>
                <a:lnTo>
                  <a:pt x="179294" y="450744"/>
                </a:lnTo>
                <a:lnTo>
                  <a:pt x="126824" y="432305"/>
                </a:lnTo>
                <a:lnTo>
                  <a:pt x="81521" y="403270"/>
                </a:lnTo>
                <a:lnTo>
                  <a:pt x="44825" y="365028"/>
                </a:lnTo>
                <a:lnTo>
                  <a:pt x="18176" y="318968"/>
                </a:lnTo>
                <a:lnTo>
                  <a:pt x="3014" y="266479"/>
                </a:lnTo>
                <a:lnTo>
                  <a:pt x="0" y="228600"/>
                </a:lnTo>
                <a:lnTo>
                  <a:pt x="762" y="209406"/>
                </a:lnTo>
                <a:lnTo>
                  <a:pt x="11775" y="155082"/>
                </a:lnTo>
                <a:lnTo>
                  <a:pt x="34755" y="106724"/>
                </a:lnTo>
                <a:lnTo>
                  <a:pt x="68262" y="65722"/>
                </a:lnTo>
                <a:lnTo>
                  <a:pt x="110856" y="33464"/>
                </a:lnTo>
                <a:lnTo>
                  <a:pt x="161096" y="11338"/>
                </a:lnTo>
                <a:lnTo>
                  <a:pt x="217544" y="734"/>
                </a:lnTo>
                <a:lnTo>
                  <a:pt x="237489" y="0"/>
                </a:lnTo>
                <a:close/>
              </a:path>
            </a:pathLst>
          </a:custGeom>
          <a:ln w="72960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43200" y="51396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18179" y="5598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51250" y="3797300"/>
            <a:ext cx="373380" cy="457200"/>
          </a:xfrm>
          <a:custGeom>
            <a:avLst/>
            <a:gdLst/>
            <a:ahLst/>
            <a:cxnLst/>
            <a:rect l="l" t="t" r="r" b="b"/>
            <a:pathLst>
              <a:path w="373379" h="457200">
                <a:moveTo>
                  <a:pt x="0" y="0"/>
                </a:moveTo>
                <a:lnTo>
                  <a:pt x="373379" y="457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87780" y="5139690"/>
            <a:ext cx="551180" cy="457200"/>
          </a:xfrm>
          <a:custGeom>
            <a:avLst/>
            <a:gdLst/>
            <a:ahLst/>
            <a:cxnLst/>
            <a:rect l="l" t="t" r="r" b="b"/>
            <a:pathLst>
              <a:path w="551180" h="457200">
                <a:moveTo>
                  <a:pt x="275589" y="0"/>
                </a:moveTo>
                <a:lnTo>
                  <a:pt x="321265" y="2903"/>
                </a:lnTo>
                <a:lnTo>
                  <a:pt x="364236" y="11338"/>
                </a:lnTo>
                <a:lnTo>
                  <a:pt x="404006" y="24894"/>
                </a:lnTo>
                <a:lnTo>
                  <a:pt x="440080" y="43159"/>
                </a:lnTo>
                <a:lnTo>
                  <a:pt x="471963" y="65722"/>
                </a:lnTo>
                <a:lnTo>
                  <a:pt x="510847" y="106724"/>
                </a:lnTo>
                <a:lnTo>
                  <a:pt x="537514" y="155082"/>
                </a:lnTo>
                <a:lnTo>
                  <a:pt x="550294" y="209406"/>
                </a:lnTo>
                <a:lnTo>
                  <a:pt x="551180" y="228600"/>
                </a:lnTo>
                <a:lnTo>
                  <a:pt x="550294" y="247793"/>
                </a:lnTo>
                <a:lnTo>
                  <a:pt x="537514" y="302117"/>
                </a:lnTo>
                <a:lnTo>
                  <a:pt x="510847" y="350475"/>
                </a:lnTo>
                <a:lnTo>
                  <a:pt x="471963" y="391477"/>
                </a:lnTo>
                <a:lnTo>
                  <a:pt x="440080" y="414040"/>
                </a:lnTo>
                <a:lnTo>
                  <a:pt x="404006" y="432305"/>
                </a:lnTo>
                <a:lnTo>
                  <a:pt x="364236" y="445861"/>
                </a:lnTo>
                <a:lnTo>
                  <a:pt x="321265" y="454296"/>
                </a:lnTo>
                <a:lnTo>
                  <a:pt x="275589" y="457200"/>
                </a:lnTo>
                <a:lnTo>
                  <a:pt x="252445" y="456465"/>
                </a:lnTo>
                <a:lnTo>
                  <a:pt x="208060" y="450744"/>
                </a:lnTo>
                <a:lnTo>
                  <a:pt x="166627" y="439697"/>
                </a:lnTo>
                <a:lnTo>
                  <a:pt x="128643" y="423735"/>
                </a:lnTo>
                <a:lnTo>
                  <a:pt x="94603" y="403270"/>
                </a:lnTo>
                <a:lnTo>
                  <a:pt x="65000" y="378713"/>
                </a:lnTo>
                <a:lnTo>
                  <a:pt x="30003" y="335104"/>
                </a:lnTo>
                <a:lnTo>
                  <a:pt x="7779" y="284604"/>
                </a:lnTo>
                <a:lnTo>
                  <a:pt x="0" y="228600"/>
                </a:lnTo>
                <a:lnTo>
                  <a:pt x="885" y="209406"/>
                </a:lnTo>
                <a:lnTo>
                  <a:pt x="13665" y="155082"/>
                </a:lnTo>
                <a:lnTo>
                  <a:pt x="40332" y="106724"/>
                </a:lnTo>
                <a:lnTo>
                  <a:pt x="79216" y="65722"/>
                </a:lnTo>
                <a:lnTo>
                  <a:pt x="111099" y="43159"/>
                </a:lnTo>
                <a:lnTo>
                  <a:pt x="147173" y="24894"/>
                </a:lnTo>
                <a:lnTo>
                  <a:pt x="186944" y="11338"/>
                </a:lnTo>
                <a:lnTo>
                  <a:pt x="229914" y="2903"/>
                </a:lnTo>
                <a:lnTo>
                  <a:pt x="27558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87780" y="51396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840229" y="5598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09089" y="4607559"/>
            <a:ext cx="633730" cy="532130"/>
          </a:xfrm>
          <a:custGeom>
            <a:avLst/>
            <a:gdLst/>
            <a:ahLst/>
            <a:cxnLst/>
            <a:rect l="l" t="t" r="r" b="b"/>
            <a:pathLst>
              <a:path w="633730" h="532129">
                <a:moveTo>
                  <a:pt x="633729" y="0"/>
                </a:moveTo>
                <a:lnTo>
                  <a:pt x="0" y="53212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37789" y="4682490"/>
            <a:ext cx="360680" cy="457200"/>
          </a:xfrm>
          <a:custGeom>
            <a:avLst/>
            <a:gdLst/>
            <a:ahLst/>
            <a:cxnLst/>
            <a:rect l="l" t="t" r="r" b="b"/>
            <a:pathLst>
              <a:path w="360680" h="457200">
                <a:moveTo>
                  <a:pt x="0" y="0"/>
                </a:moveTo>
                <a:lnTo>
                  <a:pt x="360680" y="457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360169" y="525036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45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432809" y="5189220"/>
            <a:ext cx="476250" cy="457200"/>
          </a:xfrm>
          <a:custGeom>
            <a:avLst/>
            <a:gdLst/>
            <a:ahLst/>
            <a:cxnLst/>
            <a:rect l="l" t="t" r="r" b="b"/>
            <a:pathLst>
              <a:path w="476250" h="457200">
                <a:moveTo>
                  <a:pt x="237489" y="0"/>
                </a:moveTo>
                <a:lnTo>
                  <a:pt x="277196" y="2903"/>
                </a:lnTo>
                <a:lnTo>
                  <a:pt x="314502" y="11338"/>
                </a:lnTo>
                <a:lnTo>
                  <a:pt x="365044" y="33464"/>
                </a:lnTo>
                <a:lnTo>
                  <a:pt x="407828" y="65722"/>
                </a:lnTo>
                <a:lnTo>
                  <a:pt x="441440" y="106724"/>
                </a:lnTo>
                <a:lnTo>
                  <a:pt x="464464" y="155082"/>
                </a:lnTo>
                <a:lnTo>
                  <a:pt x="475487" y="209406"/>
                </a:lnTo>
                <a:lnTo>
                  <a:pt x="476250" y="228599"/>
                </a:lnTo>
                <a:lnTo>
                  <a:pt x="475487" y="247793"/>
                </a:lnTo>
                <a:lnTo>
                  <a:pt x="464464" y="302117"/>
                </a:lnTo>
                <a:lnTo>
                  <a:pt x="441440" y="350475"/>
                </a:lnTo>
                <a:lnTo>
                  <a:pt x="407828" y="391477"/>
                </a:lnTo>
                <a:lnTo>
                  <a:pt x="365044" y="423735"/>
                </a:lnTo>
                <a:lnTo>
                  <a:pt x="314502" y="445861"/>
                </a:lnTo>
                <a:lnTo>
                  <a:pt x="277196" y="454296"/>
                </a:lnTo>
                <a:lnTo>
                  <a:pt x="237489" y="457199"/>
                </a:lnTo>
                <a:lnTo>
                  <a:pt x="217544" y="456465"/>
                </a:lnTo>
                <a:lnTo>
                  <a:pt x="179294" y="450744"/>
                </a:lnTo>
                <a:lnTo>
                  <a:pt x="126824" y="432305"/>
                </a:lnTo>
                <a:lnTo>
                  <a:pt x="81521" y="403270"/>
                </a:lnTo>
                <a:lnTo>
                  <a:pt x="44825" y="365028"/>
                </a:lnTo>
                <a:lnTo>
                  <a:pt x="18176" y="318968"/>
                </a:lnTo>
                <a:lnTo>
                  <a:pt x="3014" y="266479"/>
                </a:lnTo>
                <a:lnTo>
                  <a:pt x="0" y="228599"/>
                </a:lnTo>
                <a:lnTo>
                  <a:pt x="762" y="209406"/>
                </a:lnTo>
                <a:lnTo>
                  <a:pt x="11775" y="155082"/>
                </a:lnTo>
                <a:lnTo>
                  <a:pt x="34755" y="106724"/>
                </a:lnTo>
                <a:lnTo>
                  <a:pt x="68262" y="65722"/>
                </a:lnTo>
                <a:lnTo>
                  <a:pt x="110856" y="33464"/>
                </a:lnTo>
                <a:lnTo>
                  <a:pt x="161096" y="11338"/>
                </a:lnTo>
                <a:lnTo>
                  <a:pt x="217544" y="734"/>
                </a:lnTo>
                <a:lnTo>
                  <a:pt x="23748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32809" y="51892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09059" y="56476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06470" y="4711700"/>
            <a:ext cx="547370" cy="532130"/>
          </a:xfrm>
          <a:custGeom>
            <a:avLst/>
            <a:gdLst/>
            <a:ahLst/>
            <a:cxnLst/>
            <a:rect l="l" t="t" r="r" b="b"/>
            <a:pathLst>
              <a:path w="547370" h="532129">
                <a:moveTo>
                  <a:pt x="547369" y="0"/>
                </a:moveTo>
                <a:lnTo>
                  <a:pt x="0" y="53213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76750" y="5153659"/>
            <a:ext cx="476250" cy="457200"/>
          </a:xfrm>
          <a:custGeom>
            <a:avLst/>
            <a:gdLst/>
            <a:ahLst/>
            <a:cxnLst/>
            <a:rect l="l" t="t" r="r" b="b"/>
            <a:pathLst>
              <a:path w="476250" h="457200">
                <a:moveTo>
                  <a:pt x="238760" y="0"/>
                </a:moveTo>
                <a:lnTo>
                  <a:pt x="278122" y="2868"/>
                </a:lnTo>
                <a:lnTo>
                  <a:pt x="332660" y="17323"/>
                </a:lnTo>
                <a:lnTo>
                  <a:pt x="380512" y="42793"/>
                </a:lnTo>
                <a:lnTo>
                  <a:pt x="420237" y="77968"/>
                </a:lnTo>
                <a:lnTo>
                  <a:pt x="450395" y="121535"/>
                </a:lnTo>
                <a:lnTo>
                  <a:pt x="469546" y="172182"/>
                </a:lnTo>
                <a:lnTo>
                  <a:pt x="476250" y="228600"/>
                </a:lnTo>
                <a:lnTo>
                  <a:pt x="475487" y="247793"/>
                </a:lnTo>
                <a:lnTo>
                  <a:pt x="464474" y="302117"/>
                </a:lnTo>
                <a:lnTo>
                  <a:pt x="441494" y="350475"/>
                </a:lnTo>
                <a:lnTo>
                  <a:pt x="407987" y="391477"/>
                </a:lnTo>
                <a:lnTo>
                  <a:pt x="365393" y="423735"/>
                </a:lnTo>
                <a:lnTo>
                  <a:pt x="315153" y="445861"/>
                </a:lnTo>
                <a:lnTo>
                  <a:pt x="258705" y="456465"/>
                </a:lnTo>
                <a:lnTo>
                  <a:pt x="238760" y="457200"/>
                </a:lnTo>
                <a:lnTo>
                  <a:pt x="218804" y="456465"/>
                </a:lnTo>
                <a:lnTo>
                  <a:pt x="180487" y="450744"/>
                </a:lnTo>
                <a:lnTo>
                  <a:pt x="127820" y="432305"/>
                </a:lnTo>
                <a:lnTo>
                  <a:pt x="82251" y="403270"/>
                </a:lnTo>
                <a:lnTo>
                  <a:pt x="45272" y="365028"/>
                </a:lnTo>
                <a:lnTo>
                  <a:pt x="18375" y="318968"/>
                </a:lnTo>
                <a:lnTo>
                  <a:pt x="3050" y="266479"/>
                </a:lnTo>
                <a:lnTo>
                  <a:pt x="0" y="228600"/>
                </a:lnTo>
                <a:lnTo>
                  <a:pt x="771" y="209234"/>
                </a:lnTo>
                <a:lnTo>
                  <a:pt x="11907" y="154594"/>
                </a:lnTo>
                <a:lnTo>
                  <a:pt x="35113" y="106161"/>
                </a:lnTo>
                <a:lnTo>
                  <a:pt x="68897" y="65246"/>
                </a:lnTo>
                <a:lnTo>
                  <a:pt x="111768" y="33160"/>
                </a:lnTo>
                <a:lnTo>
                  <a:pt x="162234" y="11216"/>
                </a:lnTo>
                <a:lnTo>
                  <a:pt x="218804" y="725"/>
                </a:lnTo>
                <a:lnTo>
                  <a:pt x="23876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76750" y="51536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953000" y="5610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90059" y="4711700"/>
            <a:ext cx="312420" cy="457200"/>
          </a:xfrm>
          <a:custGeom>
            <a:avLst/>
            <a:gdLst/>
            <a:ahLst/>
            <a:cxnLst/>
            <a:rect l="l" t="t" r="r" b="b"/>
            <a:pathLst>
              <a:path w="312420" h="457200">
                <a:moveTo>
                  <a:pt x="0" y="0"/>
                </a:moveTo>
                <a:lnTo>
                  <a:pt x="312419" y="457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524250" y="531894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18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575809" y="5266871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083310" y="2889432"/>
            <a:ext cx="17399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6666FF"/>
                </a:solidFill>
                <a:latin typeface="Arial"/>
                <a:cs typeface="Arial"/>
              </a:rPr>
              <a:t>R</a:t>
            </a:r>
            <a:r>
              <a:rPr sz="1800" b="1" spc="-15" dirty="0">
                <a:solidFill>
                  <a:srgbClr val="6666FF"/>
                </a:solidFill>
                <a:latin typeface="Arial"/>
                <a:cs typeface="Arial"/>
              </a:rPr>
              <a:t>esul</a:t>
            </a:r>
            <a:r>
              <a:rPr sz="1800" b="1" spc="-5" dirty="0">
                <a:solidFill>
                  <a:srgbClr val="6666FF"/>
                </a:solidFill>
                <a:latin typeface="Arial"/>
                <a:cs typeface="Arial"/>
              </a:rPr>
              <a:t>t</a:t>
            </a:r>
            <a:r>
              <a:rPr sz="1800" b="1" spc="-15" dirty="0">
                <a:solidFill>
                  <a:srgbClr val="6666FF"/>
                </a:solidFill>
                <a:latin typeface="Arial"/>
                <a:cs typeface="Arial"/>
              </a:rPr>
              <a:t>ing</a:t>
            </a:r>
            <a:r>
              <a:rPr sz="1800" b="1" spc="5" dirty="0">
                <a:solidFill>
                  <a:srgbClr val="6666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6666FF"/>
                </a:solidFill>
                <a:latin typeface="Arial"/>
                <a:cs typeface="Arial"/>
              </a:rPr>
              <a:t>h</a:t>
            </a:r>
            <a:r>
              <a:rPr sz="1800" b="1" spc="-15" dirty="0">
                <a:solidFill>
                  <a:srgbClr val="6666FF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6666FF"/>
                </a:solidFill>
                <a:latin typeface="Arial"/>
                <a:cs typeface="Arial"/>
              </a:rPr>
              <a:t>ap!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242820" y="4235450"/>
            <a:ext cx="499109" cy="457200"/>
          </a:xfrm>
          <a:custGeom>
            <a:avLst/>
            <a:gdLst/>
            <a:ahLst/>
            <a:cxnLst/>
            <a:rect l="l" t="t" r="r" b="b"/>
            <a:pathLst>
              <a:path w="499110" h="457200">
                <a:moveTo>
                  <a:pt x="248919" y="0"/>
                </a:moveTo>
                <a:lnTo>
                  <a:pt x="290489" y="2903"/>
                </a:lnTo>
                <a:lnTo>
                  <a:pt x="329559" y="11338"/>
                </a:lnTo>
                <a:lnTo>
                  <a:pt x="365688" y="24894"/>
                </a:lnTo>
                <a:lnTo>
                  <a:pt x="413400" y="53929"/>
                </a:lnTo>
                <a:lnTo>
                  <a:pt x="452008" y="92171"/>
                </a:lnTo>
                <a:lnTo>
                  <a:pt x="480020" y="138231"/>
                </a:lnTo>
                <a:lnTo>
                  <a:pt x="495945" y="190720"/>
                </a:lnTo>
                <a:lnTo>
                  <a:pt x="499110" y="228600"/>
                </a:lnTo>
                <a:lnTo>
                  <a:pt x="498309" y="247793"/>
                </a:lnTo>
                <a:lnTo>
                  <a:pt x="486745" y="302117"/>
                </a:lnTo>
                <a:lnTo>
                  <a:pt x="462596" y="350475"/>
                </a:lnTo>
                <a:lnTo>
                  <a:pt x="427355" y="391477"/>
                </a:lnTo>
                <a:lnTo>
                  <a:pt x="382512" y="423735"/>
                </a:lnTo>
                <a:lnTo>
                  <a:pt x="329559" y="445861"/>
                </a:lnTo>
                <a:lnTo>
                  <a:pt x="290489" y="454296"/>
                </a:lnTo>
                <a:lnTo>
                  <a:pt x="248919" y="457200"/>
                </a:lnTo>
                <a:lnTo>
                  <a:pt x="228031" y="456465"/>
                </a:lnTo>
                <a:lnTo>
                  <a:pt x="187965" y="450744"/>
                </a:lnTo>
                <a:lnTo>
                  <a:pt x="150554" y="439697"/>
                </a:lnTo>
                <a:lnTo>
                  <a:pt x="100401" y="414040"/>
                </a:lnTo>
                <a:lnTo>
                  <a:pt x="58751" y="378713"/>
                </a:lnTo>
                <a:lnTo>
                  <a:pt x="27123" y="335104"/>
                </a:lnTo>
                <a:lnTo>
                  <a:pt x="7033" y="284604"/>
                </a:lnTo>
                <a:lnTo>
                  <a:pt x="0" y="228600"/>
                </a:lnTo>
                <a:lnTo>
                  <a:pt x="800" y="209406"/>
                </a:lnTo>
                <a:lnTo>
                  <a:pt x="12354" y="155082"/>
                </a:lnTo>
                <a:lnTo>
                  <a:pt x="36459" y="106724"/>
                </a:lnTo>
                <a:lnTo>
                  <a:pt x="71596" y="65722"/>
                </a:lnTo>
                <a:lnTo>
                  <a:pt x="116248" y="33464"/>
                </a:lnTo>
                <a:lnTo>
                  <a:pt x="168899" y="11338"/>
                </a:lnTo>
                <a:lnTo>
                  <a:pt x="207694" y="2903"/>
                </a:lnTo>
                <a:lnTo>
                  <a:pt x="248919" y="0"/>
                </a:lnTo>
                <a:close/>
              </a:path>
            </a:pathLst>
          </a:custGeom>
          <a:ln w="72960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242820" y="4235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41929" y="4693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2353310" y="4346121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195819" y="2743200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30225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040880" y="2688589"/>
            <a:ext cx="162560" cy="109220"/>
          </a:xfrm>
          <a:custGeom>
            <a:avLst/>
            <a:gdLst/>
            <a:ahLst/>
            <a:cxnLst/>
            <a:rect l="l" t="t" r="r" b="b"/>
            <a:pathLst>
              <a:path w="162559" h="109219">
                <a:moveTo>
                  <a:pt x="162560" y="0"/>
                </a:moveTo>
                <a:lnTo>
                  <a:pt x="0" y="54610"/>
                </a:lnTo>
                <a:lnTo>
                  <a:pt x="162560" y="109220"/>
                </a:lnTo>
                <a:lnTo>
                  <a:pt x="1625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7559040" y="2634162"/>
            <a:ext cx="3930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686040" y="5285921"/>
            <a:ext cx="45783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Max</a:t>
            </a:r>
            <a:endParaRPr sz="18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631430" y="4404542"/>
            <a:ext cx="3930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575550" y="3346632"/>
            <a:ext cx="45783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Max</a:t>
            </a:r>
            <a:endParaRPr sz="18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195819" y="3474720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30225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040880" y="3420109"/>
            <a:ext cx="162560" cy="109220"/>
          </a:xfrm>
          <a:custGeom>
            <a:avLst/>
            <a:gdLst/>
            <a:ahLst/>
            <a:cxnLst/>
            <a:rect l="l" t="t" r="r" b="b"/>
            <a:pathLst>
              <a:path w="162559" h="109220">
                <a:moveTo>
                  <a:pt x="162560" y="0"/>
                </a:moveTo>
                <a:lnTo>
                  <a:pt x="0" y="54610"/>
                </a:lnTo>
                <a:lnTo>
                  <a:pt x="162560" y="109219"/>
                </a:lnTo>
                <a:lnTo>
                  <a:pt x="1625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251700" y="4536440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30225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096759" y="4481829"/>
            <a:ext cx="161290" cy="107950"/>
          </a:xfrm>
          <a:custGeom>
            <a:avLst/>
            <a:gdLst/>
            <a:ahLst/>
            <a:cxnLst/>
            <a:rect l="l" t="t" r="r" b="b"/>
            <a:pathLst>
              <a:path w="161290" h="107950">
                <a:moveTo>
                  <a:pt x="161290" y="0"/>
                </a:moveTo>
                <a:lnTo>
                  <a:pt x="0" y="54610"/>
                </a:lnTo>
                <a:lnTo>
                  <a:pt x="161290" y="107950"/>
                </a:lnTo>
                <a:lnTo>
                  <a:pt x="161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306309" y="5394959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30226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151369" y="5340350"/>
            <a:ext cx="162560" cy="109220"/>
          </a:xfrm>
          <a:custGeom>
            <a:avLst/>
            <a:gdLst/>
            <a:ahLst/>
            <a:cxnLst/>
            <a:rect l="l" t="t" r="r" b="b"/>
            <a:pathLst>
              <a:path w="162559" h="109220">
                <a:moveTo>
                  <a:pt x="162559" y="0"/>
                </a:moveTo>
                <a:lnTo>
                  <a:pt x="0" y="54610"/>
                </a:lnTo>
                <a:lnTo>
                  <a:pt x="162559" y="109219"/>
                </a:lnTo>
                <a:lnTo>
                  <a:pt x="1625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915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P</a:t>
            </a:r>
            <a:r>
              <a:rPr spc="-10" dirty="0"/>
              <a:t>r</a:t>
            </a:r>
            <a:r>
              <a:rPr spc="-5" dirty="0"/>
              <a:t>io</a:t>
            </a:r>
            <a:r>
              <a:rPr spc="-10" dirty="0"/>
              <a:t>r</a:t>
            </a:r>
            <a:r>
              <a:rPr spc="-5" dirty="0"/>
              <a:t>it</a:t>
            </a:r>
            <a:r>
              <a:rPr dirty="0"/>
              <a:t>y</a:t>
            </a:r>
            <a:r>
              <a:rPr spc="-10" dirty="0"/>
              <a:t> </a:t>
            </a:r>
            <a:r>
              <a:rPr spc="-35" dirty="0"/>
              <a:t>Q</a:t>
            </a:r>
            <a:r>
              <a:rPr spc="-5" dirty="0"/>
              <a:t>ue</a:t>
            </a:r>
            <a:r>
              <a:rPr spc="5" dirty="0"/>
              <a:t>u</a:t>
            </a:r>
            <a:r>
              <a:rPr spc="-5" dirty="0"/>
              <a:t>e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spc="-35" dirty="0"/>
              <a:t>E</a:t>
            </a:r>
            <a:r>
              <a:rPr spc="-15" dirty="0"/>
              <a:t>x</a:t>
            </a:r>
            <a:r>
              <a:rPr spc="-5" dirty="0"/>
              <a:t>ercise</a:t>
            </a:r>
          </a:p>
        </p:txBody>
      </p:sp>
      <p:sp>
        <p:nvSpPr>
          <p:cNvPr id="3" name="object 3"/>
          <p:cNvSpPr/>
          <p:nvPr/>
        </p:nvSpPr>
        <p:spPr>
          <a:xfrm>
            <a:off x="218440" y="1280160"/>
            <a:ext cx="9657080" cy="0"/>
          </a:xfrm>
          <a:custGeom>
            <a:avLst/>
            <a:gdLst/>
            <a:ahLst/>
            <a:cxnLst/>
            <a:rect l="l" t="t" r="r" b="b"/>
            <a:pathLst>
              <a:path w="9657080">
                <a:moveTo>
                  <a:pt x="0" y="0"/>
                </a:moveTo>
                <a:lnTo>
                  <a:pt x="965708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00" y="1959610"/>
            <a:ext cx="140970" cy="142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000" y="3835400"/>
            <a:ext cx="140970" cy="139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8000" y="4772659"/>
            <a:ext cx="140970" cy="1409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6119" y="1888148"/>
            <a:ext cx="8897620" cy="3116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4460" algn="just">
              <a:lnSpc>
                <a:spcPct val="139800"/>
              </a:lnSpc>
            </a:pPr>
            <a:r>
              <a:rPr sz="2200" spc="-15" dirty="0">
                <a:latin typeface="Arial"/>
                <a:cs typeface="Arial"/>
              </a:rPr>
              <a:t>F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r </a:t>
            </a:r>
            <a:r>
              <a:rPr sz="2200" spc="-2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24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fo</a:t>
            </a:r>
            <a:r>
              <a:rPr sz="2200" spc="5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lowin</a:t>
            </a:r>
            <a:r>
              <a:rPr sz="2200" dirty="0">
                <a:latin typeface="Arial"/>
                <a:cs typeface="Arial"/>
              </a:rPr>
              <a:t>g </a:t>
            </a:r>
            <a:r>
              <a:rPr sz="2200" spc="-2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key </a:t>
            </a:r>
            <a:r>
              <a:rPr sz="2200" spc="-2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q</a:t>
            </a:r>
            <a:r>
              <a:rPr sz="2200" spc="-5" dirty="0">
                <a:latin typeface="Arial"/>
                <a:cs typeface="Arial"/>
              </a:rPr>
              <a:t>ue</a:t>
            </a:r>
            <a:r>
              <a:rPr sz="2200" dirty="0">
                <a:latin typeface="Arial"/>
                <a:cs typeface="Arial"/>
              </a:rPr>
              <a:t>nce </a:t>
            </a:r>
            <a:r>
              <a:rPr sz="2200" spc="-2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te</a:t>
            </a:r>
            <a:r>
              <a:rPr sz="2200" spc="-5" dirty="0">
                <a:latin typeface="Arial"/>
                <a:cs typeface="Arial"/>
              </a:rPr>
              <a:t>rmin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24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2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ar</a:t>
            </a:r>
            <a:r>
              <a:rPr sz="2200" dirty="0">
                <a:latin typeface="Arial"/>
                <a:cs typeface="Arial"/>
              </a:rPr>
              <a:t>y </a:t>
            </a:r>
            <a:r>
              <a:rPr sz="2200" spc="-2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 </a:t>
            </a:r>
            <a:r>
              <a:rPr sz="2200" spc="-2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btai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d </a:t>
            </a:r>
            <a:r>
              <a:rPr sz="2200" spc="-10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17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1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keys</a:t>
            </a:r>
            <a:r>
              <a:rPr sz="2200" spc="17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17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nse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spc="-15" dirty="0">
                <a:latin typeface="Arial"/>
                <a:cs typeface="Arial"/>
              </a:rPr>
              <a:t>te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18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q</a:t>
            </a:r>
            <a:r>
              <a:rPr sz="2200" spc="-5" dirty="0">
                <a:latin typeface="Arial"/>
                <a:cs typeface="Arial"/>
              </a:rPr>
              <a:t>ue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ti</a:t>
            </a:r>
            <a:r>
              <a:rPr sz="2200" spc="5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ll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17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17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1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17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time</a:t>
            </a:r>
            <a:r>
              <a:rPr sz="2200" dirty="0">
                <a:latin typeface="Arial"/>
                <a:cs typeface="Arial"/>
              </a:rPr>
              <a:t>)</a:t>
            </a:r>
            <a:r>
              <a:rPr sz="2200" spc="17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to</a:t>
            </a:r>
            <a:r>
              <a:rPr sz="2200" spc="17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17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ti</a:t>
            </a:r>
            <a:r>
              <a:rPr sz="2200" spc="5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lly emp</a:t>
            </a:r>
            <a:r>
              <a:rPr sz="2200" spc="-15" dirty="0">
                <a:latin typeface="Arial"/>
                <a:cs typeface="Arial"/>
              </a:rPr>
              <a:t>ty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</a:t>
            </a:r>
            <a:endParaRPr sz="2200">
              <a:latin typeface="Arial"/>
              <a:cs typeface="Arial"/>
            </a:endParaRPr>
          </a:p>
          <a:p>
            <a:pPr marL="12700" marR="2761615">
              <a:lnSpc>
                <a:spcPct val="279500"/>
              </a:lnSpc>
            </a:pPr>
            <a:r>
              <a:rPr sz="2200" u="heavy" spc="-25" dirty="0">
                <a:latin typeface="Arial"/>
                <a:cs typeface="Arial"/>
              </a:rPr>
              <a:t>A</a:t>
            </a:r>
            <a:r>
              <a:rPr sz="2200" u="heavy" spc="5" dirty="0">
                <a:latin typeface="Arial"/>
                <a:cs typeface="Arial"/>
              </a:rPr>
              <a:t>s</a:t>
            </a:r>
            <a:r>
              <a:rPr sz="2200" u="heavy" dirty="0">
                <a:latin typeface="Arial"/>
                <a:cs typeface="Arial"/>
              </a:rPr>
              <a:t>s</a:t>
            </a:r>
            <a:r>
              <a:rPr sz="2200" u="heavy" spc="-5" dirty="0">
                <a:latin typeface="Arial"/>
                <a:cs typeface="Arial"/>
              </a:rPr>
              <a:t>um</a:t>
            </a:r>
            <a:r>
              <a:rPr sz="2200" u="heavy" dirty="0">
                <a:latin typeface="Arial"/>
                <a:cs typeface="Arial"/>
              </a:rPr>
              <a:t>e</a:t>
            </a:r>
            <a:r>
              <a:rPr sz="2200" u="heavy" spc="-15" dirty="0">
                <a:latin typeface="Arial"/>
                <a:cs typeface="Arial"/>
              </a:rPr>
              <a:t> </a:t>
            </a:r>
            <a:r>
              <a:rPr sz="2200" u="heavy" spc="-5" dirty="0">
                <a:latin typeface="Arial"/>
                <a:cs typeface="Arial"/>
              </a:rPr>
              <a:t>ma</a:t>
            </a:r>
            <a:r>
              <a:rPr sz="2200" u="heavy" spc="5" dirty="0">
                <a:latin typeface="Arial"/>
                <a:cs typeface="Arial"/>
              </a:rPr>
              <a:t>x</a:t>
            </a:r>
            <a:r>
              <a:rPr sz="2200" u="heavy" spc="-5" dirty="0">
                <a:latin typeface="Arial"/>
                <a:cs typeface="Arial"/>
              </a:rPr>
              <a:t>i</a:t>
            </a:r>
            <a:r>
              <a:rPr sz="2200" u="heavy" spc="-15" dirty="0">
                <a:latin typeface="Arial"/>
                <a:cs typeface="Arial"/>
              </a:rPr>
              <a:t>m</a:t>
            </a:r>
            <a:r>
              <a:rPr sz="2200" u="heavy" dirty="0">
                <a:latin typeface="Arial"/>
                <a:cs typeface="Arial"/>
              </a:rPr>
              <a:t>um</a:t>
            </a:r>
            <a:r>
              <a:rPr sz="2200" u="heavy" spc="-25" dirty="0">
                <a:latin typeface="Arial"/>
                <a:cs typeface="Arial"/>
              </a:rPr>
              <a:t> </a:t>
            </a:r>
            <a:r>
              <a:rPr sz="2200" u="heavy" spc="5" dirty="0">
                <a:latin typeface="Arial"/>
                <a:cs typeface="Arial"/>
              </a:rPr>
              <a:t>v</a:t>
            </a:r>
            <a:r>
              <a:rPr sz="2200" u="heavy" spc="-5" dirty="0">
                <a:latin typeface="Arial"/>
                <a:cs typeface="Arial"/>
              </a:rPr>
              <a:t>al</a:t>
            </a:r>
            <a:r>
              <a:rPr sz="2200" u="heavy" dirty="0">
                <a:latin typeface="Arial"/>
                <a:cs typeface="Arial"/>
              </a:rPr>
              <a:t>ue</a:t>
            </a:r>
            <a:r>
              <a:rPr sz="2200" u="heavy" spc="-15" dirty="0">
                <a:latin typeface="Arial"/>
                <a:cs typeface="Arial"/>
              </a:rPr>
              <a:t> </a:t>
            </a:r>
            <a:r>
              <a:rPr sz="2200" u="heavy" spc="-5" dirty="0">
                <a:latin typeface="Arial"/>
                <a:cs typeface="Arial"/>
              </a:rPr>
              <a:t>a</a:t>
            </a:r>
            <a:r>
              <a:rPr sz="2200" u="heavy" spc="-10" dirty="0">
                <a:latin typeface="Arial"/>
                <a:cs typeface="Arial"/>
              </a:rPr>
              <a:t>t</a:t>
            </a:r>
            <a:r>
              <a:rPr sz="2200" u="heavy" spc="-5" dirty="0">
                <a:latin typeface="Arial"/>
                <a:cs typeface="Arial"/>
              </a:rPr>
              <a:t> r</a:t>
            </a:r>
            <a:r>
              <a:rPr sz="2200" u="heavy" dirty="0">
                <a:latin typeface="Arial"/>
                <a:cs typeface="Arial"/>
              </a:rPr>
              <a:t>o</a:t>
            </a:r>
            <a:r>
              <a:rPr sz="2200" u="heavy" spc="-5" dirty="0">
                <a:latin typeface="Arial"/>
                <a:cs typeface="Arial"/>
              </a:rPr>
              <a:t>o</a:t>
            </a:r>
            <a:r>
              <a:rPr sz="2200" u="heavy" spc="-10" dirty="0">
                <a:latin typeface="Arial"/>
                <a:cs typeface="Arial"/>
              </a:rPr>
              <a:t>t</a:t>
            </a:r>
            <a:r>
              <a:rPr sz="2200" u="heavy" spc="-15" dirty="0">
                <a:latin typeface="Arial"/>
                <a:cs typeface="Arial"/>
              </a:rPr>
              <a:t> </a:t>
            </a:r>
            <a:r>
              <a:rPr sz="2200" u="heavy" dirty="0">
                <a:latin typeface="Arial"/>
                <a:cs typeface="Arial"/>
              </a:rPr>
              <a:t>n</a:t>
            </a:r>
            <a:r>
              <a:rPr sz="2200" u="heavy" spc="-5" dirty="0">
                <a:latin typeface="Arial"/>
                <a:cs typeface="Arial"/>
              </a:rPr>
              <a:t>o</a:t>
            </a:r>
            <a:r>
              <a:rPr sz="2200" u="heavy" dirty="0">
                <a:latin typeface="Arial"/>
                <a:cs typeface="Arial"/>
              </a:rPr>
              <a:t>de</a:t>
            </a:r>
            <a:r>
              <a:rPr sz="2200" u="heavy" spc="-15" dirty="0">
                <a:latin typeface="Arial"/>
                <a:cs typeface="Arial"/>
              </a:rPr>
              <a:t> </a:t>
            </a:r>
            <a:r>
              <a:rPr sz="2200" u="heavy" spc="-5" dirty="0">
                <a:latin typeface="Arial"/>
                <a:cs typeface="Arial"/>
              </a:rPr>
              <a:t>(ma</a:t>
            </a:r>
            <a:r>
              <a:rPr sz="2200" u="heavy" spc="5" dirty="0">
                <a:latin typeface="Arial"/>
                <a:cs typeface="Arial"/>
              </a:rPr>
              <a:t>x</a:t>
            </a:r>
            <a:r>
              <a:rPr sz="2200" u="heavy" spc="-5" dirty="0">
                <a:latin typeface="Arial"/>
                <a:cs typeface="Arial"/>
              </a:rPr>
              <a:t>-h</a:t>
            </a:r>
            <a:r>
              <a:rPr sz="2200" u="heavy" dirty="0">
                <a:latin typeface="Arial"/>
                <a:cs typeface="Arial"/>
              </a:rPr>
              <a:t>e</a:t>
            </a:r>
            <a:r>
              <a:rPr sz="2200" u="heavy" spc="-5" dirty="0">
                <a:latin typeface="Arial"/>
                <a:cs typeface="Arial"/>
              </a:rPr>
              <a:t>ap</a:t>
            </a:r>
            <a:r>
              <a:rPr sz="2200" u="heavy" dirty="0">
                <a:latin typeface="Arial"/>
                <a:cs typeface="Arial"/>
              </a:rPr>
              <a:t>)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0</a:t>
            </a:r>
            <a:r>
              <a:rPr sz="2200" spc="-15" dirty="0">
                <a:latin typeface="Arial"/>
                <a:cs typeface="Arial"/>
              </a:rPr>
              <a:t>,1,2</a:t>
            </a:r>
            <a:r>
              <a:rPr sz="2200" spc="-5" dirty="0">
                <a:latin typeface="Arial"/>
                <a:cs typeface="Arial"/>
              </a:rPr>
              <a:t>,3</a:t>
            </a:r>
            <a:r>
              <a:rPr sz="2200" spc="-15" dirty="0">
                <a:latin typeface="Arial"/>
                <a:cs typeface="Arial"/>
              </a:rPr>
              <a:t>,4,5,6,7</a:t>
            </a:r>
            <a:r>
              <a:rPr sz="2200" spc="-5" dirty="0">
                <a:latin typeface="Arial"/>
                <a:cs typeface="Arial"/>
              </a:rPr>
              <a:t>,8</a:t>
            </a:r>
            <a:r>
              <a:rPr sz="2200" spc="-15" dirty="0">
                <a:latin typeface="Arial"/>
                <a:cs typeface="Arial"/>
              </a:rPr>
              <a:t>,9</a:t>
            </a:r>
            <a:endParaRPr sz="2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7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P</a:t>
            </a:r>
            <a:r>
              <a:rPr spc="-10" dirty="0"/>
              <a:t>r</a:t>
            </a:r>
            <a:r>
              <a:rPr spc="-5" dirty="0"/>
              <a:t>io</a:t>
            </a:r>
            <a:r>
              <a:rPr spc="-10" dirty="0"/>
              <a:t>r</a:t>
            </a:r>
            <a:r>
              <a:rPr spc="-5" dirty="0"/>
              <a:t>it</a:t>
            </a:r>
            <a:r>
              <a:rPr dirty="0"/>
              <a:t>y</a:t>
            </a:r>
            <a:r>
              <a:rPr spc="-10" dirty="0"/>
              <a:t> </a:t>
            </a:r>
            <a:r>
              <a:rPr spc="-35" dirty="0"/>
              <a:t>Q</a:t>
            </a:r>
            <a:r>
              <a:rPr spc="-5" dirty="0"/>
              <a:t>ue</a:t>
            </a:r>
            <a:r>
              <a:rPr spc="5" dirty="0"/>
              <a:t>u</a:t>
            </a:r>
            <a:r>
              <a:rPr spc="-5" dirty="0"/>
              <a:t>e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spc="-35" dirty="0"/>
              <a:t>E</a:t>
            </a:r>
            <a:r>
              <a:rPr spc="-15" dirty="0"/>
              <a:t>x</a:t>
            </a:r>
            <a:r>
              <a:rPr spc="-5" dirty="0"/>
              <a:t>ercise</a:t>
            </a:r>
          </a:p>
        </p:txBody>
      </p:sp>
      <p:sp>
        <p:nvSpPr>
          <p:cNvPr id="3" name="object 3"/>
          <p:cNvSpPr/>
          <p:nvPr/>
        </p:nvSpPr>
        <p:spPr>
          <a:xfrm>
            <a:off x="218440" y="1280160"/>
            <a:ext cx="9657080" cy="0"/>
          </a:xfrm>
          <a:custGeom>
            <a:avLst/>
            <a:gdLst/>
            <a:ahLst/>
            <a:cxnLst/>
            <a:rect l="l" t="t" r="r" b="b"/>
            <a:pathLst>
              <a:path w="9657080">
                <a:moveTo>
                  <a:pt x="0" y="0"/>
                </a:moveTo>
                <a:lnTo>
                  <a:pt x="965708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00" y="1959610"/>
            <a:ext cx="140970" cy="142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6119" y="1888148"/>
            <a:ext cx="8897620" cy="77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4460">
              <a:lnSpc>
                <a:spcPct val="139800"/>
              </a:lnSpc>
            </a:pPr>
            <a:r>
              <a:rPr sz="2200" spc="-15" dirty="0">
                <a:latin typeface="Arial"/>
                <a:cs typeface="Arial"/>
              </a:rPr>
              <a:t>F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r </a:t>
            </a:r>
            <a:r>
              <a:rPr sz="2200" spc="-2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24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fo</a:t>
            </a:r>
            <a:r>
              <a:rPr sz="2200" spc="5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lowin</a:t>
            </a:r>
            <a:r>
              <a:rPr sz="2200" dirty="0">
                <a:latin typeface="Arial"/>
                <a:cs typeface="Arial"/>
              </a:rPr>
              <a:t>g </a:t>
            </a:r>
            <a:r>
              <a:rPr sz="2200" spc="-2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key </a:t>
            </a:r>
            <a:r>
              <a:rPr sz="2200" spc="-2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q</a:t>
            </a:r>
            <a:r>
              <a:rPr sz="2200" spc="-5" dirty="0">
                <a:latin typeface="Arial"/>
                <a:cs typeface="Arial"/>
              </a:rPr>
              <a:t>ue</a:t>
            </a:r>
            <a:r>
              <a:rPr sz="2200" dirty="0">
                <a:latin typeface="Arial"/>
                <a:cs typeface="Arial"/>
              </a:rPr>
              <a:t>nce </a:t>
            </a:r>
            <a:r>
              <a:rPr sz="2200" spc="-2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te</a:t>
            </a:r>
            <a:r>
              <a:rPr sz="2200" spc="-5" dirty="0">
                <a:latin typeface="Arial"/>
                <a:cs typeface="Arial"/>
              </a:rPr>
              <a:t>rmin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24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2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ar</a:t>
            </a:r>
            <a:r>
              <a:rPr sz="2200" dirty="0">
                <a:latin typeface="Arial"/>
                <a:cs typeface="Arial"/>
              </a:rPr>
              <a:t>y </a:t>
            </a:r>
            <a:r>
              <a:rPr sz="2200" spc="-2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 </a:t>
            </a:r>
            <a:r>
              <a:rPr sz="2200" spc="-2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btai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d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f</a:t>
            </a:r>
            <a:r>
              <a:rPr sz="2200" spc="-5" dirty="0">
                <a:latin typeface="Arial"/>
                <a:cs typeface="Arial"/>
              </a:rPr>
              <a:t>te</a:t>
            </a:r>
            <a:r>
              <a:rPr sz="2200" dirty="0">
                <a:latin typeface="Arial"/>
                <a:cs typeface="Arial"/>
              </a:rPr>
              <a:t>r 3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cu</a:t>
            </a:r>
            <a:r>
              <a:rPr sz="2200" spc="-5" dirty="0">
                <a:latin typeface="Arial"/>
                <a:cs typeface="Arial"/>
              </a:rPr>
              <a:t>ti</a:t>
            </a:r>
            <a:r>
              <a:rPr sz="2200" spc="10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Deq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eMa</a:t>
            </a:r>
            <a:r>
              <a:rPr sz="2200" dirty="0">
                <a:latin typeface="Arial"/>
                <a:cs typeface="Arial"/>
              </a:rPr>
              <a:t>x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</a:t>
            </a:r>
            <a:r>
              <a:rPr sz="2200" spc="-10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le</a:t>
            </a:r>
            <a:r>
              <a:rPr sz="2200" spc="-15" dirty="0">
                <a:latin typeface="Arial"/>
                <a:cs typeface="Arial"/>
              </a:rPr>
              <a:t>teM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5" dirty="0">
                <a:latin typeface="Arial"/>
                <a:cs typeface="Arial"/>
              </a:rPr>
              <a:t>x</a:t>
            </a:r>
            <a:r>
              <a:rPr sz="2200" dirty="0">
                <a:latin typeface="Arial"/>
                <a:cs typeface="Arial"/>
              </a:rPr>
              <a:t>)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pe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ati</a:t>
            </a:r>
            <a:r>
              <a:rPr sz="2200" spc="5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8000" y="3835400"/>
            <a:ext cx="140970" cy="139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6119" y="3762668"/>
            <a:ext cx="297624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0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1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2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3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spc="-5" dirty="0">
                <a:latin typeface="Arial"/>
                <a:cs typeface="Arial"/>
              </a:rPr>
              <a:t> 4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5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6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7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8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9</a:t>
            </a:r>
            <a:endParaRPr sz="2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80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359" y="449682"/>
            <a:ext cx="838962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ZA" sz="3800" spc="-35" dirty="0" smtClean="0">
                <a:latin typeface="Arial"/>
                <a:cs typeface="Arial"/>
              </a:rPr>
              <a:t>Binary heap – structure property </a:t>
            </a:r>
            <a:endParaRPr sz="3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440" y="989330"/>
            <a:ext cx="9657080" cy="0"/>
          </a:xfrm>
          <a:custGeom>
            <a:avLst/>
            <a:gdLst/>
            <a:ahLst/>
            <a:cxnLst/>
            <a:rect l="l" t="t" r="r" b="b"/>
            <a:pathLst>
              <a:path w="9657080">
                <a:moveTo>
                  <a:pt x="0" y="0"/>
                </a:moveTo>
                <a:lnTo>
                  <a:pt x="965708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77309" y="269131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71340" y="31826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71340" y="3182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29809" y="3639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45129" y="322198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199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45129" y="32219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02329" y="3679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469129" y="3292021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2</a:t>
            </a:r>
            <a:r>
              <a:rPr sz="1800" b="1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49270" y="333139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10890" y="2856229"/>
            <a:ext cx="457200" cy="421640"/>
          </a:xfrm>
          <a:custGeom>
            <a:avLst/>
            <a:gdLst/>
            <a:ahLst/>
            <a:cxnLst/>
            <a:rect l="l" t="t" r="r" b="b"/>
            <a:pathLst>
              <a:path w="457200" h="421639">
                <a:moveTo>
                  <a:pt x="457200" y="0"/>
                </a:moveTo>
                <a:lnTo>
                  <a:pt x="0" y="421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25290" y="2908300"/>
            <a:ext cx="237490" cy="328930"/>
          </a:xfrm>
          <a:custGeom>
            <a:avLst/>
            <a:gdLst/>
            <a:ahLst/>
            <a:cxnLst/>
            <a:rect l="l" t="t" r="r" b="b"/>
            <a:pathLst>
              <a:path w="237489" h="328930">
                <a:moveTo>
                  <a:pt x="0" y="0"/>
                </a:moveTo>
                <a:lnTo>
                  <a:pt x="237489" y="3289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72609" y="31826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72609" y="3182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29809" y="3639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03650" y="256921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03650" y="25692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60850" y="3026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45429" y="22440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551669" y="40728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537709" y="4511221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031740" y="500252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31740" y="5002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90209" y="54597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128259" y="511193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17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884929" y="4676140"/>
            <a:ext cx="543560" cy="477520"/>
          </a:xfrm>
          <a:custGeom>
            <a:avLst/>
            <a:gdLst/>
            <a:ahLst/>
            <a:cxnLst/>
            <a:rect l="l" t="t" r="r" b="b"/>
            <a:pathLst>
              <a:path w="543560" h="477520">
                <a:moveTo>
                  <a:pt x="543560" y="0"/>
                </a:moveTo>
                <a:lnTo>
                  <a:pt x="0" y="47752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85690" y="4728209"/>
            <a:ext cx="237490" cy="328930"/>
          </a:xfrm>
          <a:custGeom>
            <a:avLst/>
            <a:gdLst/>
            <a:ahLst/>
            <a:cxnLst/>
            <a:rect l="l" t="t" r="r" b="b"/>
            <a:pathLst>
              <a:path w="237489" h="328929">
                <a:moveTo>
                  <a:pt x="0" y="0"/>
                </a:moveTo>
                <a:lnTo>
                  <a:pt x="237489" y="32892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33009" y="500252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33009" y="5002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90209" y="54597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70810" y="60147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599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199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599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70810" y="6014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29279" y="6473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20060" y="5519420"/>
            <a:ext cx="548640" cy="563880"/>
          </a:xfrm>
          <a:custGeom>
            <a:avLst/>
            <a:gdLst/>
            <a:ahLst/>
            <a:cxnLst/>
            <a:rect l="l" t="t" r="r" b="b"/>
            <a:pathLst>
              <a:path w="548639" h="563879">
                <a:moveTo>
                  <a:pt x="548639" y="0"/>
                </a:moveTo>
                <a:lnTo>
                  <a:pt x="0" y="56387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64050" y="43891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599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199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599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64050" y="4389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22520" y="4846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25159" y="60147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599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199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599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25159" y="6014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82359" y="6473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757420" y="60515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57420" y="6051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15890" y="6508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96359" y="60515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96359" y="6051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53559" y="6508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530600" y="51371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530600" y="5137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87800" y="5594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96359" y="5594350"/>
            <a:ext cx="182880" cy="457200"/>
          </a:xfrm>
          <a:custGeom>
            <a:avLst/>
            <a:gdLst/>
            <a:ahLst/>
            <a:cxnLst/>
            <a:rect l="l" t="t" r="r" b="b"/>
            <a:pathLst>
              <a:path w="182879" h="457200">
                <a:moveTo>
                  <a:pt x="0" y="0"/>
                </a:moveTo>
                <a:lnTo>
                  <a:pt x="182879" y="457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993640" y="5459729"/>
            <a:ext cx="182880" cy="591820"/>
          </a:xfrm>
          <a:custGeom>
            <a:avLst/>
            <a:gdLst/>
            <a:ahLst/>
            <a:cxnLst/>
            <a:rect l="l" t="t" r="r" b="b"/>
            <a:pathLst>
              <a:path w="182879" h="591820">
                <a:moveTo>
                  <a:pt x="182880" y="0"/>
                </a:moveTo>
                <a:lnTo>
                  <a:pt x="0" y="59182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453379" y="5368290"/>
            <a:ext cx="417830" cy="646430"/>
          </a:xfrm>
          <a:custGeom>
            <a:avLst/>
            <a:gdLst/>
            <a:ahLst/>
            <a:cxnLst/>
            <a:rect l="l" t="t" r="r" b="b"/>
            <a:pathLst>
              <a:path w="417829" h="646429">
                <a:moveTo>
                  <a:pt x="0" y="0"/>
                </a:moveTo>
                <a:lnTo>
                  <a:pt x="417830" y="64643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5850890" y="614444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834890" y="616095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24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986529" y="616095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14</a:t>
            </a:r>
            <a:endParaRPr sz="18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762250" y="612539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604259" y="523004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159000" y="6400800"/>
            <a:ext cx="548640" cy="563880"/>
          </a:xfrm>
          <a:custGeom>
            <a:avLst/>
            <a:gdLst/>
            <a:ahLst/>
            <a:cxnLst/>
            <a:rect l="l" t="t" r="r" b="b"/>
            <a:pathLst>
              <a:path w="548639" h="563879">
                <a:moveTo>
                  <a:pt x="548639" y="0"/>
                </a:moveTo>
                <a:lnTo>
                  <a:pt x="0" y="56388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1883410" y="6967401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19</a:t>
            </a:r>
            <a:endParaRPr sz="18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793239" y="6858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793239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250439" y="7315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Rectangle 25"/>
          <p:cNvSpPr/>
          <p:nvPr/>
        </p:nvSpPr>
        <p:spPr>
          <a:xfrm>
            <a:off x="1155700" y="4311650"/>
            <a:ext cx="51816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225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110">
              <a:lnSpc>
                <a:spcPct val="100000"/>
              </a:lnSpc>
            </a:pPr>
            <a:r>
              <a:rPr spc="5" dirty="0"/>
              <a:t>M</a:t>
            </a:r>
            <a:r>
              <a:rPr spc="-5" dirty="0"/>
              <a:t>in</a:t>
            </a:r>
            <a:r>
              <a:rPr spc="5" dirty="0"/>
              <a:t>–</a:t>
            </a:r>
            <a:r>
              <a:rPr dirty="0"/>
              <a:t>Max</a:t>
            </a:r>
            <a:r>
              <a:rPr spc="-5" dirty="0"/>
              <a:t> </a:t>
            </a:r>
            <a:r>
              <a:rPr spc="10" dirty="0"/>
              <a:t>H</a:t>
            </a:r>
            <a:r>
              <a:rPr spc="-5" dirty="0"/>
              <a:t>eap</a:t>
            </a:r>
            <a:r>
              <a:rPr dirty="0"/>
              <a:t>:</a:t>
            </a:r>
            <a:r>
              <a:rPr spc="-10" dirty="0"/>
              <a:t> </a:t>
            </a:r>
            <a:r>
              <a:rPr spc="-35" dirty="0"/>
              <a:t>E</a:t>
            </a:r>
            <a:r>
              <a:rPr spc="-15" dirty="0"/>
              <a:t>x</a:t>
            </a:r>
            <a:r>
              <a:rPr spc="-5" dirty="0"/>
              <a:t>er</a:t>
            </a:r>
            <a:r>
              <a:rPr spc="5" dirty="0"/>
              <a:t>c</a:t>
            </a:r>
            <a:r>
              <a:rPr spc="-5" dirty="0"/>
              <a:t>i</a:t>
            </a:r>
            <a:r>
              <a:rPr spc="5" dirty="0"/>
              <a:t>s</a:t>
            </a:r>
            <a:r>
              <a:rPr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542290" y="1280160"/>
            <a:ext cx="8618220" cy="0"/>
          </a:xfrm>
          <a:custGeom>
            <a:avLst/>
            <a:gdLst/>
            <a:ahLst/>
            <a:cxnLst/>
            <a:rect l="l" t="t" r="r" b="b"/>
            <a:pathLst>
              <a:path w="8618220">
                <a:moveTo>
                  <a:pt x="0" y="0"/>
                </a:moveTo>
                <a:lnTo>
                  <a:pt x="8618219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8169" y="1926589"/>
            <a:ext cx="142239" cy="1409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8169" y="3469640"/>
            <a:ext cx="142239" cy="1409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7559" y="1842166"/>
            <a:ext cx="8172450" cy="238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0600"/>
              </a:lnSpc>
            </a:pPr>
            <a:r>
              <a:rPr sz="2400" b="1" spc="-35" dirty="0">
                <a:latin typeface="Arial"/>
                <a:cs typeface="Arial"/>
              </a:rPr>
              <a:t>E</a:t>
            </a:r>
            <a:r>
              <a:rPr sz="2400" b="1" dirty="0">
                <a:latin typeface="Arial"/>
                <a:cs typeface="Arial"/>
              </a:rPr>
              <a:t>x</a:t>
            </a:r>
            <a:r>
              <a:rPr sz="2400" b="1" spc="-10" dirty="0">
                <a:latin typeface="Arial"/>
                <a:cs typeface="Arial"/>
              </a:rPr>
              <a:t>a</a:t>
            </a:r>
            <a:r>
              <a:rPr sz="2400" b="1" spc="-5" dirty="0">
                <a:latin typeface="Arial"/>
                <a:cs typeface="Arial"/>
              </a:rPr>
              <a:t>m</a:t>
            </a:r>
            <a:r>
              <a:rPr sz="2400" b="1" spc="-15" dirty="0">
                <a:latin typeface="Arial"/>
                <a:cs typeface="Arial"/>
              </a:rPr>
              <a:t>pl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: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ns</a:t>
            </a:r>
            <a:r>
              <a:rPr sz="2400" spc="-10" dirty="0">
                <a:latin typeface="Arial"/>
                <a:cs typeface="Arial"/>
              </a:rPr>
              <a:t>ert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 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fo</a:t>
            </a:r>
            <a:r>
              <a:rPr sz="2400" spc="-5" dirty="0">
                <a:latin typeface="Arial"/>
                <a:cs typeface="Arial"/>
              </a:rPr>
              <a:t>ll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ng 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eque</a:t>
            </a:r>
            <a:r>
              <a:rPr sz="2400" dirty="0">
                <a:latin typeface="Arial"/>
                <a:cs typeface="Arial"/>
              </a:rPr>
              <a:t>nce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b="1" u="heavy" dirty="0">
                <a:latin typeface="Arial"/>
                <a:cs typeface="Arial"/>
              </a:rPr>
              <a:t>m</a:t>
            </a:r>
            <a:r>
              <a:rPr sz="2400" b="1" u="heavy" spc="-10" dirty="0">
                <a:latin typeface="Arial"/>
                <a:cs typeface="Arial"/>
              </a:rPr>
              <a:t>i</a:t>
            </a:r>
            <a:r>
              <a:rPr sz="2400" b="1" u="heavy" spc="-25" dirty="0">
                <a:latin typeface="Arial"/>
                <a:cs typeface="Arial"/>
              </a:rPr>
              <a:t>n</a:t>
            </a:r>
            <a:r>
              <a:rPr sz="2400" b="1" u="heavy" spc="5" dirty="0">
                <a:latin typeface="Arial"/>
                <a:cs typeface="Arial"/>
              </a:rPr>
              <a:t>-</a:t>
            </a:r>
            <a:r>
              <a:rPr sz="2400" b="1" u="heavy" spc="-5" dirty="0">
                <a:latin typeface="Arial"/>
                <a:cs typeface="Arial"/>
              </a:rPr>
              <a:t>m</a:t>
            </a:r>
            <a:r>
              <a:rPr sz="2400" b="1" u="heavy" spc="-10" dirty="0">
                <a:latin typeface="Arial"/>
                <a:cs typeface="Arial"/>
              </a:rPr>
              <a:t>a</a:t>
            </a:r>
            <a:r>
              <a:rPr sz="2400" b="1" u="heavy" dirty="0">
                <a:latin typeface="Arial"/>
                <a:cs typeface="Arial"/>
              </a:rPr>
              <a:t>x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u="heavy" spc="-25" dirty="0">
                <a:latin typeface="Arial"/>
                <a:cs typeface="Arial"/>
              </a:rPr>
              <a:t>h</a:t>
            </a:r>
            <a:r>
              <a:rPr sz="2400" b="1" u="heavy" spc="-10" dirty="0">
                <a:latin typeface="Arial"/>
                <a:cs typeface="Arial"/>
              </a:rPr>
              <a:t>e</a:t>
            </a:r>
            <a:r>
              <a:rPr sz="2400" b="1" u="heavy" dirty="0">
                <a:latin typeface="Arial"/>
                <a:cs typeface="Arial"/>
              </a:rPr>
              <a:t>a</a:t>
            </a:r>
            <a:r>
              <a:rPr sz="2400" b="1" u="heavy" spc="-15" dirty="0">
                <a:latin typeface="Arial"/>
                <a:cs typeface="Arial"/>
              </a:rPr>
              <a:t>p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{</a:t>
            </a:r>
            <a:r>
              <a:rPr sz="2400" spc="-10" dirty="0">
                <a:latin typeface="Arial"/>
                <a:cs typeface="Arial"/>
              </a:rPr>
              <a:t>10,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1</a:t>
            </a:r>
            <a:r>
              <a:rPr sz="2400" spc="-110" dirty="0">
                <a:latin typeface="Arial"/>
                <a:cs typeface="Arial"/>
              </a:rPr>
              <a:t>1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5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-10" dirty="0">
                <a:latin typeface="Arial"/>
                <a:cs typeface="Arial"/>
              </a:rPr>
              <a:t>3,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19,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22,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9,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8,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25,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7,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spc="-10" dirty="0">
                <a:latin typeface="Arial"/>
                <a:cs typeface="Arial"/>
              </a:rPr>
              <a:t>}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ho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al </a:t>
            </a:r>
            <a:r>
              <a:rPr sz="2400" spc="-10" dirty="0">
                <a:latin typeface="Arial"/>
                <a:cs typeface="Arial"/>
              </a:rPr>
              <a:t>hea</a:t>
            </a:r>
            <a:r>
              <a:rPr sz="2400" dirty="0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  <a:p>
            <a:pPr marL="12700" marR="13335" indent="116839">
              <a:lnSpc>
                <a:spcPct val="140600"/>
              </a:lnSpc>
            </a:pPr>
            <a:r>
              <a:rPr sz="2400" spc="-5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fo</a:t>
            </a:r>
            <a:r>
              <a:rPr sz="2400" dirty="0">
                <a:latin typeface="Arial"/>
                <a:cs typeface="Arial"/>
              </a:rPr>
              <a:t>rm</a:t>
            </a:r>
            <a:r>
              <a:rPr sz="2400" spc="25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25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ete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2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at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2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2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2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he</a:t>
            </a:r>
            <a:r>
              <a:rPr sz="2400" dirty="0">
                <a:latin typeface="Arial"/>
                <a:cs typeface="Arial"/>
              </a:rPr>
              <a:t>ap</a:t>
            </a:r>
            <a:r>
              <a:rPr sz="2400" spc="2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2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 re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b="1" u="heavy" dirty="0">
                <a:latin typeface="Arial"/>
                <a:cs typeface="Arial"/>
              </a:rPr>
              <a:t>m</a:t>
            </a:r>
            <a:r>
              <a:rPr sz="2400" b="1" u="heavy" spc="-10" dirty="0">
                <a:latin typeface="Arial"/>
                <a:cs typeface="Arial"/>
              </a:rPr>
              <a:t>i</a:t>
            </a:r>
            <a:r>
              <a:rPr sz="2400" b="1" u="heavy" spc="-25" dirty="0">
                <a:latin typeface="Arial"/>
                <a:cs typeface="Arial"/>
              </a:rPr>
              <a:t>n</a:t>
            </a:r>
            <a:r>
              <a:rPr sz="2400" b="1" u="heavy" spc="5" dirty="0">
                <a:latin typeface="Arial"/>
                <a:cs typeface="Arial"/>
              </a:rPr>
              <a:t>-</a:t>
            </a:r>
            <a:r>
              <a:rPr sz="2400" b="1" u="heavy" spc="-5" dirty="0">
                <a:latin typeface="Arial"/>
                <a:cs typeface="Arial"/>
              </a:rPr>
              <a:t>m</a:t>
            </a:r>
            <a:r>
              <a:rPr sz="2400" b="1" u="heavy" spc="-10" dirty="0">
                <a:latin typeface="Arial"/>
                <a:cs typeface="Arial"/>
              </a:rPr>
              <a:t>a</a:t>
            </a:r>
            <a:r>
              <a:rPr sz="2400" b="1" u="heavy" dirty="0">
                <a:latin typeface="Arial"/>
                <a:cs typeface="Arial"/>
              </a:rPr>
              <a:t>x</a:t>
            </a:r>
            <a:r>
              <a:rPr sz="2400" b="1" u="heavy" spc="-10" dirty="0">
                <a:latin typeface="Arial"/>
                <a:cs typeface="Arial"/>
              </a:rPr>
              <a:t> </a:t>
            </a:r>
            <a:r>
              <a:rPr sz="2400" b="1" u="heavy" spc="-25" dirty="0">
                <a:latin typeface="Arial"/>
                <a:cs typeface="Arial"/>
              </a:rPr>
              <a:t>h</a:t>
            </a:r>
            <a:r>
              <a:rPr sz="2400" b="1" u="heavy" spc="-10" dirty="0">
                <a:latin typeface="Arial"/>
                <a:cs typeface="Arial"/>
              </a:rPr>
              <a:t>ea</a:t>
            </a:r>
            <a:r>
              <a:rPr sz="2400" b="1" u="heavy" spc="-15" dirty="0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792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110">
              <a:lnSpc>
                <a:spcPct val="100000"/>
              </a:lnSpc>
            </a:pPr>
            <a:r>
              <a:rPr spc="-20" dirty="0"/>
              <a:t>I</a:t>
            </a:r>
            <a:r>
              <a:rPr spc="-30" dirty="0"/>
              <a:t>M</a:t>
            </a:r>
            <a:r>
              <a:rPr spc="-35" dirty="0"/>
              <a:t>PO</a:t>
            </a:r>
            <a:r>
              <a:rPr spc="-75" dirty="0"/>
              <a:t>R</a:t>
            </a:r>
            <a:r>
              <a:rPr spc="-320" dirty="0"/>
              <a:t>T</a:t>
            </a:r>
            <a:r>
              <a:rPr spc="-30" dirty="0"/>
              <a:t>A</a:t>
            </a:r>
            <a:r>
              <a:rPr spc="-5" dirty="0"/>
              <a:t>N</a:t>
            </a:r>
            <a:r>
              <a:rPr dirty="0"/>
              <a:t>T</a:t>
            </a:r>
            <a:r>
              <a:rPr spc="-80" dirty="0"/>
              <a:t> </a:t>
            </a:r>
            <a:r>
              <a:rPr spc="-5" dirty="0"/>
              <a:t>N</a:t>
            </a:r>
            <a:r>
              <a:rPr dirty="0"/>
              <a:t>O</a:t>
            </a:r>
            <a:r>
              <a:rPr spc="-25" dirty="0"/>
              <a:t>TE</a:t>
            </a:r>
          </a:p>
        </p:txBody>
      </p:sp>
      <p:sp>
        <p:nvSpPr>
          <p:cNvPr id="3" name="object 3"/>
          <p:cNvSpPr/>
          <p:nvPr/>
        </p:nvSpPr>
        <p:spPr>
          <a:xfrm>
            <a:off x="542290" y="1280160"/>
            <a:ext cx="8618220" cy="0"/>
          </a:xfrm>
          <a:custGeom>
            <a:avLst/>
            <a:gdLst/>
            <a:ahLst/>
            <a:cxnLst/>
            <a:rect l="l" t="t" r="r" b="b"/>
            <a:pathLst>
              <a:path w="8618220">
                <a:moveTo>
                  <a:pt x="0" y="0"/>
                </a:moveTo>
                <a:lnTo>
                  <a:pt x="8618219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8169" y="1926589"/>
            <a:ext cx="142239" cy="1409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8169" y="2955289"/>
            <a:ext cx="142239" cy="1409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8169" y="3983990"/>
            <a:ext cx="142239" cy="1409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7559" y="1842166"/>
            <a:ext cx="8170545" cy="238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0600"/>
              </a:lnSpc>
            </a:pPr>
            <a:r>
              <a:rPr sz="2400" spc="-135" dirty="0">
                <a:latin typeface="Arial"/>
                <a:cs typeface="Arial"/>
              </a:rPr>
              <a:t>Y</a:t>
            </a:r>
            <a:r>
              <a:rPr sz="2400" spc="-12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1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190" dirty="0">
                <a:latin typeface="Arial"/>
                <a:cs typeface="Arial"/>
              </a:rPr>
              <a:t> </a:t>
            </a:r>
            <a:r>
              <a:rPr sz="2400" b="1" u="heavy" spc="-10" dirty="0">
                <a:latin typeface="Arial"/>
                <a:cs typeface="Arial"/>
              </a:rPr>
              <a:t>s</a:t>
            </a:r>
            <a:r>
              <a:rPr sz="2400" b="1" u="heavy" spc="5" dirty="0">
                <a:latin typeface="Arial"/>
                <a:cs typeface="Arial"/>
              </a:rPr>
              <a:t>t</a:t>
            </a:r>
            <a:r>
              <a:rPr sz="2400" b="1" u="heavy" spc="-10" dirty="0">
                <a:latin typeface="Arial"/>
                <a:cs typeface="Arial"/>
              </a:rPr>
              <a:t>r</a:t>
            </a:r>
            <a:r>
              <a:rPr sz="2400" b="1" u="heavy" spc="-15" dirty="0">
                <a:latin typeface="Arial"/>
                <a:cs typeface="Arial"/>
              </a:rPr>
              <a:t>o</a:t>
            </a:r>
            <a:r>
              <a:rPr sz="2400" b="1" u="heavy" spc="-25" dirty="0">
                <a:latin typeface="Arial"/>
                <a:cs typeface="Arial"/>
              </a:rPr>
              <a:t>n</a:t>
            </a:r>
            <a:r>
              <a:rPr sz="2400" b="1" u="heavy" spc="-15" dirty="0">
                <a:latin typeface="Arial"/>
                <a:cs typeface="Arial"/>
              </a:rPr>
              <a:t>gl</a:t>
            </a:r>
            <a:r>
              <a:rPr sz="2400" b="1" u="heavy" dirty="0">
                <a:latin typeface="Arial"/>
                <a:cs typeface="Arial"/>
              </a:rPr>
              <a:t>y</a:t>
            </a:r>
            <a:r>
              <a:rPr sz="2400" b="1" u="heavy" spc="170" dirty="0">
                <a:latin typeface="Arial"/>
                <a:cs typeface="Arial"/>
              </a:rPr>
              <a:t> </a:t>
            </a:r>
            <a:r>
              <a:rPr sz="2400" b="1" u="heavy" spc="-10" dirty="0">
                <a:latin typeface="Arial"/>
                <a:cs typeface="Arial"/>
              </a:rPr>
              <a:t>a</a:t>
            </a:r>
            <a:r>
              <a:rPr sz="2400" b="1" u="heavy" spc="-25" dirty="0">
                <a:latin typeface="Arial"/>
                <a:cs typeface="Arial"/>
              </a:rPr>
              <a:t>d</a:t>
            </a:r>
            <a:r>
              <a:rPr sz="2400" b="1" u="heavy" spc="-10" dirty="0">
                <a:latin typeface="Arial"/>
                <a:cs typeface="Arial"/>
              </a:rPr>
              <a:t>v</a:t>
            </a:r>
            <a:r>
              <a:rPr sz="2400" b="1" u="heavy" dirty="0">
                <a:latin typeface="Arial"/>
                <a:cs typeface="Arial"/>
              </a:rPr>
              <a:t>i</a:t>
            </a:r>
            <a:r>
              <a:rPr sz="2400" b="1" u="heavy" spc="-10" dirty="0">
                <a:latin typeface="Arial"/>
                <a:cs typeface="Arial"/>
              </a:rPr>
              <a:t>se</a:t>
            </a:r>
            <a:r>
              <a:rPr sz="2400" b="1" u="heavy" spc="-15" dirty="0">
                <a:latin typeface="Arial"/>
                <a:cs typeface="Arial"/>
              </a:rPr>
              <a:t>d</a:t>
            </a:r>
            <a:r>
              <a:rPr sz="2400" b="1" spc="2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1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act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ce</a:t>
            </a:r>
            <a:r>
              <a:rPr sz="2400" spc="200" dirty="0">
                <a:latin typeface="Arial"/>
                <a:cs typeface="Arial"/>
              </a:rPr>
              <a:t> </a:t>
            </a:r>
            <a:r>
              <a:rPr sz="2400" b="1" u="heavy" spc="-10" dirty="0">
                <a:latin typeface="Arial"/>
                <a:cs typeface="Arial"/>
              </a:rPr>
              <a:t>all</a:t>
            </a:r>
            <a:r>
              <a:rPr sz="2400" b="1" spc="19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</a:t>
            </a:r>
            <a:r>
              <a:rPr sz="2400" spc="1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erc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8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d 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 t</a:t>
            </a:r>
            <a:r>
              <a:rPr sz="2400" dirty="0">
                <a:latin typeface="Arial"/>
                <a:cs typeface="Arial"/>
              </a:rPr>
              <a:t>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ectu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n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tes.</a:t>
            </a:r>
            <a:endParaRPr sz="2400">
              <a:latin typeface="Arial"/>
              <a:cs typeface="Arial"/>
            </a:endParaRPr>
          </a:p>
          <a:p>
            <a:pPr marL="97790">
              <a:lnSpc>
                <a:spcPct val="100000"/>
              </a:lnSpc>
              <a:spcBef>
                <a:spcPts val="1170"/>
              </a:spcBef>
            </a:pP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be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rk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ur </a:t>
            </a:r>
            <a:r>
              <a:rPr sz="2400" spc="-10" dirty="0">
                <a:latin typeface="Arial"/>
                <a:cs typeface="Arial"/>
              </a:rPr>
              <a:t>ha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 ta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ss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gn</a:t>
            </a:r>
            <a:r>
              <a:rPr sz="2400" dirty="0">
                <a:latin typeface="Arial"/>
                <a:cs typeface="Arial"/>
              </a:rPr>
              <a:t>me</a:t>
            </a:r>
            <a:r>
              <a:rPr sz="2400" spc="-10" dirty="0">
                <a:latin typeface="Arial"/>
                <a:cs typeface="Arial"/>
              </a:rPr>
              <a:t>nt.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97790">
              <a:lnSpc>
                <a:spcPct val="100000"/>
              </a:lnSpc>
            </a:pPr>
            <a:r>
              <a:rPr sz="2400" spc="-2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od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ck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nd</a:t>
            </a:r>
            <a:r>
              <a:rPr sz="2400" spc="-10" dirty="0">
                <a:latin typeface="Arial"/>
                <a:cs typeface="Arial"/>
              </a:rPr>
              <a:t> en</a:t>
            </a:r>
            <a:r>
              <a:rPr sz="2400" spc="-5" dirty="0">
                <a:latin typeface="Arial"/>
                <a:cs typeface="Arial"/>
              </a:rPr>
              <a:t>j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!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599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359" y="449682"/>
            <a:ext cx="838962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ZA" sz="3800" spc="-35" dirty="0" smtClean="0">
                <a:latin typeface="Arial"/>
                <a:cs typeface="Arial"/>
              </a:rPr>
              <a:t>Binary heap – structure property </a:t>
            </a:r>
            <a:endParaRPr sz="3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440" y="989330"/>
            <a:ext cx="9657080" cy="0"/>
          </a:xfrm>
          <a:custGeom>
            <a:avLst/>
            <a:gdLst/>
            <a:ahLst/>
            <a:cxnLst/>
            <a:rect l="l" t="t" r="r" b="b"/>
            <a:pathLst>
              <a:path w="9657080">
                <a:moveTo>
                  <a:pt x="0" y="0"/>
                </a:moveTo>
                <a:lnTo>
                  <a:pt x="965708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77309" y="269131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71340" y="31826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71340" y="3182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29809" y="3639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45129" y="322198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199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45129" y="32219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02329" y="3679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469129" y="3292021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2</a:t>
            </a:r>
            <a:r>
              <a:rPr sz="1800" b="1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49270" y="333139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10890" y="2856229"/>
            <a:ext cx="457200" cy="421640"/>
          </a:xfrm>
          <a:custGeom>
            <a:avLst/>
            <a:gdLst/>
            <a:ahLst/>
            <a:cxnLst/>
            <a:rect l="l" t="t" r="r" b="b"/>
            <a:pathLst>
              <a:path w="457200" h="421639">
                <a:moveTo>
                  <a:pt x="457200" y="0"/>
                </a:moveTo>
                <a:lnTo>
                  <a:pt x="0" y="421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25290" y="2908300"/>
            <a:ext cx="237490" cy="328930"/>
          </a:xfrm>
          <a:custGeom>
            <a:avLst/>
            <a:gdLst/>
            <a:ahLst/>
            <a:cxnLst/>
            <a:rect l="l" t="t" r="r" b="b"/>
            <a:pathLst>
              <a:path w="237489" h="328930">
                <a:moveTo>
                  <a:pt x="0" y="0"/>
                </a:moveTo>
                <a:lnTo>
                  <a:pt x="237489" y="3289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72609" y="31826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72609" y="3182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29809" y="3639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03650" y="256921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03650" y="25692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60850" y="3026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45429" y="22440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551669" y="40728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537709" y="4511221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031740" y="500252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31740" y="5002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90209" y="54597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128259" y="511193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17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884929" y="4676140"/>
            <a:ext cx="543560" cy="477520"/>
          </a:xfrm>
          <a:custGeom>
            <a:avLst/>
            <a:gdLst/>
            <a:ahLst/>
            <a:cxnLst/>
            <a:rect l="l" t="t" r="r" b="b"/>
            <a:pathLst>
              <a:path w="543560" h="477520">
                <a:moveTo>
                  <a:pt x="543560" y="0"/>
                </a:moveTo>
                <a:lnTo>
                  <a:pt x="0" y="47752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85690" y="4728209"/>
            <a:ext cx="237490" cy="328930"/>
          </a:xfrm>
          <a:custGeom>
            <a:avLst/>
            <a:gdLst/>
            <a:ahLst/>
            <a:cxnLst/>
            <a:rect l="l" t="t" r="r" b="b"/>
            <a:pathLst>
              <a:path w="237489" h="328929">
                <a:moveTo>
                  <a:pt x="0" y="0"/>
                </a:moveTo>
                <a:lnTo>
                  <a:pt x="237489" y="32892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33009" y="500252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33009" y="5002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90209" y="54597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70810" y="60147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599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199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599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70810" y="6014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29279" y="6473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20060" y="5519420"/>
            <a:ext cx="548640" cy="563880"/>
          </a:xfrm>
          <a:custGeom>
            <a:avLst/>
            <a:gdLst/>
            <a:ahLst/>
            <a:cxnLst/>
            <a:rect l="l" t="t" r="r" b="b"/>
            <a:pathLst>
              <a:path w="548639" h="563879">
                <a:moveTo>
                  <a:pt x="548639" y="0"/>
                </a:moveTo>
                <a:lnTo>
                  <a:pt x="0" y="56387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64050" y="43891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599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199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599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64050" y="4389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22520" y="4846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25159" y="60147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599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199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599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25159" y="6014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82359" y="6473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757420" y="60515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57420" y="6051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15890" y="6508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96359" y="60515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96359" y="6051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53559" y="6508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530600" y="51371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530600" y="5137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87800" y="5594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96359" y="5594350"/>
            <a:ext cx="182880" cy="457200"/>
          </a:xfrm>
          <a:custGeom>
            <a:avLst/>
            <a:gdLst/>
            <a:ahLst/>
            <a:cxnLst/>
            <a:rect l="l" t="t" r="r" b="b"/>
            <a:pathLst>
              <a:path w="182879" h="457200">
                <a:moveTo>
                  <a:pt x="0" y="0"/>
                </a:moveTo>
                <a:lnTo>
                  <a:pt x="182879" y="457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993640" y="5459729"/>
            <a:ext cx="182880" cy="591820"/>
          </a:xfrm>
          <a:custGeom>
            <a:avLst/>
            <a:gdLst/>
            <a:ahLst/>
            <a:cxnLst/>
            <a:rect l="l" t="t" r="r" b="b"/>
            <a:pathLst>
              <a:path w="182879" h="591820">
                <a:moveTo>
                  <a:pt x="182880" y="0"/>
                </a:moveTo>
                <a:lnTo>
                  <a:pt x="0" y="59182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453379" y="5368290"/>
            <a:ext cx="417830" cy="646430"/>
          </a:xfrm>
          <a:custGeom>
            <a:avLst/>
            <a:gdLst/>
            <a:ahLst/>
            <a:cxnLst/>
            <a:rect l="l" t="t" r="r" b="b"/>
            <a:pathLst>
              <a:path w="417829" h="646429">
                <a:moveTo>
                  <a:pt x="0" y="0"/>
                </a:moveTo>
                <a:lnTo>
                  <a:pt x="417830" y="64643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5850890" y="614444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834890" y="616095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24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986529" y="616095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14</a:t>
            </a:r>
            <a:endParaRPr sz="18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762250" y="612539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604259" y="523004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159000" y="6400800"/>
            <a:ext cx="548640" cy="563880"/>
          </a:xfrm>
          <a:custGeom>
            <a:avLst/>
            <a:gdLst/>
            <a:ahLst/>
            <a:cxnLst/>
            <a:rect l="l" t="t" r="r" b="b"/>
            <a:pathLst>
              <a:path w="548639" h="563879">
                <a:moveTo>
                  <a:pt x="548639" y="0"/>
                </a:moveTo>
                <a:lnTo>
                  <a:pt x="0" y="56388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1883410" y="6967401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19</a:t>
            </a:r>
            <a:endParaRPr sz="18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793239" y="6858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793239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250439" y="7315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6751320" y="4631692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 smtClean="0">
                <a:solidFill>
                  <a:srgbClr val="0000FF"/>
                </a:solidFill>
              </a:rPr>
              <a:t>insert 22</a:t>
            </a:r>
          </a:p>
          <a:p>
            <a:endParaRPr lang="en-ZA" sz="2400" b="1" dirty="0"/>
          </a:p>
          <a:p>
            <a:r>
              <a:rPr lang="en-ZA" sz="2400" b="1" dirty="0" smtClean="0">
                <a:solidFill>
                  <a:srgbClr val="FF0000"/>
                </a:solidFill>
              </a:rPr>
              <a:t>insert 8</a:t>
            </a:r>
            <a:endParaRPr lang="en-ZA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14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79" y="724002"/>
            <a:ext cx="822769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91585" algn="l"/>
                <a:tab pos="6337935" algn="l"/>
              </a:tabLst>
            </a:pPr>
            <a:r>
              <a:rPr sz="3800" dirty="0">
                <a:latin typeface="Arial"/>
                <a:cs typeface="Arial"/>
              </a:rPr>
              <a:t>H</a:t>
            </a:r>
            <a:r>
              <a:rPr sz="3800" spc="-5" dirty="0">
                <a:latin typeface="Arial"/>
                <a:cs typeface="Arial"/>
              </a:rPr>
              <a:t>ea</a:t>
            </a:r>
            <a:r>
              <a:rPr sz="3800" dirty="0">
                <a:latin typeface="Arial"/>
                <a:cs typeface="Arial"/>
              </a:rPr>
              <a:t>p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30" dirty="0">
                <a:latin typeface="Arial"/>
                <a:cs typeface="Arial"/>
              </a:rPr>
              <a:t>O</a:t>
            </a:r>
            <a:r>
              <a:rPr sz="3800" dirty="0">
                <a:latin typeface="Arial"/>
                <a:cs typeface="Arial"/>
              </a:rPr>
              <a:t>p</a:t>
            </a:r>
            <a:r>
              <a:rPr sz="3800" spc="-5" dirty="0">
                <a:latin typeface="Arial"/>
                <a:cs typeface="Arial"/>
              </a:rPr>
              <a:t>e</a:t>
            </a:r>
            <a:r>
              <a:rPr sz="3800" dirty="0">
                <a:latin typeface="Arial"/>
                <a:cs typeface="Arial"/>
              </a:rPr>
              <a:t>r</a:t>
            </a:r>
            <a:r>
              <a:rPr sz="3800" spc="-5" dirty="0">
                <a:latin typeface="Arial"/>
                <a:cs typeface="Arial"/>
              </a:rPr>
              <a:t>a</a:t>
            </a:r>
            <a:r>
              <a:rPr sz="3800" spc="-15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ion</a:t>
            </a:r>
            <a:r>
              <a:rPr sz="3800" dirty="0">
                <a:latin typeface="Arial"/>
                <a:cs typeface="Arial"/>
              </a:rPr>
              <a:t>s	–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D</a:t>
            </a:r>
            <a:r>
              <a:rPr sz="3800" spc="-5" dirty="0">
                <a:latin typeface="Arial"/>
                <a:cs typeface="Arial"/>
              </a:rPr>
              <a:t>el</a:t>
            </a:r>
            <a:r>
              <a:rPr sz="3800" dirty="0">
                <a:latin typeface="Arial"/>
                <a:cs typeface="Arial"/>
              </a:rPr>
              <a:t>e</a:t>
            </a:r>
            <a:r>
              <a:rPr sz="3800" spc="-25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io</a:t>
            </a:r>
            <a:r>
              <a:rPr sz="3800" dirty="0">
                <a:latin typeface="Arial"/>
                <a:cs typeface="Arial"/>
              </a:rPr>
              <a:t>ns	</a:t>
            </a:r>
            <a:r>
              <a:rPr sz="3800" spc="-35" dirty="0">
                <a:latin typeface="Arial"/>
                <a:cs typeface="Arial"/>
              </a:rPr>
              <a:t>E</a:t>
            </a:r>
            <a:r>
              <a:rPr sz="3800" spc="-15" dirty="0">
                <a:latin typeface="Arial"/>
                <a:cs typeface="Arial"/>
              </a:rPr>
              <a:t>x</a:t>
            </a:r>
            <a:r>
              <a:rPr sz="3800" spc="-5" dirty="0">
                <a:latin typeface="Arial"/>
                <a:cs typeface="Arial"/>
              </a:rPr>
              <a:t>a</a:t>
            </a:r>
            <a:r>
              <a:rPr sz="3800" dirty="0">
                <a:latin typeface="Arial"/>
                <a:cs typeface="Arial"/>
              </a:rPr>
              <a:t>m</a:t>
            </a:r>
            <a:r>
              <a:rPr sz="3800" spc="-5" dirty="0">
                <a:latin typeface="Arial"/>
                <a:cs typeface="Arial"/>
              </a:rPr>
              <a:t>pl</a:t>
            </a:r>
            <a:r>
              <a:rPr sz="3800" dirty="0">
                <a:latin typeface="Arial"/>
                <a:cs typeface="Arial"/>
              </a:rPr>
              <a:t>e</a:t>
            </a:r>
            <a:endParaRPr sz="3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440" y="1280160"/>
            <a:ext cx="8925560" cy="0"/>
          </a:xfrm>
          <a:custGeom>
            <a:avLst/>
            <a:gdLst/>
            <a:ahLst/>
            <a:cxnLst/>
            <a:rect l="l" t="t" r="r" b="b"/>
            <a:pathLst>
              <a:path w="8925560">
                <a:moveTo>
                  <a:pt x="0" y="0"/>
                </a:moveTo>
                <a:lnTo>
                  <a:pt x="892556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49749" y="2490195"/>
            <a:ext cx="3514015" cy="27456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60950" y="466344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2595" y="6455"/>
                </a:lnTo>
                <a:lnTo>
                  <a:pt x="122095" y="24894"/>
                </a:lnTo>
                <a:lnTo>
                  <a:pt x="78486" y="53929"/>
                </a:lnTo>
                <a:lnTo>
                  <a:pt x="43159" y="92171"/>
                </a:lnTo>
                <a:lnTo>
                  <a:pt x="17502" y="138231"/>
                </a:lnTo>
                <a:lnTo>
                  <a:pt x="2903" y="190720"/>
                </a:lnTo>
                <a:lnTo>
                  <a:pt x="0" y="228600"/>
                </a:lnTo>
                <a:lnTo>
                  <a:pt x="734" y="247793"/>
                </a:lnTo>
                <a:lnTo>
                  <a:pt x="11338" y="302117"/>
                </a:lnTo>
                <a:lnTo>
                  <a:pt x="33464" y="350475"/>
                </a:lnTo>
                <a:lnTo>
                  <a:pt x="65722" y="391477"/>
                </a:lnTo>
                <a:lnTo>
                  <a:pt x="106724" y="423735"/>
                </a:lnTo>
                <a:lnTo>
                  <a:pt x="155082" y="445861"/>
                </a:lnTo>
                <a:lnTo>
                  <a:pt x="209406" y="456465"/>
                </a:lnTo>
                <a:lnTo>
                  <a:pt x="228600" y="457200"/>
                </a:lnTo>
                <a:lnTo>
                  <a:pt x="247793" y="456465"/>
                </a:lnTo>
                <a:lnTo>
                  <a:pt x="302117" y="445861"/>
                </a:lnTo>
                <a:lnTo>
                  <a:pt x="350475" y="423735"/>
                </a:lnTo>
                <a:lnTo>
                  <a:pt x="391477" y="391477"/>
                </a:lnTo>
                <a:lnTo>
                  <a:pt x="423735" y="350475"/>
                </a:lnTo>
                <a:lnTo>
                  <a:pt x="445861" y="302117"/>
                </a:lnTo>
                <a:lnTo>
                  <a:pt x="456465" y="247793"/>
                </a:lnTo>
                <a:lnTo>
                  <a:pt x="457200" y="228600"/>
                </a:lnTo>
                <a:lnTo>
                  <a:pt x="456465" y="209406"/>
                </a:lnTo>
                <a:lnTo>
                  <a:pt x="445861" y="155082"/>
                </a:lnTo>
                <a:lnTo>
                  <a:pt x="423735" y="106724"/>
                </a:lnTo>
                <a:lnTo>
                  <a:pt x="391477" y="65722"/>
                </a:lnTo>
                <a:lnTo>
                  <a:pt x="350475" y="33464"/>
                </a:lnTo>
                <a:lnTo>
                  <a:pt x="302117" y="11338"/>
                </a:lnTo>
                <a:lnTo>
                  <a:pt x="247793" y="734"/>
                </a:lnTo>
                <a:lnTo>
                  <a:pt x="228600" y="0"/>
                </a:lnTo>
                <a:close/>
              </a:path>
            </a:pathLst>
          </a:custGeom>
          <a:solidFill>
            <a:srgbClr val="99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60950" y="466344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60950" y="46634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19420" y="51206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491990" y="2723808"/>
            <a:ext cx="33718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1015" dirty="0">
                <a:latin typeface="Arial"/>
                <a:cs typeface="Arial"/>
              </a:rPr>
              <a:t>1</a:t>
            </a:r>
            <a:r>
              <a:rPr sz="2700" b="1" spc="-7" baseline="1543" dirty="0">
                <a:latin typeface="Arial"/>
                <a:cs typeface="Arial"/>
              </a:rPr>
              <a:t>1</a:t>
            </a:r>
            <a:r>
              <a:rPr sz="2700" b="1" spc="-1477" baseline="1543" dirty="0">
                <a:latin typeface="Arial"/>
                <a:cs typeface="Arial"/>
              </a:rPr>
              <a:t>0</a:t>
            </a:r>
            <a:r>
              <a:rPr sz="2200" b="1" dirty="0">
                <a:latin typeface="Arial"/>
                <a:cs typeface="Arial"/>
              </a:rPr>
              <a:t>0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08120" y="380256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73979" y="477284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14750" y="485158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2</a:t>
            </a:r>
            <a:r>
              <a:rPr sz="1800" b="1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66389" y="485158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7670" y="485158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84120" y="3920671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580379" y="13550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787890" y="2929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11220" y="3566159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6350" y="0"/>
                </a:lnTo>
                <a:lnTo>
                  <a:pt x="11429" y="0"/>
                </a:lnTo>
                <a:lnTo>
                  <a:pt x="16509" y="0"/>
                </a:lnTo>
                <a:lnTo>
                  <a:pt x="28735" y="0"/>
                </a:lnTo>
                <a:lnTo>
                  <a:pt x="41553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01390" y="3566159"/>
            <a:ext cx="26034" cy="1270"/>
          </a:xfrm>
          <a:custGeom>
            <a:avLst/>
            <a:gdLst/>
            <a:ahLst/>
            <a:cxnLst/>
            <a:rect l="l" t="t" r="r" b="b"/>
            <a:pathLst>
              <a:path w="26035" h="1270">
                <a:moveTo>
                  <a:pt x="0" y="0"/>
                </a:moveTo>
                <a:lnTo>
                  <a:pt x="12608" y="369"/>
                </a:lnTo>
                <a:lnTo>
                  <a:pt x="25494" y="1017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73779" y="3567429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0" y="0"/>
                </a:moveTo>
                <a:lnTo>
                  <a:pt x="12296" y="932"/>
                </a:lnTo>
                <a:lnTo>
                  <a:pt x="24939" y="124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44900" y="3569970"/>
            <a:ext cx="26034" cy="2540"/>
          </a:xfrm>
          <a:custGeom>
            <a:avLst/>
            <a:gdLst/>
            <a:ahLst/>
            <a:cxnLst/>
            <a:rect l="l" t="t" r="r" b="b"/>
            <a:pathLst>
              <a:path w="26035" h="2539">
                <a:moveTo>
                  <a:pt x="0" y="0"/>
                </a:moveTo>
                <a:lnTo>
                  <a:pt x="12583" y="1299"/>
                </a:lnTo>
                <a:lnTo>
                  <a:pt x="25446" y="225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17290" y="3575050"/>
            <a:ext cx="26034" cy="1905"/>
          </a:xfrm>
          <a:custGeom>
            <a:avLst/>
            <a:gdLst/>
            <a:ahLst/>
            <a:cxnLst/>
            <a:rect l="l" t="t" r="r" b="b"/>
            <a:pathLst>
              <a:path w="26035" h="1904">
                <a:moveTo>
                  <a:pt x="0" y="0"/>
                </a:moveTo>
                <a:lnTo>
                  <a:pt x="13055" y="399"/>
                </a:lnTo>
                <a:lnTo>
                  <a:pt x="25799" y="1389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89679" y="3578859"/>
            <a:ext cx="26034" cy="3175"/>
          </a:xfrm>
          <a:custGeom>
            <a:avLst/>
            <a:gdLst/>
            <a:ahLst/>
            <a:cxnLst/>
            <a:rect l="l" t="t" r="r" b="b"/>
            <a:pathLst>
              <a:path w="26035" h="3175">
                <a:moveTo>
                  <a:pt x="0" y="0"/>
                </a:moveTo>
                <a:lnTo>
                  <a:pt x="13106" y="1352"/>
                </a:lnTo>
                <a:lnTo>
                  <a:pt x="25592" y="270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60800" y="3585209"/>
            <a:ext cx="25400" cy="3175"/>
          </a:xfrm>
          <a:custGeom>
            <a:avLst/>
            <a:gdLst/>
            <a:ahLst/>
            <a:cxnLst/>
            <a:rect l="l" t="t" r="r" b="b"/>
            <a:pathLst>
              <a:path w="25400" h="3175">
                <a:moveTo>
                  <a:pt x="0" y="0"/>
                </a:moveTo>
                <a:lnTo>
                  <a:pt x="12722" y="1306"/>
                </a:lnTo>
                <a:lnTo>
                  <a:pt x="25163" y="2613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34459" y="3594100"/>
            <a:ext cx="25400" cy="3175"/>
          </a:xfrm>
          <a:custGeom>
            <a:avLst/>
            <a:gdLst/>
            <a:ahLst/>
            <a:cxnLst/>
            <a:rect l="l" t="t" r="r" b="b"/>
            <a:pathLst>
              <a:path w="25400" h="3175">
                <a:moveTo>
                  <a:pt x="0" y="0"/>
                </a:moveTo>
                <a:lnTo>
                  <a:pt x="12543" y="1352"/>
                </a:lnTo>
                <a:lnTo>
                  <a:pt x="25365" y="270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05579" y="3602990"/>
            <a:ext cx="26034" cy="3175"/>
          </a:xfrm>
          <a:custGeom>
            <a:avLst/>
            <a:gdLst/>
            <a:ahLst/>
            <a:cxnLst/>
            <a:rect l="l" t="t" r="r" b="b"/>
            <a:pathLst>
              <a:path w="26035" h="3175">
                <a:moveTo>
                  <a:pt x="0" y="0"/>
                </a:moveTo>
                <a:lnTo>
                  <a:pt x="13050" y="1403"/>
                </a:lnTo>
                <a:lnTo>
                  <a:pt x="25484" y="3143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76700" y="3613150"/>
            <a:ext cx="25400" cy="3810"/>
          </a:xfrm>
          <a:custGeom>
            <a:avLst/>
            <a:gdLst/>
            <a:ahLst/>
            <a:cxnLst/>
            <a:rect l="l" t="t" r="r" b="b"/>
            <a:pathLst>
              <a:path w="25400" h="3810">
                <a:moveTo>
                  <a:pt x="0" y="0"/>
                </a:moveTo>
                <a:lnTo>
                  <a:pt x="12107" y="1644"/>
                </a:lnTo>
                <a:lnTo>
                  <a:pt x="24799" y="3571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49090" y="3624579"/>
            <a:ext cx="25400" cy="5715"/>
          </a:xfrm>
          <a:custGeom>
            <a:avLst/>
            <a:gdLst/>
            <a:ahLst/>
            <a:cxnLst/>
            <a:rect l="l" t="t" r="r" b="b"/>
            <a:pathLst>
              <a:path w="25400" h="5714">
                <a:moveTo>
                  <a:pt x="0" y="0"/>
                </a:moveTo>
                <a:lnTo>
                  <a:pt x="12894" y="2661"/>
                </a:lnTo>
                <a:lnTo>
                  <a:pt x="25184" y="5322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18940" y="3638550"/>
            <a:ext cx="26034" cy="5715"/>
          </a:xfrm>
          <a:custGeom>
            <a:avLst/>
            <a:gdLst/>
            <a:ahLst/>
            <a:cxnLst/>
            <a:rect l="l" t="t" r="r" b="b"/>
            <a:pathLst>
              <a:path w="26035" h="5714">
                <a:moveTo>
                  <a:pt x="0" y="0"/>
                </a:moveTo>
                <a:lnTo>
                  <a:pt x="13277" y="2755"/>
                </a:lnTo>
                <a:lnTo>
                  <a:pt x="25558" y="551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90059" y="3655059"/>
            <a:ext cx="24765" cy="5715"/>
          </a:xfrm>
          <a:custGeom>
            <a:avLst/>
            <a:gdLst/>
            <a:ahLst/>
            <a:cxnLst/>
            <a:rect l="l" t="t" r="r" b="b"/>
            <a:pathLst>
              <a:path w="24764" h="5714">
                <a:moveTo>
                  <a:pt x="0" y="0"/>
                </a:moveTo>
                <a:lnTo>
                  <a:pt x="12438" y="2602"/>
                </a:lnTo>
                <a:lnTo>
                  <a:pt x="24595" y="5491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61179" y="3672840"/>
            <a:ext cx="24765" cy="6985"/>
          </a:xfrm>
          <a:custGeom>
            <a:avLst/>
            <a:gdLst/>
            <a:ahLst/>
            <a:cxnLst/>
            <a:rect l="l" t="t" r="r" b="b"/>
            <a:pathLst>
              <a:path w="24764" h="6985">
                <a:moveTo>
                  <a:pt x="0" y="0"/>
                </a:moveTo>
                <a:lnTo>
                  <a:pt x="12176" y="3129"/>
                </a:lnTo>
                <a:lnTo>
                  <a:pt x="24353" y="6878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29759" y="3693159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0" y="0"/>
                </a:moveTo>
                <a:lnTo>
                  <a:pt x="11999" y="3886"/>
                </a:lnTo>
                <a:lnTo>
                  <a:pt x="24281" y="7772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99609" y="3717290"/>
            <a:ext cx="24130" cy="9525"/>
          </a:xfrm>
          <a:custGeom>
            <a:avLst/>
            <a:gdLst/>
            <a:ahLst/>
            <a:cxnLst/>
            <a:rect l="l" t="t" r="r" b="b"/>
            <a:pathLst>
              <a:path w="24129" h="9525">
                <a:moveTo>
                  <a:pt x="0" y="0"/>
                </a:moveTo>
                <a:lnTo>
                  <a:pt x="12274" y="4310"/>
                </a:lnTo>
                <a:lnTo>
                  <a:pt x="23888" y="901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65650" y="3743959"/>
            <a:ext cx="23495" cy="10795"/>
          </a:xfrm>
          <a:custGeom>
            <a:avLst/>
            <a:gdLst/>
            <a:ahLst/>
            <a:cxnLst/>
            <a:rect l="l" t="t" r="r" b="b"/>
            <a:pathLst>
              <a:path w="23495" h="10795">
                <a:moveTo>
                  <a:pt x="0" y="0"/>
                </a:moveTo>
                <a:lnTo>
                  <a:pt x="11605" y="5157"/>
                </a:lnTo>
                <a:lnTo>
                  <a:pt x="23210" y="1031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30420" y="3775709"/>
            <a:ext cx="22225" cy="12700"/>
          </a:xfrm>
          <a:custGeom>
            <a:avLst/>
            <a:gdLst/>
            <a:ahLst/>
            <a:cxnLst/>
            <a:rect l="l" t="t" r="r" b="b"/>
            <a:pathLst>
              <a:path w="22225" h="12700">
                <a:moveTo>
                  <a:pt x="0" y="0"/>
                </a:moveTo>
                <a:lnTo>
                  <a:pt x="10969" y="6481"/>
                </a:lnTo>
                <a:lnTo>
                  <a:pt x="21939" y="1268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92650" y="3813809"/>
            <a:ext cx="20955" cy="15240"/>
          </a:xfrm>
          <a:custGeom>
            <a:avLst/>
            <a:gdLst/>
            <a:ahLst/>
            <a:cxnLst/>
            <a:rect l="l" t="t" r="r" b="b"/>
            <a:pathLst>
              <a:path w="20954" h="15239">
                <a:moveTo>
                  <a:pt x="0" y="0"/>
                </a:moveTo>
                <a:lnTo>
                  <a:pt x="10602" y="7635"/>
                </a:lnTo>
                <a:lnTo>
                  <a:pt x="20879" y="14991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47259" y="3859529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0" y="0"/>
                </a:moveTo>
                <a:lnTo>
                  <a:pt x="8921" y="9018"/>
                </a:lnTo>
                <a:lnTo>
                  <a:pt x="17553" y="18326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90440" y="3916679"/>
            <a:ext cx="11430" cy="24130"/>
          </a:xfrm>
          <a:custGeom>
            <a:avLst/>
            <a:gdLst/>
            <a:ahLst/>
            <a:cxnLst/>
            <a:rect l="l" t="t" r="r" b="b"/>
            <a:pathLst>
              <a:path w="11429" h="24129">
                <a:moveTo>
                  <a:pt x="0" y="0"/>
                </a:moveTo>
                <a:lnTo>
                  <a:pt x="6034" y="11761"/>
                </a:lnTo>
                <a:lnTo>
                  <a:pt x="10865" y="23522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808201" y="3986529"/>
            <a:ext cx="1905" cy="29209"/>
          </a:xfrm>
          <a:custGeom>
            <a:avLst/>
            <a:gdLst/>
            <a:ahLst/>
            <a:cxnLst/>
            <a:rect l="l" t="t" r="r" b="b"/>
            <a:pathLst>
              <a:path w="1904" h="29210">
                <a:moveTo>
                  <a:pt x="1288" y="0"/>
                </a:moveTo>
                <a:lnTo>
                  <a:pt x="1288" y="1270"/>
                </a:lnTo>
                <a:lnTo>
                  <a:pt x="1288" y="2540"/>
                </a:lnTo>
                <a:lnTo>
                  <a:pt x="1288" y="3810"/>
                </a:lnTo>
                <a:lnTo>
                  <a:pt x="1127" y="16043"/>
                </a:lnTo>
                <a:lnTo>
                  <a:pt x="0" y="2876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82332" y="4056379"/>
            <a:ext cx="12065" cy="22225"/>
          </a:xfrm>
          <a:custGeom>
            <a:avLst/>
            <a:gdLst/>
            <a:ahLst/>
            <a:cxnLst/>
            <a:rect l="l" t="t" r="r" b="b"/>
            <a:pathLst>
              <a:path w="12064" h="22225">
                <a:moveTo>
                  <a:pt x="11917" y="0"/>
                </a:moveTo>
                <a:lnTo>
                  <a:pt x="6313" y="10969"/>
                </a:lnTo>
                <a:lnTo>
                  <a:pt x="0" y="21939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735333" y="4114800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79">
                <a:moveTo>
                  <a:pt x="18276" y="0"/>
                </a:moveTo>
                <a:lnTo>
                  <a:pt x="9166" y="8998"/>
                </a:lnTo>
                <a:lnTo>
                  <a:pt x="0" y="17382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78073" y="4161790"/>
            <a:ext cx="20955" cy="13970"/>
          </a:xfrm>
          <a:custGeom>
            <a:avLst/>
            <a:gdLst/>
            <a:ahLst/>
            <a:cxnLst/>
            <a:rect l="l" t="t" r="r" b="b"/>
            <a:pathLst>
              <a:path w="20954" h="13970">
                <a:moveTo>
                  <a:pt x="20926" y="0"/>
                </a:moveTo>
                <a:lnTo>
                  <a:pt x="10608" y="6753"/>
                </a:lnTo>
                <a:lnTo>
                  <a:pt x="0" y="13788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15395" y="4199890"/>
            <a:ext cx="22860" cy="12065"/>
          </a:xfrm>
          <a:custGeom>
            <a:avLst/>
            <a:gdLst/>
            <a:ahLst/>
            <a:cxnLst/>
            <a:rect l="l" t="t" r="r" b="b"/>
            <a:pathLst>
              <a:path w="22860" h="12064">
                <a:moveTo>
                  <a:pt x="22645" y="0"/>
                </a:moveTo>
                <a:lnTo>
                  <a:pt x="11461" y="6337"/>
                </a:lnTo>
                <a:lnTo>
                  <a:pt x="0" y="1205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50059" y="4232909"/>
            <a:ext cx="23495" cy="10795"/>
          </a:xfrm>
          <a:custGeom>
            <a:avLst/>
            <a:gdLst/>
            <a:ahLst/>
            <a:cxnLst/>
            <a:rect l="l" t="t" r="r" b="b"/>
            <a:pathLst>
              <a:path w="23495" h="10795">
                <a:moveTo>
                  <a:pt x="23210" y="0"/>
                </a:moveTo>
                <a:lnTo>
                  <a:pt x="11605" y="5157"/>
                </a:lnTo>
                <a:lnTo>
                  <a:pt x="0" y="1031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82278" y="4260850"/>
            <a:ext cx="24130" cy="8890"/>
          </a:xfrm>
          <a:custGeom>
            <a:avLst/>
            <a:gdLst/>
            <a:ahLst/>
            <a:cxnLst/>
            <a:rect l="l" t="t" r="r" b="b"/>
            <a:pathLst>
              <a:path w="24129" h="8889">
                <a:moveTo>
                  <a:pt x="23681" y="0"/>
                </a:moveTo>
                <a:lnTo>
                  <a:pt x="12161" y="4154"/>
                </a:lnTo>
                <a:lnTo>
                  <a:pt x="0" y="8308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13418" y="4284979"/>
            <a:ext cx="24130" cy="6985"/>
          </a:xfrm>
          <a:custGeom>
            <a:avLst/>
            <a:gdLst/>
            <a:ahLst/>
            <a:cxnLst/>
            <a:rect l="l" t="t" r="r" b="b"/>
            <a:pathLst>
              <a:path w="24129" h="6985">
                <a:moveTo>
                  <a:pt x="23961" y="0"/>
                </a:moveTo>
                <a:lnTo>
                  <a:pt x="12135" y="3578"/>
                </a:lnTo>
                <a:lnTo>
                  <a:pt x="0" y="687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344212" y="4305300"/>
            <a:ext cx="24765" cy="6985"/>
          </a:xfrm>
          <a:custGeom>
            <a:avLst/>
            <a:gdLst/>
            <a:ahLst/>
            <a:cxnLst/>
            <a:rect l="l" t="t" r="r" b="b"/>
            <a:pathLst>
              <a:path w="24764" h="6985">
                <a:moveTo>
                  <a:pt x="24587" y="0"/>
                </a:moveTo>
                <a:lnTo>
                  <a:pt x="12293" y="3666"/>
                </a:lnTo>
                <a:lnTo>
                  <a:pt x="0" y="670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74354" y="4323079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4" h="6350">
                <a:moveTo>
                  <a:pt x="24595" y="0"/>
                </a:moveTo>
                <a:lnTo>
                  <a:pt x="12156" y="3451"/>
                </a:lnTo>
                <a:lnTo>
                  <a:pt x="0" y="6332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01764" y="4339590"/>
            <a:ext cx="25400" cy="5715"/>
          </a:xfrm>
          <a:custGeom>
            <a:avLst/>
            <a:gdLst/>
            <a:ahLst/>
            <a:cxnLst/>
            <a:rect l="l" t="t" r="r" b="b"/>
            <a:pathLst>
              <a:path w="25400" h="5714">
                <a:moveTo>
                  <a:pt x="24795" y="0"/>
                </a:moveTo>
                <a:lnTo>
                  <a:pt x="12397" y="2755"/>
                </a:lnTo>
                <a:lnTo>
                  <a:pt x="0" y="551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31597" y="4353559"/>
            <a:ext cx="25400" cy="4445"/>
          </a:xfrm>
          <a:custGeom>
            <a:avLst/>
            <a:gdLst/>
            <a:ahLst/>
            <a:cxnLst/>
            <a:rect l="l" t="t" r="r" b="b"/>
            <a:pathLst>
              <a:path w="25400" h="4445">
                <a:moveTo>
                  <a:pt x="25112" y="0"/>
                </a:moveTo>
                <a:lnTo>
                  <a:pt x="12695" y="2318"/>
                </a:lnTo>
                <a:lnTo>
                  <a:pt x="0" y="4357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59066" y="4366259"/>
            <a:ext cx="25400" cy="3810"/>
          </a:xfrm>
          <a:custGeom>
            <a:avLst/>
            <a:gdLst/>
            <a:ahLst/>
            <a:cxnLst/>
            <a:rect l="l" t="t" r="r" b="b"/>
            <a:pathLst>
              <a:path w="25400" h="3810">
                <a:moveTo>
                  <a:pt x="25253" y="0"/>
                </a:moveTo>
                <a:lnTo>
                  <a:pt x="12766" y="1711"/>
                </a:lnTo>
                <a:lnTo>
                  <a:pt x="0" y="3701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88074" y="4376420"/>
            <a:ext cx="25400" cy="4445"/>
          </a:xfrm>
          <a:custGeom>
            <a:avLst/>
            <a:gdLst/>
            <a:ahLst/>
            <a:cxnLst/>
            <a:rect l="l" t="t" r="r" b="b"/>
            <a:pathLst>
              <a:path w="25400" h="4445">
                <a:moveTo>
                  <a:pt x="25125" y="0"/>
                </a:moveTo>
                <a:lnTo>
                  <a:pt x="12562" y="1782"/>
                </a:lnTo>
                <a:lnTo>
                  <a:pt x="0" y="3838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917280" y="4385309"/>
            <a:ext cx="25400" cy="3175"/>
          </a:xfrm>
          <a:custGeom>
            <a:avLst/>
            <a:gdLst/>
            <a:ahLst/>
            <a:cxnLst/>
            <a:rect l="l" t="t" r="r" b="b"/>
            <a:pathLst>
              <a:path w="25400" h="3175">
                <a:moveTo>
                  <a:pt x="24799" y="0"/>
                </a:moveTo>
                <a:lnTo>
                  <a:pt x="12692" y="1352"/>
                </a:lnTo>
                <a:lnTo>
                  <a:pt x="0" y="3007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43175" y="4392929"/>
            <a:ext cx="25400" cy="3175"/>
          </a:xfrm>
          <a:custGeom>
            <a:avLst/>
            <a:gdLst/>
            <a:ahLst/>
            <a:cxnLst/>
            <a:rect l="l" t="t" r="r" b="b"/>
            <a:pathLst>
              <a:path w="25400" h="3175">
                <a:moveTo>
                  <a:pt x="25244" y="0"/>
                </a:moveTo>
                <a:lnTo>
                  <a:pt x="12622" y="1962"/>
                </a:lnTo>
                <a:lnTo>
                  <a:pt x="0" y="300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773287" y="4400550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25281" y="0"/>
                </a:moveTo>
                <a:lnTo>
                  <a:pt x="12500" y="348"/>
                </a:lnTo>
                <a:lnTo>
                  <a:pt x="0" y="978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700379" y="4404359"/>
            <a:ext cx="26034" cy="2540"/>
          </a:xfrm>
          <a:custGeom>
            <a:avLst/>
            <a:gdLst/>
            <a:ahLst/>
            <a:cxnLst/>
            <a:rect l="l" t="t" r="r" b="b"/>
            <a:pathLst>
              <a:path w="26035" h="2539">
                <a:moveTo>
                  <a:pt x="25799" y="0"/>
                </a:moveTo>
                <a:lnTo>
                  <a:pt x="12744" y="1258"/>
                </a:lnTo>
                <a:lnTo>
                  <a:pt x="0" y="2207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26802" y="4409440"/>
            <a:ext cx="26034" cy="1270"/>
          </a:xfrm>
          <a:custGeom>
            <a:avLst/>
            <a:gdLst/>
            <a:ahLst/>
            <a:cxnLst/>
            <a:rect l="l" t="t" r="r" b="b"/>
            <a:pathLst>
              <a:path w="26035" h="1270">
                <a:moveTo>
                  <a:pt x="25717" y="0"/>
                </a:moveTo>
                <a:lnTo>
                  <a:pt x="12546" y="369"/>
                </a:lnTo>
                <a:lnTo>
                  <a:pt x="0" y="1017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56118" y="4411979"/>
            <a:ext cx="25400" cy="635"/>
          </a:xfrm>
          <a:custGeom>
            <a:avLst/>
            <a:gdLst/>
            <a:ahLst/>
            <a:cxnLst/>
            <a:rect l="l" t="t" r="r" b="b"/>
            <a:pathLst>
              <a:path w="25400" h="635">
                <a:moveTo>
                  <a:pt x="25281" y="0"/>
                </a:moveTo>
                <a:lnTo>
                  <a:pt x="12500" y="51"/>
                </a:lnTo>
                <a:lnTo>
                  <a:pt x="0" y="41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483728" y="4413250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25281" y="0"/>
                </a:moveTo>
                <a:lnTo>
                  <a:pt x="12500" y="912"/>
                </a:lnTo>
                <a:lnTo>
                  <a:pt x="0" y="1231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402060" y="4414520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33289" y="0"/>
                </a:moveTo>
                <a:lnTo>
                  <a:pt x="30749" y="0"/>
                </a:lnTo>
                <a:lnTo>
                  <a:pt x="28209" y="0"/>
                </a:lnTo>
                <a:lnTo>
                  <a:pt x="25669" y="0"/>
                </a:lnTo>
                <a:lnTo>
                  <a:pt x="12521" y="0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36407" y="4413287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25281" y="1231"/>
                </a:moveTo>
                <a:lnTo>
                  <a:pt x="12500" y="319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264018" y="4411564"/>
            <a:ext cx="25400" cy="635"/>
          </a:xfrm>
          <a:custGeom>
            <a:avLst/>
            <a:gdLst/>
            <a:ahLst/>
            <a:cxnLst/>
            <a:rect l="l" t="t" r="r" b="b"/>
            <a:pathLst>
              <a:path w="25400" h="635">
                <a:moveTo>
                  <a:pt x="25281" y="415"/>
                </a:moveTo>
                <a:lnTo>
                  <a:pt x="12500" y="363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192898" y="4408461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25281" y="978"/>
                </a:moveTo>
                <a:lnTo>
                  <a:pt x="12500" y="629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119238" y="4404651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25281" y="978"/>
                </a:moveTo>
                <a:lnTo>
                  <a:pt x="12500" y="629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046459" y="4399075"/>
            <a:ext cx="26034" cy="1905"/>
          </a:xfrm>
          <a:custGeom>
            <a:avLst/>
            <a:gdLst/>
            <a:ahLst/>
            <a:cxnLst/>
            <a:rect l="l" t="t" r="r" b="b"/>
            <a:pathLst>
              <a:path w="26035" h="1904">
                <a:moveTo>
                  <a:pt x="25670" y="1474"/>
                </a:moveTo>
                <a:lnTo>
                  <a:pt x="12523" y="1048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975417" y="4392764"/>
            <a:ext cx="26034" cy="3175"/>
          </a:xfrm>
          <a:custGeom>
            <a:avLst/>
            <a:gdLst/>
            <a:ahLst/>
            <a:cxnLst/>
            <a:rect l="l" t="t" r="r" b="b"/>
            <a:pathLst>
              <a:path w="26035" h="3175">
                <a:moveTo>
                  <a:pt x="25592" y="2705"/>
                </a:moveTo>
                <a:lnTo>
                  <a:pt x="12486" y="1352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902096" y="4384706"/>
            <a:ext cx="25400" cy="3175"/>
          </a:xfrm>
          <a:custGeom>
            <a:avLst/>
            <a:gdLst/>
            <a:ahLst/>
            <a:cxnLst/>
            <a:rect l="l" t="t" r="r" b="b"/>
            <a:pathLst>
              <a:path w="25400" h="3175">
                <a:moveTo>
                  <a:pt x="25253" y="3143"/>
                </a:moveTo>
                <a:lnTo>
                  <a:pt x="12766" y="1739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830745" y="4375027"/>
            <a:ext cx="26034" cy="4445"/>
          </a:xfrm>
          <a:custGeom>
            <a:avLst/>
            <a:gdLst/>
            <a:ahLst/>
            <a:cxnLst/>
            <a:rect l="l" t="t" r="r" b="b"/>
            <a:pathLst>
              <a:path w="26035" h="4445">
                <a:moveTo>
                  <a:pt x="25484" y="3932"/>
                </a:moveTo>
                <a:lnTo>
                  <a:pt x="12434" y="1658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760884" y="4364583"/>
            <a:ext cx="26034" cy="4445"/>
          </a:xfrm>
          <a:custGeom>
            <a:avLst/>
            <a:gdLst/>
            <a:ahLst/>
            <a:cxnLst/>
            <a:rect l="l" t="t" r="r" b="b"/>
            <a:pathLst>
              <a:path w="26035" h="4445">
                <a:moveTo>
                  <a:pt x="25495" y="4216"/>
                </a:moveTo>
                <a:lnTo>
                  <a:pt x="12598" y="1967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687607" y="4351978"/>
            <a:ext cx="25400" cy="4445"/>
          </a:xfrm>
          <a:custGeom>
            <a:avLst/>
            <a:gdLst/>
            <a:ahLst/>
            <a:cxnLst/>
            <a:rect l="l" t="t" r="r" b="b"/>
            <a:pathLst>
              <a:path w="25400" h="4445">
                <a:moveTo>
                  <a:pt x="25112" y="4121"/>
                </a:moveTo>
                <a:lnTo>
                  <a:pt x="12695" y="2366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616245" y="4337625"/>
            <a:ext cx="25400" cy="5080"/>
          </a:xfrm>
          <a:custGeom>
            <a:avLst/>
            <a:gdLst/>
            <a:ahLst/>
            <a:cxnLst/>
            <a:rect l="l" t="t" r="r" b="b"/>
            <a:pathLst>
              <a:path w="25400" h="5079">
                <a:moveTo>
                  <a:pt x="25354" y="4504"/>
                </a:moveTo>
                <a:lnTo>
                  <a:pt x="12472" y="2590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547154" y="4321399"/>
            <a:ext cx="24765" cy="5715"/>
          </a:xfrm>
          <a:custGeom>
            <a:avLst/>
            <a:gdLst/>
            <a:ahLst/>
            <a:cxnLst/>
            <a:rect l="l" t="t" r="r" b="b"/>
            <a:pathLst>
              <a:path w="24764" h="5714">
                <a:moveTo>
                  <a:pt x="24595" y="5491"/>
                </a:moveTo>
                <a:lnTo>
                  <a:pt x="12156" y="2889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476042" y="4302623"/>
            <a:ext cx="24765" cy="6985"/>
          </a:xfrm>
          <a:custGeom>
            <a:avLst/>
            <a:gdLst/>
            <a:ahLst/>
            <a:cxnLst/>
            <a:rect l="l" t="t" r="r" b="b"/>
            <a:pathLst>
              <a:path w="24764" h="6985">
                <a:moveTo>
                  <a:pt x="24587" y="6486"/>
                </a:moveTo>
                <a:lnTo>
                  <a:pt x="12293" y="3381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396946" y="4277542"/>
            <a:ext cx="36830" cy="11430"/>
          </a:xfrm>
          <a:custGeom>
            <a:avLst/>
            <a:gdLst/>
            <a:ahLst/>
            <a:cxnLst/>
            <a:rect l="l" t="t" r="r" b="b"/>
            <a:pathLst>
              <a:path w="36830" h="11429">
                <a:moveTo>
                  <a:pt x="36373" y="11248"/>
                </a:moveTo>
                <a:lnTo>
                  <a:pt x="24148" y="7761"/>
                </a:lnTo>
                <a:lnTo>
                  <a:pt x="12205" y="4283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338605" y="4256482"/>
            <a:ext cx="24130" cy="9525"/>
          </a:xfrm>
          <a:custGeom>
            <a:avLst/>
            <a:gdLst/>
            <a:ahLst/>
            <a:cxnLst/>
            <a:rect l="l" t="t" r="r" b="b"/>
            <a:pathLst>
              <a:path w="24130" h="9525">
                <a:moveTo>
                  <a:pt x="23594" y="9447"/>
                </a:moveTo>
                <a:lnTo>
                  <a:pt x="11658" y="4409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273385" y="4228944"/>
            <a:ext cx="24130" cy="10795"/>
          </a:xfrm>
          <a:custGeom>
            <a:avLst/>
            <a:gdLst/>
            <a:ahLst/>
            <a:cxnLst/>
            <a:rect l="l" t="t" r="r" b="b"/>
            <a:pathLst>
              <a:path w="24130" h="10795">
                <a:moveTo>
                  <a:pt x="24044" y="10315"/>
                </a:moveTo>
                <a:lnTo>
                  <a:pt x="11585" y="5157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207597" y="4194891"/>
            <a:ext cx="22860" cy="12700"/>
          </a:xfrm>
          <a:custGeom>
            <a:avLst/>
            <a:gdLst/>
            <a:ahLst/>
            <a:cxnLst/>
            <a:rect l="l" t="t" r="r" b="b"/>
            <a:pathLst>
              <a:path w="22860" h="12700">
                <a:moveTo>
                  <a:pt x="22522" y="12618"/>
                </a:moveTo>
                <a:lnTo>
                  <a:pt x="11054" y="6441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147010" y="4155128"/>
            <a:ext cx="20955" cy="15875"/>
          </a:xfrm>
          <a:custGeom>
            <a:avLst/>
            <a:gdLst/>
            <a:ahLst/>
            <a:cxnLst/>
            <a:rect l="l" t="t" r="r" b="b"/>
            <a:pathLst>
              <a:path w="20955" h="15875">
                <a:moveTo>
                  <a:pt x="20879" y="15551"/>
                </a:moveTo>
                <a:lnTo>
                  <a:pt x="10277" y="7612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95726" y="4107903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80" h="18414">
                <a:moveTo>
                  <a:pt x="17553" y="18326"/>
                </a:moveTo>
                <a:lnTo>
                  <a:pt x="8631" y="9308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056113" y="4046365"/>
            <a:ext cx="12065" cy="22860"/>
          </a:xfrm>
          <a:custGeom>
            <a:avLst/>
            <a:gdLst/>
            <a:ahLst/>
            <a:cxnLst/>
            <a:rect l="l" t="t" r="r" b="b"/>
            <a:pathLst>
              <a:path w="12064" h="22860">
                <a:moveTo>
                  <a:pt x="11446" y="22714"/>
                </a:moveTo>
                <a:lnTo>
                  <a:pt x="5258" y="11659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044700" y="3965072"/>
            <a:ext cx="2540" cy="36830"/>
          </a:xfrm>
          <a:custGeom>
            <a:avLst/>
            <a:gdLst/>
            <a:ahLst/>
            <a:cxnLst/>
            <a:rect l="l" t="t" r="r" b="b"/>
            <a:pathLst>
              <a:path w="2539" h="36829">
                <a:moveTo>
                  <a:pt x="0" y="36697"/>
                </a:moveTo>
                <a:lnTo>
                  <a:pt x="0" y="32887"/>
                </a:lnTo>
                <a:lnTo>
                  <a:pt x="0" y="29077"/>
                </a:lnTo>
                <a:lnTo>
                  <a:pt x="0" y="25267"/>
                </a:lnTo>
                <a:lnTo>
                  <a:pt x="786" y="12629"/>
                </a:lnTo>
                <a:lnTo>
                  <a:pt x="2521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057400" y="3908561"/>
            <a:ext cx="11430" cy="22225"/>
          </a:xfrm>
          <a:custGeom>
            <a:avLst/>
            <a:gdLst/>
            <a:ahLst/>
            <a:cxnLst/>
            <a:rect l="l" t="t" r="r" b="b"/>
            <a:pathLst>
              <a:path w="11430" h="22225">
                <a:moveTo>
                  <a:pt x="0" y="22088"/>
                </a:moveTo>
                <a:lnTo>
                  <a:pt x="4902" y="11214"/>
                </a:lnTo>
                <a:lnTo>
                  <a:pt x="11043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096770" y="3852550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80" h="18414">
                <a:moveTo>
                  <a:pt x="0" y="18409"/>
                </a:moveTo>
                <a:lnTo>
                  <a:pt x="8502" y="9036"/>
                </a:lnTo>
                <a:lnTo>
                  <a:pt x="1762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148839" y="3801285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89">
                <a:moveTo>
                  <a:pt x="0" y="21414"/>
                </a:moveTo>
                <a:lnTo>
                  <a:pt x="10127" y="14742"/>
                </a:lnTo>
                <a:lnTo>
                  <a:pt x="20531" y="7512"/>
                </a:lnTo>
                <a:lnTo>
                  <a:pt x="31486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211070" y="3770917"/>
            <a:ext cx="22860" cy="12700"/>
          </a:xfrm>
          <a:custGeom>
            <a:avLst/>
            <a:gdLst/>
            <a:ahLst/>
            <a:cxnLst/>
            <a:rect l="l" t="t" r="r" b="b"/>
            <a:pathLst>
              <a:path w="22860" h="12700">
                <a:moveTo>
                  <a:pt x="0" y="12412"/>
                </a:moveTo>
                <a:lnTo>
                  <a:pt x="11167" y="5882"/>
                </a:lnTo>
                <a:lnTo>
                  <a:pt x="22334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274570" y="3735301"/>
            <a:ext cx="35560" cy="15240"/>
          </a:xfrm>
          <a:custGeom>
            <a:avLst/>
            <a:gdLst/>
            <a:ahLst/>
            <a:cxnLst/>
            <a:rect l="l" t="t" r="r" b="b"/>
            <a:pathLst>
              <a:path w="35560" h="15239">
                <a:moveTo>
                  <a:pt x="0" y="15008"/>
                </a:moveTo>
                <a:lnTo>
                  <a:pt x="11301" y="10005"/>
                </a:lnTo>
                <a:lnTo>
                  <a:pt x="22871" y="5002"/>
                </a:lnTo>
                <a:lnTo>
                  <a:pt x="34981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341879" y="3713140"/>
            <a:ext cx="23495" cy="9525"/>
          </a:xfrm>
          <a:custGeom>
            <a:avLst/>
            <a:gdLst/>
            <a:ahLst/>
            <a:cxnLst/>
            <a:rect l="l" t="t" r="r" b="b"/>
            <a:pathLst>
              <a:path w="23494" h="9525">
                <a:moveTo>
                  <a:pt x="0" y="9230"/>
                </a:moveTo>
                <a:lnTo>
                  <a:pt x="11373" y="4753"/>
                </a:lnTo>
                <a:lnTo>
                  <a:pt x="23377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410460" y="3690467"/>
            <a:ext cx="24130" cy="8255"/>
          </a:xfrm>
          <a:custGeom>
            <a:avLst/>
            <a:gdLst/>
            <a:ahLst/>
            <a:cxnLst/>
            <a:rect l="l" t="t" r="r" b="b"/>
            <a:pathLst>
              <a:path w="24130" h="8254">
                <a:moveTo>
                  <a:pt x="0" y="7772"/>
                </a:moveTo>
                <a:lnTo>
                  <a:pt x="11708" y="3886"/>
                </a:lnTo>
                <a:lnTo>
                  <a:pt x="23717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479039" y="3669944"/>
            <a:ext cx="24765" cy="6985"/>
          </a:xfrm>
          <a:custGeom>
            <a:avLst/>
            <a:gdLst/>
            <a:ahLst/>
            <a:cxnLst/>
            <a:rect l="l" t="t" r="r" b="b"/>
            <a:pathLst>
              <a:path w="24764" h="6985">
                <a:moveTo>
                  <a:pt x="0" y="6705"/>
                </a:moveTo>
                <a:lnTo>
                  <a:pt x="12293" y="3038"/>
                </a:lnTo>
                <a:lnTo>
                  <a:pt x="24587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548889" y="3652537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4" h="6350">
                <a:moveTo>
                  <a:pt x="0" y="6332"/>
                </a:moveTo>
                <a:lnTo>
                  <a:pt x="11874" y="2881"/>
                </a:lnTo>
                <a:lnTo>
                  <a:pt x="24317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620010" y="3637038"/>
            <a:ext cx="24765" cy="5715"/>
          </a:xfrm>
          <a:custGeom>
            <a:avLst/>
            <a:gdLst/>
            <a:ahLst/>
            <a:cxnLst/>
            <a:rect l="l" t="t" r="r" b="b"/>
            <a:pathLst>
              <a:path w="24764" h="5714">
                <a:moveTo>
                  <a:pt x="0" y="5322"/>
                </a:moveTo>
                <a:lnTo>
                  <a:pt x="12028" y="2661"/>
                </a:lnTo>
                <a:lnTo>
                  <a:pt x="24381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689860" y="3622998"/>
            <a:ext cx="25400" cy="4445"/>
          </a:xfrm>
          <a:custGeom>
            <a:avLst/>
            <a:gdLst/>
            <a:ahLst/>
            <a:cxnLst/>
            <a:rect l="l" t="t" r="r" b="b"/>
            <a:pathLst>
              <a:path w="25400" h="4445">
                <a:moveTo>
                  <a:pt x="0" y="4121"/>
                </a:moveTo>
                <a:lnTo>
                  <a:pt x="12979" y="2366"/>
                </a:lnTo>
                <a:lnTo>
                  <a:pt x="25348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762250" y="3611473"/>
            <a:ext cx="25400" cy="4445"/>
          </a:xfrm>
          <a:custGeom>
            <a:avLst/>
            <a:gdLst/>
            <a:ahLst/>
            <a:cxnLst/>
            <a:rect l="l" t="t" r="r" b="b"/>
            <a:pathLst>
              <a:path w="25400" h="4445">
                <a:moveTo>
                  <a:pt x="0" y="4216"/>
                </a:moveTo>
                <a:lnTo>
                  <a:pt x="12606" y="1967"/>
                </a:lnTo>
                <a:lnTo>
                  <a:pt x="24931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833370" y="3600558"/>
            <a:ext cx="26034" cy="3810"/>
          </a:xfrm>
          <a:custGeom>
            <a:avLst/>
            <a:gdLst/>
            <a:ahLst/>
            <a:cxnLst/>
            <a:rect l="l" t="t" r="r" b="b"/>
            <a:pathLst>
              <a:path w="26035" h="3810">
                <a:moveTo>
                  <a:pt x="0" y="3701"/>
                </a:moveTo>
                <a:lnTo>
                  <a:pt x="13050" y="1990"/>
                </a:lnTo>
                <a:lnTo>
                  <a:pt x="25484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905760" y="3592664"/>
            <a:ext cx="25400" cy="3175"/>
          </a:xfrm>
          <a:custGeom>
            <a:avLst/>
            <a:gdLst/>
            <a:ahLst/>
            <a:cxnLst/>
            <a:rect l="l" t="t" r="r" b="b"/>
            <a:pathLst>
              <a:path w="25400" h="3175">
                <a:moveTo>
                  <a:pt x="0" y="2705"/>
                </a:moveTo>
                <a:lnTo>
                  <a:pt x="12543" y="1352"/>
                </a:lnTo>
                <a:lnTo>
                  <a:pt x="25365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978150" y="3585005"/>
            <a:ext cx="26034" cy="1905"/>
          </a:xfrm>
          <a:custGeom>
            <a:avLst/>
            <a:gdLst/>
            <a:ahLst/>
            <a:cxnLst/>
            <a:rect l="l" t="t" r="r" b="b"/>
            <a:pathLst>
              <a:path w="26035" h="1904">
                <a:moveTo>
                  <a:pt x="0" y="1474"/>
                </a:moveTo>
                <a:lnTo>
                  <a:pt x="13146" y="1048"/>
                </a:lnTo>
                <a:lnTo>
                  <a:pt x="2567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49270" y="3578693"/>
            <a:ext cx="25400" cy="3175"/>
          </a:xfrm>
          <a:custGeom>
            <a:avLst/>
            <a:gdLst/>
            <a:ahLst/>
            <a:cxnLst/>
            <a:rect l="l" t="t" r="r" b="b"/>
            <a:pathLst>
              <a:path w="25400" h="3175">
                <a:moveTo>
                  <a:pt x="0" y="2705"/>
                </a:moveTo>
                <a:lnTo>
                  <a:pt x="12543" y="1352"/>
                </a:lnTo>
                <a:lnTo>
                  <a:pt x="25365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121660" y="3574071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0" y="978"/>
                </a:moveTo>
                <a:lnTo>
                  <a:pt x="12217" y="629"/>
                </a:lnTo>
                <a:lnTo>
                  <a:pt x="25028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195320" y="3570222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0" y="1017"/>
                </a:moveTo>
                <a:lnTo>
                  <a:pt x="12296" y="647"/>
                </a:lnTo>
                <a:lnTo>
                  <a:pt x="24939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266440" y="3567459"/>
            <a:ext cx="26034" cy="1270"/>
          </a:xfrm>
          <a:custGeom>
            <a:avLst/>
            <a:gdLst/>
            <a:ahLst/>
            <a:cxnLst/>
            <a:rect l="l" t="t" r="r" b="b"/>
            <a:pathLst>
              <a:path w="26035" h="1270">
                <a:moveTo>
                  <a:pt x="0" y="1240"/>
                </a:moveTo>
                <a:lnTo>
                  <a:pt x="12608" y="307"/>
                </a:lnTo>
                <a:lnTo>
                  <a:pt x="25494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338829" y="3566159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12616" y="0"/>
                </a:lnTo>
                <a:lnTo>
                  <a:pt x="25511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607050" y="3622040"/>
            <a:ext cx="4141470" cy="1371600"/>
          </a:xfrm>
          <a:custGeom>
            <a:avLst/>
            <a:gdLst/>
            <a:ahLst/>
            <a:cxnLst/>
            <a:rect l="l" t="t" r="r" b="b"/>
            <a:pathLst>
              <a:path w="4141470" h="1371600">
                <a:moveTo>
                  <a:pt x="1090929" y="0"/>
                </a:moveTo>
                <a:lnTo>
                  <a:pt x="1045438" y="833"/>
                </a:lnTo>
                <a:lnTo>
                  <a:pt x="1000174" y="3279"/>
                </a:lnTo>
                <a:lnTo>
                  <a:pt x="955365" y="7252"/>
                </a:lnTo>
                <a:lnTo>
                  <a:pt x="911240" y="12669"/>
                </a:lnTo>
                <a:lnTo>
                  <a:pt x="868025" y="19446"/>
                </a:lnTo>
                <a:lnTo>
                  <a:pt x="825948" y="27500"/>
                </a:lnTo>
                <a:lnTo>
                  <a:pt x="785237" y="36746"/>
                </a:lnTo>
                <a:lnTo>
                  <a:pt x="746119" y="47101"/>
                </a:lnTo>
                <a:lnTo>
                  <a:pt x="708823" y="58481"/>
                </a:lnTo>
                <a:lnTo>
                  <a:pt x="640605" y="83980"/>
                </a:lnTo>
                <a:lnTo>
                  <a:pt x="582403" y="112573"/>
                </a:lnTo>
                <a:lnTo>
                  <a:pt x="536039" y="143589"/>
                </a:lnTo>
                <a:lnTo>
                  <a:pt x="503333" y="176357"/>
                </a:lnTo>
                <a:lnTo>
                  <a:pt x="483870" y="227330"/>
                </a:lnTo>
                <a:lnTo>
                  <a:pt x="483870" y="398780"/>
                </a:lnTo>
                <a:lnTo>
                  <a:pt x="483870" y="568960"/>
                </a:lnTo>
                <a:lnTo>
                  <a:pt x="483870" y="801370"/>
                </a:lnTo>
                <a:lnTo>
                  <a:pt x="0" y="1071880"/>
                </a:lnTo>
                <a:lnTo>
                  <a:pt x="483870" y="1143000"/>
                </a:lnTo>
                <a:lnTo>
                  <a:pt x="503333" y="1194049"/>
                </a:lnTo>
                <a:lnTo>
                  <a:pt x="536039" y="1226939"/>
                </a:lnTo>
                <a:lnTo>
                  <a:pt x="582403" y="1258114"/>
                </a:lnTo>
                <a:lnTo>
                  <a:pt x="640605" y="1286889"/>
                </a:lnTo>
                <a:lnTo>
                  <a:pt x="708823" y="1312578"/>
                </a:lnTo>
                <a:lnTo>
                  <a:pt x="746119" y="1324051"/>
                </a:lnTo>
                <a:lnTo>
                  <a:pt x="785237" y="1334495"/>
                </a:lnTo>
                <a:lnTo>
                  <a:pt x="825948" y="1343825"/>
                </a:lnTo>
                <a:lnTo>
                  <a:pt x="868025" y="1351954"/>
                </a:lnTo>
                <a:lnTo>
                  <a:pt x="911240" y="1358798"/>
                </a:lnTo>
                <a:lnTo>
                  <a:pt x="955365" y="1364270"/>
                </a:lnTo>
                <a:lnTo>
                  <a:pt x="1000174" y="1368285"/>
                </a:lnTo>
                <a:lnTo>
                  <a:pt x="1045438" y="1370757"/>
                </a:lnTo>
                <a:lnTo>
                  <a:pt x="1090929" y="1371600"/>
                </a:lnTo>
                <a:lnTo>
                  <a:pt x="1546859" y="1371600"/>
                </a:lnTo>
                <a:lnTo>
                  <a:pt x="2002790" y="1371600"/>
                </a:lnTo>
                <a:lnTo>
                  <a:pt x="2622550" y="1371600"/>
                </a:lnTo>
                <a:lnTo>
                  <a:pt x="3077209" y="1371600"/>
                </a:lnTo>
                <a:lnTo>
                  <a:pt x="3533140" y="1371600"/>
                </a:lnTo>
                <a:lnTo>
                  <a:pt x="3578640" y="1370757"/>
                </a:lnTo>
                <a:lnTo>
                  <a:pt x="3623931" y="1368285"/>
                </a:lnTo>
                <a:lnTo>
                  <a:pt x="3668781" y="1364270"/>
                </a:lnTo>
                <a:lnTo>
                  <a:pt x="3712961" y="1358798"/>
                </a:lnTo>
                <a:lnTo>
                  <a:pt x="3756243" y="1351954"/>
                </a:lnTo>
                <a:lnTo>
                  <a:pt x="3798396" y="1343825"/>
                </a:lnTo>
                <a:lnTo>
                  <a:pt x="3839190" y="1334495"/>
                </a:lnTo>
                <a:lnTo>
                  <a:pt x="3878397" y="1324051"/>
                </a:lnTo>
                <a:lnTo>
                  <a:pt x="3915786" y="1312578"/>
                </a:lnTo>
                <a:lnTo>
                  <a:pt x="3984194" y="1286889"/>
                </a:lnTo>
                <a:lnTo>
                  <a:pt x="4042578" y="1258114"/>
                </a:lnTo>
                <a:lnTo>
                  <a:pt x="4089102" y="1226939"/>
                </a:lnTo>
                <a:lnTo>
                  <a:pt x="4121928" y="1194049"/>
                </a:lnTo>
                <a:lnTo>
                  <a:pt x="4141470" y="1143000"/>
                </a:lnTo>
                <a:lnTo>
                  <a:pt x="4141470" y="972820"/>
                </a:lnTo>
                <a:lnTo>
                  <a:pt x="4141470" y="801370"/>
                </a:lnTo>
                <a:lnTo>
                  <a:pt x="4141470" y="568960"/>
                </a:lnTo>
                <a:lnTo>
                  <a:pt x="4141470" y="398780"/>
                </a:lnTo>
                <a:lnTo>
                  <a:pt x="4141470" y="227330"/>
                </a:lnTo>
                <a:lnTo>
                  <a:pt x="4139222" y="210208"/>
                </a:lnTo>
                <a:lnTo>
                  <a:pt x="4107342" y="159796"/>
                </a:lnTo>
                <a:lnTo>
                  <a:pt x="4067437" y="127820"/>
                </a:lnTo>
                <a:lnTo>
                  <a:pt x="4014754" y="97932"/>
                </a:lnTo>
                <a:lnTo>
                  <a:pt x="3951128" y="70802"/>
                </a:lnTo>
                <a:lnTo>
                  <a:pt x="3878397" y="47101"/>
                </a:lnTo>
                <a:lnTo>
                  <a:pt x="3839190" y="36746"/>
                </a:lnTo>
                <a:lnTo>
                  <a:pt x="3798396" y="27500"/>
                </a:lnTo>
                <a:lnTo>
                  <a:pt x="3756243" y="19446"/>
                </a:lnTo>
                <a:lnTo>
                  <a:pt x="3712961" y="12669"/>
                </a:lnTo>
                <a:lnTo>
                  <a:pt x="3668781" y="7252"/>
                </a:lnTo>
                <a:lnTo>
                  <a:pt x="3623931" y="3279"/>
                </a:lnTo>
                <a:lnTo>
                  <a:pt x="3578640" y="833"/>
                </a:lnTo>
                <a:lnTo>
                  <a:pt x="3533140" y="0"/>
                </a:lnTo>
                <a:lnTo>
                  <a:pt x="3077209" y="0"/>
                </a:lnTo>
                <a:lnTo>
                  <a:pt x="2622550" y="0"/>
                </a:lnTo>
                <a:lnTo>
                  <a:pt x="2002790" y="0"/>
                </a:lnTo>
                <a:lnTo>
                  <a:pt x="1546859" y="0"/>
                </a:lnTo>
                <a:lnTo>
                  <a:pt x="1090929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090920" y="3622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748519" y="49936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6055359" y="3805102"/>
            <a:ext cx="3661410" cy="1021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010"/>
              </a:lnSpc>
            </a:pPr>
            <a:r>
              <a:rPr sz="1800" b="1" spc="-10" dirty="0">
                <a:latin typeface="Arial"/>
                <a:cs typeface="Arial"/>
              </a:rPr>
              <a:t>Co</a:t>
            </a:r>
            <a:r>
              <a:rPr sz="1800" b="1" spc="-15" dirty="0">
                <a:latin typeface="Arial"/>
                <a:cs typeface="Arial"/>
              </a:rPr>
              <a:t>m</a:t>
            </a:r>
            <a:r>
              <a:rPr sz="1800" b="1" spc="-5" dirty="0">
                <a:latin typeface="Arial"/>
                <a:cs typeface="Arial"/>
              </a:rPr>
              <a:t>par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mpt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sl</a:t>
            </a:r>
            <a:r>
              <a:rPr sz="1800" b="1" spc="-10" dirty="0">
                <a:latin typeface="Arial"/>
                <a:cs typeface="Arial"/>
              </a:rPr>
              <a:t>ot'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(no</a:t>
            </a:r>
            <a:r>
              <a:rPr sz="1800" b="1" spc="-20" dirty="0">
                <a:latin typeface="Arial"/>
                <a:cs typeface="Arial"/>
              </a:rPr>
              <a:t>d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 1</a:t>
            </a:r>
            <a:r>
              <a:rPr sz="1800" b="1" spc="-15" dirty="0">
                <a:latin typeface="Arial"/>
                <a:cs typeface="Arial"/>
              </a:rPr>
              <a:t>0</a:t>
            </a:r>
            <a:r>
              <a:rPr sz="1800" b="1" spc="-5" dirty="0">
                <a:latin typeface="Arial"/>
                <a:cs typeface="Arial"/>
              </a:rPr>
              <a:t>'s) imm</a:t>
            </a:r>
            <a:r>
              <a:rPr sz="1800" b="1" spc="-10" dirty="0">
                <a:latin typeface="Arial"/>
                <a:cs typeface="Arial"/>
              </a:rPr>
              <a:t>ed</a:t>
            </a:r>
            <a:r>
              <a:rPr sz="1800" b="1" spc="-5" dirty="0">
                <a:latin typeface="Arial"/>
                <a:cs typeface="Arial"/>
              </a:rPr>
              <a:t>iat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c</a:t>
            </a:r>
            <a:r>
              <a:rPr sz="1800" b="1" spc="-10" dirty="0">
                <a:latin typeface="Arial"/>
                <a:cs typeface="Arial"/>
              </a:rPr>
              <a:t>hild</a:t>
            </a:r>
            <a:r>
              <a:rPr sz="1800" b="1" spc="-15" dirty="0">
                <a:latin typeface="Arial"/>
                <a:cs typeface="Arial"/>
              </a:rPr>
              <a:t>ren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n</a:t>
            </a:r>
            <a:r>
              <a:rPr sz="1800" b="1" spc="-10" dirty="0">
                <a:latin typeface="Arial"/>
                <a:cs typeface="Arial"/>
              </a:rPr>
              <a:t>o</a:t>
            </a:r>
            <a:r>
              <a:rPr sz="1800" b="1" spc="-5" dirty="0">
                <a:latin typeface="Arial"/>
                <a:cs typeface="Arial"/>
              </a:rPr>
              <a:t>des</a:t>
            </a:r>
            <a:endParaRPr sz="1800">
              <a:latin typeface="Arial"/>
              <a:cs typeface="Arial"/>
            </a:endParaRPr>
          </a:p>
          <a:p>
            <a:pPr marL="511175" marR="503555" algn="ctr">
              <a:lnSpc>
                <a:spcPts val="2010"/>
              </a:lnSpc>
              <a:spcBef>
                <a:spcPts val="10"/>
              </a:spcBef>
            </a:pP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fi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f b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nd 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om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“2</a:t>
            </a:r>
            <a:r>
              <a:rPr sz="1800" spc="-1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”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th</a:t>
            </a:r>
            <a:r>
              <a:rPr sz="1800" dirty="0">
                <a:latin typeface="Arial"/>
                <a:cs typeface="Arial"/>
              </a:rPr>
              <a:t>e min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</a:t>
            </a:r>
            <a:r>
              <a:rPr spc="5" dirty="0"/>
              <a:t>i</a:t>
            </a:r>
            <a:r>
              <a:rPr spc="-5" dirty="0"/>
              <a:t>na</a:t>
            </a:r>
            <a:r>
              <a:rPr spc="5" dirty="0"/>
              <a:t>r</a:t>
            </a:r>
            <a:r>
              <a:rPr dirty="0"/>
              <a:t>y</a:t>
            </a:r>
            <a:r>
              <a:rPr spc="-15" dirty="0"/>
              <a:t> </a:t>
            </a:r>
            <a:r>
              <a:rPr spc="5" dirty="0"/>
              <a:t>H</a:t>
            </a:r>
            <a:r>
              <a:rPr spc="-5" dirty="0"/>
              <a:t>ea</a:t>
            </a:r>
            <a:r>
              <a:rPr dirty="0"/>
              <a:t>p</a:t>
            </a:r>
            <a:r>
              <a:rPr spc="-1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5" dirty="0"/>
              <a:t>D</a:t>
            </a:r>
            <a:r>
              <a:rPr spc="-5" dirty="0"/>
              <a:t>el</a:t>
            </a:r>
            <a:r>
              <a:rPr dirty="0"/>
              <a:t>e</a:t>
            </a:r>
            <a:r>
              <a:rPr spc="-5" dirty="0"/>
              <a:t>tio</a:t>
            </a:r>
            <a:r>
              <a:rPr dirty="0"/>
              <a:t>n</a:t>
            </a:r>
            <a:r>
              <a:rPr spc="-5" dirty="0"/>
              <a:t> Ex</a:t>
            </a:r>
            <a:r>
              <a:rPr spc="5" dirty="0"/>
              <a:t>e</a:t>
            </a:r>
            <a:r>
              <a:rPr dirty="0"/>
              <a:t>rcise</a:t>
            </a:r>
            <a:r>
              <a:rPr spc="-5" dirty="0"/>
              <a:t> </a:t>
            </a:r>
            <a:r>
              <a:rPr dirty="0"/>
              <a:t>(S</a:t>
            </a:r>
            <a:r>
              <a:rPr spc="-5" dirty="0"/>
              <a:t>oluti</a:t>
            </a:r>
            <a:r>
              <a:rPr dirty="0"/>
              <a:t>o</a:t>
            </a:r>
            <a:r>
              <a:rPr spc="-5" dirty="0"/>
              <a:t>n)</a:t>
            </a:r>
          </a:p>
        </p:txBody>
      </p:sp>
      <p:sp>
        <p:nvSpPr>
          <p:cNvPr id="3" name="object 3"/>
          <p:cNvSpPr/>
          <p:nvPr/>
        </p:nvSpPr>
        <p:spPr>
          <a:xfrm>
            <a:off x="218440" y="1280160"/>
            <a:ext cx="8925560" cy="0"/>
          </a:xfrm>
          <a:custGeom>
            <a:avLst/>
            <a:gdLst/>
            <a:ahLst/>
            <a:cxnLst/>
            <a:rect l="l" t="t" r="r" b="b"/>
            <a:pathLst>
              <a:path w="8925560">
                <a:moveTo>
                  <a:pt x="0" y="0"/>
                </a:moveTo>
                <a:lnTo>
                  <a:pt x="892556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300" y="1971039"/>
            <a:ext cx="142240" cy="142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159" y="1899578"/>
            <a:ext cx="7807959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f</a:t>
            </a:r>
            <a:r>
              <a:rPr sz="2200" dirty="0">
                <a:latin typeface="Arial"/>
                <a:cs typeface="Arial"/>
              </a:rPr>
              <a:t> you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fo</a:t>
            </a:r>
            <a:r>
              <a:rPr sz="2200" spc="-5" dirty="0">
                <a:latin typeface="Arial"/>
                <a:cs typeface="Arial"/>
              </a:rPr>
              <a:t>llo</a:t>
            </a:r>
            <a:r>
              <a:rPr sz="2200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ro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ed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 y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u </a:t>
            </a:r>
            <a:r>
              <a:rPr sz="2200" spc="-5" dirty="0">
                <a:latin typeface="Arial"/>
                <a:cs typeface="Arial"/>
              </a:rPr>
              <a:t>wil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ev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tu</a:t>
            </a:r>
            <a:r>
              <a:rPr sz="2200" spc="-5" dirty="0">
                <a:latin typeface="Arial"/>
                <a:cs typeface="Arial"/>
              </a:rPr>
              <a:t>all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foll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g</a:t>
            </a:r>
            <a:r>
              <a:rPr sz="2200" spc="-10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61639" y="2747192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12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7709" y="2574639"/>
            <a:ext cx="4162360" cy="3079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53459" y="3346632"/>
            <a:ext cx="2533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2120" y="4365171"/>
            <a:ext cx="2533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15" dirty="0">
                <a:latin typeface="Arial"/>
                <a:cs typeface="Arial"/>
              </a:rPr>
              <a:t>5</a:t>
            </a:r>
            <a:r>
              <a:rPr sz="1800" b="1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8820" y="4395652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18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10460" y="4395652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23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7300" y="4360092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27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28189" y="3464742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17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71370" y="5301162"/>
            <a:ext cx="2533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15" dirty="0">
                <a:latin typeface="Arial"/>
                <a:cs typeface="Arial"/>
              </a:rPr>
              <a:t>3</a:t>
            </a:r>
            <a:r>
              <a:rPr sz="1800" b="1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6200" y="5282112"/>
            <a:ext cx="2533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15" dirty="0">
                <a:latin typeface="Arial"/>
                <a:cs typeface="Arial"/>
              </a:rPr>
              <a:t>2</a:t>
            </a:r>
            <a:r>
              <a:rPr sz="1800" b="1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8330" y="5317671"/>
            <a:ext cx="2533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15" dirty="0">
                <a:latin typeface="Arial"/>
                <a:cs typeface="Arial"/>
              </a:rPr>
              <a:t>5</a:t>
            </a:r>
            <a:r>
              <a:rPr sz="1800" b="1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1320" y="2576829"/>
            <a:ext cx="4297680" cy="3749040"/>
          </a:xfrm>
          <a:custGeom>
            <a:avLst/>
            <a:gdLst/>
            <a:ahLst/>
            <a:cxnLst/>
            <a:rect l="l" t="t" r="r" b="b"/>
            <a:pathLst>
              <a:path w="4297680" h="3749040">
                <a:moveTo>
                  <a:pt x="2148840" y="3749040"/>
                </a:moveTo>
                <a:lnTo>
                  <a:pt x="0" y="3749040"/>
                </a:lnTo>
                <a:lnTo>
                  <a:pt x="0" y="0"/>
                </a:lnTo>
                <a:lnTo>
                  <a:pt x="4297680" y="0"/>
                </a:lnTo>
                <a:lnTo>
                  <a:pt x="4297680" y="3749040"/>
                </a:lnTo>
                <a:lnTo>
                  <a:pt x="2148840" y="3749040"/>
                </a:lnTo>
                <a:close/>
              </a:path>
            </a:pathLst>
          </a:custGeom>
          <a:ln w="1832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628890" y="2786562"/>
            <a:ext cx="2533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84490" y="2615279"/>
            <a:ext cx="3923600" cy="30549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255000" y="3387271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18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61630" y="4436292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31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13269" y="4436292"/>
            <a:ext cx="2533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15" dirty="0">
                <a:latin typeface="Arial"/>
                <a:cs typeface="Arial"/>
              </a:rPr>
              <a:t>2</a:t>
            </a:r>
            <a:r>
              <a:rPr sz="1800" b="1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60109" y="4400732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27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31000" y="3505382"/>
            <a:ext cx="2533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47740" y="5322752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29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46700" y="5279571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57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70330" y="5828212"/>
            <a:ext cx="17894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spc="5" dirty="0">
                <a:latin typeface="Arial"/>
                <a:cs typeface="Arial"/>
              </a:rPr>
              <a:t>f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d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20" dirty="0">
                <a:latin typeface="Arial"/>
                <a:cs typeface="Arial"/>
              </a:rPr>
              <a:t>n</a:t>
            </a:r>
            <a:r>
              <a:rPr sz="1800" b="1" spc="-15" dirty="0">
                <a:latin typeface="Arial"/>
                <a:cs typeface="Arial"/>
              </a:rPr>
              <a:t>g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707119" y="4456612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54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977129" y="2560320"/>
            <a:ext cx="4297680" cy="3749040"/>
          </a:xfrm>
          <a:custGeom>
            <a:avLst/>
            <a:gdLst/>
            <a:ahLst/>
            <a:cxnLst/>
            <a:rect l="l" t="t" r="r" b="b"/>
            <a:pathLst>
              <a:path w="4297680" h="3749040">
                <a:moveTo>
                  <a:pt x="2148840" y="3749040"/>
                </a:moveTo>
                <a:lnTo>
                  <a:pt x="0" y="3749040"/>
                </a:lnTo>
                <a:lnTo>
                  <a:pt x="0" y="0"/>
                </a:lnTo>
                <a:lnTo>
                  <a:pt x="4297680" y="0"/>
                </a:lnTo>
                <a:lnTo>
                  <a:pt x="4297680" y="3749040"/>
                </a:lnTo>
                <a:lnTo>
                  <a:pt x="2148840" y="3749040"/>
                </a:lnTo>
                <a:close/>
              </a:path>
            </a:pathLst>
          </a:custGeom>
          <a:ln w="1832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399529" y="5847262"/>
            <a:ext cx="17894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spc="5" dirty="0">
                <a:latin typeface="Arial"/>
                <a:cs typeface="Arial"/>
              </a:rPr>
              <a:t>f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d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20" dirty="0">
                <a:latin typeface="Arial"/>
                <a:cs typeface="Arial"/>
              </a:rPr>
              <a:t>n</a:t>
            </a:r>
            <a:r>
              <a:rPr sz="1800" b="1" spc="-15" dirty="0">
                <a:latin typeface="Arial"/>
                <a:cs typeface="Arial"/>
              </a:rPr>
              <a:t>g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8990" y="6638472"/>
            <a:ext cx="709993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u="sng" spc="-10" dirty="0">
                <a:latin typeface="Arial"/>
                <a:cs typeface="Arial"/>
              </a:rPr>
              <a:t>No</a:t>
            </a:r>
            <a:r>
              <a:rPr sz="1800" b="1" u="sng" dirty="0">
                <a:latin typeface="Arial"/>
                <a:cs typeface="Arial"/>
              </a:rPr>
              <a:t>te</a:t>
            </a:r>
            <a:r>
              <a:rPr sz="1800" u="sng" spc="-5" dirty="0">
                <a:latin typeface="Arial"/>
                <a:cs typeface="Arial"/>
              </a:rPr>
              <a:t>: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tr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tur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rd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ro</a:t>
            </a:r>
            <a:r>
              <a:rPr sz="1800" spc="-15" dirty="0">
                <a:latin typeface="Arial"/>
                <a:cs typeface="Arial"/>
              </a:rPr>
              <a:t>per</a:t>
            </a:r>
            <a:r>
              <a:rPr sz="1800" dirty="0">
                <a:latin typeface="Arial"/>
                <a:cs typeface="Arial"/>
              </a:rPr>
              <a:t>ty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</a:t>
            </a:r>
            <a:r>
              <a:rPr sz="1800" spc="-15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nta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times.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140BC958-50C3-4FC3-8A2F-E787B5C9C2F5}" type="slidenum">
              <a:rPr lang="en-US" altLang="en-US"/>
              <a:pPr/>
              <a:t>8</a:t>
            </a:fld>
            <a:endParaRPr lang="en-US" altLang="en-US"/>
          </a:p>
        </p:txBody>
      </p:sp>
      <p:pic>
        <p:nvPicPr>
          <p:cNvPr id="1233922" name="Picture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761" y="196850"/>
            <a:ext cx="12869461" cy="792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84300" y="4997450"/>
            <a:ext cx="685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dirty="0" smtClean="0">
                <a:solidFill>
                  <a:srgbClr val="FF0000"/>
                </a:solidFill>
              </a:rPr>
              <a:t>// while x &lt; its parent, swap it and its parent (hole moves up) :</a:t>
            </a:r>
            <a:endParaRPr lang="en-ZA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66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FED3DACD-9922-40F4-B19C-0A931A5867F8}" type="slidenum">
              <a:rPr lang="en-US" altLang="en-US"/>
              <a:pPr/>
              <a:t>9</a:t>
            </a:fld>
            <a:endParaRPr lang="en-US" altLang="en-US"/>
          </a:p>
        </p:txBody>
      </p:sp>
      <p:pic>
        <p:nvPicPr>
          <p:cNvPr id="1238018" name="Picture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32006" cy="812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87820" y="4768850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dirty="0" smtClean="0">
                <a:solidFill>
                  <a:srgbClr val="FF0000"/>
                </a:solidFill>
              </a:rPr>
              <a:t>// make last item the new root</a:t>
            </a:r>
            <a:endParaRPr lang="en-ZA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32500" y="4235450"/>
            <a:ext cx="405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dirty="0" smtClean="0">
                <a:solidFill>
                  <a:srgbClr val="FF0000"/>
                </a:solidFill>
              </a:rPr>
              <a:t>// pop top element, it’s the smallest</a:t>
            </a:r>
            <a:endParaRPr lang="en-ZA" sz="2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4700" y="5302250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dirty="0" smtClean="0">
                <a:solidFill>
                  <a:srgbClr val="FF0000"/>
                </a:solidFill>
              </a:rPr>
              <a:t>// move this new root down to right place</a:t>
            </a:r>
            <a:endParaRPr lang="en-ZA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3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C471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1791</Words>
  <Application>Microsoft Office PowerPoint</Application>
  <PresentationFormat>Custom</PresentationFormat>
  <Paragraphs>440</Paragraphs>
  <Slides>41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新細明體</vt:lpstr>
      <vt:lpstr>Arial</vt:lpstr>
      <vt:lpstr>Bell MT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Heap – Deletion Exercise (Solution)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Internal Sorting Example : Heapsort</vt:lpstr>
      <vt:lpstr>PowerPoint Presentation</vt:lpstr>
      <vt:lpstr>Internal Sorting: heapsort (Observations)</vt:lpstr>
      <vt:lpstr>Double Ended PQ: Min – Max Heap</vt:lpstr>
      <vt:lpstr>Min–Max Heap: Example</vt:lpstr>
      <vt:lpstr>PowerPoint Presentation</vt:lpstr>
      <vt:lpstr>PowerPoint Presentation</vt:lpstr>
      <vt:lpstr>PowerPoint Presentation</vt:lpstr>
      <vt:lpstr>percolateUp for min-max heap</vt:lpstr>
      <vt:lpstr>percolateUp for min-max heap</vt:lpstr>
      <vt:lpstr>Min–Max Heap Exercise in Class: insert 3</vt:lpstr>
      <vt:lpstr>Min–Max Heap: Insertion Exercise in Class</vt:lpstr>
      <vt:lpstr>percolateDown for min-max heap</vt:lpstr>
      <vt:lpstr>percolateDown for min-max heap</vt:lpstr>
      <vt:lpstr>MIN-MAX Heaps – Deletion of min</vt:lpstr>
      <vt:lpstr>MIN-MAX Heaps – Deletion of min</vt:lpstr>
      <vt:lpstr>MIN-MAX Heaps – Deletion of min</vt:lpstr>
      <vt:lpstr>Min–Max Heap: Exercise in Class</vt:lpstr>
      <vt:lpstr>Min–Max Heap: Exercise in Class</vt:lpstr>
      <vt:lpstr>Min–Max Heap: Exercise in Class</vt:lpstr>
      <vt:lpstr>Min–Max Heap: Exercise in Class</vt:lpstr>
      <vt:lpstr>Min–Max Heap: Exercise in Class</vt:lpstr>
      <vt:lpstr>Priority Queues - Exercise</vt:lpstr>
      <vt:lpstr>Priority Queues - Exercise</vt:lpstr>
      <vt:lpstr>Min–Max Heap: Exercise</vt:lpstr>
      <vt:lpstr>IMPORTANT NOTE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staff</dc:creator>
  <cp:lastModifiedBy>Sonia Berman</cp:lastModifiedBy>
  <cp:revision>49</cp:revision>
  <cp:lastPrinted>2017-05-22T06:34:35Z</cp:lastPrinted>
  <dcterms:created xsi:type="dcterms:W3CDTF">2017-05-12T00:05:58Z</dcterms:created>
  <dcterms:modified xsi:type="dcterms:W3CDTF">2017-05-23T06:36:16Z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2016-03-23T00:00:00Z</vt:filetime>
  </property>
  <property fmtid="{D5CDD505-2E9C-101B-9397-08002B2CF9AE}" pid="3" name="LastSaved">
    <vt:filetime>2017-05-11T00:00:00Z</vt:filetime>
  </property>
</Properties>
</file>