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57" r:id="rId4"/>
    <p:sldId id="265" r:id="rId5"/>
    <p:sldId id="258" r:id="rId6"/>
    <p:sldId id="267" r:id="rId7"/>
    <p:sldId id="266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9000" autoAdjust="0"/>
  </p:normalViewPr>
  <p:slideViewPr>
    <p:cSldViewPr snapToGrid="0" snapToObjects="1">
      <p:cViewPr varScale="1">
        <p:scale>
          <a:sx n="24" d="100"/>
          <a:sy n="24" d="100"/>
        </p:scale>
        <p:origin x="2252" y="2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24F97-A6B2-4C92-B6C7-6287965D4EDA}" type="datetimeFigureOut">
              <a:rPr lang="en-NZ" smtClean="0"/>
              <a:t>9/08/2019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94A81-DAB4-4DEC-927F-DA58CC5367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14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enz.net/10-most-expensive-data-breaches-and-a-simple-trick-to-protect-your-website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ryptopia.co.nz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database-engine/configure-windows/enable-encrypted-connections-to-the-database-engine?view=sql-server-2017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database-engine/configure-windows/enable-encrypted-connections-to-the-database-engine?view=sql-server-2017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y.net/en/1617/decrypting-encrypted-database-object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ervercentral.com/blogs/rotating-tde-certificates-without-re-encrypting-data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a few big breaches and what it cost the company.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97A7"/>
                </a:solidFill>
                <a:hlinkClick r:id="rId3"/>
              </a:rPr>
              <a:t>https://www.toptenz.net/10-most-expensive-data-breaches-and-a-simple-trick-to-protect-your-website.php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97A7"/>
                </a:solidFill>
                <a:hlinkClick r:id="rId4"/>
              </a:rPr>
              <a:t>https://www.cryptopia.co.nz/</a:t>
            </a:r>
            <a:r>
              <a:rPr lang="en-US" u="sng" dirty="0">
                <a:solidFill>
                  <a:srgbClr val="0097A7"/>
                </a:solidFill>
              </a:rPr>
              <a:t> </a:t>
            </a:r>
            <a:r>
              <a:rPr lang="en-US" u="none" dirty="0">
                <a:solidFill>
                  <a:srgbClr val="0097A7"/>
                </a:solidFill>
              </a:rPr>
              <a:t>- Make it personal – affects people in this city at this event.</a:t>
            </a:r>
            <a:endParaRPr lang="en-US" u="non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Promise Encryption solves the problem.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222222"/>
                </a:solidFill>
                <a:highlight>
                  <a:schemeClr val="lt1"/>
                </a:highlight>
              </a:rPr>
              <a:t>General Data Protection Regulation(GDPR) says a bunch of things about what you can and can’t do.  You can only collect data if there’s a business need to do it.  </a:t>
            </a:r>
            <a:r>
              <a:rPr lang="en-US" sz="1400" dirty="0">
                <a:solidFill>
                  <a:srgbClr val="222222"/>
                </a:solidFill>
                <a:highlight>
                  <a:schemeClr val="lt1"/>
                </a:highlight>
              </a:rPr>
              <a:t>can impose fines on data breaches, and those fines get bigger if you can be shown to have not made a reasonable effort to protect your data.  ($10million Euro r 2% of worldwide revenue(not profit) - whichever is higher.  Double if shown to be egregious violation.  There needs to be a real verifiable effort.)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379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5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25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1751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342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Z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  <a:hlinkClick r:id="rId3"/>
              </a:rPr>
              <a:t>https://docs.microsoft.com/en-us/sql/database-engine/configure-windows/enable-encrypted-connections-to-the-database-engine?view=sql-server-2017</a:t>
            </a:r>
            <a:endParaRPr lang="en-NZ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Z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https://msdn.microsoft.com/en-GB/library/mt163865.aspx?f=255&amp;MSPPError=-2147217396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961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hlinkClick r:id="rId3"/>
              </a:rPr>
              <a:t>Force Encryption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hlinkClick r:id="rId3"/>
              </a:rPr>
              <a:t>https://docs.microsoft.com/en-us/sql/database-engine/configure-windows/enable-encrypted-connections-to-the-database-engine?view=sql-server-2017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158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lose your certificates you have no comeback.  You can’t have Microsoft come and solve this problem - you need to have a backup!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7829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710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433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554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https://sqlity.net/en/1617/decrypting-encrypted-database-objects/</a:t>
            </a:r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160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4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36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1816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hlinkClick r:id="rId3"/>
              </a:rPr>
              <a:t>https://www.sqlservercentral.com/blogs/rotating-tde-certificates-without-re-encrypting-data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08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94A81-DAB4-4DEC-927F-DA58CC536739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211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9"/>
            <a:ext cx="10800218" cy="1198562"/>
          </a:xfrm>
        </p:spPr>
        <p:txBody>
          <a:bodyPr/>
          <a:lstStyle/>
          <a:p>
            <a:r>
              <a:rPr lang="en-US" dirty="0"/>
              <a:t>Demystifying Encryption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Robert Douglas</a:t>
            </a:r>
          </a:p>
        </p:txBody>
      </p:sp>
      <p:sp>
        <p:nvSpPr>
          <p:cNvPr id="4" name="Google Shape;56;p12">
            <a:extLst>
              <a:ext uri="{FF2B5EF4-FFF2-40B4-BE49-F238E27FC236}">
                <a16:creationId xmlns:a16="http://schemas.microsoft.com/office/drawing/2014/main" id="{33E5C804-26C0-4AEA-A66E-CFFE704C97C7}"/>
              </a:ext>
            </a:extLst>
          </p:cNvPr>
          <p:cNvSpPr txBox="1">
            <a:spLocks/>
          </p:cNvSpPr>
          <p:nvPr/>
        </p:nvSpPr>
        <p:spPr>
          <a:xfrm>
            <a:off x="4657308" y="4769229"/>
            <a:ext cx="6435000" cy="6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8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Introducing Security to SQL Server - for the rest of us</a:t>
            </a:r>
            <a:r>
              <a:rPr lang="en-US" sz="28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b="1" dirty="0">
              <a:solidFill>
                <a:srgbClr val="4A8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Encryption?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2"/>
            <a:ext cx="10353476" cy="4445173"/>
          </a:xfrm>
        </p:spPr>
        <p:txBody>
          <a:bodyPr>
            <a:normAutofit/>
          </a:bodyPr>
          <a:lstStyle/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Introduced in SQL Server 2014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Available in Standard or Enterprise Edition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Encrypts Native Backup files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Based on a certificate stored securely within the SQL Server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9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360363"/>
            <a:ext cx="5968016" cy="5759449"/>
          </a:xfrm>
        </p:spPr>
        <p:txBody>
          <a:bodyPr/>
          <a:lstStyle/>
          <a:p>
            <a:r>
              <a:rPr lang="en-US" dirty="0"/>
              <a:t>Backup Encryption Demo</a:t>
            </a:r>
          </a:p>
        </p:txBody>
      </p:sp>
    </p:spTree>
    <p:extLst>
      <p:ext uri="{BB962C8B-B14F-4D97-AF65-F5344CB8AC3E}">
        <p14:creationId xmlns:p14="http://schemas.microsoft.com/office/powerpoint/2010/main" val="167476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Encryption(TDE)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9950524" cy="4225264"/>
          </a:xfrm>
        </p:spPr>
        <p:txBody>
          <a:bodyPr>
            <a:normAutofit/>
          </a:bodyPr>
          <a:lstStyle/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Introduced in SQL 2008 Enterprise Edition</a:t>
            </a:r>
          </a:p>
          <a:p>
            <a:pPr marL="995127" lvl="1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Still Enterprise Edition Only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Also based on certificate within the SQL Engine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Encrypts at rest</a:t>
            </a:r>
          </a:p>
          <a:p>
            <a:pPr marL="876300" lvl="1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95959"/>
                </a:solidFill>
              </a:rPr>
              <a:t>MDF, NDF, LDF files only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Server-side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205731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360363"/>
            <a:ext cx="5968016" cy="5759449"/>
          </a:xfrm>
        </p:spPr>
        <p:txBody>
          <a:bodyPr/>
          <a:lstStyle/>
          <a:p>
            <a:r>
              <a:rPr lang="en-US" dirty="0"/>
              <a:t>Transparent Data Encryption</a:t>
            </a:r>
            <a:br>
              <a:rPr lang="en-US" dirty="0"/>
            </a:b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5104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Encryption(TDE)</a:t>
            </a:r>
            <a:br>
              <a:rPr lang="en-US" dirty="0"/>
            </a:br>
            <a:r>
              <a:rPr lang="en-US" dirty="0"/>
              <a:t>										-Stuff We Learned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9950524" cy="4225264"/>
          </a:xfrm>
        </p:spPr>
        <p:txBody>
          <a:bodyPr>
            <a:normAutofit/>
          </a:bodyPr>
          <a:lstStyle/>
          <a:p>
            <a:pPr marL="6477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Encrypting any one database with TDE also encrypts </a:t>
            </a:r>
            <a:r>
              <a:rPr lang="en-US" dirty="0" err="1">
                <a:solidFill>
                  <a:srgbClr val="595959"/>
                </a:solidFill>
              </a:rPr>
              <a:t>TempDB</a:t>
            </a:r>
            <a:endParaRPr lang="en-US" dirty="0">
              <a:solidFill>
                <a:srgbClr val="595959"/>
              </a:solidFill>
            </a:endParaRPr>
          </a:p>
          <a:p>
            <a:pPr marL="6477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Restoring Backups requires the certificate</a:t>
            </a:r>
          </a:p>
          <a:p>
            <a:pPr marL="6477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Can use TDE AND Backup Encryption</a:t>
            </a:r>
          </a:p>
          <a:p>
            <a:pPr marL="6477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No blocking while encrypting</a:t>
            </a:r>
          </a:p>
          <a:p>
            <a:pPr marL="6477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Best Practice is use separate certificates</a:t>
            </a:r>
          </a:p>
        </p:txBody>
      </p:sp>
    </p:spTree>
    <p:extLst>
      <p:ext uri="{BB962C8B-B14F-4D97-AF65-F5344CB8AC3E}">
        <p14:creationId xmlns:p14="http://schemas.microsoft.com/office/powerpoint/2010/main" val="383969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Encrypted\Column Encryption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9950524" cy="4225264"/>
          </a:xfrm>
        </p:spPr>
        <p:txBody>
          <a:bodyPr>
            <a:normAutofit/>
          </a:bodyPr>
          <a:lstStyle/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Introduced in SQL 2016</a:t>
            </a:r>
          </a:p>
          <a:p>
            <a:pPr marL="876300" lvl="1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Enterprise Only before SP1</a:t>
            </a:r>
          </a:p>
          <a:p>
            <a:pPr marL="876300" lvl="1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Standard Edition with release of SP1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Encrypts Only Specific Columns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Application Side Encryption and Decryption</a:t>
            </a:r>
          </a:p>
          <a:p>
            <a:pPr marL="876300" lvl="1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DBA can’t see data!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Certificate is installed on the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264833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360363"/>
            <a:ext cx="5968016" cy="5759449"/>
          </a:xfrm>
        </p:spPr>
        <p:txBody>
          <a:bodyPr/>
          <a:lstStyle/>
          <a:p>
            <a:r>
              <a:rPr lang="en-US" dirty="0"/>
              <a:t>Always Encrypted</a:t>
            </a:r>
            <a:br>
              <a:rPr lang="en-US" dirty="0"/>
            </a:b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30539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Encrypted\Column Encryption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9950524" cy="4225264"/>
          </a:xfrm>
        </p:spPr>
        <p:txBody>
          <a:bodyPr>
            <a:normAutofit/>
          </a:bodyPr>
          <a:lstStyle/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Column Limitations - Constraints and Data Types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Deterministic vs Non-Deterministic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Blocking Operation while Encryption takes place</a:t>
            </a:r>
          </a:p>
          <a:p>
            <a:pPr marL="419100" lvl="0" indent="-3429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Certificate not managed by SQL Server</a:t>
            </a:r>
          </a:p>
        </p:txBody>
      </p:sp>
    </p:spTree>
    <p:extLst>
      <p:ext uri="{BB962C8B-B14F-4D97-AF65-F5344CB8AC3E}">
        <p14:creationId xmlns:p14="http://schemas.microsoft.com/office/powerpoint/2010/main" val="67217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Encryption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9950524" cy="4225264"/>
          </a:xfrm>
        </p:spPr>
        <p:txBody>
          <a:bodyPr>
            <a:normAutofit/>
          </a:bodyPr>
          <a:lstStyle/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Available in all versions/editions of SQL Server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Encrypts data in flight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Client and server side Encryption/Decryption</a:t>
            </a:r>
          </a:p>
          <a:p>
            <a:pPr marL="609600" indent="-571500">
              <a:lnSpc>
                <a:spcPct val="115000"/>
              </a:lnSpc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Uses Secure Socket Layer (SSL)</a:t>
            </a:r>
          </a:p>
        </p:txBody>
      </p:sp>
    </p:spTree>
    <p:extLst>
      <p:ext uri="{BB962C8B-B14F-4D97-AF65-F5344CB8AC3E}">
        <p14:creationId xmlns:p14="http://schemas.microsoft.com/office/powerpoint/2010/main" val="323900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360363"/>
            <a:ext cx="5968016" cy="5759449"/>
          </a:xfrm>
        </p:spPr>
        <p:txBody>
          <a:bodyPr/>
          <a:lstStyle/>
          <a:p>
            <a:r>
              <a:rPr lang="en-US" dirty="0"/>
              <a:t>Connection Encryption</a:t>
            </a:r>
            <a:br>
              <a:rPr lang="en-US" dirty="0"/>
            </a:b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06908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4F9B0-D82F-4329-9155-A4087B79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64" y="2489811"/>
            <a:ext cx="1404958" cy="1459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8C23D-5CA3-4690-8370-9B41FC868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1" y="4272810"/>
            <a:ext cx="2486354" cy="994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99E42-8CDB-4A45-9C9E-349B26DC1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2" y="4263164"/>
            <a:ext cx="2673102" cy="1196679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7144B4B-14F7-4FB8-8B25-A85C60939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743" y="1484542"/>
            <a:ext cx="2194335" cy="1049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7405FF-62EF-46C3-B273-767E5E396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043" y="1236310"/>
            <a:ext cx="1349998" cy="118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B4B75-C24F-4B60-A29A-BAE4F0D6E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933" y="1428337"/>
            <a:ext cx="1795498" cy="75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91BEC8-7409-464C-8A3A-B4C5A50706AA}"/>
              </a:ext>
            </a:extLst>
          </p:cNvPr>
          <p:cNvSpPr txBox="1"/>
          <p:nvPr/>
        </p:nvSpPr>
        <p:spPr>
          <a:xfrm>
            <a:off x="1" y="270311"/>
            <a:ext cx="1152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Thanks to our great Sponsors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83F0B-2C42-485F-990C-DAA9758B1952}"/>
              </a:ext>
            </a:extLst>
          </p:cNvPr>
          <p:cNvSpPr txBox="1"/>
          <p:nvPr/>
        </p:nvSpPr>
        <p:spPr>
          <a:xfrm>
            <a:off x="639881" y="951578"/>
            <a:ext cx="48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Gold Sponsors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B87AD-32B5-4CFA-A5E1-D56DA04225FF}"/>
              </a:ext>
            </a:extLst>
          </p:cNvPr>
          <p:cNvSpPr txBox="1"/>
          <p:nvPr/>
        </p:nvSpPr>
        <p:spPr>
          <a:xfrm>
            <a:off x="639881" y="2396697"/>
            <a:ext cx="48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Silver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857BB-6FB0-4A57-B1A3-1484D2016E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75" y="1477655"/>
            <a:ext cx="1981477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F9E33B-B010-4908-8DFB-6CA0839BE86F}"/>
              </a:ext>
            </a:extLst>
          </p:cNvPr>
          <p:cNvSpPr txBox="1"/>
          <p:nvPr/>
        </p:nvSpPr>
        <p:spPr>
          <a:xfrm>
            <a:off x="639881" y="5243865"/>
            <a:ext cx="48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Bronze Sponsors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7230EB3-8568-474D-9612-CD80FE8BB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86" y="5830452"/>
            <a:ext cx="2038635" cy="600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797D7-D9F3-4EC7-BA15-5CC4C393F690}"/>
              </a:ext>
            </a:extLst>
          </p:cNvPr>
          <p:cNvSpPr txBox="1"/>
          <p:nvPr/>
        </p:nvSpPr>
        <p:spPr>
          <a:xfrm>
            <a:off x="639881" y="4031144"/>
            <a:ext cx="48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Global Sponsors</a:t>
            </a:r>
          </a:p>
        </p:txBody>
      </p:sp>
    </p:spTree>
    <p:extLst>
      <p:ext uri="{BB962C8B-B14F-4D97-AF65-F5344CB8AC3E}">
        <p14:creationId xmlns:p14="http://schemas.microsoft.com/office/powerpoint/2010/main" val="1453308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Maintenance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3"/>
            <a:ext cx="9950524" cy="4225264"/>
          </a:xfrm>
        </p:spPr>
        <p:txBody>
          <a:bodyPr>
            <a:normAutofit/>
          </a:bodyPr>
          <a:lstStyle/>
          <a:p>
            <a:pPr marL="495300" lvl="0" indent="-457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95959"/>
                </a:solidFill>
              </a:rPr>
              <a:t>Back Up All Your Certificates</a:t>
            </a:r>
          </a:p>
          <a:p>
            <a:pPr marL="495300" lvl="0" indent="-457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95959"/>
                </a:solidFill>
              </a:rPr>
              <a:t>Keep them where they are Protected and Available(Safe and Secure)</a:t>
            </a:r>
          </a:p>
          <a:p>
            <a:pPr marL="495300" lvl="0" indent="-457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95959"/>
                </a:solidFill>
              </a:rPr>
              <a:t>Do Not Lose Your Certificates!</a:t>
            </a:r>
          </a:p>
          <a:p>
            <a:pPr marL="952500" lvl="1" indent="-457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595959"/>
                </a:solidFill>
              </a:rPr>
              <a:t>Remember that if you lose the certificate you lose your data!</a:t>
            </a:r>
          </a:p>
        </p:txBody>
      </p:sp>
    </p:spTree>
    <p:extLst>
      <p:ext uri="{BB962C8B-B14F-4D97-AF65-F5344CB8AC3E}">
        <p14:creationId xmlns:p14="http://schemas.microsoft.com/office/powerpoint/2010/main" val="127807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360363"/>
            <a:ext cx="5968016" cy="575944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49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Session For?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866890" cy="654710"/>
          </a:xfrm>
        </p:spPr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4" name="Content Placeholder 18">
            <a:extLst>
              <a:ext uri="{FF2B5EF4-FFF2-40B4-BE49-F238E27FC236}">
                <a16:creationId xmlns:a16="http://schemas.microsoft.com/office/drawing/2014/main" id="{4E1532D3-7314-41B5-97C1-E3ACBB2C270F}"/>
              </a:ext>
            </a:extLst>
          </p:cNvPr>
          <p:cNvSpPr txBox="1">
            <a:spLocks/>
          </p:cNvSpPr>
          <p:nvPr/>
        </p:nvSpPr>
        <p:spPr>
          <a:xfrm>
            <a:off x="6788277" y="5733226"/>
            <a:ext cx="3864091" cy="361633"/>
          </a:xfrm>
          <a:prstGeom prst="rect">
            <a:avLst/>
          </a:prstGeom>
        </p:spPr>
        <p:txBody>
          <a:bodyPr vert="horz" lIns="0" tIns="0" rIns="0" bIns="0" rtlCol="0" anchor="t">
            <a:normAutofit fontScale="70000" lnSpcReduction="2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…not so much the </a:t>
            </a:r>
            <a:r>
              <a:rPr lang="en-US" dirty="0" err="1"/>
              <a:t>wookie</a:t>
            </a:r>
            <a:r>
              <a:rPr lang="en-US" dirty="0"/>
              <a:t>…</a:t>
            </a:r>
          </a:p>
        </p:txBody>
      </p:sp>
      <p:pic>
        <p:nvPicPr>
          <p:cNvPr id="5" name="Picture 4" descr="A person standing next to a dog&#10;&#10;Description automatically generated">
            <a:extLst>
              <a:ext uri="{FF2B5EF4-FFF2-40B4-BE49-F238E27FC236}">
                <a16:creationId xmlns:a16="http://schemas.microsoft.com/office/drawing/2014/main" id="{FD1D2053-0A3A-4873-AE30-8F84B909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22" y="1059830"/>
            <a:ext cx="3948759" cy="52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2"/>
            <a:ext cx="10353476" cy="4445173"/>
          </a:xfrm>
        </p:spPr>
        <p:txBody>
          <a:bodyPr>
            <a:normAutofit/>
          </a:bodyPr>
          <a:lstStyle/>
          <a:p>
            <a:pPr marL="457200" lvl="0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/>
              <a:t>An Introduction To Encryption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/>
              <a:t>And Introduction To The 5 Types Of SQL Encryption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dirty="0"/>
              <a:t>Object Encryption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dirty="0"/>
              <a:t>Backup Encryption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dirty="0"/>
              <a:t>Transparent Data Encryption (TDE)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dirty="0"/>
              <a:t>Always Encrypted</a:t>
            </a:r>
          </a:p>
          <a:p>
            <a:pPr lvl="1" indent="-31750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 dirty="0"/>
              <a:t>Connection Encryption</a:t>
            </a:r>
          </a:p>
        </p:txBody>
      </p:sp>
    </p:spTree>
    <p:extLst>
      <p:ext uri="{BB962C8B-B14F-4D97-AF65-F5344CB8AC3E}">
        <p14:creationId xmlns:p14="http://schemas.microsoft.com/office/powerpoint/2010/main" val="386364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Scary Slide</a:t>
            </a:r>
          </a:p>
        </p:txBody>
      </p:sp>
      <p:pic>
        <p:nvPicPr>
          <p:cNvPr id="3" name="Google Shape;86;p17">
            <a:extLst>
              <a:ext uri="{FF2B5EF4-FFF2-40B4-BE49-F238E27FC236}">
                <a16:creationId xmlns:a16="http://schemas.microsoft.com/office/drawing/2014/main" id="{B2F0C69F-1E6D-448E-A187-3466813776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25" y="1079501"/>
            <a:ext cx="9755360" cy="4860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2"/>
            <a:ext cx="10353476" cy="4445173"/>
          </a:xfrm>
        </p:spPr>
        <p:txBody>
          <a:bodyPr>
            <a:normAutofit fontScale="92500"/>
          </a:bodyPr>
          <a:lstStyle/>
          <a:p>
            <a:pPr lvl="0">
              <a:spcBef>
                <a:spcPts val="720"/>
              </a:spcBef>
            </a:pPr>
            <a:r>
              <a:rPr lang="en-US" dirty="0"/>
              <a:t> “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Encryption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 is the process of encoding a message or information in such a way that only authorized parties can access it and those who are not authorized cannot... The intended information or message, referred to as plaintext, is encrypted using an encryption algorithm – a cipher – generating ciphertext that can be read only if decrypted.“</a:t>
            </a:r>
          </a:p>
          <a:p>
            <a:pPr lvl="0" algn="r">
              <a:spcBef>
                <a:spcPts val="720"/>
              </a:spcBef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lvl="0" algn="r">
              <a:spcBef>
                <a:spcPts val="720"/>
              </a:spcBef>
            </a:pPr>
            <a:r>
              <a:rPr lang="en-US" sz="2000" dirty="0">
                <a:solidFill>
                  <a:schemeClr val="dk1"/>
                </a:solidFill>
              </a:rPr>
              <a:t>Wikipedia\Encryption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pic>
        <p:nvPicPr>
          <p:cNvPr id="7" name="Google Shape;92;p18">
            <a:extLst>
              <a:ext uri="{FF2B5EF4-FFF2-40B4-BE49-F238E27FC236}">
                <a16:creationId xmlns:a16="http://schemas.microsoft.com/office/drawing/2014/main" id="{2BBF3998-E35B-4659-9375-AEBE98AE96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34" y="1080375"/>
            <a:ext cx="10503674" cy="4719645"/>
          </a:xfrm>
          <a:prstGeom prst="rect">
            <a:avLst/>
          </a:prstGeom>
          <a:noFill/>
          <a:ln>
            <a:noFill/>
          </a:ln>
          <a:effectLst>
            <a:outerShdw blurRad="1171575" dist="866775" dir="5400000" algn="bl" rotWithShape="0">
              <a:srgbClr val="D9D9D9">
                <a:alpha val="8000"/>
              </a:srgbClr>
            </a:outerShdw>
            <a:reflection stA="17000" endPos="30000" dist="381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19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Encryption?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4" y="1439812"/>
            <a:ext cx="10353476" cy="4445173"/>
          </a:xfrm>
        </p:spPr>
        <p:txBody>
          <a:bodyPr>
            <a:normAutofit/>
          </a:bodyPr>
          <a:lstStyle/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Available in all versions/editions of SQL Server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Just add WITH ENCRYPTION to object definition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Not really Encrypted - just Obfuscated</a:t>
            </a:r>
          </a:p>
          <a:p>
            <a:pPr marL="609600" lvl="0" indent="-5715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Can be decrypted by a malicious user with a small amount of effort</a:t>
            </a:r>
          </a:p>
        </p:txBody>
      </p:sp>
    </p:spTree>
    <p:extLst>
      <p:ext uri="{BB962C8B-B14F-4D97-AF65-F5344CB8AC3E}">
        <p14:creationId xmlns:p14="http://schemas.microsoft.com/office/powerpoint/2010/main" val="303613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110" y="360363"/>
            <a:ext cx="5968016" cy="5759449"/>
          </a:xfrm>
        </p:spPr>
        <p:txBody>
          <a:bodyPr/>
          <a:lstStyle/>
          <a:p>
            <a:r>
              <a:rPr lang="en-US" dirty="0"/>
              <a:t>Object Encryption Demo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725</Words>
  <Application>Microsoft Office PowerPoint</Application>
  <PresentationFormat>Custom</PresentationFormat>
  <Paragraphs>110</Paragraphs>
  <Slides>21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Lora</vt:lpstr>
      <vt:lpstr>Segoe UI</vt:lpstr>
      <vt:lpstr>Wingdings</vt:lpstr>
      <vt:lpstr>SQLSatOslo 2016</vt:lpstr>
      <vt:lpstr>Image</vt:lpstr>
      <vt:lpstr>Demystifying Encryption</vt:lpstr>
      <vt:lpstr>PowerPoint Presentation</vt:lpstr>
      <vt:lpstr>Who Is This Session For?</vt:lpstr>
      <vt:lpstr>What Will We Cover?</vt:lpstr>
      <vt:lpstr>The Scary Slide</vt:lpstr>
      <vt:lpstr>What Is Encryption?</vt:lpstr>
      <vt:lpstr>Defense In Depth</vt:lpstr>
      <vt:lpstr>Object Encryption?</vt:lpstr>
      <vt:lpstr>Object Encryption Demo</vt:lpstr>
      <vt:lpstr>Backup Encryption?</vt:lpstr>
      <vt:lpstr>Backup Encryption Demo</vt:lpstr>
      <vt:lpstr>Transparent Data Encryption(TDE)</vt:lpstr>
      <vt:lpstr>Transparent Data Encryption  Demo</vt:lpstr>
      <vt:lpstr>Transparent Data Encryption(TDE)           -Stuff We Learned</vt:lpstr>
      <vt:lpstr>Always Encrypted\Column Encryption</vt:lpstr>
      <vt:lpstr>Always Encrypted  Demo</vt:lpstr>
      <vt:lpstr>Always Encrypted\Column Encryption</vt:lpstr>
      <vt:lpstr>Connection Encryption</vt:lpstr>
      <vt:lpstr>Connection Encryption  Demo</vt:lpstr>
      <vt:lpstr>Certificates Maintenance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 Douglas</cp:lastModifiedBy>
  <cp:revision>49</cp:revision>
  <dcterms:created xsi:type="dcterms:W3CDTF">2011-08-19T20:30:49Z</dcterms:created>
  <dcterms:modified xsi:type="dcterms:W3CDTF">2019-08-09T22:44:11Z</dcterms:modified>
</cp:coreProperties>
</file>