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3" r:id="rId2"/>
    <p:sldId id="264" r:id="rId3"/>
    <p:sldId id="257" r:id="rId4"/>
    <p:sldId id="265" r:id="rId5"/>
    <p:sldId id="258" r:id="rId6"/>
    <p:sldId id="267" r:id="rId7"/>
    <p:sldId id="266" r:id="rId8"/>
    <p:sldId id="268" r:id="rId9"/>
    <p:sldId id="262"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47819-0429-4344-A9DA-C99D233E6CE2}" v="2" dt="2019-08-01T04:40:18.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000" autoAdjust="0"/>
  </p:normalViewPr>
  <p:slideViewPr>
    <p:cSldViewPr snapToGrid="0" snapToObjects="1">
      <p:cViewPr varScale="1">
        <p:scale>
          <a:sx n="50" d="100"/>
          <a:sy n="50" d="100"/>
        </p:scale>
        <p:origin x="2898" y="36"/>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rine Wilhelmsen" userId="c6973458-3efe-4c06-aec0-db88ac9e247c" providerId="ADAL" clId="{3DD560E9-C4C8-43FF-BDE1-9148666DF594}"/>
  </pc:docChgLst>
  <pc:docChgLst>
    <pc:chgData name="Reza Rad" userId="90b9cdbca192a46f" providerId="LiveId" clId="{A6E47819-0429-4344-A9DA-C99D233E6CE2}"/>
    <pc:docChg chg="addSld delSld modSld">
      <pc:chgData name="Reza Rad" userId="90b9cdbca192a46f" providerId="LiveId" clId="{A6E47819-0429-4344-A9DA-C99D233E6CE2}" dt="2019-08-01T04:41:36.889" v="24" actId="1076"/>
      <pc:docMkLst>
        <pc:docMk/>
      </pc:docMkLst>
      <pc:sldChg chg="addSp modSp add">
        <pc:chgData name="Reza Rad" userId="90b9cdbca192a46f" providerId="LiveId" clId="{A6E47819-0429-4344-A9DA-C99D233E6CE2}" dt="2019-08-01T04:41:36.889" v="24" actId="1076"/>
        <pc:sldMkLst>
          <pc:docMk/>
          <pc:sldMk cId="1453308477" sldId="264"/>
        </pc:sldMkLst>
        <pc:spChg chg="mod">
          <ac:chgData name="Reza Rad" userId="90b9cdbca192a46f" providerId="LiveId" clId="{A6E47819-0429-4344-A9DA-C99D233E6CE2}" dt="2019-08-01T04:40:45.473" v="12" actId="1076"/>
          <ac:spMkLst>
            <pc:docMk/>
            <pc:sldMk cId="1453308477" sldId="264"/>
            <ac:spMk id="12" creationId="{AF083F0B-2C42-485F-990C-DAA9758B1952}"/>
          </ac:spMkLst>
        </pc:spChg>
        <pc:spChg chg="mod">
          <ac:chgData name="Reza Rad" userId="90b9cdbca192a46f" providerId="LiveId" clId="{A6E47819-0429-4344-A9DA-C99D233E6CE2}" dt="2019-08-01T04:40:42.298" v="11" actId="1076"/>
          <ac:spMkLst>
            <pc:docMk/>
            <pc:sldMk cId="1453308477" sldId="264"/>
            <ac:spMk id="15" creationId="{732B87AD-32B5-4CFA-A5E1-D56DA04225FF}"/>
          </ac:spMkLst>
        </pc:spChg>
        <pc:spChg chg="mod">
          <ac:chgData name="Reza Rad" userId="90b9cdbca192a46f" providerId="LiveId" clId="{A6E47819-0429-4344-A9DA-C99D233E6CE2}" dt="2019-08-01T04:41:36.889" v="24" actId="1076"/>
          <ac:spMkLst>
            <pc:docMk/>
            <pc:sldMk cId="1453308477" sldId="264"/>
            <ac:spMk id="16" creationId="{F8F9E33B-B010-4908-8DFB-6CA0839BE86F}"/>
          </ac:spMkLst>
        </pc:spChg>
        <pc:spChg chg="add mod">
          <ac:chgData name="Reza Rad" userId="90b9cdbca192a46f" providerId="LiveId" clId="{A6E47819-0429-4344-A9DA-C99D233E6CE2}" dt="2019-08-01T04:41:33.873" v="23" actId="1076"/>
          <ac:spMkLst>
            <pc:docMk/>
            <pc:sldMk cId="1453308477" sldId="264"/>
            <ac:spMk id="17" creationId="{E9D797D7-D9F3-4EC7-BA15-5CC4C393F690}"/>
          </ac:spMkLst>
        </pc:spChg>
        <pc:picChg chg="mod">
          <ac:chgData name="Reza Rad" userId="90b9cdbca192a46f" providerId="LiveId" clId="{A6E47819-0429-4344-A9DA-C99D233E6CE2}" dt="2019-08-01T04:40:50.280" v="13" actId="1076"/>
          <ac:picMkLst>
            <pc:docMk/>
            <pc:sldMk cId="1453308477" sldId="264"/>
            <ac:picMk id="3" creationId="{2774F9B0-D82F-4329-9155-A4087B79E9E3}"/>
          </ac:picMkLst>
        </pc:picChg>
        <pc:picChg chg="mod">
          <ac:chgData name="Reza Rad" userId="90b9cdbca192a46f" providerId="LiveId" clId="{A6E47819-0429-4344-A9DA-C99D233E6CE2}" dt="2019-08-01T04:41:14.386" v="20" actId="1076"/>
          <ac:picMkLst>
            <pc:docMk/>
            <pc:sldMk cId="1453308477" sldId="264"/>
            <ac:picMk id="4" creationId="{657857BB-6FB0-4A57-B1A3-1484D2016E29}"/>
          </ac:picMkLst>
        </pc:picChg>
        <pc:picChg chg="mod">
          <ac:chgData name="Reza Rad" userId="90b9cdbca192a46f" providerId="LiveId" clId="{A6E47819-0429-4344-A9DA-C99D233E6CE2}" dt="2019-08-01T04:41:22.633" v="21" actId="1076"/>
          <ac:picMkLst>
            <pc:docMk/>
            <pc:sldMk cId="1453308477" sldId="264"/>
            <ac:picMk id="5" creationId="{51B8C23D-5CA3-4690-8370-9B41FC86893D}"/>
          </ac:picMkLst>
        </pc:picChg>
        <pc:picChg chg="mod">
          <ac:chgData name="Reza Rad" userId="90b9cdbca192a46f" providerId="LiveId" clId="{A6E47819-0429-4344-A9DA-C99D233E6CE2}" dt="2019-08-01T04:41:01.849" v="16" actId="1076"/>
          <ac:picMkLst>
            <pc:docMk/>
            <pc:sldMk cId="1453308477" sldId="264"/>
            <ac:picMk id="7" creationId="{C3C99E42-8CDB-4A45-9C9E-349B26DC1F98}"/>
          </ac:picMkLst>
        </pc:picChg>
        <pc:picChg chg="mod">
          <ac:chgData name="Reza Rad" userId="90b9cdbca192a46f" providerId="LiveId" clId="{A6E47819-0429-4344-A9DA-C99D233E6CE2}" dt="2019-08-01T04:41:25.529" v="22" actId="1076"/>
          <ac:picMkLst>
            <pc:docMk/>
            <pc:sldMk cId="1453308477" sldId="264"/>
            <ac:picMk id="8" creationId="{F7230EB3-8568-474D-9612-CD80FE8BBB89}"/>
          </ac:picMkLst>
        </pc:picChg>
        <pc:picChg chg="mod">
          <ac:chgData name="Reza Rad" userId="90b9cdbca192a46f" providerId="LiveId" clId="{A6E47819-0429-4344-A9DA-C99D233E6CE2}" dt="2019-08-01T04:41:14.386" v="20" actId="1076"/>
          <ac:picMkLst>
            <pc:docMk/>
            <pc:sldMk cId="1453308477" sldId="264"/>
            <ac:picMk id="9" creationId="{07144B4B-14F7-4FB8-8B25-A85C6093918B}"/>
          </ac:picMkLst>
        </pc:picChg>
        <pc:picChg chg="mod">
          <ac:chgData name="Reza Rad" userId="90b9cdbca192a46f" providerId="LiveId" clId="{A6E47819-0429-4344-A9DA-C99D233E6CE2}" dt="2019-08-01T04:41:14.386" v="20" actId="1076"/>
          <ac:picMkLst>
            <pc:docMk/>
            <pc:sldMk cId="1453308477" sldId="264"/>
            <ac:picMk id="11" creationId="{F37405FF-62EF-46C3-B273-767E5E39674B}"/>
          </ac:picMkLst>
        </pc:picChg>
        <pc:picChg chg="mod">
          <ac:chgData name="Reza Rad" userId="90b9cdbca192a46f" providerId="LiveId" clId="{A6E47819-0429-4344-A9DA-C99D233E6CE2}" dt="2019-08-01T04:41:14.386" v="20" actId="1076"/>
          <ac:picMkLst>
            <pc:docMk/>
            <pc:sldMk cId="1453308477" sldId="264"/>
            <ac:picMk id="13" creationId="{230B4B75-C24F-4B60-A29A-BAE4F0D6ECD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24F97-A6B2-4C92-B6C7-6287965D4EDA}" type="datetimeFigureOut">
              <a:rPr lang="en-NZ" smtClean="0"/>
              <a:t>9/08/2019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94A81-DAB4-4DEC-927F-DA58CC536739}" type="slidenum">
              <a:rPr lang="en-NZ" smtClean="0"/>
              <a:t>‹#›</a:t>
            </a:fld>
            <a:endParaRPr lang="en-NZ"/>
          </a:p>
        </p:txBody>
      </p:sp>
    </p:spTree>
    <p:extLst>
      <p:ext uri="{BB962C8B-B14F-4D97-AF65-F5344CB8AC3E}">
        <p14:creationId xmlns:p14="http://schemas.microsoft.com/office/powerpoint/2010/main" val="192141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optenz.net/10-most-expensive-data-breaches-and-a-simple-trick-to-protect-your-website.php"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cryptopia.co.nz/"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qlity.net/en/1617/decrypting-encrypted-database-objec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qlservercentral.com/blogs/rotating-tde-certificates-without-re-encrypting-dat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List a few big breaches and what it cost the company.</a:t>
            </a:r>
          </a:p>
          <a:p>
            <a:pPr marL="0" lvl="0" indent="0" algn="l" rtl="0">
              <a:spcBef>
                <a:spcPts val="0"/>
              </a:spcBef>
              <a:spcAft>
                <a:spcPts val="0"/>
              </a:spcAft>
              <a:buNone/>
            </a:pPr>
            <a:r>
              <a:rPr lang="en-US" u="sng" dirty="0">
                <a:solidFill>
                  <a:srgbClr val="0097A7"/>
                </a:solidFill>
                <a:hlinkClick r:id="rId3"/>
              </a:rPr>
              <a:t>https://www.toptenz.net/10-most-expensive-data-breaches-and-a-simple-trick-to-protect-your-website.php</a:t>
            </a:r>
            <a:endParaRPr lang="en-US" dirty="0"/>
          </a:p>
          <a:p>
            <a:pPr marL="0" lvl="0" indent="0" algn="l" rtl="0">
              <a:spcBef>
                <a:spcPts val="0"/>
              </a:spcBef>
              <a:spcAft>
                <a:spcPts val="0"/>
              </a:spcAft>
              <a:buNone/>
            </a:pPr>
            <a:r>
              <a:rPr lang="en-US" u="sng" dirty="0">
                <a:solidFill>
                  <a:srgbClr val="0097A7"/>
                </a:solidFill>
                <a:hlinkClick r:id="rId4"/>
              </a:rPr>
              <a:t>https://www.cryptopia.co.nz/</a:t>
            </a:r>
            <a:r>
              <a:rPr lang="en-US" u="sng" dirty="0">
                <a:solidFill>
                  <a:srgbClr val="0097A7"/>
                </a:solidFill>
              </a:rPr>
              <a:t> </a:t>
            </a:r>
            <a:r>
              <a:rPr lang="en-US" u="none" dirty="0">
                <a:solidFill>
                  <a:srgbClr val="0097A7"/>
                </a:solidFill>
              </a:rPr>
              <a:t>- Make it personal – affects people in this city at this event.</a:t>
            </a:r>
            <a:endParaRPr lang="en-US" u="none" dirty="0"/>
          </a:p>
          <a:p>
            <a:pPr marL="0" lvl="0" indent="0" algn="l" rtl="0">
              <a:spcBef>
                <a:spcPts val="0"/>
              </a:spcBef>
              <a:spcAft>
                <a:spcPts val="0"/>
              </a:spcAft>
              <a:buNone/>
            </a:pPr>
            <a:r>
              <a:rPr lang="en-US" dirty="0"/>
              <a:t>Promise Encryption solves the problem.</a:t>
            </a:r>
          </a:p>
          <a:p>
            <a:pPr marL="0" lvl="0" indent="0" algn="l" rtl="0">
              <a:spcBef>
                <a:spcPts val="0"/>
              </a:spcBef>
              <a:spcAft>
                <a:spcPts val="0"/>
              </a:spcAft>
              <a:buNone/>
            </a:pPr>
            <a:r>
              <a:rPr lang="en-US" dirty="0"/>
              <a:t>BUT….</a:t>
            </a:r>
          </a:p>
          <a:p>
            <a:pPr marL="0" lvl="0" indent="0" algn="l" rtl="0">
              <a:spcBef>
                <a:spcPts val="0"/>
              </a:spcBef>
              <a:spcAft>
                <a:spcPts val="0"/>
              </a:spcAft>
              <a:buNone/>
            </a:pPr>
            <a:r>
              <a:rPr lang="en-US" dirty="0"/>
              <a:t>Show the cartoon</a:t>
            </a:r>
          </a:p>
          <a:p>
            <a:pPr marL="0" lvl="0" indent="0" algn="l" rtl="0">
              <a:spcBef>
                <a:spcPts val="0"/>
              </a:spcBef>
              <a:spcAft>
                <a:spcPts val="0"/>
              </a:spcAft>
              <a:buNone/>
            </a:pPr>
            <a:r>
              <a:rPr lang="en-US" dirty="0"/>
              <a:t>BUT…</a:t>
            </a:r>
          </a:p>
          <a:p>
            <a:pPr marL="0" lvl="0" indent="0" algn="l" rtl="0">
              <a:spcBef>
                <a:spcPts val="0"/>
              </a:spcBef>
              <a:spcAft>
                <a:spcPts val="0"/>
              </a:spcAft>
              <a:buNone/>
            </a:pPr>
            <a:r>
              <a:rPr lang="en-US" sz="1400" b="1" dirty="0">
                <a:solidFill>
                  <a:srgbClr val="222222"/>
                </a:solidFill>
                <a:highlight>
                  <a:schemeClr val="lt1"/>
                </a:highlight>
              </a:rPr>
              <a:t>General Data Protection Regulation(GDPR) says a bunch of things about what you can and can’t do.  You can only collect data if there’s a business need to do it.  </a:t>
            </a:r>
            <a:r>
              <a:rPr lang="en-US" sz="1400" dirty="0">
                <a:solidFill>
                  <a:srgbClr val="222222"/>
                </a:solidFill>
                <a:highlight>
                  <a:schemeClr val="lt1"/>
                </a:highlight>
              </a:rPr>
              <a:t>can impose fines on data breaches, and those fines get bigger if you can be shown to have not made a reasonable effort to protect your data.  ($10million Euro r 2% of worldwide revenue(not profit) - whichever is higher.  Double if shown to be egregious violation.  There needs to be a real verifiable effort.)</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Breaches are bad - It’s your job to stop them.  If you don’t you might get lucky and lose your job, but you might get unlucky and your company goes out of business and all your mates lose their job too.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here’s where Encryption comes in.</a:t>
            </a:r>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5</a:t>
            </a:fld>
            <a:endParaRPr lang="en-NZ"/>
          </a:p>
        </p:txBody>
      </p:sp>
    </p:spTree>
    <p:extLst>
      <p:ext uri="{BB962C8B-B14F-4D97-AF65-F5344CB8AC3E}">
        <p14:creationId xmlns:p14="http://schemas.microsoft.com/office/powerpoint/2010/main" val="388379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rgbClr val="000000"/>
                </a:solidFill>
                <a:effectLst/>
                <a:latin typeface="Arial"/>
                <a:ea typeface="Arial"/>
                <a:cs typeface="Arial"/>
                <a:sym typeface="Arial"/>
              </a:rPr>
              <a:t>Then we have the certificate which is used to encrypt that key – without the certificate the key is useless and TDE can’t work. The certificate we keep a password protected backup of, so is a bit more vulnerable/public.</a:t>
            </a:r>
          </a:p>
          <a:p>
            <a:r>
              <a:rPr lang="en-US" sz="1200" b="0" i="0" u="none" strike="noStrike" cap="none" dirty="0">
                <a:solidFill>
                  <a:srgbClr val="000000"/>
                </a:solidFill>
                <a:effectLst/>
                <a:latin typeface="Arial"/>
                <a:ea typeface="Arial"/>
                <a:cs typeface="Arial"/>
                <a:sym typeface="Arial"/>
              </a:rPr>
              <a:t>Due to that, certificates have an expiry date. This date is a reminder to us that, as a good practice, we should create a new certificate and use that going forward before the existing one expires. TDE doesn’t stop working if the certificate expires, it is up to you to monitor your certificates and replace them when they come to the end of their life.</a:t>
            </a:r>
          </a:p>
          <a:p>
            <a:pPr marL="0" lvl="0" indent="0" algn="l" rtl="0">
              <a:spcBef>
                <a:spcPts val="0"/>
              </a:spcBef>
              <a:spcAft>
                <a:spcPts val="0"/>
              </a:spcAft>
              <a:buNone/>
            </a:pPr>
            <a:endParaRPr lang="en-US" dirty="0"/>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14</a:t>
            </a:fld>
            <a:endParaRPr lang="en-NZ"/>
          </a:p>
        </p:txBody>
      </p:sp>
    </p:spTree>
    <p:extLst>
      <p:ext uri="{BB962C8B-B14F-4D97-AF65-F5344CB8AC3E}">
        <p14:creationId xmlns:p14="http://schemas.microsoft.com/office/powerpoint/2010/main" val="148659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Application accepts input and encrypts them - then sends a big VARBINARY to SQL - SQL just thinks there’s a bunch of </a:t>
            </a:r>
            <a:r>
              <a:rPr lang="en-US" dirty="0" err="1"/>
              <a:t>varbinaries</a:t>
            </a:r>
            <a:r>
              <a:rPr lang="en-US" dirty="0"/>
              <a:t> in the database.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Can’t do via TSQL - must be Management Studio or application</a:t>
            </a:r>
          </a:p>
          <a:p>
            <a:pPr marL="0" lvl="0" indent="0" algn="l" rtl="0">
              <a:spcBef>
                <a:spcPts val="0"/>
              </a:spcBef>
              <a:spcAft>
                <a:spcPts val="0"/>
              </a:spcAft>
              <a:buNone/>
            </a:pPr>
            <a:r>
              <a:rPr lang="en-US" dirty="0"/>
              <a:t>	-Deterministic(Same values are encrypted to the same values)</a:t>
            </a:r>
          </a:p>
          <a:p>
            <a:pPr marL="0" lvl="0" indent="0" algn="l" rtl="0">
              <a:spcBef>
                <a:spcPts val="0"/>
              </a:spcBef>
              <a:spcAft>
                <a:spcPts val="0"/>
              </a:spcAft>
              <a:buNone/>
            </a:pPr>
            <a:r>
              <a:rPr lang="en-US" dirty="0"/>
              <a:t>	-Randomized - everything is encrypted.</a:t>
            </a:r>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15</a:t>
            </a:fld>
            <a:endParaRPr lang="en-NZ"/>
          </a:p>
        </p:txBody>
      </p:sp>
    </p:spTree>
    <p:extLst>
      <p:ext uri="{BB962C8B-B14F-4D97-AF65-F5344CB8AC3E}">
        <p14:creationId xmlns:p14="http://schemas.microsoft.com/office/powerpoint/2010/main" val="1672538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16</a:t>
            </a:fld>
            <a:endParaRPr lang="en-NZ"/>
          </a:p>
        </p:txBody>
      </p:sp>
    </p:spTree>
    <p:extLst>
      <p:ext uri="{BB962C8B-B14F-4D97-AF65-F5344CB8AC3E}">
        <p14:creationId xmlns:p14="http://schemas.microsoft.com/office/powerpoint/2010/main" val="373175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17</a:t>
            </a:fld>
            <a:endParaRPr lang="en-NZ"/>
          </a:p>
        </p:txBody>
      </p:sp>
    </p:spTree>
    <p:extLst>
      <p:ext uri="{BB962C8B-B14F-4D97-AF65-F5344CB8AC3E}">
        <p14:creationId xmlns:p14="http://schemas.microsoft.com/office/powerpoint/2010/main" val="1473423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NZ" dirty="0"/>
          </a:p>
          <a:p>
            <a:pPr marL="0" lvl="0" indent="0" algn="l" rtl="0">
              <a:spcBef>
                <a:spcPts val="0"/>
              </a:spcBef>
              <a:spcAft>
                <a:spcPts val="0"/>
              </a:spcAft>
              <a:buNone/>
            </a:pPr>
            <a:r>
              <a:rPr lang="en-NZ" u="sng" dirty="0">
                <a:solidFill>
                  <a:schemeClr val="hlink"/>
                </a:solidFill>
                <a:hlinkClick r:id="rId3"/>
              </a:rPr>
              <a:t>https://docs.microsoft.com/en-us/sql/database-engine/configure-windows/enable-encrypted-connections-to-the-database-engine?view=sql-server-2017</a:t>
            </a:r>
            <a:endParaRPr lang="en-NZ" u="sng" dirty="0">
              <a:solidFill>
                <a:schemeClr val="hlink"/>
              </a:solidFill>
            </a:endParaRPr>
          </a:p>
          <a:p>
            <a:pPr marL="0" lvl="0" indent="0" algn="l" rtl="0">
              <a:spcBef>
                <a:spcPts val="0"/>
              </a:spcBef>
              <a:spcAft>
                <a:spcPts val="0"/>
              </a:spcAft>
              <a:buNone/>
            </a:pPr>
            <a:endParaRPr lang="en-NZ" u="sng" dirty="0">
              <a:solidFill>
                <a:schemeClr val="hlink"/>
              </a:solidFill>
            </a:endParaRPr>
          </a:p>
          <a:p>
            <a:pPr marL="0" lvl="0" indent="0" algn="l" rtl="0">
              <a:spcBef>
                <a:spcPts val="0"/>
              </a:spcBef>
              <a:spcAft>
                <a:spcPts val="0"/>
              </a:spcAft>
              <a:buNone/>
            </a:pPr>
            <a:r>
              <a:rPr lang="en-NZ" dirty="0"/>
              <a:t>https://msdn.microsoft.com/en-GB/library/mt163865.aspx?f=255&amp;MSPPError=-2147217396</a:t>
            </a:r>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18</a:t>
            </a:fld>
            <a:endParaRPr lang="en-NZ"/>
          </a:p>
        </p:txBody>
      </p:sp>
    </p:spTree>
    <p:extLst>
      <p:ext uri="{BB962C8B-B14F-4D97-AF65-F5344CB8AC3E}">
        <p14:creationId xmlns:p14="http://schemas.microsoft.com/office/powerpoint/2010/main" val="366961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NZ" dirty="0">
                <a:hlinkClick r:id="rId3"/>
              </a:rPr>
              <a:t>Force Encryption</a:t>
            </a:r>
          </a:p>
          <a:p>
            <a:pPr marL="0" lvl="0" indent="0" algn="l" rtl="0">
              <a:spcBef>
                <a:spcPts val="0"/>
              </a:spcBef>
              <a:spcAft>
                <a:spcPts val="0"/>
              </a:spcAft>
              <a:buNone/>
            </a:pPr>
            <a:r>
              <a:rPr lang="en-NZ" dirty="0">
                <a:hlinkClick r:id="rId3"/>
              </a:rPr>
              <a:t>https://docs.microsoft.com/en-us/sql/database-engine/configure-windows/enable-encrypted-connections-to-the-database-engine?view=sql-server-2017</a:t>
            </a:r>
            <a:endParaRPr lang="en-NZ" dirty="0"/>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19</a:t>
            </a:fld>
            <a:endParaRPr lang="en-NZ"/>
          </a:p>
        </p:txBody>
      </p:sp>
    </p:spTree>
    <p:extLst>
      <p:ext uri="{BB962C8B-B14F-4D97-AF65-F5344CB8AC3E}">
        <p14:creationId xmlns:p14="http://schemas.microsoft.com/office/powerpoint/2010/main" val="4051586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lose your certificates you have no comeback.  You can’t have Microsoft come and solve this problem - you need to have a backup!</a:t>
            </a:r>
          </a:p>
          <a:p>
            <a:pPr marL="0" lvl="0" indent="0" algn="l" rtl="0">
              <a:spcBef>
                <a:spcPts val="0"/>
              </a:spcBef>
              <a:spcAft>
                <a:spcPts val="0"/>
              </a:spcAft>
              <a:buNone/>
            </a:pPr>
            <a:endParaRPr lang="en-US" dirty="0"/>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20</a:t>
            </a:fld>
            <a:endParaRPr lang="en-NZ"/>
          </a:p>
        </p:txBody>
      </p:sp>
    </p:spTree>
    <p:extLst>
      <p:ext uri="{BB962C8B-B14F-4D97-AF65-F5344CB8AC3E}">
        <p14:creationId xmlns:p14="http://schemas.microsoft.com/office/powerpoint/2010/main" val="4267829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21</a:t>
            </a:fld>
            <a:endParaRPr lang="en-NZ"/>
          </a:p>
        </p:txBody>
      </p:sp>
    </p:spTree>
    <p:extLst>
      <p:ext uri="{BB962C8B-B14F-4D97-AF65-F5344CB8AC3E}">
        <p14:creationId xmlns:p14="http://schemas.microsoft.com/office/powerpoint/2010/main" val="747105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Where Do We Store The Keys?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the Master Key need to be the same?   No - they just have to have one.  Think of the master key as being a setting that is called “</a:t>
            </a:r>
            <a:r>
              <a:rPr lang="en-US" sz="1800" dirty="0" err="1">
                <a:solidFill>
                  <a:srgbClr val="595959"/>
                </a:solidFill>
              </a:rPr>
              <a:t>AllowEncryption</a:t>
            </a:r>
            <a:r>
              <a:rPr lang="en-US" sz="1800" dirty="0">
                <a:solidFill>
                  <a:srgbClr val="595959"/>
                </a:solidFill>
              </a:rPr>
              <a: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to disable TDE?  Disable Encryption on Database, Drop DEK, clear log(items in log file remain encrypted until you clear it)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to decrypt </a:t>
            </a:r>
            <a:r>
              <a:rPr lang="en-US" sz="1800" dirty="0" err="1">
                <a:solidFill>
                  <a:srgbClr val="595959"/>
                </a:solidFill>
              </a:rPr>
              <a:t>TempDB</a:t>
            </a:r>
            <a:r>
              <a:rPr lang="en-US" sz="1800" dirty="0">
                <a:solidFill>
                  <a:srgbClr val="595959"/>
                </a:solidFill>
              </a:rPr>
              <a:t>?  Remove all TDE databases and then restart SQL</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SHould</a:t>
            </a:r>
            <a:r>
              <a:rPr lang="en-US" sz="1800" dirty="0">
                <a:solidFill>
                  <a:srgbClr val="595959"/>
                </a:solidFill>
              </a:rPr>
              <a:t> you use TDE or SAN Encryption?  SAN if you trust it\the person looking after it – that way you don’t lose SAN compression.  But note that a VM snapshot is then not encrypted.  Maybe both?</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TDE remove SAN deduplication\compression?  Almost definitely</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Compression + TDE?  Compression gets hit hard.</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it affect Always On?  Certificate must be on all servers.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Always Encrypted effect SQL Replication? </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the client get the certificate?</a:t>
            </a:r>
            <a:endParaRPr dirty="0"/>
          </a:p>
        </p:txBody>
      </p:sp>
      <p:sp>
        <p:nvSpPr>
          <p:cNvPr id="179" name="Google Shape;1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 other words it’s the reversible </a:t>
            </a:r>
            <a:r>
              <a:rPr lang="en-US" dirty="0" err="1"/>
              <a:t>obsfuscation</a:t>
            </a:r>
            <a:r>
              <a:rPr lang="en-US" dirty="0"/>
              <a:t> of data.</a:t>
            </a:r>
          </a:p>
          <a:p>
            <a:pPr marL="0" lvl="0" indent="0" algn="l" rtl="0">
              <a:spcBef>
                <a:spcPts val="0"/>
              </a:spcBef>
              <a:spcAft>
                <a:spcPts val="0"/>
              </a:spcAft>
              <a:buNone/>
            </a:pPr>
            <a:r>
              <a:rPr lang="en-US" dirty="0"/>
              <a:t>Reversibility depends on a key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Only Part of your overall security plan. - Defense In Depth.</a:t>
            </a:r>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6</a:t>
            </a:fld>
            <a:endParaRPr lang="en-NZ"/>
          </a:p>
        </p:txBody>
      </p:sp>
    </p:spTree>
    <p:extLst>
      <p:ext uri="{BB962C8B-B14F-4D97-AF65-F5344CB8AC3E}">
        <p14:creationId xmlns:p14="http://schemas.microsoft.com/office/powerpoint/2010/main" val="2324330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Encryption is only part of a security plan - Rugby Analogy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Compare multiple layers of security to multiple layers of rugby team defense(Or league if more appropriate to Sydney).  Point out that in this shot all of the defensive measures are bypassed by the fact the referee is in the process of awarding a penalty(</a:t>
            </a:r>
            <a:r>
              <a:rPr lang="en-US" dirty="0" err="1"/>
              <a:t>ie</a:t>
            </a:r>
            <a:r>
              <a:rPr lang="en-US" dirty="0"/>
              <a:t> the compliance\legal order can trump whatever you have in place – Snapchat story )</a:t>
            </a:r>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7</a:t>
            </a:fld>
            <a:endParaRPr lang="en-NZ"/>
          </a:p>
        </p:txBody>
      </p:sp>
    </p:spTree>
    <p:extLst>
      <p:ext uri="{BB962C8B-B14F-4D97-AF65-F5344CB8AC3E}">
        <p14:creationId xmlns:p14="http://schemas.microsoft.com/office/powerpoint/2010/main" val="343554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u="sng" dirty="0">
                <a:solidFill>
                  <a:schemeClr val="hlink"/>
                </a:solidFill>
                <a:hlinkClick r:id="rId3"/>
              </a:rPr>
              <a:t>https://sqlity.net/en/1617/decrypting-encrypted-database-objects/</a:t>
            </a:r>
            <a:endParaRPr lang="en-US" dirty="0"/>
          </a:p>
          <a:p>
            <a:pPr marL="0" lvl="0" indent="0" algn="l" rtl="0">
              <a:spcBef>
                <a:spcPts val="0"/>
              </a:spcBef>
              <a:spcAft>
                <a:spcPts val="0"/>
              </a:spcAft>
              <a:buNone/>
            </a:pPr>
            <a:r>
              <a:rPr lang="en-US" sz="1200" dirty="0">
                <a:solidFill>
                  <a:srgbClr val="4D4D4D"/>
                </a:solidFill>
              </a:rPr>
              <a:t>A known plaintext attack against an encryption algorithm can be use when you have the ability to get you hand on a particular data set in the encrypted and the unencrypted form.</a:t>
            </a:r>
            <a:endParaRPr lang="en-US" dirty="0"/>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8</a:t>
            </a:fld>
            <a:endParaRPr lang="en-NZ"/>
          </a:p>
        </p:txBody>
      </p:sp>
    </p:spTree>
    <p:extLst>
      <p:ext uri="{BB962C8B-B14F-4D97-AF65-F5344CB8AC3E}">
        <p14:creationId xmlns:p14="http://schemas.microsoft.com/office/powerpoint/2010/main" val="69160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9</a:t>
            </a:fld>
            <a:endParaRPr lang="en-NZ"/>
          </a:p>
        </p:txBody>
      </p:sp>
    </p:spTree>
    <p:extLst>
      <p:ext uri="{BB962C8B-B14F-4D97-AF65-F5344CB8AC3E}">
        <p14:creationId xmlns:p14="http://schemas.microsoft.com/office/powerpoint/2010/main" val="3184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10</a:t>
            </a:fld>
            <a:endParaRPr lang="en-NZ"/>
          </a:p>
        </p:txBody>
      </p:sp>
    </p:spTree>
    <p:extLst>
      <p:ext uri="{BB962C8B-B14F-4D97-AF65-F5344CB8AC3E}">
        <p14:creationId xmlns:p14="http://schemas.microsoft.com/office/powerpoint/2010/main" val="191436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11</a:t>
            </a:fld>
            <a:endParaRPr lang="en-NZ"/>
          </a:p>
        </p:txBody>
      </p:sp>
    </p:spTree>
    <p:extLst>
      <p:ext uri="{BB962C8B-B14F-4D97-AF65-F5344CB8AC3E}">
        <p14:creationId xmlns:p14="http://schemas.microsoft.com/office/powerpoint/2010/main" val="1741816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hlinkClick r:id="rId3"/>
              </a:rPr>
              <a:t>https://www.sqlservercentral.com/blogs/rotating-tde-certificates-without-re-encrypting-data</a:t>
            </a:r>
            <a:endParaRPr lang="en-NZ" dirty="0"/>
          </a:p>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12</a:t>
            </a:fld>
            <a:endParaRPr lang="en-NZ"/>
          </a:p>
        </p:txBody>
      </p:sp>
    </p:spTree>
    <p:extLst>
      <p:ext uri="{BB962C8B-B14F-4D97-AF65-F5344CB8AC3E}">
        <p14:creationId xmlns:p14="http://schemas.microsoft.com/office/powerpoint/2010/main" val="406908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7594A81-DAB4-4DEC-927F-DA58CC536739}" type="slidenum">
              <a:rPr lang="en-NZ" smtClean="0"/>
              <a:t>13</a:t>
            </a:fld>
            <a:endParaRPr lang="en-NZ"/>
          </a:p>
        </p:txBody>
      </p:sp>
    </p:spTree>
    <p:extLst>
      <p:ext uri="{BB962C8B-B14F-4D97-AF65-F5344CB8AC3E}">
        <p14:creationId xmlns:p14="http://schemas.microsoft.com/office/powerpoint/2010/main" val="298211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2"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907" y="3779839"/>
            <a:ext cx="10800218" cy="1198562"/>
          </a:xfrm>
        </p:spPr>
        <p:txBody>
          <a:bodyPr/>
          <a:lstStyle/>
          <a:p>
            <a:r>
              <a:rPr lang="en-US" dirty="0"/>
              <a:t>Demystifying Encryption</a:t>
            </a:r>
          </a:p>
        </p:txBody>
      </p:sp>
      <p:sp>
        <p:nvSpPr>
          <p:cNvPr id="3" name="Text Placeholder 2"/>
          <p:cNvSpPr>
            <a:spLocks noGrp="1"/>
          </p:cNvSpPr>
          <p:nvPr>
            <p:ph type="body" sz="quarter" idx="10"/>
          </p:nvPr>
        </p:nvSpPr>
        <p:spPr/>
        <p:txBody>
          <a:bodyPr/>
          <a:lstStyle/>
          <a:p>
            <a:r>
              <a:rPr lang="en-US" dirty="0"/>
              <a:t>Robert Douglas</a:t>
            </a:r>
          </a:p>
        </p:txBody>
      </p:sp>
      <p:sp>
        <p:nvSpPr>
          <p:cNvPr id="4" name="Google Shape;56;p12">
            <a:extLst>
              <a:ext uri="{FF2B5EF4-FFF2-40B4-BE49-F238E27FC236}">
                <a16:creationId xmlns:a16="http://schemas.microsoft.com/office/drawing/2014/main" id="{33E5C804-26C0-4AEA-A66E-CFFE704C97C7}"/>
              </a:ext>
            </a:extLst>
          </p:cNvPr>
          <p:cNvSpPr txBox="1">
            <a:spLocks/>
          </p:cNvSpPr>
          <p:nvPr/>
        </p:nvSpPr>
        <p:spPr>
          <a:xfrm>
            <a:off x="4657308" y="4769229"/>
            <a:ext cx="6435000" cy="655200"/>
          </a:xfrm>
          <a:prstGeom prst="rect">
            <a:avLst/>
          </a:prstGeom>
          <a:noFill/>
          <a:ln>
            <a:noFill/>
          </a:ln>
        </p:spPr>
        <p:txBody>
          <a:bodyPr spcFirstLastPara="1" vert="horz" wrap="square" lIns="0" tIns="0" rIns="0" bIns="0" rtlCol="0" anchor="b" anchorCtr="0">
            <a:noAutofit/>
          </a:bodyPr>
          <a:lstStyle>
            <a:lvl1pPr algn="l" defTabSz="576026" rtl="0" eaLnBrk="1" latinLnBrk="0" hangingPunct="1">
              <a:spcBef>
                <a:spcPct val="0"/>
              </a:spcBef>
              <a:buNone/>
              <a:defRPr sz="6000" kern="1200">
                <a:solidFill>
                  <a:schemeClr val="tx1"/>
                </a:solidFill>
                <a:latin typeface="+mn-lt"/>
                <a:ea typeface="+mj-ea"/>
                <a:cs typeface="+mj-cs"/>
              </a:defRPr>
            </a:lvl1pPr>
          </a:lstStyle>
          <a:p>
            <a:pPr algn="ctr">
              <a:spcBef>
                <a:spcPts val="0"/>
              </a:spcBef>
            </a:pPr>
            <a:r>
              <a:rPr lang="en-US" sz="1800" b="1">
                <a:solidFill>
                  <a:srgbClr val="4A86E8"/>
                </a:solidFill>
                <a:latin typeface="Arial"/>
                <a:ea typeface="Arial"/>
                <a:cs typeface="Arial"/>
                <a:sym typeface="Arial"/>
              </a:rPr>
              <a:t>Introducing Security to SQL Server - for the rest of us</a:t>
            </a:r>
            <a:r>
              <a:rPr lang="en-US" sz="2800" b="1">
                <a:solidFill>
                  <a:srgbClr val="4A86E8"/>
                </a:solidFill>
                <a:latin typeface="Arial"/>
                <a:ea typeface="Arial"/>
                <a:cs typeface="Arial"/>
                <a:sym typeface="Arial"/>
              </a:rPr>
              <a:t>.</a:t>
            </a:r>
            <a:endParaRPr lang="en-US" b="1" dirty="0">
              <a:solidFill>
                <a:srgbClr val="4A86E8"/>
              </a:solidFill>
            </a:endParaRP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Backup Encryption?</a:t>
            </a:r>
          </a:p>
        </p:txBody>
      </p:sp>
      <p:sp>
        <p:nvSpPr>
          <p:cNvPr id="19" name="Content Placeholder 18"/>
          <p:cNvSpPr>
            <a:spLocks noGrp="1"/>
          </p:cNvSpPr>
          <p:nvPr>
            <p:ph idx="1"/>
          </p:nvPr>
        </p:nvSpPr>
        <p:spPr>
          <a:xfrm>
            <a:off x="360124" y="1439812"/>
            <a:ext cx="10353476" cy="4445173"/>
          </a:xfrm>
        </p:spPr>
        <p:txBody>
          <a:bodyPr>
            <a:normAutofit/>
          </a:bodyPr>
          <a:lstStyle/>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Introduced in SQL Server 2014</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Available in Standard or Enterprise Edition</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Encrypts Native Backup files</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Based on a certificate stored securely within the SQL Server engine</a:t>
            </a:r>
            <a:endParaRPr lang="en-US" dirty="0"/>
          </a:p>
        </p:txBody>
      </p:sp>
    </p:spTree>
    <p:extLst>
      <p:ext uri="{BB962C8B-B14F-4D97-AF65-F5344CB8AC3E}">
        <p14:creationId xmlns:p14="http://schemas.microsoft.com/office/powerpoint/2010/main" val="27997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Backup Encryption Demo</a:t>
            </a:r>
          </a:p>
        </p:txBody>
      </p:sp>
    </p:spTree>
    <p:extLst>
      <p:ext uri="{BB962C8B-B14F-4D97-AF65-F5344CB8AC3E}">
        <p14:creationId xmlns:p14="http://schemas.microsoft.com/office/powerpoint/2010/main" val="167476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Transparent Data Encryption(TDE)</a:t>
            </a:r>
          </a:p>
        </p:txBody>
      </p:sp>
      <p:sp>
        <p:nvSpPr>
          <p:cNvPr id="19" name="Content Placeholder 18"/>
          <p:cNvSpPr>
            <a:spLocks noGrp="1"/>
          </p:cNvSpPr>
          <p:nvPr>
            <p:ph idx="1"/>
          </p:nvPr>
        </p:nvSpPr>
        <p:spPr>
          <a:xfrm>
            <a:off x="360124" y="1439813"/>
            <a:ext cx="9950524" cy="4225264"/>
          </a:xfrm>
        </p:spPr>
        <p:txBody>
          <a:bodyPr>
            <a:normAutofit/>
          </a:bodyPr>
          <a:lstStyle/>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Introduced in SQL 2008 Enterprise Edition</a:t>
            </a:r>
          </a:p>
          <a:p>
            <a:pPr marL="995127" lvl="1"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Still Enterprise Edition Only</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Also based on certificate within the SQL Engine</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Encrypts at rest</a:t>
            </a:r>
          </a:p>
          <a:p>
            <a:pPr marL="876300" lvl="1" indent="-342900">
              <a:lnSpc>
                <a:spcPct val="115000"/>
              </a:lnSpc>
              <a:spcBef>
                <a:spcPts val="0"/>
              </a:spcBef>
              <a:buClr>
                <a:srgbClr val="595959"/>
              </a:buClr>
              <a:buSzPts val="2400"/>
              <a:buFont typeface="Arial" panose="020B0604020202020204" pitchFamily="34" charset="0"/>
              <a:buChar char="•"/>
            </a:pPr>
            <a:r>
              <a:rPr lang="en-US" sz="3600" dirty="0">
                <a:solidFill>
                  <a:srgbClr val="595959"/>
                </a:solidFill>
              </a:rPr>
              <a:t>MDF, NDF, LDF files only</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Server-side Encryption and Decryption</a:t>
            </a:r>
          </a:p>
        </p:txBody>
      </p:sp>
    </p:spTree>
    <p:extLst>
      <p:ext uri="{BB962C8B-B14F-4D97-AF65-F5344CB8AC3E}">
        <p14:creationId xmlns:p14="http://schemas.microsoft.com/office/powerpoint/2010/main" val="205731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Transparent Data Encryption</a:t>
            </a:r>
            <a:br>
              <a:rPr lang="en-US" dirty="0"/>
            </a:br>
            <a:r>
              <a:rPr lang="en-US" dirty="0"/>
              <a:t> Demo</a:t>
            </a:r>
          </a:p>
        </p:txBody>
      </p:sp>
    </p:spTree>
    <p:extLst>
      <p:ext uri="{BB962C8B-B14F-4D97-AF65-F5344CB8AC3E}">
        <p14:creationId xmlns:p14="http://schemas.microsoft.com/office/powerpoint/2010/main" val="251041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Transparent Data Encryption(TDE)</a:t>
            </a:r>
            <a:br>
              <a:rPr lang="en-US" dirty="0"/>
            </a:br>
            <a:r>
              <a:rPr lang="en-US" dirty="0"/>
              <a:t>										-Stuff We Learned</a:t>
            </a:r>
          </a:p>
        </p:txBody>
      </p:sp>
      <p:sp>
        <p:nvSpPr>
          <p:cNvPr id="19" name="Content Placeholder 18"/>
          <p:cNvSpPr>
            <a:spLocks noGrp="1"/>
          </p:cNvSpPr>
          <p:nvPr>
            <p:ph idx="1"/>
          </p:nvPr>
        </p:nvSpPr>
        <p:spPr>
          <a:xfrm>
            <a:off x="360124" y="1439813"/>
            <a:ext cx="9950524" cy="4225264"/>
          </a:xfrm>
        </p:spPr>
        <p:txBody>
          <a:bodyPr>
            <a:normAutofit/>
          </a:bodyPr>
          <a:lstStyle/>
          <a:p>
            <a:pPr marL="647700" lvl="0" indent="-571500">
              <a:lnSpc>
                <a:spcPct val="115000"/>
              </a:lnSpc>
              <a:spcBef>
                <a:spcPts val="0"/>
              </a:spcBef>
              <a:buClr>
                <a:srgbClr val="595959"/>
              </a:buClr>
              <a:buSzPts val="2400"/>
              <a:buFont typeface="Arial" panose="020B0604020202020204" pitchFamily="34" charset="0"/>
              <a:buChar char="•"/>
            </a:pPr>
            <a:r>
              <a:rPr lang="en-US" dirty="0">
                <a:solidFill>
                  <a:srgbClr val="595959"/>
                </a:solidFill>
              </a:rPr>
              <a:t>Encrypting any one database with TDE also encrypts </a:t>
            </a:r>
            <a:r>
              <a:rPr lang="en-US" dirty="0" err="1">
                <a:solidFill>
                  <a:srgbClr val="595959"/>
                </a:solidFill>
              </a:rPr>
              <a:t>TempDB</a:t>
            </a:r>
            <a:endParaRPr lang="en-US" dirty="0">
              <a:solidFill>
                <a:srgbClr val="595959"/>
              </a:solidFill>
            </a:endParaRPr>
          </a:p>
          <a:p>
            <a:pPr marL="647700" lvl="0" indent="-571500">
              <a:lnSpc>
                <a:spcPct val="115000"/>
              </a:lnSpc>
              <a:spcBef>
                <a:spcPts val="0"/>
              </a:spcBef>
              <a:buClr>
                <a:srgbClr val="595959"/>
              </a:buClr>
              <a:buSzPts val="2400"/>
              <a:buFont typeface="Arial" panose="020B0604020202020204" pitchFamily="34" charset="0"/>
              <a:buChar char="•"/>
            </a:pPr>
            <a:r>
              <a:rPr lang="en-US" dirty="0">
                <a:solidFill>
                  <a:srgbClr val="595959"/>
                </a:solidFill>
              </a:rPr>
              <a:t>Restoring Backups requires the certificate</a:t>
            </a:r>
          </a:p>
          <a:p>
            <a:pPr marL="647700" lvl="0" indent="-571500">
              <a:lnSpc>
                <a:spcPct val="115000"/>
              </a:lnSpc>
              <a:spcBef>
                <a:spcPts val="0"/>
              </a:spcBef>
              <a:buClr>
                <a:srgbClr val="595959"/>
              </a:buClr>
              <a:buSzPts val="2400"/>
              <a:buFont typeface="Arial" panose="020B0604020202020204" pitchFamily="34" charset="0"/>
              <a:buChar char="•"/>
            </a:pPr>
            <a:r>
              <a:rPr lang="en-US" dirty="0">
                <a:solidFill>
                  <a:srgbClr val="595959"/>
                </a:solidFill>
              </a:rPr>
              <a:t>Can use TDE AND Backup Encryption</a:t>
            </a:r>
          </a:p>
          <a:p>
            <a:pPr marL="647700" lvl="0" indent="-571500">
              <a:lnSpc>
                <a:spcPct val="115000"/>
              </a:lnSpc>
              <a:spcBef>
                <a:spcPts val="0"/>
              </a:spcBef>
              <a:buClr>
                <a:srgbClr val="595959"/>
              </a:buClr>
              <a:buSzPts val="2400"/>
              <a:buFont typeface="Arial" panose="020B0604020202020204" pitchFamily="34" charset="0"/>
              <a:buChar char="•"/>
            </a:pPr>
            <a:r>
              <a:rPr lang="en-US" dirty="0">
                <a:solidFill>
                  <a:srgbClr val="595959"/>
                </a:solidFill>
              </a:rPr>
              <a:t>No blocking while encrypting</a:t>
            </a:r>
          </a:p>
          <a:p>
            <a:pPr marL="647700" lvl="0" indent="-571500">
              <a:lnSpc>
                <a:spcPct val="115000"/>
              </a:lnSpc>
              <a:spcBef>
                <a:spcPts val="0"/>
              </a:spcBef>
              <a:buClr>
                <a:srgbClr val="595959"/>
              </a:buClr>
              <a:buSzPts val="2400"/>
              <a:buFont typeface="Arial" panose="020B0604020202020204" pitchFamily="34" charset="0"/>
              <a:buChar char="•"/>
            </a:pPr>
            <a:r>
              <a:rPr lang="en-US" dirty="0">
                <a:solidFill>
                  <a:srgbClr val="595959"/>
                </a:solidFill>
              </a:rPr>
              <a:t>Best Practice is use separate certificates</a:t>
            </a:r>
          </a:p>
        </p:txBody>
      </p:sp>
    </p:spTree>
    <p:extLst>
      <p:ext uri="{BB962C8B-B14F-4D97-AF65-F5344CB8AC3E}">
        <p14:creationId xmlns:p14="http://schemas.microsoft.com/office/powerpoint/2010/main" val="383969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Always Encrypted\Column Encryption</a:t>
            </a:r>
          </a:p>
        </p:txBody>
      </p:sp>
      <p:sp>
        <p:nvSpPr>
          <p:cNvPr id="19" name="Content Placeholder 18"/>
          <p:cNvSpPr>
            <a:spLocks noGrp="1"/>
          </p:cNvSpPr>
          <p:nvPr>
            <p:ph idx="1"/>
          </p:nvPr>
        </p:nvSpPr>
        <p:spPr>
          <a:xfrm>
            <a:off x="360124" y="1439813"/>
            <a:ext cx="9950524" cy="4225264"/>
          </a:xfrm>
        </p:spPr>
        <p:txBody>
          <a:bodyPr>
            <a:normAutofit/>
          </a:bodyPr>
          <a:lstStyle/>
          <a:p>
            <a:pPr marL="419100" lvl="0"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Introduced in SQL 2016</a:t>
            </a:r>
          </a:p>
          <a:p>
            <a:pPr marL="876300" lvl="1"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Enterprise Only before SP1</a:t>
            </a:r>
          </a:p>
          <a:p>
            <a:pPr marL="876300" lvl="1"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Standard Edition with release of SP1</a:t>
            </a:r>
          </a:p>
          <a:p>
            <a:pPr marL="419100" lvl="0"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Encrypts Only Specific Columns</a:t>
            </a:r>
          </a:p>
          <a:p>
            <a:pPr marL="419100" lvl="0"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Application Side Encryption and Decryption</a:t>
            </a:r>
          </a:p>
          <a:p>
            <a:pPr marL="876300" lvl="1"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DBA can’t see data!</a:t>
            </a:r>
          </a:p>
          <a:p>
            <a:pPr marL="419100" lvl="0" indent="-342900">
              <a:lnSpc>
                <a:spcPct val="115000"/>
              </a:lnSpc>
              <a:spcBef>
                <a:spcPts val="0"/>
              </a:spcBef>
              <a:buClr>
                <a:srgbClr val="595959"/>
              </a:buClr>
              <a:buSzPts val="2400"/>
              <a:buFont typeface="Arial" panose="020B0604020202020204" pitchFamily="34" charset="0"/>
              <a:buChar char="•"/>
            </a:pPr>
            <a:r>
              <a:rPr lang="en-US" sz="2400" dirty="0">
                <a:solidFill>
                  <a:srgbClr val="595959"/>
                </a:solidFill>
              </a:rPr>
              <a:t>Certificate is installed on the application server</a:t>
            </a:r>
          </a:p>
        </p:txBody>
      </p:sp>
    </p:spTree>
    <p:extLst>
      <p:ext uri="{BB962C8B-B14F-4D97-AF65-F5344CB8AC3E}">
        <p14:creationId xmlns:p14="http://schemas.microsoft.com/office/powerpoint/2010/main" val="264833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Always Encrypted</a:t>
            </a:r>
            <a:br>
              <a:rPr lang="en-US" dirty="0"/>
            </a:br>
            <a:r>
              <a:rPr lang="en-US" dirty="0"/>
              <a:t> Demo</a:t>
            </a:r>
          </a:p>
        </p:txBody>
      </p:sp>
    </p:spTree>
    <p:extLst>
      <p:ext uri="{BB962C8B-B14F-4D97-AF65-F5344CB8AC3E}">
        <p14:creationId xmlns:p14="http://schemas.microsoft.com/office/powerpoint/2010/main" val="330539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Always Encrypted\Column Encryption</a:t>
            </a:r>
          </a:p>
        </p:txBody>
      </p:sp>
      <p:sp>
        <p:nvSpPr>
          <p:cNvPr id="19" name="Content Placeholder 18"/>
          <p:cNvSpPr>
            <a:spLocks noGrp="1"/>
          </p:cNvSpPr>
          <p:nvPr>
            <p:ph idx="1"/>
          </p:nvPr>
        </p:nvSpPr>
        <p:spPr>
          <a:xfrm>
            <a:off x="360124" y="1439813"/>
            <a:ext cx="9950524" cy="4225264"/>
          </a:xfrm>
        </p:spPr>
        <p:txBody>
          <a:bodyPr>
            <a:normAutofit/>
          </a:bodyPr>
          <a:lstStyle/>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Column Limitations - Constraints and Data Types</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Deterministic vs Non-Deterministic</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Blocking Operation while Encryption takes place</a:t>
            </a:r>
          </a:p>
          <a:p>
            <a:pPr marL="419100" lvl="0" indent="-342900">
              <a:lnSpc>
                <a:spcPct val="115000"/>
              </a:lnSpc>
              <a:spcBef>
                <a:spcPts val="0"/>
              </a:spcBef>
              <a:buClr>
                <a:srgbClr val="595959"/>
              </a:buClr>
              <a:buSzPts val="2400"/>
              <a:buFont typeface="Arial" panose="020B0604020202020204" pitchFamily="34" charset="0"/>
              <a:buChar char="•"/>
            </a:pPr>
            <a:r>
              <a:rPr lang="en-US" dirty="0">
                <a:solidFill>
                  <a:srgbClr val="595959"/>
                </a:solidFill>
              </a:rPr>
              <a:t>Certificate not managed by SQL Server</a:t>
            </a:r>
          </a:p>
        </p:txBody>
      </p:sp>
    </p:spTree>
    <p:extLst>
      <p:ext uri="{BB962C8B-B14F-4D97-AF65-F5344CB8AC3E}">
        <p14:creationId xmlns:p14="http://schemas.microsoft.com/office/powerpoint/2010/main" val="67217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Connection Encryption</a:t>
            </a:r>
          </a:p>
        </p:txBody>
      </p:sp>
      <p:sp>
        <p:nvSpPr>
          <p:cNvPr id="19" name="Content Placeholder 18"/>
          <p:cNvSpPr>
            <a:spLocks noGrp="1"/>
          </p:cNvSpPr>
          <p:nvPr>
            <p:ph idx="1"/>
          </p:nvPr>
        </p:nvSpPr>
        <p:spPr>
          <a:xfrm>
            <a:off x="360124" y="1439813"/>
            <a:ext cx="9950524" cy="4225264"/>
          </a:xfrm>
        </p:spPr>
        <p:txBody>
          <a:bodyPr>
            <a:normAutofit/>
          </a:bodyPr>
          <a:lstStyle/>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Available in all versions/editions of SQL Server</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Encrypts data in flight</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Client and server side Encryption/Decryption</a:t>
            </a:r>
          </a:p>
          <a:p>
            <a:pPr marL="609600" indent="-571500">
              <a:lnSpc>
                <a:spcPct val="115000"/>
              </a:lnSpc>
              <a:buClr>
                <a:srgbClr val="595959"/>
              </a:buClr>
              <a:buSzPts val="3000"/>
              <a:buFont typeface="Arial" panose="020B0604020202020204" pitchFamily="34" charset="0"/>
              <a:buChar char="•"/>
            </a:pPr>
            <a:r>
              <a:rPr lang="en-US" dirty="0">
                <a:solidFill>
                  <a:srgbClr val="595959"/>
                </a:solidFill>
              </a:rPr>
              <a:t>Uses Secure Socket Layer (SSL)</a:t>
            </a:r>
          </a:p>
        </p:txBody>
      </p:sp>
    </p:spTree>
    <p:extLst>
      <p:ext uri="{BB962C8B-B14F-4D97-AF65-F5344CB8AC3E}">
        <p14:creationId xmlns:p14="http://schemas.microsoft.com/office/powerpoint/2010/main" val="323900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Connection Encryption</a:t>
            </a:r>
            <a:br>
              <a:rPr lang="en-US" dirty="0"/>
            </a:br>
            <a:r>
              <a:rPr lang="en-US" dirty="0"/>
              <a:t> Demo</a:t>
            </a:r>
          </a:p>
        </p:txBody>
      </p:sp>
    </p:spTree>
    <p:extLst>
      <p:ext uri="{BB962C8B-B14F-4D97-AF65-F5344CB8AC3E}">
        <p14:creationId xmlns:p14="http://schemas.microsoft.com/office/powerpoint/2010/main" val="306908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4F9B0-D82F-4329-9155-A4087B79E9E3}"/>
              </a:ext>
            </a:extLst>
          </p:cNvPr>
          <p:cNvPicPr>
            <a:picLocks noChangeAspect="1"/>
          </p:cNvPicPr>
          <p:nvPr/>
        </p:nvPicPr>
        <p:blipFill>
          <a:blip r:embed="rId2"/>
          <a:stretch>
            <a:fillRect/>
          </a:stretch>
        </p:blipFill>
        <p:spPr>
          <a:xfrm>
            <a:off x="513264" y="2489811"/>
            <a:ext cx="1404958" cy="1459414"/>
          </a:xfrm>
          <a:prstGeom prst="rect">
            <a:avLst/>
          </a:prstGeom>
        </p:spPr>
      </p:pic>
      <p:pic>
        <p:nvPicPr>
          <p:cNvPr id="5" name="Picture 4">
            <a:extLst>
              <a:ext uri="{FF2B5EF4-FFF2-40B4-BE49-F238E27FC236}">
                <a16:creationId xmlns:a16="http://schemas.microsoft.com/office/drawing/2014/main" id="{51B8C23D-5CA3-4690-8370-9B41FC86893D}"/>
              </a:ext>
            </a:extLst>
          </p:cNvPr>
          <p:cNvPicPr>
            <a:picLocks noChangeAspect="1"/>
          </p:cNvPicPr>
          <p:nvPr/>
        </p:nvPicPr>
        <p:blipFill>
          <a:blip r:embed="rId3"/>
          <a:stretch>
            <a:fillRect/>
          </a:stretch>
        </p:blipFill>
        <p:spPr>
          <a:xfrm>
            <a:off x="639881" y="4272810"/>
            <a:ext cx="2486354" cy="994540"/>
          </a:xfrm>
          <a:prstGeom prst="rect">
            <a:avLst/>
          </a:prstGeom>
        </p:spPr>
      </p:pic>
      <p:pic>
        <p:nvPicPr>
          <p:cNvPr id="7" name="Picture 6">
            <a:extLst>
              <a:ext uri="{FF2B5EF4-FFF2-40B4-BE49-F238E27FC236}">
                <a16:creationId xmlns:a16="http://schemas.microsoft.com/office/drawing/2014/main" id="{C3C99E42-8CDB-4A45-9C9E-349B26DC1F98}"/>
              </a:ext>
            </a:extLst>
          </p:cNvPr>
          <p:cNvPicPr>
            <a:picLocks noChangeAspect="1"/>
          </p:cNvPicPr>
          <p:nvPr/>
        </p:nvPicPr>
        <p:blipFill>
          <a:blip r:embed="rId4"/>
          <a:stretch>
            <a:fillRect/>
          </a:stretch>
        </p:blipFill>
        <p:spPr>
          <a:xfrm>
            <a:off x="3217362" y="4263164"/>
            <a:ext cx="2673102" cy="1196679"/>
          </a:xfrm>
          <a:prstGeom prst="rect">
            <a:avLst/>
          </a:prstGeom>
        </p:spPr>
      </p:pic>
      <p:pic>
        <p:nvPicPr>
          <p:cNvPr id="9" name="Picture 8" descr="A picture containing clipart&#10;&#10;Description generated with very high confidence">
            <a:extLst>
              <a:ext uri="{FF2B5EF4-FFF2-40B4-BE49-F238E27FC236}">
                <a16:creationId xmlns:a16="http://schemas.microsoft.com/office/drawing/2014/main" id="{07144B4B-14F7-4FB8-8B25-A85C6093918B}"/>
              </a:ext>
            </a:extLst>
          </p:cNvPr>
          <p:cNvPicPr>
            <a:picLocks noChangeAspect="1"/>
          </p:cNvPicPr>
          <p:nvPr/>
        </p:nvPicPr>
        <p:blipFill>
          <a:blip r:embed="rId5"/>
          <a:stretch>
            <a:fillRect/>
          </a:stretch>
        </p:blipFill>
        <p:spPr>
          <a:xfrm>
            <a:off x="2704743" y="1484542"/>
            <a:ext cx="2194335" cy="1049467"/>
          </a:xfrm>
          <a:prstGeom prst="rect">
            <a:avLst/>
          </a:prstGeom>
        </p:spPr>
      </p:pic>
      <p:pic>
        <p:nvPicPr>
          <p:cNvPr id="11" name="Picture 10">
            <a:extLst>
              <a:ext uri="{FF2B5EF4-FFF2-40B4-BE49-F238E27FC236}">
                <a16:creationId xmlns:a16="http://schemas.microsoft.com/office/drawing/2014/main" id="{F37405FF-62EF-46C3-B273-767E5E39674B}"/>
              </a:ext>
            </a:extLst>
          </p:cNvPr>
          <p:cNvPicPr>
            <a:picLocks noChangeAspect="1"/>
          </p:cNvPicPr>
          <p:nvPr/>
        </p:nvPicPr>
        <p:blipFill>
          <a:blip r:embed="rId6"/>
          <a:stretch>
            <a:fillRect/>
          </a:stretch>
        </p:blipFill>
        <p:spPr>
          <a:xfrm>
            <a:off x="4921043" y="1236310"/>
            <a:ext cx="1349998" cy="1188000"/>
          </a:xfrm>
          <a:prstGeom prst="rect">
            <a:avLst/>
          </a:prstGeom>
        </p:spPr>
      </p:pic>
      <p:pic>
        <p:nvPicPr>
          <p:cNvPr id="13" name="Picture 12">
            <a:extLst>
              <a:ext uri="{FF2B5EF4-FFF2-40B4-BE49-F238E27FC236}">
                <a16:creationId xmlns:a16="http://schemas.microsoft.com/office/drawing/2014/main" id="{230B4B75-C24F-4B60-A29A-BAE4F0D6ECD2}"/>
              </a:ext>
            </a:extLst>
          </p:cNvPr>
          <p:cNvPicPr>
            <a:picLocks noChangeAspect="1"/>
          </p:cNvPicPr>
          <p:nvPr/>
        </p:nvPicPr>
        <p:blipFill>
          <a:blip r:embed="rId7"/>
          <a:stretch>
            <a:fillRect/>
          </a:stretch>
        </p:blipFill>
        <p:spPr>
          <a:xfrm>
            <a:off x="6795933" y="1428337"/>
            <a:ext cx="1795498" cy="756000"/>
          </a:xfrm>
          <a:prstGeom prst="rect">
            <a:avLst/>
          </a:prstGeom>
        </p:spPr>
      </p:pic>
      <p:sp>
        <p:nvSpPr>
          <p:cNvPr id="14" name="TextBox 13">
            <a:extLst>
              <a:ext uri="{FF2B5EF4-FFF2-40B4-BE49-F238E27FC236}">
                <a16:creationId xmlns:a16="http://schemas.microsoft.com/office/drawing/2014/main" id="{2491BEC8-7409-464C-8A3A-B4C5A50706AA}"/>
              </a:ext>
            </a:extLst>
          </p:cNvPr>
          <p:cNvSpPr txBox="1"/>
          <p:nvPr/>
        </p:nvSpPr>
        <p:spPr>
          <a:xfrm>
            <a:off x="1" y="270311"/>
            <a:ext cx="11520488" cy="584775"/>
          </a:xfrm>
          <a:prstGeom prst="rect">
            <a:avLst/>
          </a:prstGeom>
          <a:noFill/>
        </p:spPr>
        <p:txBody>
          <a:bodyPr wrap="square" rtlCol="0">
            <a:spAutoFit/>
          </a:bodyPr>
          <a:lstStyle/>
          <a:p>
            <a:pPr algn="ctr"/>
            <a:r>
              <a:rPr lang="en-NZ" sz="3200" dirty="0"/>
              <a:t>Thanks to our great Sponsors </a:t>
            </a:r>
          </a:p>
        </p:txBody>
      </p:sp>
      <p:sp>
        <p:nvSpPr>
          <p:cNvPr id="12" name="TextBox 11">
            <a:extLst>
              <a:ext uri="{FF2B5EF4-FFF2-40B4-BE49-F238E27FC236}">
                <a16:creationId xmlns:a16="http://schemas.microsoft.com/office/drawing/2014/main" id="{AF083F0B-2C42-485F-990C-DAA9758B1952}"/>
              </a:ext>
            </a:extLst>
          </p:cNvPr>
          <p:cNvSpPr txBox="1"/>
          <p:nvPr/>
        </p:nvSpPr>
        <p:spPr>
          <a:xfrm>
            <a:off x="639881" y="951578"/>
            <a:ext cx="4851328" cy="369332"/>
          </a:xfrm>
          <a:prstGeom prst="rect">
            <a:avLst/>
          </a:prstGeom>
          <a:noFill/>
        </p:spPr>
        <p:txBody>
          <a:bodyPr wrap="square" rtlCol="0">
            <a:spAutoFit/>
          </a:bodyPr>
          <a:lstStyle/>
          <a:p>
            <a:r>
              <a:rPr lang="en-NZ" dirty="0"/>
              <a:t>Gold Sponsors</a:t>
            </a:r>
          </a:p>
        </p:txBody>
      </p:sp>
      <p:sp>
        <p:nvSpPr>
          <p:cNvPr id="15" name="TextBox 14">
            <a:extLst>
              <a:ext uri="{FF2B5EF4-FFF2-40B4-BE49-F238E27FC236}">
                <a16:creationId xmlns:a16="http://schemas.microsoft.com/office/drawing/2014/main" id="{732B87AD-32B5-4CFA-A5E1-D56DA04225FF}"/>
              </a:ext>
            </a:extLst>
          </p:cNvPr>
          <p:cNvSpPr txBox="1"/>
          <p:nvPr/>
        </p:nvSpPr>
        <p:spPr>
          <a:xfrm>
            <a:off x="639881" y="2396697"/>
            <a:ext cx="4851328" cy="369332"/>
          </a:xfrm>
          <a:prstGeom prst="rect">
            <a:avLst/>
          </a:prstGeom>
          <a:noFill/>
        </p:spPr>
        <p:txBody>
          <a:bodyPr wrap="square" rtlCol="0">
            <a:spAutoFit/>
          </a:bodyPr>
          <a:lstStyle/>
          <a:p>
            <a:r>
              <a:rPr lang="en-NZ" dirty="0"/>
              <a:t>Silver Sponsors</a:t>
            </a:r>
          </a:p>
        </p:txBody>
      </p:sp>
      <p:pic>
        <p:nvPicPr>
          <p:cNvPr id="4" name="Picture 3">
            <a:extLst>
              <a:ext uri="{FF2B5EF4-FFF2-40B4-BE49-F238E27FC236}">
                <a16:creationId xmlns:a16="http://schemas.microsoft.com/office/drawing/2014/main" id="{657857BB-6FB0-4A57-B1A3-1484D2016E29}"/>
              </a:ext>
            </a:extLst>
          </p:cNvPr>
          <p:cNvPicPr>
            <a:picLocks noChangeAspect="1"/>
          </p:cNvPicPr>
          <p:nvPr/>
        </p:nvPicPr>
        <p:blipFill>
          <a:blip r:embed="rId8"/>
          <a:stretch>
            <a:fillRect/>
          </a:stretch>
        </p:blipFill>
        <p:spPr>
          <a:xfrm>
            <a:off x="511875" y="1477655"/>
            <a:ext cx="1981477" cy="838317"/>
          </a:xfrm>
          <a:prstGeom prst="rect">
            <a:avLst/>
          </a:prstGeom>
        </p:spPr>
      </p:pic>
      <p:sp>
        <p:nvSpPr>
          <p:cNvPr id="16" name="TextBox 15">
            <a:extLst>
              <a:ext uri="{FF2B5EF4-FFF2-40B4-BE49-F238E27FC236}">
                <a16:creationId xmlns:a16="http://schemas.microsoft.com/office/drawing/2014/main" id="{F8F9E33B-B010-4908-8DFB-6CA0839BE86F}"/>
              </a:ext>
            </a:extLst>
          </p:cNvPr>
          <p:cNvSpPr txBox="1"/>
          <p:nvPr/>
        </p:nvSpPr>
        <p:spPr>
          <a:xfrm>
            <a:off x="639881" y="5243865"/>
            <a:ext cx="4851328" cy="369332"/>
          </a:xfrm>
          <a:prstGeom prst="rect">
            <a:avLst/>
          </a:prstGeom>
          <a:noFill/>
        </p:spPr>
        <p:txBody>
          <a:bodyPr wrap="square" rtlCol="0">
            <a:spAutoFit/>
          </a:bodyPr>
          <a:lstStyle/>
          <a:p>
            <a:r>
              <a:rPr lang="en-NZ" dirty="0"/>
              <a:t>Bronze Sponsors</a:t>
            </a:r>
          </a:p>
        </p:txBody>
      </p:sp>
      <p:pic>
        <p:nvPicPr>
          <p:cNvPr id="8" name="Picture 7" descr="A picture containing object&#10;&#10;Description automatically generated">
            <a:extLst>
              <a:ext uri="{FF2B5EF4-FFF2-40B4-BE49-F238E27FC236}">
                <a16:creationId xmlns:a16="http://schemas.microsoft.com/office/drawing/2014/main" id="{F7230EB3-8568-474D-9612-CD80FE8BBB89}"/>
              </a:ext>
            </a:extLst>
          </p:cNvPr>
          <p:cNvPicPr>
            <a:picLocks noChangeAspect="1"/>
          </p:cNvPicPr>
          <p:nvPr/>
        </p:nvPicPr>
        <p:blipFill>
          <a:blip r:embed="rId9"/>
          <a:stretch>
            <a:fillRect/>
          </a:stretch>
        </p:blipFill>
        <p:spPr>
          <a:xfrm>
            <a:off x="578986" y="5830452"/>
            <a:ext cx="2038635" cy="600159"/>
          </a:xfrm>
          <a:prstGeom prst="rect">
            <a:avLst/>
          </a:prstGeom>
        </p:spPr>
      </p:pic>
      <p:sp>
        <p:nvSpPr>
          <p:cNvPr id="17" name="TextBox 16">
            <a:extLst>
              <a:ext uri="{FF2B5EF4-FFF2-40B4-BE49-F238E27FC236}">
                <a16:creationId xmlns:a16="http://schemas.microsoft.com/office/drawing/2014/main" id="{E9D797D7-D9F3-4EC7-BA15-5CC4C393F690}"/>
              </a:ext>
            </a:extLst>
          </p:cNvPr>
          <p:cNvSpPr txBox="1"/>
          <p:nvPr/>
        </p:nvSpPr>
        <p:spPr>
          <a:xfrm>
            <a:off x="639881" y="4031144"/>
            <a:ext cx="4851328" cy="369332"/>
          </a:xfrm>
          <a:prstGeom prst="rect">
            <a:avLst/>
          </a:prstGeom>
          <a:noFill/>
        </p:spPr>
        <p:txBody>
          <a:bodyPr wrap="square" rtlCol="0">
            <a:spAutoFit/>
          </a:bodyPr>
          <a:lstStyle/>
          <a:p>
            <a:r>
              <a:rPr lang="en-NZ" dirty="0"/>
              <a:t>Global Sponsors</a:t>
            </a:r>
          </a:p>
        </p:txBody>
      </p:sp>
    </p:spTree>
    <p:extLst>
      <p:ext uri="{BB962C8B-B14F-4D97-AF65-F5344CB8AC3E}">
        <p14:creationId xmlns:p14="http://schemas.microsoft.com/office/powerpoint/2010/main" val="145330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Certificates Maintenance</a:t>
            </a:r>
          </a:p>
        </p:txBody>
      </p:sp>
      <p:sp>
        <p:nvSpPr>
          <p:cNvPr id="19" name="Content Placeholder 18"/>
          <p:cNvSpPr>
            <a:spLocks noGrp="1"/>
          </p:cNvSpPr>
          <p:nvPr>
            <p:ph idx="1"/>
          </p:nvPr>
        </p:nvSpPr>
        <p:spPr>
          <a:xfrm>
            <a:off x="360124" y="1439813"/>
            <a:ext cx="9950524" cy="4225264"/>
          </a:xfrm>
        </p:spPr>
        <p:txBody>
          <a:bodyPr>
            <a:normAutofit/>
          </a:bodyPr>
          <a:lstStyle/>
          <a:p>
            <a:pPr marL="495300" lvl="0" indent="-457200">
              <a:lnSpc>
                <a:spcPct val="115000"/>
              </a:lnSpc>
              <a:spcBef>
                <a:spcPts val="0"/>
              </a:spcBef>
              <a:buClr>
                <a:srgbClr val="595959"/>
              </a:buClr>
              <a:buSzPts val="3000"/>
              <a:buFont typeface="Arial" panose="020B0604020202020204" pitchFamily="34" charset="0"/>
              <a:buChar char="•"/>
            </a:pPr>
            <a:r>
              <a:rPr lang="en-US" sz="4000" dirty="0">
                <a:solidFill>
                  <a:srgbClr val="595959"/>
                </a:solidFill>
              </a:rPr>
              <a:t>Back Up All Your Certificates</a:t>
            </a:r>
          </a:p>
          <a:p>
            <a:pPr marL="495300" lvl="0" indent="-457200">
              <a:lnSpc>
                <a:spcPct val="115000"/>
              </a:lnSpc>
              <a:spcBef>
                <a:spcPts val="0"/>
              </a:spcBef>
              <a:buClr>
                <a:srgbClr val="595959"/>
              </a:buClr>
              <a:buSzPts val="3000"/>
              <a:buFont typeface="Arial" panose="020B0604020202020204" pitchFamily="34" charset="0"/>
              <a:buChar char="•"/>
            </a:pPr>
            <a:r>
              <a:rPr lang="en-US" sz="4000" dirty="0">
                <a:solidFill>
                  <a:srgbClr val="595959"/>
                </a:solidFill>
              </a:rPr>
              <a:t>Keep them where they are Protected and Available(Safe and Secure)</a:t>
            </a:r>
          </a:p>
          <a:p>
            <a:pPr marL="495300" lvl="0" indent="-457200">
              <a:lnSpc>
                <a:spcPct val="115000"/>
              </a:lnSpc>
              <a:spcBef>
                <a:spcPts val="0"/>
              </a:spcBef>
              <a:buClr>
                <a:srgbClr val="595959"/>
              </a:buClr>
              <a:buSzPts val="3000"/>
              <a:buFont typeface="Arial" panose="020B0604020202020204" pitchFamily="34" charset="0"/>
              <a:buChar char="•"/>
            </a:pPr>
            <a:r>
              <a:rPr lang="en-US" sz="4000" dirty="0">
                <a:solidFill>
                  <a:srgbClr val="595959"/>
                </a:solidFill>
              </a:rPr>
              <a:t>Do Not Lose Your Certificates!</a:t>
            </a:r>
          </a:p>
          <a:p>
            <a:pPr marL="952500" lvl="1" indent="-457200">
              <a:lnSpc>
                <a:spcPct val="115000"/>
              </a:lnSpc>
              <a:spcBef>
                <a:spcPts val="0"/>
              </a:spcBef>
              <a:buClr>
                <a:srgbClr val="595959"/>
              </a:buClr>
              <a:buSzPts val="3000"/>
              <a:buFont typeface="Arial" panose="020B0604020202020204" pitchFamily="34" charset="0"/>
              <a:buChar char="•"/>
            </a:pPr>
            <a:r>
              <a:rPr lang="en-US" sz="4000" dirty="0">
                <a:solidFill>
                  <a:srgbClr val="595959"/>
                </a:solidFill>
              </a:rPr>
              <a:t>Remember that if you lose the certificate you lose your data!</a:t>
            </a:r>
          </a:p>
        </p:txBody>
      </p:sp>
    </p:spTree>
    <p:extLst>
      <p:ext uri="{BB962C8B-B14F-4D97-AF65-F5344CB8AC3E}">
        <p14:creationId xmlns:p14="http://schemas.microsoft.com/office/powerpoint/2010/main" val="127807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Questions?</a:t>
            </a:r>
          </a:p>
        </p:txBody>
      </p:sp>
    </p:spTree>
    <p:extLst>
      <p:ext uri="{BB962C8B-B14F-4D97-AF65-F5344CB8AC3E}">
        <p14:creationId xmlns:p14="http://schemas.microsoft.com/office/powerpoint/2010/main" val="1054938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1710654" y="360363"/>
            <a:ext cx="8100372" cy="720000"/>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Questions?</a:t>
            </a:r>
            <a:endParaRPr/>
          </a:p>
        </p:txBody>
      </p:sp>
      <p:sp>
        <p:nvSpPr>
          <p:cNvPr id="182" name="Google Shape;182;p34"/>
          <p:cNvSpPr txBox="1">
            <a:spLocks noGrp="1"/>
          </p:cNvSpPr>
          <p:nvPr>
            <p:ph type="body" idx="1"/>
          </p:nvPr>
        </p:nvSpPr>
        <p:spPr>
          <a:xfrm>
            <a:off x="1578794" y="1439838"/>
            <a:ext cx="8100300" cy="4680000"/>
          </a:xfrm>
          <a:prstGeom prst="rect">
            <a:avLst/>
          </a:prstGeom>
          <a:noFill/>
          <a:ln>
            <a:noFill/>
          </a:ln>
        </p:spPr>
        <p:txBody>
          <a:bodyPr spcFirstLastPara="1" vert="horz" wrap="square" lIns="0" tIns="0" rIns="0" bIns="0" rtlCol="0" anchor="t" anchorCtr="0">
            <a:noAutofit/>
          </a:bodyPr>
          <a:lstStyle/>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Where Do We Store The Keys?</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Does the Master Key need to be the same?  No Just needs to be one.</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How to disable TDE?  Disable Encryption on </a:t>
            </a:r>
            <a:r>
              <a:rPr lang="en-US" sz="1800" dirty="0" err="1">
                <a:solidFill>
                  <a:srgbClr val="595959"/>
                </a:solidFill>
                <a:latin typeface="Arial"/>
                <a:ea typeface="Arial"/>
                <a:cs typeface="Arial"/>
                <a:sym typeface="Arial"/>
              </a:rPr>
              <a:t>atabase</a:t>
            </a:r>
            <a:r>
              <a:rPr lang="en-US" sz="1800" dirty="0">
                <a:solidFill>
                  <a:srgbClr val="595959"/>
                </a:solidFill>
                <a:latin typeface="Arial"/>
                <a:ea typeface="Arial"/>
                <a:cs typeface="Arial"/>
                <a:sym typeface="Arial"/>
              </a:rPr>
              <a:t>, Drop DEK, clear log(items in log file remain encrypted until you clear it)</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How to decrypt </a:t>
            </a:r>
            <a:r>
              <a:rPr lang="en-US" sz="1800" dirty="0" err="1">
                <a:solidFill>
                  <a:srgbClr val="595959"/>
                </a:solidFill>
                <a:latin typeface="Arial"/>
                <a:ea typeface="Arial"/>
                <a:cs typeface="Arial"/>
                <a:sym typeface="Arial"/>
              </a:rPr>
              <a:t>TempDB</a:t>
            </a:r>
            <a:r>
              <a:rPr lang="en-US" sz="1800" dirty="0">
                <a:solidFill>
                  <a:srgbClr val="595959"/>
                </a:solidFill>
                <a:latin typeface="Arial"/>
                <a:ea typeface="Arial"/>
                <a:cs typeface="Arial"/>
                <a:sym typeface="Arial"/>
              </a:rPr>
              <a:t>?  Remove all TDE databases and then restart SQL</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err="1">
                <a:solidFill>
                  <a:srgbClr val="595959"/>
                </a:solidFill>
                <a:latin typeface="Arial"/>
                <a:ea typeface="Arial"/>
                <a:cs typeface="Arial"/>
                <a:sym typeface="Arial"/>
              </a:rPr>
              <a:t>SHould</a:t>
            </a:r>
            <a:r>
              <a:rPr lang="en-US" sz="1800" dirty="0">
                <a:solidFill>
                  <a:srgbClr val="595959"/>
                </a:solidFill>
                <a:latin typeface="Arial"/>
                <a:ea typeface="Arial"/>
                <a:cs typeface="Arial"/>
                <a:sym typeface="Arial"/>
              </a:rPr>
              <a:t> you use TDE or SAN Encryption?  SAN if you trust it</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Does TDE remove SAN deduplication\compression?  Almost definitely</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err="1">
                <a:solidFill>
                  <a:srgbClr val="595959"/>
                </a:solidFill>
                <a:latin typeface="Arial"/>
                <a:ea typeface="Arial"/>
                <a:cs typeface="Arial"/>
                <a:sym typeface="Arial"/>
              </a:rPr>
              <a:t>Compressions+TDE</a:t>
            </a:r>
            <a:r>
              <a:rPr lang="en-US" sz="1800" dirty="0">
                <a:solidFill>
                  <a:srgbClr val="595959"/>
                </a:solidFill>
                <a:latin typeface="Arial"/>
                <a:ea typeface="Arial"/>
                <a:cs typeface="Arial"/>
                <a:sym typeface="Arial"/>
              </a:rPr>
              <a:t>?  Compression gets hit hard.</a:t>
            </a:r>
            <a:endParaRPr sz="1800" dirty="0">
              <a:solidFill>
                <a:srgbClr val="595959"/>
              </a:solidFill>
              <a:latin typeface="Arial"/>
              <a:ea typeface="Arial"/>
              <a:cs typeface="Arial"/>
              <a:sym typeface="Arial"/>
            </a:endParaRPr>
          </a:p>
          <a:p>
            <a:pPr marL="457200" indent="-342900">
              <a:lnSpc>
                <a:spcPct val="115000"/>
              </a:lnSpc>
              <a:spcBef>
                <a:spcPts val="0"/>
              </a:spcBef>
              <a:buClr>
                <a:srgbClr val="595959"/>
              </a:buClr>
              <a:buSzPts val="1800"/>
              <a:buFont typeface="Arial"/>
              <a:buChar char="●"/>
            </a:pPr>
            <a:r>
              <a:rPr lang="en-US" sz="1800" dirty="0">
                <a:solidFill>
                  <a:srgbClr val="595959"/>
                </a:solidFill>
                <a:latin typeface="Arial"/>
                <a:ea typeface="Arial"/>
                <a:cs typeface="Arial"/>
                <a:sym typeface="Arial"/>
              </a:rPr>
              <a:t>How does it affect Always On\Mirroring\Replication?  Certificate must be on all servers.</a:t>
            </a:r>
            <a:endParaRPr sz="1800" dirty="0">
              <a:solidFill>
                <a:srgbClr val="595959"/>
              </a:solidFill>
              <a:latin typeface="Arial"/>
              <a:ea typeface="Arial"/>
              <a:cs typeface="Arial"/>
              <a:sym typeface="Arial"/>
            </a:endParaRPr>
          </a:p>
          <a:p>
            <a:pPr>
              <a:spcBef>
                <a:spcPts val="1600"/>
              </a:spcBef>
              <a:buClr>
                <a:schemeClr val="dk2"/>
              </a:buClr>
              <a:buSzPts val="3600"/>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Who Is This Session For?</a:t>
            </a:r>
          </a:p>
        </p:txBody>
      </p:sp>
      <p:sp>
        <p:nvSpPr>
          <p:cNvPr id="19" name="Content Placeholder 18"/>
          <p:cNvSpPr>
            <a:spLocks noGrp="1"/>
          </p:cNvSpPr>
          <p:nvPr>
            <p:ph idx="1"/>
          </p:nvPr>
        </p:nvSpPr>
        <p:spPr>
          <a:xfrm>
            <a:off x="360125" y="1439813"/>
            <a:ext cx="866890" cy="654710"/>
          </a:xfrm>
        </p:spPr>
        <p:txBody>
          <a:bodyPr/>
          <a:lstStyle/>
          <a:p>
            <a:r>
              <a:rPr lang="en-US" dirty="0"/>
              <a:t>Me</a:t>
            </a:r>
          </a:p>
        </p:txBody>
      </p:sp>
      <p:sp>
        <p:nvSpPr>
          <p:cNvPr id="4" name="Content Placeholder 18">
            <a:extLst>
              <a:ext uri="{FF2B5EF4-FFF2-40B4-BE49-F238E27FC236}">
                <a16:creationId xmlns:a16="http://schemas.microsoft.com/office/drawing/2014/main" id="{4E1532D3-7314-41B5-97C1-E3ACBB2C270F}"/>
              </a:ext>
            </a:extLst>
          </p:cNvPr>
          <p:cNvSpPr txBox="1">
            <a:spLocks/>
          </p:cNvSpPr>
          <p:nvPr/>
        </p:nvSpPr>
        <p:spPr>
          <a:xfrm>
            <a:off x="6788277" y="5733226"/>
            <a:ext cx="3864091" cy="361633"/>
          </a:xfrm>
          <a:prstGeom prst="rect">
            <a:avLst/>
          </a:prstGeom>
        </p:spPr>
        <p:txBody>
          <a:bodyPr vert="horz" lIns="0" tIns="0" rIns="0" bIns="0" rtlCol="0" anchor="t">
            <a:normAutofit fontScale="70000" lnSpcReduction="20000"/>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dirty="0"/>
              <a:t>…not so much the </a:t>
            </a:r>
            <a:r>
              <a:rPr lang="en-US" dirty="0" err="1"/>
              <a:t>wookie</a:t>
            </a:r>
            <a:r>
              <a:rPr lang="en-US" dirty="0"/>
              <a:t>…</a:t>
            </a:r>
          </a:p>
        </p:txBody>
      </p:sp>
      <p:pic>
        <p:nvPicPr>
          <p:cNvPr id="5" name="Picture 4" descr="A person standing next to a dog&#10;&#10;Description automatically generated">
            <a:extLst>
              <a:ext uri="{FF2B5EF4-FFF2-40B4-BE49-F238E27FC236}">
                <a16:creationId xmlns:a16="http://schemas.microsoft.com/office/drawing/2014/main" id="{FD1D2053-0A3A-4873-AE30-8F84B90931CD}"/>
              </a:ext>
            </a:extLst>
          </p:cNvPr>
          <p:cNvPicPr>
            <a:picLocks noChangeAspect="1"/>
          </p:cNvPicPr>
          <p:nvPr/>
        </p:nvPicPr>
        <p:blipFill>
          <a:blip r:embed="rId2"/>
          <a:stretch>
            <a:fillRect/>
          </a:stretch>
        </p:blipFill>
        <p:spPr>
          <a:xfrm>
            <a:off x="2045022" y="1059830"/>
            <a:ext cx="3948759" cy="5265012"/>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What Will We Cover?</a:t>
            </a:r>
          </a:p>
        </p:txBody>
      </p:sp>
      <p:sp>
        <p:nvSpPr>
          <p:cNvPr id="19" name="Content Placeholder 18"/>
          <p:cNvSpPr>
            <a:spLocks noGrp="1"/>
          </p:cNvSpPr>
          <p:nvPr>
            <p:ph idx="1"/>
          </p:nvPr>
        </p:nvSpPr>
        <p:spPr>
          <a:xfrm>
            <a:off x="360124" y="1439812"/>
            <a:ext cx="10353476" cy="4445173"/>
          </a:xfrm>
        </p:spPr>
        <p:txBody>
          <a:bodyPr>
            <a:normAutofit/>
          </a:bodyPr>
          <a:lstStyle/>
          <a:p>
            <a:pPr marL="457200" lvl="0" indent="-317500">
              <a:spcBef>
                <a:spcPts val="0"/>
              </a:spcBef>
              <a:buClr>
                <a:srgbClr val="000000"/>
              </a:buClr>
              <a:buSzPts val="1400"/>
              <a:buFont typeface="Arial"/>
              <a:buChar char="●"/>
            </a:pPr>
            <a:r>
              <a:rPr lang="en-US" dirty="0"/>
              <a:t>An Introduction To Encryption</a:t>
            </a:r>
          </a:p>
          <a:p>
            <a:pPr marL="457200" lvl="0" indent="-317500">
              <a:spcBef>
                <a:spcPts val="0"/>
              </a:spcBef>
              <a:buClr>
                <a:srgbClr val="000000"/>
              </a:buClr>
              <a:buSzPts val="1400"/>
              <a:buFont typeface="Arial"/>
              <a:buChar char="●"/>
            </a:pPr>
            <a:r>
              <a:rPr lang="en-US" dirty="0"/>
              <a:t>And Introduction To The 5 Types Of SQL Encryption</a:t>
            </a:r>
          </a:p>
          <a:p>
            <a:pPr marL="914400" lvl="1" indent="-317500">
              <a:spcBef>
                <a:spcPts val="0"/>
              </a:spcBef>
              <a:buClr>
                <a:srgbClr val="000000"/>
              </a:buClr>
              <a:buSzPts val="1400"/>
              <a:buFont typeface="Arial"/>
              <a:buChar char="○"/>
            </a:pPr>
            <a:r>
              <a:rPr lang="en-US" dirty="0"/>
              <a:t>Object Encryption</a:t>
            </a:r>
          </a:p>
          <a:p>
            <a:pPr marL="914400" lvl="1" indent="-317500">
              <a:spcBef>
                <a:spcPts val="0"/>
              </a:spcBef>
              <a:buClr>
                <a:srgbClr val="000000"/>
              </a:buClr>
              <a:buSzPts val="1400"/>
              <a:buFont typeface="Arial"/>
              <a:buChar char="○"/>
            </a:pPr>
            <a:r>
              <a:rPr lang="en-US" dirty="0"/>
              <a:t>Backup Encryption</a:t>
            </a:r>
          </a:p>
          <a:p>
            <a:pPr marL="914400" lvl="1" indent="-317500">
              <a:spcBef>
                <a:spcPts val="0"/>
              </a:spcBef>
              <a:buClr>
                <a:srgbClr val="000000"/>
              </a:buClr>
              <a:buSzPts val="1400"/>
              <a:buFont typeface="Arial"/>
              <a:buChar char="○"/>
            </a:pPr>
            <a:r>
              <a:rPr lang="en-US" dirty="0"/>
              <a:t>Transparent Data Encryption (TDE)</a:t>
            </a:r>
          </a:p>
          <a:p>
            <a:pPr marL="914400" lvl="1" indent="-317500">
              <a:spcBef>
                <a:spcPts val="0"/>
              </a:spcBef>
              <a:buClr>
                <a:srgbClr val="000000"/>
              </a:buClr>
              <a:buSzPts val="1400"/>
              <a:buFont typeface="Arial"/>
              <a:buChar char="○"/>
            </a:pPr>
            <a:r>
              <a:rPr lang="en-US" dirty="0"/>
              <a:t>Always Encrypted</a:t>
            </a:r>
          </a:p>
          <a:p>
            <a:pPr lvl="1" indent="-317500">
              <a:spcBef>
                <a:spcPts val="0"/>
              </a:spcBef>
              <a:buClr>
                <a:srgbClr val="000000"/>
              </a:buClr>
              <a:buSzPts val="1400"/>
              <a:buFont typeface="Arial"/>
              <a:buChar char="○"/>
            </a:pPr>
            <a:r>
              <a:rPr lang="en-US" dirty="0"/>
              <a:t>Connection Encryption</a:t>
            </a:r>
          </a:p>
        </p:txBody>
      </p:sp>
    </p:spTree>
    <p:extLst>
      <p:ext uri="{BB962C8B-B14F-4D97-AF65-F5344CB8AC3E}">
        <p14:creationId xmlns:p14="http://schemas.microsoft.com/office/powerpoint/2010/main" val="386364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Scary Slide</a:t>
            </a:r>
          </a:p>
        </p:txBody>
      </p:sp>
      <p:pic>
        <p:nvPicPr>
          <p:cNvPr id="3" name="Google Shape;86;p17">
            <a:extLst>
              <a:ext uri="{FF2B5EF4-FFF2-40B4-BE49-F238E27FC236}">
                <a16:creationId xmlns:a16="http://schemas.microsoft.com/office/drawing/2014/main" id="{B2F0C69F-1E6D-448E-A187-3466813776C9}"/>
              </a:ext>
            </a:extLst>
          </p:cNvPr>
          <p:cNvPicPr preferRelativeResize="0"/>
          <p:nvPr/>
        </p:nvPicPr>
        <p:blipFill>
          <a:blip r:embed="rId3">
            <a:alphaModFix/>
          </a:blip>
          <a:stretch>
            <a:fillRect/>
          </a:stretch>
        </p:blipFill>
        <p:spPr>
          <a:xfrm>
            <a:off x="600025" y="1079501"/>
            <a:ext cx="9755360" cy="4860674"/>
          </a:xfrm>
          <a:prstGeom prst="rect">
            <a:avLst/>
          </a:prstGeom>
          <a:noFill/>
          <a:ln>
            <a:noFill/>
          </a:ln>
        </p:spPr>
      </p:pic>
    </p:spTree>
    <p:extLst>
      <p:ext uri="{BB962C8B-B14F-4D97-AF65-F5344CB8AC3E}">
        <p14:creationId xmlns:p14="http://schemas.microsoft.com/office/powerpoint/2010/main" val="295687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3"/>
                                        </p:tgtEl>
                                      </p:cBhvr>
                                    </p:animEffect>
                                    <p:anim calcmode="lin" valueType="num">
                                      <p:cBhvr>
                                        <p:cTn id="12" dur="1000"/>
                                        <p:tgtEl>
                                          <p:spTgt spid="3"/>
                                        </p:tgtEl>
                                        <p:attrNameLst>
                                          <p:attrName>ppt_x</p:attrName>
                                        </p:attrNameLst>
                                      </p:cBhvr>
                                      <p:tavLst>
                                        <p:tav tm="0">
                                          <p:val>
                                            <p:strVal val="ppt_x"/>
                                          </p:val>
                                        </p:tav>
                                        <p:tav tm="100000">
                                          <p:val>
                                            <p:strVal val="ppt_x"/>
                                          </p:val>
                                        </p:tav>
                                      </p:tavLst>
                                    </p:anim>
                                    <p:anim calcmode="lin" valueType="num">
                                      <p:cBhvr>
                                        <p:cTn id="13" dur="1000"/>
                                        <p:tgtEl>
                                          <p:spTgt spid="3"/>
                                        </p:tgtEl>
                                        <p:attrNameLst>
                                          <p:attrName>ppt_y</p:attrName>
                                        </p:attrNameLst>
                                      </p:cBhvr>
                                      <p:tavLst>
                                        <p:tav tm="0">
                                          <p:val>
                                            <p:strVal val="ppt_y"/>
                                          </p:val>
                                        </p:tav>
                                        <p:tav tm="100000">
                                          <p:val>
                                            <p:strVal val="ppt_y+.1"/>
                                          </p:val>
                                        </p:tav>
                                      </p:tavLst>
                                    </p:anim>
                                    <p:set>
                                      <p:cBhvr>
                                        <p:cTn id="1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What Is Encryption?</a:t>
            </a:r>
          </a:p>
        </p:txBody>
      </p:sp>
      <p:sp>
        <p:nvSpPr>
          <p:cNvPr id="19" name="Content Placeholder 18"/>
          <p:cNvSpPr>
            <a:spLocks noGrp="1"/>
          </p:cNvSpPr>
          <p:nvPr>
            <p:ph idx="1"/>
          </p:nvPr>
        </p:nvSpPr>
        <p:spPr>
          <a:xfrm>
            <a:off x="360124" y="1439812"/>
            <a:ext cx="10353476" cy="4445173"/>
          </a:xfrm>
        </p:spPr>
        <p:txBody>
          <a:bodyPr>
            <a:normAutofit fontScale="92500"/>
          </a:bodyPr>
          <a:lstStyle/>
          <a:p>
            <a:pPr lvl="0">
              <a:spcBef>
                <a:spcPts val="720"/>
              </a:spcBef>
            </a:pPr>
            <a:r>
              <a:rPr lang="en-US" dirty="0"/>
              <a:t> “</a:t>
            </a:r>
            <a:r>
              <a:rPr lang="en-US" b="1" dirty="0">
                <a:solidFill>
                  <a:schemeClr val="dk1"/>
                </a:solidFill>
                <a:highlight>
                  <a:srgbClr val="FFFFFF"/>
                </a:highlight>
              </a:rPr>
              <a:t>Encryption</a:t>
            </a:r>
            <a:r>
              <a:rPr lang="en-US" dirty="0">
                <a:solidFill>
                  <a:schemeClr val="dk1"/>
                </a:solidFill>
                <a:highlight>
                  <a:srgbClr val="FFFFFF"/>
                </a:highlight>
              </a:rPr>
              <a:t> is the process of encoding a message or information in such a way that only authorized parties can access it and those who are not authorized cannot... The intended information or message, referred to as plaintext, is encrypted using an encryption algorithm – a cipher – generating ciphertext that can be read only if decrypted.“</a:t>
            </a:r>
          </a:p>
          <a:p>
            <a:pPr lvl="0" algn="r">
              <a:spcBef>
                <a:spcPts val="720"/>
              </a:spcBef>
            </a:pPr>
            <a:endParaRPr lang="en-US" sz="2000" dirty="0">
              <a:solidFill>
                <a:schemeClr val="dk1"/>
              </a:solidFill>
              <a:highlight>
                <a:srgbClr val="FFFFFF"/>
              </a:highlight>
              <a:latin typeface="Lora"/>
              <a:ea typeface="Lora"/>
              <a:cs typeface="Lora"/>
              <a:sym typeface="Lora"/>
            </a:endParaRPr>
          </a:p>
          <a:p>
            <a:pPr lvl="0" algn="r">
              <a:spcBef>
                <a:spcPts val="720"/>
              </a:spcBef>
            </a:pPr>
            <a:r>
              <a:rPr lang="en-US" sz="2000" dirty="0">
                <a:solidFill>
                  <a:schemeClr val="dk1"/>
                </a:solidFill>
              </a:rPr>
              <a:t>Wikipedia\Encryption</a:t>
            </a:r>
            <a:endParaRPr lang="en-US" dirty="0"/>
          </a:p>
        </p:txBody>
      </p:sp>
    </p:spTree>
    <p:extLst>
      <p:ext uri="{BB962C8B-B14F-4D97-AF65-F5344CB8AC3E}">
        <p14:creationId xmlns:p14="http://schemas.microsoft.com/office/powerpoint/2010/main" val="364785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Defense In Depth</a:t>
            </a:r>
          </a:p>
        </p:txBody>
      </p:sp>
      <p:pic>
        <p:nvPicPr>
          <p:cNvPr id="7" name="Google Shape;92;p18">
            <a:extLst>
              <a:ext uri="{FF2B5EF4-FFF2-40B4-BE49-F238E27FC236}">
                <a16:creationId xmlns:a16="http://schemas.microsoft.com/office/drawing/2014/main" id="{2BBF3998-E35B-4659-9375-AEBE98AE9630}"/>
              </a:ext>
            </a:extLst>
          </p:cNvPr>
          <p:cNvPicPr preferRelativeResize="0"/>
          <p:nvPr/>
        </p:nvPicPr>
        <p:blipFill>
          <a:blip r:embed="rId3">
            <a:alphaModFix/>
          </a:blip>
          <a:stretch>
            <a:fillRect/>
          </a:stretch>
        </p:blipFill>
        <p:spPr>
          <a:xfrm>
            <a:off x="516834" y="1080375"/>
            <a:ext cx="10503674" cy="4719645"/>
          </a:xfrm>
          <a:prstGeom prst="rect">
            <a:avLst/>
          </a:prstGeom>
          <a:noFill/>
          <a:ln>
            <a:noFill/>
          </a:ln>
          <a:effectLst>
            <a:outerShdw blurRad="1171575" dist="866775" dir="5400000" algn="bl" rotWithShape="0">
              <a:srgbClr val="D9D9D9">
                <a:alpha val="8000"/>
              </a:srgbClr>
            </a:outerShdw>
            <a:reflection stA="17000" endPos="30000" dist="38100" dir="5400000" fadeDir="5400012" sy="-100000" algn="bl" rotWithShape="0"/>
          </a:effectLst>
        </p:spPr>
      </p:pic>
    </p:spTree>
    <p:extLst>
      <p:ext uri="{BB962C8B-B14F-4D97-AF65-F5344CB8AC3E}">
        <p14:creationId xmlns:p14="http://schemas.microsoft.com/office/powerpoint/2010/main" val="61193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Object Encryption?</a:t>
            </a:r>
          </a:p>
        </p:txBody>
      </p:sp>
      <p:sp>
        <p:nvSpPr>
          <p:cNvPr id="19" name="Content Placeholder 18"/>
          <p:cNvSpPr>
            <a:spLocks noGrp="1"/>
          </p:cNvSpPr>
          <p:nvPr>
            <p:ph idx="1"/>
          </p:nvPr>
        </p:nvSpPr>
        <p:spPr>
          <a:xfrm>
            <a:off x="360124" y="1439812"/>
            <a:ext cx="10353476" cy="4445173"/>
          </a:xfrm>
        </p:spPr>
        <p:txBody>
          <a:bodyPr>
            <a:normAutofit/>
          </a:bodyPr>
          <a:lstStyle/>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Available in all versions/editions of SQL Server</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Just add WITH ENCRYPTION to object definition</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Not really Encrypted - just Obfuscated</a:t>
            </a:r>
          </a:p>
          <a:p>
            <a:pPr marL="609600" lvl="0" indent="-571500">
              <a:lnSpc>
                <a:spcPct val="115000"/>
              </a:lnSpc>
              <a:spcBef>
                <a:spcPts val="0"/>
              </a:spcBef>
              <a:buClr>
                <a:srgbClr val="595959"/>
              </a:buClr>
              <a:buSzPts val="3000"/>
              <a:buFont typeface="Arial" panose="020B0604020202020204" pitchFamily="34" charset="0"/>
              <a:buChar char="•"/>
            </a:pPr>
            <a:r>
              <a:rPr lang="en-US" dirty="0">
                <a:solidFill>
                  <a:srgbClr val="595959"/>
                </a:solidFill>
              </a:rPr>
              <a:t>Can be decrypted by a malicious user with a small amount of effort</a:t>
            </a:r>
          </a:p>
        </p:txBody>
      </p:sp>
    </p:spTree>
    <p:extLst>
      <p:ext uri="{BB962C8B-B14F-4D97-AF65-F5344CB8AC3E}">
        <p14:creationId xmlns:p14="http://schemas.microsoft.com/office/powerpoint/2010/main" val="303613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110" y="360363"/>
            <a:ext cx="5968016" cy="5759449"/>
          </a:xfrm>
        </p:spPr>
        <p:txBody>
          <a:bodyPr/>
          <a:lstStyle/>
          <a:p>
            <a:r>
              <a:rPr lang="en-US" dirty="0"/>
              <a:t>Object Encryption Demo</a:t>
            </a:r>
          </a:p>
        </p:txBody>
      </p:sp>
    </p:spTree>
    <p:extLst>
      <p:ext uri="{BB962C8B-B14F-4D97-AF65-F5344CB8AC3E}">
        <p14:creationId xmlns:p14="http://schemas.microsoft.com/office/powerpoint/2010/main" val="148607444"/>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1363</Words>
  <Application>Microsoft Office PowerPoint</Application>
  <PresentationFormat>Custom</PresentationFormat>
  <Paragraphs>151</Paragraphs>
  <Slides>22</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Lora</vt:lpstr>
      <vt:lpstr>Segoe UI</vt:lpstr>
      <vt:lpstr>Wingdings</vt:lpstr>
      <vt:lpstr>SQLSatOslo 2016</vt:lpstr>
      <vt:lpstr>Image</vt:lpstr>
      <vt:lpstr>Demystifying Encryption</vt:lpstr>
      <vt:lpstr>PowerPoint Presentation</vt:lpstr>
      <vt:lpstr>Who Is This Session For?</vt:lpstr>
      <vt:lpstr>What Will We Cover?</vt:lpstr>
      <vt:lpstr>The Scary Slide</vt:lpstr>
      <vt:lpstr>What Is Encryption?</vt:lpstr>
      <vt:lpstr>Defense In Depth</vt:lpstr>
      <vt:lpstr>Object Encryption?</vt:lpstr>
      <vt:lpstr>Object Encryption Demo</vt:lpstr>
      <vt:lpstr>Backup Encryption?</vt:lpstr>
      <vt:lpstr>Backup Encryption Demo</vt:lpstr>
      <vt:lpstr>Transparent Data Encryption(TDE)</vt:lpstr>
      <vt:lpstr>Transparent Data Encryption  Demo</vt:lpstr>
      <vt:lpstr>Transparent Data Encryption(TDE)           -Stuff We Learned</vt:lpstr>
      <vt:lpstr>Always Encrypted\Column Encryption</vt:lpstr>
      <vt:lpstr>Always Encrypted  Demo</vt:lpstr>
      <vt:lpstr>Always Encrypted\Column Encryption</vt:lpstr>
      <vt:lpstr>Connection Encryption</vt:lpstr>
      <vt:lpstr>Connection Encryption  Demo</vt:lpstr>
      <vt:lpstr>Certificates Maintenance</vt:lpstr>
      <vt:lpstr>Questions?</vt:lpstr>
      <vt:lpstr>Questions?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Rob Douglas</cp:lastModifiedBy>
  <cp:revision>48</cp:revision>
  <dcterms:created xsi:type="dcterms:W3CDTF">2011-08-19T20:30:49Z</dcterms:created>
  <dcterms:modified xsi:type="dcterms:W3CDTF">2019-08-08T22:59:09Z</dcterms:modified>
</cp:coreProperties>
</file>