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66" r:id="rId20"/>
    <p:sldId id="267" r:id="rId21"/>
    <p:sldId id="276" r:id="rId22"/>
    <p:sldId id="277" r:id="rId23"/>
  </p:sldIdLst>
  <p:sldSz cx="8640763" cy="6480175"/>
  <p:notesSz cx="6858000" cy="9144000"/>
  <p:embeddedFontLst>
    <p:embeddedFont>
      <p:font typeface="Lor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Source Sans Pro Light" panose="020B04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41">
          <p15:clr>
            <a:srgbClr val="A4A3A4"/>
          </p15:clr>
        </p15:guide>
        <p15:guide id="2" pos="27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77" autoAdjust="0"/>
  </p:normalViewPr>
  <p:slideViewPr>
    <p:cSldViewPr snapToGrid="0">
      <p:cViewPr varScale="1">
        <p:scale>
          <a:sx n="40" d="100"/>
          <a:sy n="40" d="100"/>
        </p:scale>
        <p:origin x="2032" y="36"/>
      </p:cViewPr>
      <p:guideLst>
        <p:guide orient="horz" pos="2041"/>
        <p:guide pos="27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optenz.net/10-most-expensive-data-breaches-and-a-simple-trick-to-protect-your-website.ph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cryptopia.co.nz/"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qlity.net/en/1617/decrypting-encrypted-database-objec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b09caa70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5b09caa707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09caa70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5b09caa707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14cd41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5b14cd414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09caa70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5b09caa707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09caa70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5b09caa707_0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b09caa70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b09caa707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b09caa70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accepts input and encrypts them - then sends a big VARBINARY to SQL - SQL just thinks there’s a bunch of </a:t>
            </a:r>
            <a:r>
              <a:rPr lang="en-US" dirty="0" err="1"/>
              <a:t>varbinaries</a:t>
            </a:r>
            <a:r>
              <a:rPr lang="en-US" dirty="0"/>
              <a:t> in the database.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Can’t do via TSQL - must be Management Studio or application</a:t>
            </a:r>
            <a:endParaRPr dirty="0"/>
          </a:p>
          <a:p>
            <a:pPr marL="0" lvl="0" indent="0" algn="l" rtl="0">
              <a:spcBef>
                <a:spcPts val="0"/>
              </a:spcBef>
              <a:spcAft>
                <a:spcPts val="0"/>
              </a:spcAft>
              <a:buNone/>
            </a:pPr>
            <a:r>
              <a:rPr lang="en-US" dirty="0"/>
              <a:t>	-Deterministic(Same values are encrypted to the same values)</a:t>
            </a:r>
            <a:endParaRPr dirty="0"/>
          </a:p>
          <a:p>
            <a:pPr marL="0" lvl="0" indent="0" algn="l" rtl="0">
              <a:spcBef>
                <a:spcPts val="0"/>
              </a:spcBef>
              <a:spcAft>
                <a:spcPts val="0"/>
              </a:spcAft>
              <a:buNone/>
            </a:pPr>
            <a:r>
              <a:rPr lang="en-US" dirty="0"/>
              <a:t>	-Randomized - everything is encrypted.</a:t>
            </a:r>
            <a:endParaRPr dirty="0"/>
          </a:p>
          <a:p>
            <a:pPr marL="0" lvl="0" indent="0" algn="l" rtl="0">
              <a:spcBef>
                <a:spcPts val="0"/>
              </a:spcBef>
              <a:spcAft>
                <a:spcPts val="0"/>
              </a:spcAft>
              <a:buNone/>
            </a:pPr>
            <a:endParaRPr dirty="0"/>
          </a:p>
        </p:txBody>
      </p:sp>
      <p:sp>
        <p:nvSpPr>
          <p:cNvPr id="151" name="Google Shape;151;g5b09caa707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14cd41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5b14cd414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b14cd4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g5b14cd414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b14cd41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u="sng" dirty="0">
                <a:solidFill>
                  <a:schemeClr val="hlink"/>
                </a:solidFill>
                <a:hlinkClick r:id="rId3"/>
              </a:rPr>
              <a:t>https://docs.microsoft.com/en-us/sql/database-engine/configure-windows/enable-encrypted-connections-to-the-database-engine?view=sql-server-2017</a:t>
            </a:r>
            <a:endParaRPr lang="en-US" u="sng" dirty="0">
              <a:solidFill>
                <a:schemeClr val="hlink"/>
              </a:solidFill>
            </a:endParaRPr>
          </a:p>
          <a:p>
            <a:pPr marL="0" lvl="0" indent="0" algn="l" rtl="0">
              <a:spcBef>
                <a:spcPts val="0"/>
              </a:spcBef>
              <a:spcAft>
                <a:spcPts val="0"/>
              </a:spcAft>
              <a:buNone/>
            </a:pPr>
            <a:endParaRPr lang="en-US" u="sng" dirty="0">
              <a:solidFill>
                <a:schemeClr val="hlink"/>
              </a:solidFill>
            </a:endParaRPr>
          </a:p>
          <a:p>
            <a:pPr marL="0" lvl="0" indent="0" algn="l" rtl="0">
              <a:spcBef>
                <a:spcPts val="0"/>
              </a:spcBef>
              <a:spcAft>
                <a:spcPts val="0"/>
              </a:spcAft>
              <a:buNone/>
            </a:pPr>
            <a:r>
              <a:rPr lang="en-NZ" dirty="0"/>
              <a:t>https://msdn.microsoft.com/en-GB/library/mt163865.aspx?f=255&amp;MSPPError=-2147217396</a:t>
            </a:r>
          </a:p>
          <a:p>
            <a:pPr marL="0" lvl="0" indent="0" algn="l" rtl="0">
              <a:spcBef>
                <a:spcPts val="0"/>
              </a:spcBef>
              <a:spcAft>
                <a:spcPts val="0"/>
              </a:spcAft>
              <a:buNone/>
            </a:pPr>
            <a:endParaRPr dirty="0"/>
          </a:p>
        </p:txBody>
      </p:sp>
      <p:sp>
        <p:nvSpPr>
          <p:cNvPr id="112" name="Google Shape;112;g5b14cd4144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03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b14cd414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hlinkClick r:id="rId3"/>
              </a:rPr>
              <a:t>Force Encryption</a:t>
            </a:r>
          </a:p>
          <a:p>
            <a:pPr marL="0" lvl="0" indent="0" algn="l" rtl="0">
              <a:spcBef>
                <a:spcPts val="0"/>
              </a:spcBef>
              <a:spcAft>
                <a:spcPts val="0"/>
              </a:spcAft>
              <a:buNone/>
            </a:pPr>
            <a:r>
              <a:rPr lang="en-NZ" dirty="0">
                <a:hlinkClick r:id="rId3"/>
              </a:rPr>
              <a:t>https://docs.microsoft.com/en-us/sql/database-engine/configure-windows/enable-encrypted-connections-to-the-database-engine?view=sql-server-2017</a:t>
            </a:r>
            <a:endParaRPr lang="en-NZ" dirty="0"/>
          </a:p>
          <a:p>
            <a:pPr marL="0" lvl="0" indent="0" algn="l" rtl="0">
              <a:spcBef>
                <a:spcPts val="0"/>
              </a:spcBef>
              <a:spcAft>
                <a:spcPts val="0"/>
              </a:spcAft>
              <a:buNone/>
            </a:pPr>
            <a:endParaRPr lang="en-NZ" dirty="0"/>
          </a:p>
          <a:p>
            <a:pPr marL="0" lvl="0" indent="0" algn="l" rtl="0">
              <a:spcBef>
                <a:spcPts val="0"/>
              </a:spcBef>
              <a:spcAft>
                <a:spcPts val="0"/>
              </a:spcAft>
              <a:buNone/>
            </a:pPr>
            <a:endParaRPr dirty="0"/>
          </a:p>
        </p:txBody>
      </p:sp>
      <p:sp>
        <p:nvSpPr>
          <p:cNvPr id="118" name="Google Shape;118;g5b14cd414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25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b14cd41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g5b14cd414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09caa70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5b09caa707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09caa70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595959"/>
              </a:buClr>
              <a:buSzPts val="1400"/>
              <a:buChar char="○"/>
            </a:pPr>
            <a:r>
              <a:rPr lang="en-US" sz="1400">
                <a:solidFill>
                  <a:srgbClr val="595959"/>
                </a:solidFill>
              </a:rPr>
              <a:t>For each one we’ll talk about what editions are needed and versions.</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US" sz="1400">
                <a:solidFill>
                  <a:srgbClr val="595959"/>
                </a:solidFill>
              </a:rPr>
              <a:t>A Demo of each one.</a:t>
            </a:r>
            <a:endParaRPr/>
          </a:p>
        </p:txBody>
      </p:sp>
      <p:sp>
        <p:nvSpPr>
          <p:cNvPr id="76" name="Google Shape;76;g5b09caa707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09caa70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List a few big breaches and what it cost the company.</a:t>
            </a:r>
            <a:endParaRPr dirty="0"/>
          </a:p>
          <a:p>
            <a:pPr marL="0" lvl="0" indent="0" algn="l" rtl="0">
              <a:spcBef>
                <a:spcPts val="0"/>
              </a:spcBef>
              <a:spcAft>
                <a:spcPts val="0"/>
              </a:spcAft>
              <a:buNone/>
            </a:pPr>
            <a:r>
              <a:rPr lang="en-US" u="sng" dirty="0">
                <a:solidFill>
                  <a:srgbClr val="0097A7"/>
                </a:solidFill>
                <a:hlinkClick r:id="rId3"/>
              </a:rPr>
              <a:t>https://www.toptenz.net/10-most-expensive-data-breaches-and-a-simple-trick-to-protect-your-website.php</a:t>
            </a:r>
            <a:endParaRPr dirty="0"/>
          </a:p>
          <a:p>
            <a:pPr marL="0" lvl="0" indent="0" algn="l" rtl="0">
              <a:spcBef>
                <a:spcPts val="0"/>
              </a:spcBef>
              <a:spcAft>
                <a:spcPts val="0"/>
              </a:spcAft>
              <a:buNone/>
            </a:pPr>
            <a:r>
              <a:rPr lang="en-US" u="sng" dirty="0">
                <a:solidFill>
                  <a:srgbClr val="0097A7"/>
                </a:solidFill>
                <a:hlinkClick r:id="rId4"/>
              </a:rPr>
              <a:t>https://www.cryptopia.co.nz/</a:t>
            </a:r>
            <a:endParaRPr dirty="0"/>
          </a:p>
          <a:p>
            <a:pPr marL="0" lvl="0" indent="0" algn="l" rtl="0">
              <a:spcBef>
                <a:spcPts val="0"/>
              </a:spcBef>
              <a:spcAft>
                <a:spcPts val="0"/>
              </a:spcAft>
              <a:buNone/>
            </a:pPr>
            <a:r>
              <a:rPr lang="en-US" dirty="0"/>
              <a:t>Promise Encryption solves the problem.</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dirty="0"/>
              <a:t>Show the cartoon</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sz="1200" b="1" dirty="0">
                <a:solidFill>
                  <a:srgbClr val="222222"/>
                </a:solidFill>
                <a:highlight>
                  <a:schemeClr val="lt1"/>
                </a:highlight>
              </a:rPr>
              <a:t>General Data Protection Regulation(GDPR) says a bunch of things about what you can and can’t do.  You can only collect data if there’s a business need to do it.  </a:t>
            </a:r>
            <a:r>
              <a:rPr lang="en-US" sz="1200" dirty="0">
                <a:solidFill>
                  <a:srgbClr val="222222"/>
                </a:solidFill>
                <a:highlight>
                  <a:schemeClr val="lt1"/>
                </a:highlight>
              </a:rPr>
              <a:t>can impose fines on data breaches, and those fines get bigger if you can be shown to have not made a reasonable effort to protect your data.  ($10million Euro r 2% of worldwide revenue(not profit) - whichever is higher.  Double if shown to be egregious violation.  There needs to be a real verifiable effort.)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Data Breaches are bad - It’s your job to stop them.  If you don’t you might get lucky and lose your job, but you might get unlucky and your company goes out of business and all your mates lose their job too.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here’s where Encryption comes in.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2" name="Google Shape;82;g5b09caa707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b09caa70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Encryption is only part of a security plan - Rugby Analogy</a:t>
            </a:r>
            <a:endParaRPr/>
          </a:p>
          <a:p>
            <a:pPr marL="0" lvl="0" indent="0" algn="l" rtl="0">
              <a:spcBef>
                <a:spcPts val="0"/>
              </a:spcBef>
              <a:spcAft>
                <a:spcPts val="0"/>
              </a:spcAft>
              <a:buNone/>
            </a:pPr>
            <a:endParaRPr/>
          </a:p>
          <a:p>
            <a:pPr marL="0" lvl="0" indent="0" algn="l" rtl="0">
              <a:spcBef>
                <a:spcPts val="0"/>
              </a:spcBef>
              <a:spcAft>
                <a:spcPts val="0"/>
              </a:spcAft>
              <a:buNone/>
            </a:pPr>
            <a:r>
              <a:rPr lang="en-US"/>
              <a:t>Servers in an locked room</a:t>
            </a:r>
            <a:endParaRPr/>
          </a:p>
          <a:p>
            <a:pPr marL="0" lvl="0" indent="0" algn="l" rtl="0">
              <a:spcBef>
                <a:spcPts val="0"/>
              </a:spcBef>
              <a:spcAft>
                <a:spcPts val="0"/>
              </a:spcAft>
              <a:buNone/>
            </a:pPr>
            <a:r>
              <a:rPr lang="en-US"/>
              <a:t>Data not being downloaded and stored in excel</a:t>
            </a:r>
            <a:endParaRPr/>
          </a:p>
          <a:p>
            <a:pPr marL="0" lvl="0" indent="0" algn="l" rtl="0">
              <a:spcBef>
                <a:spcPts val="0"/>
              </a:spcBef>
              <a:spcAft>
                <a:spcPts val="0"/>
              </a:spcAft>
              <a:buNone/>
            </a:pPr>
            <a:r>
              <a:rPr lang="en-US"/>
              <a:t>Passwords reset</a:t>
            </a:r>
            <a:endParaRPr/>
          </a:p>
          <a:p>
            <a:pPr marL="0" lvl="0" indent="0" algn="l" rtl="0">
              <a:spcBef>
                <a:spcPts val="0"/>
              </a:spcBef>
              <a:spcAft>
                <a:spcPts val="0"/>
              </a:spcAft>
              <a:buNone/>
            </a:pPr>
            <a:r>
              <a:rPr lang="en-US"/>
              <a:t>Data not available</a:t>
            </a:r>
            <a:endParaRPr/>
          </a:p>
          <a:p>
            <a:pPr marL="0" lvl="0" indent="0" algn="l" rtl="0">
              <a:spcBef>
                <a:spcPts val="0"/>
              </a:spcBef>
              <a:spcAft>
                <a:spcPts val="0"/>
              </a:spcAft>
              <a:buNone/>
            </a:pPr>
            <a:r>
              <a:rPr lang="en-US"/>
              <a:t>Etc</a:t>
            </a:r>
            <a:endParaRPr/>
          </a:p>
          <a:p>
            <a:pPr marL="0" lvl="0" indent="0" algn="l" rtl="0">
              <a:spcBef>
                <a:spcPts val="0"/>
              </a:spcBef>
              <a:spcAft>
                <a:spcPts val="0"/>
              </a:spcAft>
              <a:buNone/>
            </a:pPr>
            <a:r>
              <a:rPr lang="en-US"/>
              <a:t>Etc</a:t>
            </a:r>
            <a:endParaRPr/>
          </a:p>
          <a:p>
            <a:pPr marL="0" lvl="0" indent="0" algn="l" rtl="0">
              <a:spcBef>
                <a:spcPts val="0"/>
              </a:spcBef>
              <a:spcAft>
                <a:spcPts val="0"/>
              </a:spcAft>
              <a:buNone/>
            </a:pPr>
            <a:endParaRPr/>
          </a:p>
        </p:txBody>
      </p:sp>
      <p:sp>
        <p:nvSpPr>
          <p:cNvPr id="89" name="Google Shape;89;g5b09caa707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b09caa70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other words it’s the reversible obsfuscation of data.</a:t>
            </a:r>
            <a:endParaRPr/>
          </a:p>
          <a:p>
            <a:pPr marL="0" lvl="0" indent="0" algn="l" rtl="0">
              <a:spcBef>
                <a:spcPts val="0"/>
              </a:spcBef>
              <a:spcAft>
                <a:spcPts val="0"/>
              </a:spcAft>
              <a:buNone/>
            </a:pPr>
            <a:r>
              <a:rPr lang="en-US"/>
              <a:t>Reversibility depends on a key</a:t>
            </a:r>
            <a:endParaRPr/>
          </a:p>
          <a:p>
            <a:pPr marL="0" lvl="0" indent="0" algn="l" rtl="0">
              <a:spcBef>
                <a:spcPts val="0"/>
              </a:spcBef>
              <a:spcAft>
                <a:spcPts val="0"/>
              </a:spcAft>
              <a:buNone/>
            </a:pPr>
            <a:endParaRPr/>
          </a:p>
          <a:p>
            <a:pPr marL="0" lvl="0" indent="0" algn="l" rtl="0">
              <a:spcBef>
                <a:spcPts val="0"/>
              </a:spcBef>
              <a:spcAft>
                <a:spcPts val="0"/>
              </a:spcAft>
              <a:buNone/>
            </a:pPr>
            <a:r>
              <a:rPr lang="en-US"/>
              <a:t>Only Part of your overall security plan. - Defense In Depth.</a:t>
            </a:r>
            <a:endParaRPr/>
          </a:p>
          <a:p>
            <a:pPr marL="0" lvl="0" indent="0" algn="l" rtl="0">
              <a:spcBef>
                <a:spcPts val="0"/>
              </a:spcBef>
              <a:spcAft>
                <a:spcPts val="0"/>
              </a:spcAft>
              <a:buNone/>
            </a:pPr>
            <a:endParaRPr/>
          </a:p>
        </p:txBody>
      </p:sp>
      <p:sp>
        <p:nvSpPr>
          <p:cNvPr id="95" name="Google Shape;95;g5b09caa707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14cd41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chemeClr val="hlink"/>
                </a:solidFill>
                <a:hlinkClick r:id="rId3"/>
              </a:rPr>
              <a:t>https://sqlity.net/en/1617/decrypting-encrypted-database-objects/</a:t>
            </a:r>
            <a:endParaRPr dirty="0"/>
          </a:p>
          <a:p>
            <a:pPr marL="0" lvl="0" indent="0" algn="l" rtl="0">
              <a:spcBef>
                <a:spcPts val="0"/>
              </a:spcBef>
              <a:spcAft>
                <a:spcPts val="0"/>
              </a:spcAft>
              <a:buNone/>
            </a:pPr>
            <a:r>
              <a:rPr lang="en-US" sz="1200" dirty="0">
                <a:solidFill>
                  <a:srgbClr val="4D4D4D"/>
                </a:solidFill>
              </a:rPr>
              <a:t>A known plaintext attack against an encryption algorithm can be use when you have the ability to get you hand on a particular data set in the encrypted and the unencrypted form.</a:t>
            </a:r>
            <a:endParaRPr dirty="0"/>
          </a:p>
        </p:txBody>
      </p:sp>
      <p:sp>
        <p:nvSpPr>
          <p:cNvPr id="101" name="Google Shape;101;g5b14cd4144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1"/>
        <p:cNvGrpSpPr/>
        <p:nvPr/>
      </p:nvGrpSpPr>
      <p:grpSpPr>
        <a:xfrm>
          <a:off x="0" y="0"/>
          <a:ext cx="0" cy="0"/>
          <a:chOff x="0" y="0"/>
          <a:chExt cx="0" cy="0"/>
        </a:xfrm>
      </p:grpSpPr>
      <p:sp>
        <p:nvSpPr>
          <p:cNvPr id="12" name="Google Shape;12;p2"/>
          <p:cNvSpPr/>
          <p:nvPr/>
        </p:nvSpPr>
        <p:spPr>
          <a:xfrm>
            <a:off x="4916927" y="3055422"/>
            <a:ext cx="3993183" cy="369332"/>
          </a:xfrm>
          <a:prstGeom prst="rect">
            <a:avLst/>
          </a:prstGeom>
          <a:blipFill rotWithShape="1">
            <a:blip r:embed="rId2">
              <a:alphaModFix amt="20000"/>
            </a:blip>
            <a:stretch>
              <a:fillRect/>
            </a:stretch>
          </a:blipFill>
          <a:ln>
            <a:noFill/>
          </a:ln>
        </p:spPr>
        <p:txBody>
          <a:bodyPr spcFirstLastPara="1" wrap="square" lIns="0" tIns="0" rIns="0" bIns="0" anchor="ctr" anchorCtr="0">
            <a:noAutofit/>
          </a:bodyPr>
          <a:lstStyle/>
          <a:p>
            <a:pPr marL="0" marR="0" lvl="0" indent="0" algn="l" rtl="0">
              <a:spcBef>
                <a:spcPts val="0"/>
              </a:spcBef>
              <a:spcAft>
                <a:spcPts val="0"/>
              </a:spcAft>
              <a:buNone/>
            </a:pPr>
            <a:endParaRPr sz="2400">
              <a:solidFill>
                <a:schemeClr val="accent1"/>
              </a:solidFill>
              <a:latin typeface="Quattrocento Sans"/>
              <a:ea typeface="Quattrocento Sans"/>
              <a:cs typeface="Quattrocento Sans"/>
              <a:sym typeface="Quattrocento Sans"/>
            </a:endParaRPr>
          </a:p>
        </p:txBody>
      </p:sp>
      <p:sp>
        <p:nvSpPr>
          <p:cNvPr id="13" name="Google Shape;13;p2"/>
          <p:cNvSpPr txBox="1">
            <a:spLocks noGrp="1"/>
          </p:cNvSpPr>
          <p:nvPr>
            <p:ph type="ctrTitle"/>
          </p:nvPr>
        </p:nvSpPr>
        <p:spPr>
          <a:xfrm>
            <a:off x="269942" y="3779841"/>
            <a:ext cx="8100536" cy="2339975"/>
          </a:xfrm>
          <a:prstGeom prst="rect">
            <a:avLst/>
          </a:prstGeom>
          <a:noFill/>
          <a:ln>
            <a:noFill/>
          </a:ln>
        </p:spPr>
        <p:txBody>
          <a:bodyPr spcFirstLastPara="1" wrap="square" lIns="0" tIns="0" rIns="0" bIns="0" anchor="b" anchorCtr="0"/>
          <a:lstStyle>
            <a:lvl1pPr lvl="0" algn="l">
              <a:spcBef>
                <a:spcPts val="0"/>
              </a:spcBef>
              <a:spcAft>
                <a:spcPts val="0"/>
              </a:spcAft>
              <a:buClr>
                <a:schemeClr val="dk1"/>
              </a:buClr>
              <a:buSzPts val="6000"/>
              <a:buFont typeface="Quattrocento Sans"/>
              <a:buNone/>
              <a:defRPr sz="60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5" name="Google Shape;15;p2"/>
          <p:cNvPicPr preferRelativeResize="0"/>
          <p:nvPr/>
        </p:nvPicPr>
        <p:blipFill rotWithShape="1">
          <a:blip r:embed="rId3">
            <a:alphaModFix/>
          </a:blip>
          <a:srcRect/>
          <a:stretch/>
        </p:blipFill>
        <p:spPr>
          <a:xfrm>
            <a:off x="6505232" y="3060087"/>
            <a:ext cx="1865246" cy="360000"/>
          </a:xfrm>
          <a:prstGeom prst="rect">
            <a:avLst/>
          </a:prstGeom>
          <a:noFill/>
          <a:ln>
            <a:noFill/>
          </a:ln>
        </p:spPr>
      </p:pic>
      <p:sp>
        <p:nvSpPr>
          <p:cNvPr id="16" name="Google Shape;16;p2"/>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estions">
  <p:cSld name="Questions">
    <p:spTree>
      <p:nvGrpSpPr>
        <p:cNvPr id="1" name="Shape 50"/>
        <p:cNvGrpSpPr/>
        <p:nvPr/>
      </p:nvGrpSpPr>
      <p:grpSpPr>
        <a:xfrm>
          <a:off x="0" y="0"/>
          <a:ext cx="0" cy="0"/>
          <a:chOff x="0" y="0"/>
          <a:chExt cx="0" cy="0"/>
        </a:xfrm>
      </p:grpSpPr>
      <p:sp>
        <p:nvSpPr>
          <p:cNvPr id="51" name="Google Shape;51;p11"/>
          <p:cNvSpPr txBox="1">
            <a:spLocks noGrp="1"/>
          </p:cNvSpPr>
          <p:nvPr>
            <p:ph type="body" idx="1"/>
          </p:nvPr>
        </p:nvSpPr>
        <p:spPr>
          <a:xfrm>
            <a:off x="270880" y="360588"/>
            <a:ext cx="8100194" cy="5453946"/>
          </a:xfrm>
          <a:prstGeom prst="rect">
            <a:avLst/>
          </a:prstGeom>
          <a:noFill/>
          <a:ln>
            <a:noFill/>
          </a:ln>
        </p:spPr>
        <p:txBody>
          <a:bodyPr spcFirstLastPara="1" wrap="square" lIns="0" tIns="0" rIns="0" bIns="0" anchor="ctr" anchorCtr="0"/>
          <a:lstStyle>
            <a:lvl1pPr marL="457200" lvl="0" indent="-228600" algn="ctr">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ponsors">
  <p:cSld name="Sponsors">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3138284" y="2469847"/>
            <a:ext cx="2067574" cy="713595"/>
          </a:xfrm>
          <a:prstGeom prst="rect">
            <a:avLst/>
          </a:prstGeom>
          <a:noFill/>
          <a:ln>
            <a:noFill/>
          </a:ln>
        </p:spPr>
      </p:pic>
      <p:sp>
        <p:nvSpPr>
          <p:cNvPr id="19" name="Google Shape;19;p3"/>
          <p:cNvSpPr txBox="1">
            <a:spLocks noGrp="1"/>
          </p:cNvSpPr>
          <p:nvPr>
            <p:ph type="body" idx="1"/>
          </p:nvPr>
        </p:nvSpPr>
        <p:spPr>
          <a:xfrm>
            <a:off x="270880" y="360588"/>
            <a:ext cx="8100194" cy="713595"/>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0" name="Google Shape;20;p3"/>
          <p:cNvPicPr preferRelativeResize="0"/>
          <p:nvPr/>
        </p:nvPicPr>
        <p:blipFill rotWithShape="1">
          <a:blip r:embed="rId3">
            <a:alphaModFix/>
          </a:blip>
          <a:srcRect/>
          <a:stretch/>
        </p:blipFill>
        <p:spPr>
          <a:xfrm>
            <a:off x="3421387" y="3633250"/>
            <a:ext cx="1501368" cy="991334"/>
          </a:xfrm>
          <a:prstGeom prst="rect">
            <a:avLst/>
          </a:prstGeom>
          <a:noFill/>
          <a:ln>
            <a:noFill/>
          </a:ln>
        </p:spPr>
      </p:pic>
      <p:pic>
        <p:nvPicPr>
          <p:cNvPr id="21" name="Google Shape;21;p3"/>
          <p:cNvPicPr preferRelativeResize="0"/>
          <p:nvPr/>
        </p:nvPicPr>
        <p:blipFill rotWithShape="1">
          <a:blip r:embed="rId4">
            <a:alphaModFix/>
          </a:blip>
          <a:srcRect/>
          <a:stretch/>
        </p:blipFill>
        <p:spPr>
          <a:xfrm>
            <a:off x="195653" y="2960289"/>
            <a:ext cx="2844248" cy="1079500"/>
          </a:xfrm>
          <a:prstGeom prst="rect">
            <a:avLst/>
          </a:prstGeom>
          <a:noFill/>
          <a:ln>
            <a:noFill/>
          </a:ln>
        </p:spPr>
      </p:pic>
      <p:pic>
        <p:nvPicPr>
          <p:cNvPr id="22" name="Google Shape;22;p3"/>
          <p:cNvPicPr preferRelativeResize="0"/>
          <p:nvPr/>
        </p:nvPicPr>
        <p:blipFill rotWithShape="1">
          <a:blip r:embed="rId5">
            <a:alphaModFix/>
          </a:blip>
          <a:srcRect/>
          <a:stretch/>
        </p:blipFill>
        <p:spPr>
          <a:xfrm>
            <a:off x="607572" y="4436989"/>
            <a:ext cx="2050842" cy="621925"/>
          </a:xfrm>
          <a:prstGeom prst="rect">
            <a:avLst/>
          </a:prstGeom>
          <a:noFill/>
          <a:ln>
            <a:noFill/>
          </a:ln>
        </p:spPr>
      </p:pic>
      <p:pic>
        <p:nvPicPr>
          <p:cNvPr id="23" name="Google Shape;23;p3"/>
          <p:cNvPicPr preferRelativeResize="0"/>
          <p:nvPr/>
        </p:nvPicPr>
        <p:blipFill rotWithShape="1">
          <a:blip r:embed="rId6">
            <a:alphaModFix/>
          </a:blip>
          <a:srcRect/>
          <a:stretch/>
        </p:blipFill>
        <p:spPr>
          <a:xfrm>
            <a:off x="3652676" y="5314310"/>
            <a:ext cx="872614" cy="578190"/>
          </a:xfrm>
          <a:prstGeom prst="rect">
            <a:avLst/>
          </a:prstGeom>
          <a:noFill/>
          <a:ln>
            <a:noFill/>
          </a:ln>
        </p:spPr>
      </p:pic>
      <p:pic>
        <p:nvPicPr>
          <p:cNvPr id="24" name="Google Shape;24;p3"/>
          <p:cNvPicPr preferRelativeResize="0"/>
          <p:nvPr/>
        </p:nvPicPr>
        <p:blipFill rotWithShape="1">
          <a:blip r:embed="rId7">
            <a:alphaModFix/>
          </a:blip>
          <a:srcRect/>
          <a:stretch/>
        </p:blipFill>
        <p:spPr>
          <a:xfrm>
            <a:off x="2554028" y="1159684"/>
            <a:ext cx="3532706" cy="1099892"/>
          </a:xfrm>
          <a:prstGeom prst="rect">
            <a:avLst/>
          </a:prstGeom>
          <a:noFill/>
          <a:ln>
            <a:noFill/>
          </a:ln>
        </p:spPr>
      </p:pic>
      <p:sp>
        <p:nvSpPr>
          <p:cNvPr id="25" name="Google Shape;25;p3"/>
          <p:cNvSpPr txBox="1"/>
          <p:nvPr/>
        </p:nvSpPr>
        <p:spPr>
          <a:xfrm>
            <a:off x="2676039" y="6180343"/>
            <a:ext cx="4134664" cy="239664"/>
          </a:xfrm>
          <a:prstGeom prst="rect">
            <a:avLst/>
          </a:prstGeom>
          <a:noFill/>
          <a:ln>
            <a:noFill/>
          </a:ln>
        </p:spPr>
        <p:txBody>
          <a:bodyPr spcFirstLastPara="1" wrap="square" lIns="0" tIns="34275" rIns="68575" bIns="34275" anchor="t" anchorCtr="0">
            <a:noAutofit/>
          </a:bodyPr>
          <a:lstStyle/>
          <a:p>
            <a:pPr marL="0" marR="0" lvl="0" indent="0" algn="l" rtl="0">
              <a:spcBef>
                <a:spcPts val="0"/>
              </a:spcBef>
              <a:spcAft>
                <a:spcPts val="0"/>
              </a:spcAft>
              <a:buClr>
                <a:schemeClr val="dk1"/>
              </a:buClr>
              <a:buSzPts val="1600"/>
              <a:buFont typeface="Source Sans Pro Light"/>
              <a:buNone/>
            </a:pPr>
            <a:r>
              <a:rPr lang="en-US" sz="1600" b="1" i="0">
                <a:solidFill>
                  <a:schemeClr val="dk1"/>
                </a:solidFill>
                <a:latin typeface="Source Sans Pro Light"/>
                <a:ea typeface="Source Sans Pro Light"/>
                <a:cs typeface="Source Sans Pro Light"/>
                <a:sym typeface="Source Sans Pro Light"/>
              </a:rPr>
              <a:t>Please make sure you visit our fantastic sponsors.</a:t>
            </a:r>
            <a:endParaRPr/>
          </a:p>
        </p:txBody>
      </p:sp>
      <p:pic>
        <p:nvPicPr>
          <p:cNvPr id="26" name="Google Shape;26;p3"/>
          <p:cNvPicPr preferRelativeResize="0"/>
          <p:nvPr/>
        </p:nvPicPr>
        <p:blipFill rotWithShape="1">
          <a:blip r:embed="rId8">
            <a:alphaModFix/>
          </a:blip>
          <a:srcRect/>
          <a:stretch/>
        </p:blipFill>
        <p:spPr>
          <a:xfrm>
            <a:off x="5585645" y="3395554"/>
            <a:ext cx="2706167" cy="414003"/>
          </a:xfrm>
          <a:prstGeom prst="rect">
            <a:avLst/>
          </a:prstGeom>
          <a:noFill/>
          <a:ln>
            <a:noFill/>
          </a:ln>
        </p:spPr>
      </p:pic>
      <p:pic>
        <p:nvPicPr>
          <p:cNvPr id="27" name="Google Shape;27;p3" descr="A close up of a logo&#10;&#10;Description automatically generated"/>
          <p:cNvPicPr preferRelativeResize="0"/>
          <p:nvPr/>
        </p:nvPicPr>
        <p:blipFill rotWithShape="1">
          <a:blip r:embed="rId9">
            <a:alphaModFix/>
          </a:blip>
          <a:srcRect/>
          <a:stretch/>
        </p:blipFill>
        <p:spPr>
          <a:xfrm>
            <a:off x="5787177" y="4412703"/>
            <a:ext cx="2303105" cy="679605"/>
          </a:xfrm>
          <a:prstGeom prst="rect">
            <a:avLst/>
          </a:prstGeom>
          <a:noFill/>
          <a:ln>
            <a:noFill/>
          </a:ln>
        </p:spPr>
      </p:pic>
      <p:pic>
        <p:nvPicPr>
          <p:cNvPr id="28" name="Google Shape;28;p3"/>
          <p:cNvPicPr preferRelativeResize="0"/>
          <p:nvPr/>
        </p:nvPicPr>
        <p:blipFill rotWithShape="1">
          <a:blip r:embed="rId10">
            <a:alphaModFix/>
          </a:blip>
          <a:srcRect/>
          <a:stretch/>
        </p:blipFill>
        <p:spPr>
          <a:xfrm>
            <a:off x="453430" y="5281389"/>
            <a:ext cx="2586471" cy="644031"/>
          </a:xfrm>
          <a:prstGeom prst="rect">
            <a:avLst/>
          </a:prstGeom>
          <a:noFill/>
          <a:ln>
            <a:noFill/>
          </a:ln>
        </p:spPr>
      </p:pic>
      <p:pic>
        <p:nvPicPr>
          <p:cNvPr id="29" name="Google Shape;29;p3"/>
          <p:cNvPicPr preferRelativeResize="0"/>
          <p:nvPr/>
        </p:nvPicPr>
        <p:blipFill rotWithShape="1">
          <a:blip r:embed="rId11">
            <a:alphaModFix/>
          </a:blip>
          <a:srcRect/>
          <a:stretch/>
        </p:blipFill>
        <p:spPr>
          <a:xfrm>
            <a:off x="5732732" y="5199669"/>
            <a:ext cx="1716332" cy="6928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valuations">
  <p:cSld name="Evaluations">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4"/>
          <p:cNvSpPr txBox="1"/>
          <p:nvPr/>
        </p:nvSpPr>
        <p:spPr>
          <a:xfrm>
            <a:off x="306108" y="2229079"/>
            <a:ext cx="5280409" cy="1870745"/>
          </a:xfrm>
          <a:prstGeom prst="rect">
            <a:avLst/>
          </a:prstGeom>
          <a:noFill/>
          <a:ln>
            <a:noFill/>
          </a:ln>
        </p:spPr>
        <p:txBody>
          <a:bodyPr spcFirstLastPara="1" wrap="square" lIns="0" tIns="34275" rIns="68575" bIns="34275" anchor="t" anchorCtr="0">
            <a:noAutofit/>
          </a:bodyPr>
          <a:lstStyle/>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Please complete the evaluation forms for each session you attend.</a:t>
            </a:r>
            <a:endParaRPr/>
          </a:p>
          <a:p>
            <a:pPr marL="0" marR="0" lvl="0" indent="0" algn="l" rtl="0">
              <a:spcBef>
                <a:spcPts val="0"/>
              </a:spcBef>
              <a:spcAft>
                <a:spcPts val="0"/>
              </a:spcAft>
              <a:buClr>
                <a:srgbClr val="19405F"/>
              </a:buClr>
              <a:buSzPts val="1351"/>
              <a:buFont typeface="Source Sans Pro Light"/>
              <a:buNone/>
            </a:pPr>
            <a:endParaRPr sz="1351" b="1" i="0">
              <a:solidFill>
                <a:srgbClr val="008F53"/>
              </a:solidFill>
              <a:latin typeface="Source Sans Pro Light"/>
              <a:ea typeface="Source Sans Pro Light"/>
              <a:cs typeface="Source Sans Pro Light"/>
              <a:sym typeface="Source Sans Pro Light"/>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You received these in your welcome pack first thing this morning from registration.</a:t>
            </a:r>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Please put them in the evaluations box on your wait out after this session.</a:t>
            </a:r>
            <a:endParaRPr/>
          </a:p>
          <a:p>
            <a:pPr marL="0" marR="0" lvl="0" indent="0" algn="l" rtl="0">
              <a:spcBef>
                <a:spcPts val="0"/>
              </a:spcBef>
              <a:spcAft>
                <a:spcPts val="0"/>
              </a:spcAft>
              <a:buClr>
                <a:srgbClr val="19405F"/>
              </a:buClr>
              <a:buSzPts val="1351"/>
              <a:buFont typeface="Source Sans Pro Light"/>
              <a:buNone/>
            </a:pPr>
            <a:endParaRPr sz="1351" b="1" i="0">
              <a:solidFill>
                <a:srgbClr val="008F53"/>
              </a:solidFill>
              <a:latin typeface="Source Sans Pro Light"/>
              <a:ea typeface="Source Sans Pro Light"/>
              <a:cs typeface="Source Sans Pro Light"/>
              <a:sym typeface="Source Sans Pro Light"/>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There are evaluation prizes at the end of the day for completed evaluation forms.</a:t>
            </a:r>
            <a:endParaRPr sz="1351" b="1" i="0">
              <a:solidFill>
                <a:srgbClr val="008F53"/>
              </a:solidFill>
              <a:latin typeface="Source Sans Pro Light"/>
              <a:ea typeface="Source Sans Pro Light"/>
              <a:cs typeface="Source Sans Pro Light"/>
              <a:sym typeface="Source Sans Pro Light"/>
            </a:endParaRPr>
          </a:p>
        </p:txBody>
      </p:sp>
      <p:pic>
        <p:nvPicPr>
          <p:cNvPr id="33" name="Google Shape;33;p4"/>
          <p:cNvPicPr preferRelativeResize="0"/>
          <p:nvPr/>
        </p:nvPicPr>
        <p:blipFill rotWithShape="1">
          <a:blip r:embed="rId2">
            <a:alphaModFix/>
          </a:blip>
          <a:srcRect/>
          <a:stretch/>
        </p:blipFill>
        <p:spPr>
          <a:xfrm>
            <a:off x="5354704" y="3549602"/>
            <a:ext cx="1221637" cy="2105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4"/>
        <p:cNvGrpSpPr/>
        <p:nvPr/>
      </p:nvGrpSpPr>
      <p:grpSpPr>
        <a:xfrm>
          <a:off x="0" y="0"/>
          <a:ext cx="0" cy="0"/>
          <a:chOff x="0" y="0"/>
          <a:chExt cx="0" cy="0"/>
        </a:xfrm>
      </p:grpSpPr>
      <p:sp>
        <p:nvSpPr>
          <p:cNvPr id="35" name="Google Shape;35;p5"/>
          <p:cNvSpPr/>
          <p:nvPr/>
        </p:nvSpPr>
        <p:spPr>
          <a:xfrm>
            <a:off x="-270011" y="3055422"/>
            <a:ext cx="3993183" cy="369332"/>
          </a:xfrm>
          <a:prstGeom prst="rect">
            <a:avLst/>
          </a:prstGeom>
          <a:blipFill rotWithShape="1">
            <a:blip r:embed="rId2">
              <a:alphaModFix amt="20000"/>
            </a:blip>
            <a:stretch>
              <a:fillRect/>
            </a:stretch>
          </a:blipFill>
          <a:ln>
            <a:noFill/>
          </a:ln>
        </p:spPr>
        <p:txBody>
          <a:bodyPr spcFirstLastPara="1" wrap="square" lIns="0" tIns="0" rIns="0" bIns="0" anchor="ctr" anchorCtr="0">
            <a:noAutofit/>
          </a:bodyPr>
          <a:lstStyle/>
          <a:p>
            <a:pPr marL="0" marR="0" lvl="0" indent="0" algn="l" rtl="0">
              <a:spcBef>
                <a:spcPts val="0"/>
              </a:spcBef>
              <a:spcAft>
                <a:spcPts val="0"/>
              </a:spcAft>
              <a:buNone/>
            </a:pPr>
            <a:endParaRPr sz="2400">
              <a:solidFill>
                <a:schemeClr val="accent1"/>
              </a:solidFill>
              <a:latin typeface="Quattrocento Sans"/>
              <a:ea typeface="Quattrocento Sans"/>
              <a:cs typeface="Quattrocento Sans"/>
              <a:sym typeface="Quattrocento Sans"/>
            </a:endParaRPr>
          </a:p>
        </p:txBody>
      </p:sp>
      <p:sp>
        <p:nvSpPr>
          <p:cNvPr id="36" name="Google Shape;36;p5"/>
          <p:cNvSpPr txBox="1">
            <a:spLocks noGrp="1"/>
          </p:cNvSpPr>
          <p:nvPr>
            <p:ph type="title"/>
          </p:nvPr>
        </p:nvSpPr>
        <p:spPr>
          <a:xfrm>
            <a:off x="270285" y="360366"/>
            <a:ext cx="8100194" cy="5759449"/>
          </a:xfrm>
          <a:prstGeom prst="rect">
            <a:avLst/>
          </a:prstGeom>
          <a:noFill/>
          <a:ln>
            <a:noFill/>
          </a:ln>
        </p:spPr>
        <p:txBody>
          <a:bodyPr spcFirstLastPara="1" wrap="square" lIns="0" tIns="0" rIns="0" bIns="0" anchor="ctr" anchorCtr="0"/>
          <a:lstStyle>
            <a:lvl1pPr lvl="0" algn="r">
              <a:spcBef>
                <a:spcPts val="0"/>
              </a:spcBef>
              <a:spcAft>
                <a:spcPts val="0"/>
              </a:spcAft>
              <a:buClr>
                <a:schemeClr val="accent1"/>
              </a:buClr>
              <a:buSzPts val="6000"/>
              <a:buFont typeface="Quattrocento Sans"/>
              <a:buNone/>
              <a:defRPr sz="6000" b="0" i="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270106" y="1439813"/>
            <a:ext cx="8100372" cy="4680000"/>
          </a:xfrm>
          <a:prstGeom prst="rect">
            <a:avLst/>
          </a:prstGeom>
          <a:noFill/>
          <a:ln>
            <a:noFill/>
          </a:ln>
        </p:spPr>
        <p:txBody>
          <a:bodyPr spcFirstLastPara="1" wrap="square" lIns="0" tIns="0" rIns="0" bIns="0" anchor="t" anchorCtr="0"/>
          <a:lstStyle>
            <a:lvl1pPr marL="457200" lvl="0" indent="-228600" algn="l">
              <a:spcBef>
                <a:spcPts val="720"/>
              </a:spcBef>
              <a:spcAft>
                <a:spcPts val="0"/>
              </a:spcAft>
              <a:buClr>
                <a:schemeClr val="dk2"/>
              </a:buClr>
              <a:buSzPts val="3600"/>
              <a:buFont typeface="Noto Sans Symbols"/>
              <a:buNone/>
              <a:defRPr>
                <a:solidFill>
                  <a:schemeClr val="dk2"/>
                </a:solidFill>
              </a:defRPr>
            </a:lvl1pPr>
            <a:lvl2pPr marL="914400" lvl="1" indent="-228600" algn="l">
              <a:spcBef>
                <a:spcPts val="640"/>
              </a:spcBef>
              <a:spcAft>
                <a:spcPts val="0"/>
              </a:spcAft>
              <a:buClr>
                <a:srgbClr val="474947"/>
              </a:buClr>
              <a:buSzPts val="3200"/>
              <a:buFont typeface="Noto Sans Symbols"/>
              <a:buNone/>
              <a:defRPr>
                <a:solidFill>
                  <a:srgbClr val="474947"/>
                </a:solidFill>
              </a:defRPr>
            </a:lvl2pPr>
            <a:lvl3pPr marL="1371600" lvl="2" indent="-228600" algn="l">
              <a:spcBef>
                <a:spcPts val="480"/>
              </a:spcBef>
              <a:spcAft>
                <a:spcPts val="0"/>
              </a:spcAft>
              <a:buClr>
                <a:srgbClr val="474947"/>
              </a:buClr>
              <a:buSzPts val="2400"/>
              <a:buFont typeface="Noto Sans Symbols"/>
              <a:buNone/>
              <a:defRPr>
                <a:solidFill>
                  <a:srgbClr val="474947"/>
                </a:solidFill>
              </a:defRPr>
            </a:lvl3pPr>
            <a:lvl4pPr marL="1828800" lvl="3" indent="-228600" algn="l">
              <a:spcBef>
                <a:spcPts val="480"/>
              </a:spcBef>
              <a:spcAft>
                <a:spcPts val="0"/>
              </a:spcAft>
              <a:buClr>
                <a:srgbClr val="474947"/>
              </a:buClr>
              <a:buSzPts val="2400"/>
              <a:buFont typeface="Noto Sans Symbols"/>
              <a:buNone/>
              <a:defRPr>
                <a:solidFill>
                  <a:srgbClr val="474947"/>
                </a:solidFill>
              </a:defRPr>
            </a:lvl4pPr>
            <a:lvl5pPr marL="2286000" lvl="4" indent="-228600" algn="l">
              <a:spcBef>
                <a:spcPts val="400"/>
              </a:spcBef>
              <a:spcAft>
                <a:spcPts val="0"/>
              </a:spcAft>
              <a:buClr>
                <a:srgbClr val="474947"/>
              </a:buClr>
              <a:buSzPts val="2000"/>
              <a:buFont typeface="Noto Sans Symbols"/>
              <a:buNone/>
              <a:defRPr>
                <a:solidFill>
                  <a:srgbClr val="47494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Only">
  <p:cSld name="Content Only">
    <p:spTree>
      <p:nvGrpSpPr>
        <p:cNvPr id="1" name="Shape 43"/>
        <p:cNvGrpSpPr/>
        <p:nvPr/>
      </p:nvGrpSpPr>
      <p:grpSpPr>
        <a:xfrm>
          <a:off x="0" y="0"/>
          <a:ext cx="0" cy="0"/>
          <a:chOff x="0" y="0"/>
          <a:chExt cx="0" cy="0"/>
        </a:xfrm>
      </p:grpSpPr>
      <p:sp>
        <p:nvSpPr>
          <p:cNvPr id="44" name="Google Shape;44;p8"/>
          <p:cNvSpPr txBox="1">
            <a:spLocks noGrp="1"/>
          </p:cNvSpPr>
          <p:nvPr>
            <p:ph type="body" idx="1"/>
          </p:nvPr>
        </p:nvSpPr>
        <p:spPr>
          <a:xfrm>
            <a:off x="270106" y="360363"/>
            <a:ext cx="8100372" cy="5759450"/>
          </a:xfrm>
          <a:prstGeom prst="rect">
            <a:avLst/>
          </a:prstGeom>
          <a:noFill/>
          <a:ln>
            <a:noFill/>
          </a:ln>
        </p:spPr>
        <p:txBody>
          <a:bodyPr spcFirstLastPara="1" wrap="square" lIns="0" tIns="0" rIns="0" bIns="0" anchor="t" anchorCtr="0"/>
          <a:lstStyle>
            <a:lvl1pPr marL="457200" lvl="0" indent="-228600" algn="l">
              <a:spcBef>
                <a:spcPts val="720"/>
              </a:spcBef>
              <a:spcAft>
                <a:spcPts val="0"/>
              </a:spcAft>
              <a:buClr>
                <a:schemeClr val="dk2"/>
              </a:buClr>
              <a:buSzPts val="3600"/>
              <a:buFont typeface="Noto Sans Symbols"/>
              <a:buNone/>
              <a:defRPr>
                <a:solidFill>
                  <a:schemeClr val="dk2"/>
                </a:solidFill>
              </a:defRPr>
            </a:lvl1pPr>
            <a:lvl2pPr marL="914400" lvl="1" indent="-228600" algn="l">
              <a:spcBef>
                <a:spcPts val="640"/>
              </a:spcBef>
              <a:spcAft>
                <a:spcPts val="0"/>
              </a:spcAft>
              <a:buClr>
                <a:srgbClr val="474947"/>
              </a:buClr>
              <a:buSzPts val="3200"/>
              <a:buFont typeface="Noto Sans Symbols"/>
              <a:buNone/>
              <a:defRPr>
                <a:solidFill>
                  <a:srgbClr val="474947"/>
                </a:solidFill>
              </a:defRPr>
            </a:lvl2pPr>
            <a:lvl3pPr marL="1371600" lvl="2" indent="-228600" algn="l">
              <a:spcBef>
                <a:spcPts val="480"/>
              </a:spcBef>
              <a:spcAft>
                <a:spcPts val="0"/>
              </a:spcAft>
              <a:buClr>
                <a:srgbClr val="474947"/>
              </a:buClr>
              <a:buSzPts val="2400"/>
              <a:buFont typeface="Noto Sans Symbols"/>
              <a:buNone/>
              <a:defRPr>
                <a:solidFill>
                  <a:srgbClr val="474947"/>
                </a:solidFill>
              </a:defRPr>
            </a:lvl3pPr>
            <a:lvl4pPr marL="1828800" lvl="3" indent="-228600" algn="l">
              <a:spcBef>
                <a:spcPts val="480"/>
              </a:spcBef>
              <a:spcAft>
                <a:spcPts val="0"/>
              </a:spcAft>
              <a:buClr>
                <a:srgbClr val="474947"/>
              </a:buClr>
              <a:buSzPts val="2400"/>
              <a:buFont typeface="Noto Sans Symbols"/>
              <a:buNone/>
              <a:defRPr>
                <a:solidFill>
                  <a:srgbClr val="474947"/>
                </a:solidFill>
              </a:defRPr>
            </a:lvl4pPr>
            <a:lvl5pPr marL="2286000" lvl="4" indent="-228600" algn="l">
              <a:spcBef>
                <a:spcPts val="400"/>
              </a:spcBef>
              <a:spcAft>
                <a:spcPts val="0"/>
              </a:spcAft>
              <a:buClr>
                <a:srgbClr val="474947"/>
              </a:buClr>
              <a:buSzPts val="2000"/>
              <a:buFont typeface="Noto Sans Symbols"/>
              <a:buNone/>
              <a:defRPr>
                <a:solidFill>
                  <a:srgbClr val="47494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270792" y="1439863"/>
            <a:ext cx="4048481" cy="4679950"/>
          </a:xfrm>
          <a:prstGeom prst="rect">
            <a:avLst/>
          </a:prstGeom>
          <a:noFill/>
          <a:ln>
            <a:noFill/>
          </a:ln>
        </p:spPr>
        <p:txBody>
          <a:bodyPr spcFirstLastPara="1" wrap="square" lIns="0" tIns="0" rIns="180000" bIns="0" anchor="t" anchorCtr="0"/>
          <a:lstStyle>
            <a:lvl1pPr marL="457200" lvl="0" indent="-228600" algn="l">
              <a:spcBef>
                <a:spcPts val="560"/>
              </a:spcBef>
              <a:spcAft>
                <a:spcPts val="0"/>
              </a:spcAft>
              <a:buClr>
                <a:schemeClr val="dk2"/>
              </a:buClr>
              <a:buSzPts val="2800"/>
              <a:buNone/>
              <a:defRPr sz="2800"/>
            </a:lvl1pPr>
            <a:lvl2pPr marL="914400" lvl="1" indent="-228600" algn="l">
              <a:spcBef>
                <a:spcPts val="480"/>
              </a:spcBef>
              <a:spcAft>
                <a:spcPts val="0"/>
              </a:spcAft>
              <a:buClr>
                <a:schemeClr val="dk2"/>
              </a:buClr>
              <a:buSzPts val="2400"/>
              <a:buNone/>
              <a:defRPr sz="2400"/>
            </a:lvl2pPr>
            <a:lvl3pPr marL="1371600" lvl="2" indent="-228600" algn="l">
              <a:spcBef>
                <a:spcPts val="400"/>
              </a:spcBef>
              <a:spcAft>
                <a:spcPts val="0"/>
              </a:spcAft>
              <a:buClr>
                <a:schemeClr val="dk2"/>
              </a:buClr>
              <a:buSzPts val="2000"/>
              <a:buNone/>
              <a:defRPr sz="2000"/>
            </a:lvl3pPr>
            <a:lvl4pPr marL="1828800" lvl="3" indent="-228600" algn="l">
              <a:spcBef>
                <a:spcPts val="360"/>
              </a:spcBef>
              <a:spcAft>
                <a:spcPts val="0"/>
              </a:spcAft>
              <a:buClr>
                <a:schemeClr val="dk2"/>
              </a:buClr>
              <a:buSzPts val="1800"/>
              <a:buNone/>
              <a:defRPr sz="1800"/>
            </a:lvl4pPr>
            <a:lvl5pPr marL="2286000" lvl="4" indent="-228600" algn="l">
              <a:spcBef>
                <a:spcPts val="360"/>
              </a:spcBef>
              <a:spcAft>
                <a:spcPts val="0"/>
              </a:spcAft>
              <a:buClr>
                <a:schemeClr val="dk2"/>
              </a:buClr>
              <a:buSzPts val="1800"/>
              <a:buNone/>
              <a:defRPr sz="1800"/>
            </a:lvl5pPr>
            <a:lvl6pPr marL="2743200" lvl="5" indent="-372617" algn="l">
              <a:spcBef>
                <a:spcPts val="454"/>
              </a:spcBef>
              <a:spcAft>
                <a:spcPts val="0"/>
              </a:spcAft>
              <a:buClr>
                <a:schemeClr val="dk1"/>
              </a:buClr>
              <a:buSzPts val="2268"/>
              <a:buChar char="•"/>
              <a:defRPr sz="2268"/>
            </a:lvl6pPr>
            <a:lvl7pPr marL="3200400" lvl="6" indent="-372617" algn="l">
              <a:spcBef>
                <a:spcPts val="454"/>
              </a:spcBef>
              <a:spcAft>
                <a:spcPts val="0"/>
              </a:spcAft>
              <a:buClr>
                <a:schemeClr val="dk1"/>
              </a:buClr>
              <a:buSzPts val="2268"/>
              <a:buChar char="•"/>
              <a:defRPr sz="2268"/>
            </a:lvl7pPr>
            <a:lvl8pPr marL="3657600" lvl="7" indent="-372617" algn="l">
              <a:spcBef>
                <a:spcPts val="454"/>
              </a:spcBef>
              <a:spcAft>
                <a:spcPts val="0"/>
              </a:spcAft>
              <a:buClr>
                <a:schemeClr val="dk1"/>
              </a:buClr>
              <a:buSzPts val="2268"/>
              <a:buChar char="•"/>
              <a:defRPr sz="2268"/>
            </a:lvl8pPr>
            <a:lvl9pPr marL="4114800" lvl="8" indent="-372617" algn="l">
              <a:spcBef>
                <a:spcPts val="454"/>
              </a:spcBef>
              <a:spcAft>
                <a:spcPts val="0"/>
              </a:spcAft>
              <a:buClr>
                <a:schemeClr val="dk1"/>
              </a:buClr>
              <a:buSzPts val="2268"/>
              <a:buChar char="•"/>
              <a:defRPr sz="2268"/>
            </a:lvl9pPr>
          </a:lstStyle>
          <a:p>
            <a:endParaRPr/>
          </a:p>
        </p:txBody>
      </p:sp>
      <p:sp>
        <p:nvSpPr>
          <p:cNvPr id="48" name="Google Shape;48;p9"/>
          <p:cNvSpPr txBox="1">
            <a:spLocks noGrp="1"/>
          </p:cNvSpPr>
          <p:nvPr>
            <p:ph type="body" idx="2"/>
          </p:nvPr>
        </p:nvSpPr>
        <p:spPr>
          <a:xfrm>
            <a:off x="4320979" y="1439863"/>
            <a:ext cx="4049501" cy="4679950"/>
          </a:xfrm>
          <a:prstGeom prst="rect">
            <a:avLst/>
          </a:prstGeom>
          <a:noFill/>
          <a:ln>
            <a:noFill/>
          </a:ln>
        </p:spPr>
        <p:txBody>
          <a:bodyPr spcFirstLastPara="1" wrap="square" lIns="180000" tIns="0" rIns="0" bIns="0" anchor="t" anchorCtr="0"/>
          <a:lstStyle>
            <a:lvl1pPr marL="457200" lvl="0" indent="-228600" algn="l">
              <a:spcBef>
                <a:spcPts val="560"/>
              </a:spcBef>
              <a:spcAft>
                <a:spcPts val="0"/>
              </a:spcAft>
              <a:buClr>
                <a:schemeClr val="dk2"/>
              </a:buClr>
              <a:buSzPts val="2800"/>
              <a:buNone/>
              <a:defRPr sz="2800"/>
            </a:lvl1pPr>
            <a:lvl2pPr marL="914400" lvl="1" indent="-228600" algn="l">
              <a:spcBef>
                <a:spcPts val="480"/>
              </a:spcBef>
              <a:spcAft>
                <a:spcPts val="0"/>
              </a:spcAft>
              <a:buClr>
                <a:schemeClr val="dk2"/>
              </a:buClr>
              <a:buSzPts val="2400"/>
              <a:buNone/>
              <a:defRPr sz="2400"/>
            </a:lvl2pPr>
            <a:lvl3pPr marL="1371600" lvl="2" indent="-228600" algn="l">
              <a:spcBef>
                <a:spcPts val="400"/>
              </a:spcBef>
              <a:spcAft>
                <a:spcPts val="0"/>
              </a:spcAft>
              <a:buClr>
                <a:schemeClr val="dk2"/>
              </a:buClr>
              <a:buSzPts val="2000"/>
              <a:buNone/>
              <a:defRPr sz="2000"/>
            </a:lvl3pPr>
            <a:lvl4pPr marL="1828800" lvl="3" indent="-228600" algn="l">
              <a:spcBef>
                <a:spcPts val="360"/>
              </a:spcBef>
              <a:spcAft>
                <a:spcPts val="0"/>
              </a:spcAft>
              <a:buClr>
                <a:schemeClr val="dk2"/>
              </a:buClr>
              <a:buSzPts val="1800"/>
              <a:buNone/>
              <a:defRPr sz="1800"/>
            </a:lvl4pPr>
            <a:lvl5pPr marL="2286000" lvl="4" indent="-228600" algn="l">
              <a:spcBef>
                <a:spcPts val="360"/>
              </a:spcBef>
              <a:spcAft>
                <a:spcPts val="0"/>
              </a:spcAft>
              <a:buClr>
                <a:schemeClr val="dk2"/>
              </a:buClr>
              <a:buSzPts val="1800"/>
              <a:buNone/>
              <a:defRPr sz="1800"/>
            </a:lvl5pPr>
            <a:lvl6pPr marL="2743200" lvl="5" indent="-372617" algn="l">
              <a:spcBef>
                <a:spcPts val="454"/>
              </a:spcBef>
              <a:spcAft>
                <a:spcPts val="0"/>
              </a:spcAft>
              <a:buClr>
                <a:schemeClr val="dk1"/>
              </a:buClr>
              <a:buSzPts val="2268"/>
              <a:buChar char="•"/>
              <a:defRPr sz="2268"/>
            </a:lvl6pPr>
            <a:lvl7pPr marL="3200400" lvl="6" indent="-372617" algn="l">
              <a:spcBef>
                <a:spcPts val="454"/>
              </a:spcBef>
              <a:spcAft>
                <a:spcPts val="0"/>
              </a:spcAft>
              <a:buClr>
                <a:schemeClr val="dk1"/>
              </a:buClr>
              <a:buSzPts val="2268"/>
              <a:buChar char="•"/>
              <a:defRPr sz="2268"/>
            </a:lvl7pPr>
            <a:lvl8pPr marL="3657600" lvl="7" indent="-372617" algn="l">
              <a:spcBef>
                <a:spcPts val="454"/>
              </a:spcBef>
              <a:spcAft>
                <a:spcPts val="0"/>
              </a:spcAft>
              <a:buClr>
                <a:schemeClr val="dk1"/>
              </a:buClr>
              <a:buSzPts val="2268"/>
              <a:buChar char="•"/>
              <a:defRPr sz="2268"/>
            </a:lvl8pPr>
            <a:lvl9pPr marL="4114800" lvl="8" indent="-372617" algn="l">
              <a:spcBef>
                <a:spcPts val="454"/>
              </a:spcBef>
              <a:spcAft>
                <a:spcPts val="0"/>
              </a:spcAft>
              <a:buClr>
                <a:schemeClr val="dk1"/>
              </a:buClr>
              <a:buSzPts val="2268"/>
              <a:buChar char="•"/>
              <a:defRPr sz="2268"/>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marR="0" lvl="0" algn="l" rtl="0">
              <a:spcBef>
                <a:spcPts val="0"/>
              </a:spcBef>
              <a:spcAft>
                <a:spcPts val="0"/>
              </a:spcAft>
              <a:buClr>
                <a:schemeClr val="accent1"/>
              </a:buClr>
              <a:buSzPts val="4400"/>
              <a:buFont typeface="Quattrocento Sans"/>
              <a:buNone/>
              <a:defRPr sz="4400" b="0"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70106" y="1439813"/>
            <a:ext cx="8100372" cy="4680000"/>
          </a:xfrm>
          <a:prstGeom prst="rect">
            <a:avLst/>
          </a:prstGeom>
          <a:noFill/>
          <a:ln>
            <a:noFill/>
          </a:ln>
        </p:spPr>
        <p:txBody>
          <a:bodyPr spcFirstLastPara="1" wrap="square" lIns="0" tIns="0" rIns="0" bIns="0" anchor="t" anchorCtr="0"/>
          <a:lstStyle>
            <a:lvl1pPr marL="457200" marR="0" lvl="0" indent="-228600" algn="l" rtl="0">
              <a:spcBef>
                <a:spcPts val="720"/>
              </a:spcBef>
              <a:spcAft>
                <a:spcPts val="0"/>
              </a:spcAft>
              <a:buClr>
                <a:schemeClr val="dk2"/>
              </a:buClr>
              <a:buSzPts val="3600"/>
              <a:buFont typeface="Noto Sans Symbols"/>
              <a:buNone/>
              <a:defRPr sz="3600" b="0"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640"/>
              </a:spcBef>
              <a:spcAft>
                <a:spcPts val="0"/>
              </a:spcAft>
              <a:buClr>
                <a:schemeClr val="dk2"/>
              </a:buClr>
              <a:buSzPts val="3200"/>
              <a:buFont typeface="Noto Sans Symbols"/>
              <a:buNone/>
              <a:defRPr sz="32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480"/>
              </a:spcBef>
              <a:spcAft>
                <a:spcPts val="0"/>
              </a:spcAft>
              <a:buClr>
                <a:schemeClr val="dk2"/>
              </a:buClr>
              <a:buSzPts val="2400"/>
              <a:buFont typeface="Noto Sans Symbols"/>
              <a:buNone/>
              <a:defRPr sz="2400" b="0" i="0" u="none" strike="noStrike" cap="none">
                <a:solidFill>
                  <a:schemeClr val="dk2"/>
                </a:solidFill>
                <a:latin typeface="Quattrocento Sans"/>
                <a:ea typeface="Quattrocento Sans"/>
                <a:cs typeface="Quattrocento Sans"/>
                <a:sym typeface="Quattrocento Sans"/>
              </a:defRPr>
            </a:lvl3pPr>
            <a:lvl4pPr marL="1828800" marR="0" lvl="3" indent="-228600" algn="l" rtl="0">
              <a:spcBef>
                <a:spcPts val="480"/>
              </a:spcBef>
              <a:spcAft>
                <a:spcPts val="0"/>
              </a:spcAft>
              <a:buClr>
                <a:schemeClr val="dk2"/>
              </a:buClr>
              <a:buSzPts val="2400"/>
              <a:buFont typeface="Noto Sans Symbols"/>
              <a:buNone/>
              <a:defRPr sz="2400" b="0" i="0" u="none" strike="noStrike" cap="none">
                <a:solidFill>
                  <a:schemeClr val="dk2"/>
                </a:solidFill>
                <a:latin typeface="Quattrocento Sans"/>
                <a:ea typeface="Quattrocento Sans"/>
                <a:cs typeface="Quattrocento Sans"/>
                <a:sym typeface="Quattrocento Sans"/>
              </a:defRPr>
            </a:lvl4pPr>
            <a:lvl5pPr marL="2286000" marR="0" lvl="4" indent="-228600" algn="l" rtl="0">
              <a:spcBef>
                <a:spcPts val="400"/>
              </a:spcBef>
              <a:spcAft>
                <a:spcPts val="0"/>
              </a:spcAft>
              <a:buClr>
                <a:schemeClr val="dk2"/>
              </a:buClr>
              <a:buSzPts val="2000"/>
              <a:buFont typeface="Noto Sans Symbols"/>
              <a:buNone/>
              <a:defRPr sz="2000" b="0" i="0" u="none" strike="noStrike" cap="none">
                <a:solidFill>
                  <a:schemeClr val="dk2"/>
                </a:solidFill>
                <a:latin typeface="Quattrocento Sans"/>
                <a:ea typeface="Quattrocento Sans"/>
                <a:cs typeface="Quattrocento Sans"/>
                <a:sym typeface="Quattrocento Sans"/>
              </a:defRPr>
            </a:lvl5pPr>
            <a:lvl6pPr marL="2743200" marR="0" lvl="5"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6pPr>
            <a:lvl7pPr marL="3200400" marR="0" lvl="6"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7pPr>
            <a:lvl8pPr marL="3657600" marR="0" lvl="7"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8pPr>
            <a:lvl9pPr marL="4114800" marR="0" lvl="8"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 name="Google Shape;8;p1"/>
          <p:cNvSpPr txBox="1"/>
          <p:nvPr/>
        </p:nvSpPr>
        <p:spPr>
          <a:xfrm>
            <a:off x="1190699" y="1153076"/>
            <a:ext cx="184731" cy="4413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68">
              <a:solidFill>
                <a:schemeClr val="dk1"/>
              </a:solidFill>
              <a:latin typeface="Quattrocento Sans"/>
              <a:ea typeface="Quattrocento Sans"/>
              <a:cs typeface="Quattrocento Sans"/>
              <a:sym typeface="Quattrocento Sans"/>
            </a:endParaRPr>
          </a:p>
        </p:txBody>
      </p:sp>
      <p:pic>
        <p:nvPicPr>
          <p:cNvPr id="9" name="Google Shape;9;p1"/>
          <p:cNvPicPr preferRelativeResize="0"/>
          <p:nvPr/>
        </p:nvPicPr>
        <p:blipFill rotWithShape="1">
          <a:blip r:embed="rId12">
            <a:alphaModFix/>
          </a:blip>
          <a:srcRect/>
          <a:stretch/>
        </p:blipFill>
        <p:spPr>
          <a:xfrm>
            <a:off x="8035570" y="5940175"/>
            <a:ext cx="469984" cy="360000"/>
          </a:xfrm>
          <a:prstGeom prst="rect">
            <a:avLst/>
          </a:prstGeom>
          <a:noFill/>
          <a:ln>
            <a:noFill/>
          </a:ln>
        </p:spPr>
      </p:pic>
      <p:sp>
        <p:nvSpPr>
          <p:cNvPr id="10" name="Google Shape;10;p1"/>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81">
          <p15:clr>
            <a:srgbClr val="F26B43"/>
          </p15:clr>
        </p15:guide>
        <p15:guide id="2" pos="2722">
          <p15:clr>
            <a:srgbClr val="F26B43"/>
          </p15:clr>
        </p15:guide>
        <p15:guide id="3" pos="5273">
          <p15:clr>
            <a:srgbClr val="F26B43"/>
          </p15:clr>
        </p15:guide>
        <p15:guide id="4" pos="170">
          <p15:clr>
            <a:srgbClr val="F26B43"/>
          </p15:clr>
        </p15:guide>
        <p15:guide id="5" orient="horz" pos="227">
          <p15:clr>
            <a:srgbClr val="F26B43"/>
          </p15:clr>
        </p15:guide>
        <p15:guide id="6" orient="horz" pos="680">
          <p15:clr>
            <a:srgbClr val="F26B43"/>
          </p15:clr>
        </p15:guide>
        <p15:guide id="7" orient="horz" pos="907">
          <p15:clr>
            <a:srgbClr val="F26B43"/>
          </p15:clr>
        </p15:guide>
        <p15:guide id="8" orient="horz" pos="3855">
          <p15:clr>
            <a:srgbClr val="F26B43"/>
          </p15:clr>
        </p15:guide>
        <p15:guide id="9" orient="horz" pos="20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2062600" y="1439875"/>
            <a:ext cx="6435000" cy="655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sz="1800" b="1">
                <a:solidFill>
                  <a:srgbClr val="4A86E8"/>
                </a:solidFill>
                <a:latin typeface="Arial"/>
                <a:ea typeface="Arial"/>
                <a:cs typeface="Arial"/>
                <a:sym typeface="Arial"/>
              </a:rPr>
              <a:t>Introducing Security to SQL Server - for the rest of us</a:t>
            </a:r>
            <a:r>
              <a:rPr lang="en-US" sz="2800" b="1">
                <a:solidFill>
                  <a:srgbClr val="4A86E8"/>
                </a:solidFill>
                <a:latin typeface="Arial"/>
                <a:ea typeface="Arial"/>
                <a:cs typeface="Arial"/>
                <a:sym typeface="Arial"/>
              </a:rPr>
              <a:t>.</a:t>
            </a:r>
            <a:endParaRPr b="1">
              <a:solidFill>
                <a:srgbClr val="4A86E8"/>
              </a:solidFill>
            </a:endParaRPr>
          </a:p>
        </p:txBody>
      </p:sp>
      <p:sp>
        <p:nvSpPr>
          <p:cNvPr id="57" name="Google Shape;57;p12"/>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5200">
                <a:solidFill>
                  <a:srgbClr val="000000"/>
                </a:solidFill>
                <a:latin typeface="Arial"/>
                <a:ea typeface="Arial"/>
                <a:cs typeface="Arial"/>
                <a:sym typeface="Arial"/>
              </a:rPr>
              <a:t>Demystifying Encryption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611775" y="493150"/>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Object Encryption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Backup Encryption</a:t>
            </a:r>
            <a:endParaRPr/>
          </a:p>
        </p:txBody>
      </p:sp>
      <p:sp>
        <p:nvSpPr>
          <p:cNvPr id="126" name="Google Shape;126;p24"/>
          <p:cNvSpPr txBox="1"/>
          <p:nvPr/>
        </p:nvSpPr>
        <p:spPr>
          <a:xfrm>
            <a:off x="389150" y="976438"/>
            <a:ext cx="63786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Introduced in SQL Server 2014</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Standard or Enterprise Edition</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Encrypts Native Backup files</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Based on a certificate stored securely within the SQL Server engine</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196050" y="360375"/>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Backup Encryption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Transparent Data Encryption (TDE)</a:t>
            </a:r>
            <a:endParaRPr/>
          </a:p>
        </p:txBody>
      </p:sp>
      <p:sp>
        <p:nvSpPr>
          <p:cNvPr id="137" name="Google Shape;137;p26"/>
          <p:cNvSpPr txBox="1"/>
          <p:nvPr/>
        </p:nvSpPr>
        <p:spPr>
          <a:xfrm>
            <a:off x="389150" y="1771638"/>
            <a:ext cx="63786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Introduced in SQL 2008 Enterprise Edition</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Still Enterprise Edition Only</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Also based on certificate within the SQL Engine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Encrypts at rest</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MDF, NDF, LDF files only</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Server-side Encryption and Decryption</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062425" y="360375"/>
            <a:ext cx="53082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Transparent Data Encryption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Transparent Data Encryption (TDE) - Stuff We Learned</a:t>
            </a:r>
            <a:endParaRPr/>
          </a:p>
        </p:txBody>
      </p:sp>
      <p:sp>
        <p:nvSpPr>
          <p:cNvPr id="148" name="Google Shape;148;p28"/>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Encrypting any one database with TDE also encrypts </a:t>
            </a:r>
            <a:r>
              <a:rPr lang="en-US" sz="2400" dirty="0" err="1">
                <a:solidFill>
                  <a:srgbClr val="595959"/>
                </a:solidFill>
              </a:rPr>
              <a:t>TempDB</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Restoring Backups requires the certificate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Can use TDE AND Backup Encryption</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No blocking while encrypting</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Best Practice is use separate certificates</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Always Encrypted\Column Encryption</a:t>
            </a:r>
            <a:endParaRPr/>
          </a:p>
        </p:txBody>
      </p:sp>
      <p:sp>
        <p:nvSpPr>
          <p:cNvPr id="154" name="Google Shape;154;p29"/>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Introduced in SQL 2016</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Enterprise Only before SP1</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Standard Edition with release of SP1</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Encrypts Only Specific Columns</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Application Side Encryption and Decryption</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DBA can’t see data!</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Certificate is installed on the application server</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062425" y="360375"/>
            <a:ext cx="53082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Always Encrypted 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Always Encrypted</a:t>
            </a:r>
            <a:endParaRPr/>
          </a:p>
        </p:txBody>
      </p:sp>
      <p:sp>
        <p:nvSpPr>
          <p:cNvPr id="165" name="Google Shape;165;p31"/>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Column Limitations - Constraints and Data Types</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Deterministic vs Non-Deterministic</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Blocking Operation while Encryption takes place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Certificate not managed by SQL Server</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Connection Encryption</a:t>
            </a:r>
            <a:endParaRPr/>
          </a:p>
        </p:txBody>
      </p:sp>
      <p:sp>
        <p:nvSpPr>
          <p:cNvPr id="115" name="Google Shape;115;p22"/>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all versions/editions of SQL Server</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Encrypts data in flight</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Client and server side Encryption/Decryption</a:t>
            </a:r>
          </a:p>
          <a:p>
            <a:pPr marL="457200" indent="-419100">
              <a:lnSpc>
                <a:spcPct val="115000"/>
              </a:lnSpc>
              <a:buClr>
                <a:srgbClr val="595959"/>
              </a:buClr>
              <a:buSzPts val="3000"/>
              <a:buFont typeface="Arial"/>
              <a:buChar char="●"/>
            </a:pPr>
            <a:r>
              <a:rPr lang="en-US" sz="3000" dirty="0">
                <a:solidFill>
                  <a:srgbClr val="595959"/>
                </a:solidFill>
              </a:rPr>
              <a:t>Uses Secure Socket Layer (SSL)</a:t>
            </a:r>
          </a:p>
          <a:p>
            <a:pPr marL="38100" lvl="0" algn="l" rtl="0">
              <a:lnSpc>
                <a:spcPct val="115000"/>
              </a:lnSpc>
              <a:spcBef>
                <a:spcPts val="0"/>
              </a:spcBef>
              <a:spcAft>
                <a:spcPts val="0"/>
              </a:spcAft>
              <a:buClr>
                <a:srgbClr val="595959"/>
              </a:buClr>
              <a:buSzPts val="3000"/>
            </a:pPr>
            <a:endParaRPr sz="3000" dirty="0">
              <a:solidFill>
                <a:srgbClr val="595959"/>
              </a:solidFill>
            </a:endParaRPr>
          </a:p>
        </p:txBody>
      </p:sp>
    </p:spTree>
    <p:extLst>
      <p:ext uri="{BB962C8B-B14F-4D97-AF65-F5344CB8AC3E}">
        <p14:creationId xmlns:p14="http://schemas.microsoft.com/office/powerpoint/2010/main" val="17561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body" idx="1"/>
          </p:nvPr>
        </p:nvSpPr>
        <p:spPr>
          <a:xfrm>
            <a:off x="270880" y="360588"/>
            <a:ext cx="8100194" cy="71359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4000"/>
              <a:buNone/>
            </a:pPr>
            <a:r>
              <a:rPr lang="en-US"/>
              <a:t>Thank you to our sponsors: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611775" y="493150"/>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Connection Encryption Demo</a:t>
            </a:r>
            <a:endParaRPr/>
          </a:p>
        </p:txBody>
      </p:sp>
    </p:spTree>
    <p:extLst>
      <p:ext uri="{BB962C8B-B14F-4D97-AF65-F5344CB8AC3E}">
        <p14:creationId xmlns:p14="http://schemas.microsoft.com/office/powerpoint/2010/main" val="251224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Certificates Maintenance</a:t>
            </a:r>
            <a:endParaRPr/>
          </a:p>
        </p:txBody>
      </p:sp>
      <p:sp>
        <p:nvSpPr>
          <p:cNvPr id="171" name="Google Shape;171;p32"/>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Back Up All Your Certificates</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Keep them where they are Protected and Available(Safe and Secure)</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Do Not Lose Your Certificates!</a:t>
            </a:r>
            <a:endParaRPr sz="3000" dirty="0">
              <a:solidFill>
                <a:srgbClr val="595959"/>
              </a:solidFill>
            </a:endParaRPr>
          </a:p>
          <a:p>
            <a:pPr marL="914400" lvl="1" indent="-419100" algn="l" rtl="0">
              <a:lnSpc>
                <a:spcPct val="115000"/>
              </a:lnSpc>
              <a:spcBef>
                <a:spcPts val="0"/>
              </a:spcBef>
              <a:spcAft>
                <a:spcPts val="0"/>
              </a:spcAft>
              <a:buClr>
                <a:srgbClr val="595959"/>
              </a:buClr>
              <a:buSzPts val="3000"/>
              <a:buChar char="○"/>
            </a:pPr>
            <a:r>
              <a:rPr lang="en-US" sz="3000" dirty="0">
                <a:solidFill>
                  <a:srgbClr val="595959"/>
                </a:solidFill>
              </a:rPr>
              <a:t>Remember that if you lose the certificate you lose your data!</a:t>
            </a:r>
            <a:endParaRPr sz="30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270285" y="360366"/>
            <a:ext cx="8100194" cy="575944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4000"/>
              <a:buNone/>
            </a:pPr>
            <a:r>
              <a:rPr lang="en-US"/>
              <a:t>Evaluations: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Who Is This Session For?</a:t>
            </a:r>
            <a:endParaRPr/>
          </a:p>
        </p:txBody>
      </p:sp>
      <p:sp>
        <p:nvSpPr>
          <p:cNvPr id="73" name="Google Shape;73;p15"/>
          <p:cNvSpPr txBox="1">
            <a:spLocks noGrp="1"/>
          </p:cNvSpPr>
          <p:nvPr>
            <p:ph type="body" idx="1"/>
          </p:nvPr>
        </p:nvSpPr>
        <p:spPr>
          <a:xfrm>
            <a:off x="270106" y="1439813"/>
            <a:ext cx="1109515" cy="72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2"/>
              </a:buClr>
              <a:buSzPts val="3600"/>
              <a:buFont typeface="Noto Sans Symbols"/>
              <a:buNone/>
            </a:pPr>
            <a:r>
              <a:rPr lang="en-US" dirty="0"/>
              <a:t>Me</a:t>
            </a:r>
            <a:endParaRPr dirty="0"/>
          </a:p>
        </p:txBody>
      </p:sp>
      <p:pic>
        <p:nvPicPr>
          <p:cNvPr id="3" name="Picture 2" descr="A person standing next to a dog&#10;&#10;Description automatically generated">
            <a:extLst>
              <a:ext uri="{FF2B5EF4-FFF2-40B4-BE49-F238E27FC236}">
                <a16:creationId xmlns:a16="http://schemas.microsoft.com/office/drawing/2014/main" id="{F1FFEED3-C37A-4FA2-BC07-7154DB501B0F}"/>
              </a:ext>
            </a:extLst>
          </p:cNvPr>
          <p:cNvPicPr>
            <a:picLocks noChangeAspect="1"/>
          </p:cNvPicPr>
          <p:nvPr/>
        </p:nvPicPr>
        <p:blipFill>
          <a:blip r:embed="rId3"/>
          <a:stretch>
            <a:fillRect/>
          </a:stretch>
        </p:blipFill>
        <p:spPr>
          <a:xfrm>
            <a:off x="1178133" y="1080363"/>
            <a:ext cx="3142248" cy="4189664"/>
          </a:xfrm>
          <a:prstGeom prst="rect">
            <a:avLst/>
          </a:prstGeom>
        </p:spPr>
      </p:pic>
      <p:sp>
        <p:nvSpPr>
          <p:cNvPr id="6" name="Google Shape;73;p15">
            <a:extLst>
              <a:ext uri="{FF2B5EF4-FFF2-40B4-BE49-F238E27FC236}">
                <a16:creationId xmlns:a16="http://schemas.microsoft.com/office/drawing/2014/main" id="{E472B0EA-4D37-4C17-A132-337E1EBC18C8}"/>
              </a:ext>
            </a:extLst>
          </p:cNvPr>
          <p:cNvSpPr txBox="1">
            <a:spLocks/>
          </p:cNvSpPr>
          <p:nvPr/>
        </p:nvSpPr>
        <p:spPr>
          <a:xfrm>
            <a:off x="2986277" y="5399812"/>
            <a:ext cx="5259365" cy="72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20"/>
              </a:spcBef>
              <a:spcAft>
                <a:spcPts val="0"/>
              </a:spcAft>
              <a:buClr>
                <a:schemeClr val="dk2"/>
              </a:buClr>
              <a:buSzPts val="3600"/>
              <a:buFont typeface="Noto Sans Symbols"/>
              <a:buNone/>
              <a:defRPr sz="3600" b="0" i="0" u="none" strike="noStrike" cap="none">
                <a:solidFill>
                  <a:schemeClr val="dk2"/>
                </a:solidFill>
                <a:latin typeface="Quattrocento Sans"/>
                <a:ea typeface="Quattrocento Sans"/>
                <a:cs typeface="Quattrocento Sans"/>
                <a:sym typeface="Quattrocento Sans"/>
              </a:defRPr>
            </a:lvl1pPr>
            <a:lvl2pPr marL="914400" marR="0" lvl="1" indent="-228600" algn="l" rtl="0">
              <a:lnSpc>
                <a:spcPct val="100000"/>
              </a:lnSpc>
              <a:spcBef>
                <a:spcPts val="640"/>
              </a:spcBef>
              <a:spcAft>
                <a:spcPts val="0"/>
              </a:spcAft>
              <a:buClr>
                <a:srgbClr val="474947"/>
              </a:buClr>
              <a:buSzPts val="3200"/>
              <a:buFont typeface="Noto Sans Symbols"/>
              <a:buNone/>
              <a:defRPr sz="3200" b="0" i="0" u="none" strike="noStrike" cap="none">
                <a:solidFill>
                  <a:srgbClr val="474947"/>
                </a:solidFill>
                <a:latin typeface="Quattrocento Sans"/>
                <a:ea typeface="Quattrocento Sans"/>
                <a:cs typeface="Quattrocento Sans"/>
                <a:sym typeface="Quattrocento Sans"/>
              </a:defRPr>
            </a:lvl2pPr>
            <a:lvl3pPr marL="1371600" marR="0" lvl="2" indent="-228600" algn="l" rtl="0">
              <a:lnSpc>
                <a:spcPct val="100000"/>
              </a:lnSpc>
              <a:spcBef>
                <a:spcPts val="480"/>
              </a:spcBef>
              <a:spcAft>
                <a:spcPts val="0"/>
              </a:spcAft>
              <a:buClr>
                <a:srgbClr val="474947"/>
              </a:buClr>
              <a:buSzPts val="2400"/>
              <a:buFont typeface="Noto Sans Symbols"/>
              <a:buNone/>
              <a:defRPr sz="2400" b="0" i="0" u="none" strike="noStrike" cap="none">
                <a:solidFill>
                  <a:srgbClr val="474947"/>
                </a:solidFill>
                <a:latin typeface="Quattrocento Sans"/>
                <a:ea typeface="Quattrocento Sans"/>
                <a:cs typeface="Quattrocento Sans"/>
                <a:sym typeface="Quattrocento Sans"/>
              </a:defRPr>
            </a:lvl3pPr>
            <a:lvl4pPr marL="1828800" marR="0" lvl="3" indent="-228600" algn="l" rtl="0">
              <a:lnSpc>
                <a:spcPct val="100000"/>
              </a:lnSpc>
              <a:spcBef>
                <a:spcPts val="480"/>
              </a:spcBef>
              <a:spcAft>
                <a:spcPts val="0"/>
              </a:spcAft>
              <a:buClr>
                <a:srgbClr val="474947"/>
              </a:buClr>
              <a:buSzPts val="2400"/>
              <a:buFont typeface="Noto Sans Symbols"/>
              <a:buNone/>
              <a:defRPr sz="2400" b="0" i="0" u="none" strike="noStrike" cap="none">
                <a:solidFill>
                  <a:srgbClr val="474947"/>
                </a:solidFill>
                <a:latin typeface="Quattrocento Sans"/>
                <a:ea typeface="Quattrocento Sans"/>
                <a:cs typeface="Quattrocento Sans"/>
                <a:sym typeface="Quattrocento Sans"/>
              </a:defRPr>
            </a:lvl4pPr>
            <a:lvl5pPr marL="2286000" marR="0" lvl="4" indent="-228600" algn="l" rtl="0">
              <a:lnSpc>
                <a:spcPct val="100000"/>
              </a:lnSpc>
              <a:spcBef>
                <a:spcPts val="400"/>
              </a:spcBef>
              <a:spcAft>
                <a:spcPts val="0"/>
              </a:spcAft>
              <a:buClr>
                <a:srgbClr val="474947"/>
              </a:buClr>
              <a:buSzPts val="2000"/>
              <a:buFont typeface="Noto Sans Symbols"/>
              <a:buNone/>
              <a:defRPr sz="2000" b="0" i="0" u="none" strike="noStrike" cap="none">
                <a:solidFill>
                  <a:srgbClr val="474947"/>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pPr>
            <a:r>
              <a:rPr lang="en-US" dirty="0"/>
              <a:t>…not so much the </a:t>
            </a:r>
            <a:r>
              <a:rPr lang="en-US" dirty="0" err="1"/>
              <a:t>wookie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What We Will Cover?</a:t>
            </a:r>
            <a:endParaRPr/>
          </a:p>
        </p:txBody>
      </p:sp>
      <p:sp>
        <p:nvSpPr>
          <p:cNvPr id="79" name="Google Shape;79;p16"/>
          <p:cNvSpPr txBox="1">
            <a:spLocks noGrp="1"/>
          </p:cNvSpPr>
          <p:nvPr>
            <p:ph type="body" idx="1"/>
          </p:nvPr>
        </p:nvSpPr>
        <p:spPr>
          <a:xfrm>
            <a:off x="270106" y="1439813"/>
            <a:ext cx="8100300" cy="46800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Clr>
                <a:srgbClr val="000000"/>
              </a:buClr>
              <a:buSzPts val="1400"/>
              <a:buFont typeface="Arial"/>
              <a:buChar char="●"/>
            </a:pPr>
            <a:r>
              <a:rPr lang="en-US" dirty="0"/>
              <a:t>An Introduction To Encryption</a:t>
            </a:r>
            <a:endParaRPr dirty="0"/>
          </a:p>
          <a:p>
            <a:pPr marL="457200" lvl="0" indent="-317500" algn="l" rtl="0">
              <a:spcBef>
                <a:spcPts val="0"/>
              </a:spcBef>
              <a:spcAft>
                <a:spcPts val="0"/>
              </a:spcAft>
              <a:buClr>
                <a:srgbClr val="000000"/>
              </a:buClr>
              <a:buSzPts val="1400"/>
              <a:buFont typeface="Arial"/>
              <a:buChar char="●"/>
            </a:pPr>
            <a:r>
              <a:rPr lang="en-US" dirty="0"/>
              <a:t>And Introduction To The 5 Types Of SQL Encryption</a:t>
            </a:r>
            <a:endParaRPr dirty="0"/>
          </a:p>
          <a:p>
            <a:pPr marL="914400" lvl="1" indent="-317500" algn="l" rtl="0">
              <a:spcBef>
                <a:spcPts val="0"/>
              </a:spcBef>
              <a:spcAft>
                <a:spcPts val="0"/>
              </a:spcAft>
              <a:buClr>
                <a:srgbClr val="000000"/>
              </a:buClr>
              <a:buSzPts val="1400"/>
              <a:buFont typeface="Arial"/>
              <a:buChar char="○"/>
            </a:pPr>
            <a:r>
              <a:rPr lang="en-US" dirty="0"/>
              <a:t>Object Encryption</a:t>
            </a:r>
            <a:endParaRPr dirty="0"/>
          </a:p>
          <a:p>
            <a:pPr marL="914400" lvl="1" indent="-317500" algn="l" rtl="0">
              <a:spcBef>
                <a:spcPts val="0"/>
              </a:spcBef>
              <a:spcAft>
                <a:spcPts val="0"/>
              </a:spcAft>
              <a:buClr>
                <a:srgbClr val="000000"/>
              </a:buClr>
              <a:buSzPts val="1400"/>
              <a:buFont typeface="Arial"/>
              <a:buChar char="○"/>
            </a:pPr>
            <a:r>
              <a:rPr lang="en-US" dirty="0"/>
              <a:t>Backup Encryption</a:t>
            </a:r>
            <a:endParaRPr dirty="0"/>
          </a:p>
          <a:p>
            <a:pPr marL="914400" lvl="1" indent="-317500" algn="l" rtl="0">
              <a:spcBef>
                <a:spcPts val="0"/>
              </a:spcBef>
              <a:spcAft>
                <a:spcPts val="0"/>
              </a:spcAft>
              <a:buClr>
                <a:srgbClr val="000000"/>
              </a:buClr>
              <a:buSzPts val="1400"/>
              <a:buFont typeface="Arial"/>
              <a:buChar char="○"/>
            </a:pPr>
            <a:r>
              <a:rPr lang="en-US" dirty="0"/>
              <a:t>Transparent Data Encryption (TDE)</a:t>
            </a:r>
            <a:endParaRPr dirty="0"/>
          </a:p>
          <a:p>
            <a:pPr marL="914400" lvl="1" indent="-317500" algn="l" rtl="0">
              <a:spcBef>
                <a:spcPts val="0"/>
              </a:spcBef>
              <a:spcAft>
                <a:spcPts val="0"/>
              </a:spcAft>
              <a:buClr>
                <a:srgbClr val="000000"/>
              </a:buClr>
              <a:buSzPts val="1400"/>
              <a:buFont typeface="Arial"/>
              <a:buChar char="○"/>
            </a:pPr>
            <a:r>
              <a:rPr lang="en-US" dirty="0"/>
              <a:t>Always Encrypted</a:t>
            </a:r>
          </a:p>
          <a:p>
            <a:pPr lvl="1" indent="-317500">
              <a:spcBef>
                <a:spcPts val="0"/>
              </a:spcBef>
              <a:buClr>
                <a:srgbClr val="000000"/>
              </a:buClr>
              <a:buSzPts val="1400"/>
              <a:buFont typeface="Arial"/>
              <a:buChar char="○"/>
            </a:pPr>
            <a:r>
              <a:rPr lang="en-US" dirty="0"/>
              <a:t>Connection Encryption</a:t>
            </a:r>
          </a:p>
          <a:p>
            <a:pPr marL="914400" lvl="1" indent="-317500" algn="l" rtl="0">
              <a:spcBef>
                <a:spcPts val="0"/>
              </a:spcBef>
              <a:spcAft>
                <a:spcPts val="0"/>
              </a:spcAft>
              <a:buClr>
                <a:srgbClr val="000000"/>
              </a:buClr>
              <a:buSzPts val="1400"/>
              <a:buFont typeface="Arial"/>
              <a:buChar char="○"/>
            </a:pPr>
            <a:endParaRPr dirty="0"/>
          </a:p>
          <a:p>
            <a:pPr marL="0" lvl="0" indent="0" algn="l" rtl="0">
              <a:spcBef>
                <a:spcPts val="0"/>
              </a:spcBef>
              <a:spcAft>
                <a:spcPts val="0"/>
              </a:spcAft>
              <a:buClr>
                <a:schemeClr val="dk2"/>
              </a:buClr>
              <a:buSzPts val="3600"/>
              <a:buFont typeface="Noto Sans Symbols"/>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The Scary Slide</a:t>
            </a:r>
            <a:endParaRPr/>
          </a:p>
        </p:txBody>
      </p:sp>
      <p:pic>
        <p:nvPicPr>
          <p:cNvPr id="85" name="Google Shape;85;p17"/>
          <p:cNvPicPr preferRelativeResize="0"/>
          <p:nvPr/>
        </p:nvPicPr>
        <p:blipFill>
          <a:blip r:embed="rId3">
            <a:alphaModFix/>
          </a:blip>
          <a:stretch>
            <a:fillRect/>
          </a:stretch>
        </p:blipFill>
        <p:spPr>
          <a:xfrm>
            <a:off x="416221" y="1282208"/>
            <a:ext cx="7808309" cy="4813957"/>
          </a:xfrm>
          <a:prstGeom prst="rect">
            <a:avLst/>
          </a:prstGeom>
          <a:noFill/>
          <a:ln>
            <a:noFill/>
          </a:ln>
        </p:spPr>
      </p:pic>
      <p:pic>
        <p:nvPicPr>
          <p:cNvPr id="86" name="Google Shape;86;p17"/>
          <p:cNvPicPr preferRelativeResize="0"/>
          <p:nvPr/>
        </p:nvPicPr>
        <p:blipFill>
          <a:blip r:embed="rId4">
            <a:alphaModFix/>
          </a:blip>
          <a:stretch>
            <a:fillRect/>
          </a:stretch>
        </p:blipFill>
        <p:spPr>
          <a:xfrm>
            <a:off x="600025" y="1079501"/>
            <a:ext cx="7502500" cy="4588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xit" presetSubtype="0" fill="hold" nodeType="clickEffect">
                                  <p:stCondLst>
                                    <p:cond delay="0"/>
                                  </p:stCondLst>
                                  <p:childTnLst>
                                    <p:animEffect transition="out" filter="fade">
                                      <p:cBhvr>
                                        <p:cTn id="15" dur="1000"/>
                                        <p:tgtEl>
                                          <p:spTgt spid="86"/>
                                        </p:tgtEl>
                                      </p:cBhvr>
                                    </p:animEffect>
                                    <p:anim calcmode="lin" valueType="num">
                                      <p:cBhvr>
                                        <p:cTn id="16" dur="1000"/>
                                        <p:tgtEl>
                                          <p:spTgt spid="86"/>
                                        </p:tgtEl>
                                        <p:attrNameLst>
                                          <p:attrName>ppt_x</p:attrName>
                                        </p:attrNameLst>
                                      </p:cBhvr>
                                      <p:tavLst>
                                        <p:tav tm="0">
                                          <p:val>
                                            <p:strVal val="ppt_x"/>
                                          </p:val>
                                        </p:tav>
                                        <p:tav tm="100000">
                                          <p:val>
                                            <p:strVal val="ppt_x"/>
                                          </p:val>
                                        </p:tav>
                                      </p:tavLst>
                                    </p:anim>
                                    <p:anim calcmode="lin" valueType="num">
                                      <p:cBhvr>
                                        <p:cTn id="17" dur="1000"/>
                                        <p:tgtEl>
                                          <p:spTgt spid="86"/>
                                        </p:tgtEl>
                                        <p:attrNameLst>
                                          <p:attrName>ppt_y</p:attrName>
                                        </p:attrNameLst>
                                      </p:cBhvr>
                                      <p:tavLst>
                                        <p:tav tm="0">
                                          <p:val>
                                            <p:strVal val="ppt_y"/>
                                          </p:val>
                                        </p:tav>
                                        <p:tav tm="100000">
                                          <p:val>
                                            <p:strVal val="ppt_y+.1"/>
                                          </p:val>
                                        </p:tav>
                                      </p:tavLst>
                                    </p:anim>
                                    <p:set>
                                      <p:cBhvr>
                                        <p:cTn id="18" dur="1" fill="hold">
                                          <p:stCondLst>
                                            <p:cond delay="9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Defense In Depth</a:t>
            </a:r>
            <a:endParaRPr/>
          </a:p>
        </p:txBody>
      </p:sp>
      <p:pic>
        <p:nvPicPr>
          <p:cNvPr id="92" name="Google Shape;92;p18"/>
          <p:cNvPicPr preferRelativeResize="0"/>
          <p:nvPr/>
        </p:nvPicPr>
        <p:blipFill>
          <a:blip r:embed="rId3">
            <a:alphaModFix/>
          </a:blip>
          <a:stretch>
            <a:fillRect/>
          </a:stretch>
        </p:blipFill>
        <p:spPr>
          <a:xfrm>
            <a:off x="0" y="1080375"/>
            <a:ext cx="8370899" cy="4719645"/>
          </a:xfrm>
          <a:prstGeom prst="rect">
            <a:avLst/>
          </a:prstGeom>
          <a:noFill/>
          <a:ln>
            <a:noFill/>
          </a:ln>
          <a:effectLst>
            <a:outerShdw blurRad="1171575" dist="866775" dir="5400000" algn="bl" rotWithShape="0">
              <a:srgbClr val="D9D9D9">
                <a:alpha val="8000"/>
              </a:srgbClr>
            </a:outerShdw>
            <a:reflection stA="17000"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What is Encryption?</a:t>
            </a:r>
            <a:endParaRPr/>
          </a:p>
        </p:txBody>
      </p:sp>
      <p:sp>
        <p:nvSpPr>
          <p:cNvPr id="98" name="Google Shape;98;p19"/>
          <p:cNvSpPr txBox="1">
            <a:spLocks noGrp="1"/>
          </p:cNvSpPr>
          <p:nvPr>
            <p:ph type="body" idx="1"/>
          </p:nvPr>
        </p:nvSpPr>
        <p:spPr>
          <a:xfrm>
            <a:off x="210325" y="1403876"/>
            <a:ext cx="8051700" cy="3546300"/>
          </a:xfrm>
          <a:prstGeom prst="rect">
            <a:avLst/>
          </a:prstGeom>
        </p:spPr>
        <p:txBody>
          <a:bodyPr spcFirstLastPara="1" wrap="square" lIns="0" tIns="0" rIns="0" bIns="0" anchor="t" anchorCtr="0">
            <a:noAutofit/>
          </a:bodyPr>
          <a:lstStyle/>
          <a:p>
            <a:pPr marL="0" lvl="0" indent="0" algn="l" rtl="0">
              <a:spcBef>
                <a:spcPts val="720"/>
              </a:spcBef>
              <a:spcAft>
                <a:spcPts val="0"/>
              </a:spcAft>
              <a:buNone/>
            </a:pPr>
            <a:r>
              <a:rPr lang="en-US"/>
              <a:t> </a:t>
            </a:r>
            <a:r>
              <a:rPr lang="en-US" sz="2400"/>
              <a:t> “</a:t>
            </a:r>
            <a:r>
              <a:rPr lang="en-US" sz="2400" b="1">
                <a:solidFill>
                  <a:schemeClr val="dk1"/>
                </a:solidFill>
                <a:highlight>
                  <a:srgbClr val="FFFFFF"/>
                </a:highlight>
              </a:rPr>
              <a:t>Encryption</a:t>
            </a:r>
            <a:r>
              <a:rPr lang="en-US" sz="2400">
                <a:solidFill>
                  <a:schemeClr val="dk1"/>
                </a:solidFill>
                <a:highlight>
                  <a:srgbClr val="FFFFFF"/>
                </a:highlight>
              </a:rPr>
              <a:t> is the process of encoding a message or information in such a way that only authorized parties can access it and those who are not authorized cannot... The intended information or message, referred to as plaintext, is encrypted using an encryption algorithm – a cipher – generating ciphertext that can be read only if decrypted.“</a:t>
            </a:r>
            <a:endParaRPr sz="2400">
              <a:solidFill>
                <a:schemeClr val="dk1"/>
              </a:solidFill>
              <a:highlight>
                <a:srgbClr val="FFFFFF"/>
              </a:highlight>
            </a:endParaRPr>
          </a:p>
          <a:p>
            <a:pPr marL="0" lvl="0" indent="0" algn="r" rtl="0">
              <a:spcBef>
                <a:spcPts val="720"/>
              </a:spcBef>
              <a:spcAft>
                <a:spcPts val="0"/>
              </a:spcAft>
              <a:buNone/>
            </a:pPr>
            <a:endParaRPr sz="1300">
              <a:solidFill>
                <a:schemeClr val="dk1"/>
              </a:solidFill>
              <a:highlight>
                <a:srgbClr val="FFFFFF"/>
              </a:highlight>
              <a:latin typeface="Lora"/>
              <a:ea typeface="Lora"/>
              <a:cs typeface="Lora"/>
              <a:sym typeface="Lora"/>
            </a:endParaRPr>
          </a:p>
          <a:p>
            <a:pPr marL="0" lvl="0" indent="0" algn="r" rtl="0">
              <a:spcBef>
                <a:spcPts val="720"/>
              </a:spcBef>
              <a:spcAft>
                <a:spcPts val="0"/>
              </a:spcAft>
              <a:buNone/>
            </a:pPr>
            <a:r>
              <a:rPr lang="en-US" sz="1400">
                <a:solidFill>
                  <a:schemeClr val="dk1"/>
                </a:solidFill>
              </a:rPr>
              <a:t>Wikipedia\Encryption</a:t>
            </a:r>
            <a:endParaRPr sz="1400">
              <a:solidFill>
                <a:schemeClr val="dk1"/>
              </a:solidFill>
              <a:highlight>
                <a:srgbClr val="FFFFFF"/>
              </a:highlight>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dirty="0"/>
              <a:t>Object Encryption</a:t>
            </a:r>
            <a:endParaRPr dirty="0"/>
          </a:p>
        </p:txBody>
      </p:sp>
      <p:sp>
        <p:nvSpPr>
          <p:cNvPr id="104" name="Google Shape;104;p20"/>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all versions/editions of SQL Server</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Just add WITH ENCRYPTION to object definition</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Not really Encrypted - just Obfuscated</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Can be decrypted by a malicious user with a small amount of effort</a:t>
            </a:r>
            <a:endParaRPr sz="3000" dirty="0">
              <a:solidFill>
                <a:srgbClr val="595959"/>
              </a:solidFill>
            </a:endParaRPr>
          </a:p>
        </p:txBody>
      </p:sp>
      <p:sp>
        <p:nvSpPr>
          <p:cNvPr id="4" name="Google Shape;103;p20">
            <a:extLst>
              <a:ext uri="{FF2B5EF4-FFF2-40B4-BE49-F238E27FC236}">
                <a16:creationId xmlns:a16="http://schemas.microsoft.com/office/drawing/2014/main" id="{147389DF-114A-442C-B3E5-E8509D95C295}"/>
              </a:ext>
            </a:extLst>
          </p:cNvPr>
          <p:cNvSpPr txBox="1">
            <a:spLocks/>
          </p:cNvSpPr>
          <p:nvPr/>
        </p:nvSpPr>
        <p:spPr>
          <a:xfrm>
            <a:off x="269663" y="360380"/>
            <a:ext cx="8100300" cy="1079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attrocento Sans"/>
              <a:buNone/>
              <a:defRPr sz="4400" b="0" i="0" u="none" strike="noStrike" cap="none">
                <a:solidFill>
                  <a:schemeClr val="accen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Object Encryption(Not Really)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863</Words>
  <Application>Microsoft Office PowerPoint</Application>
  <PresentationFormat>Custom</PresentationFormat>
  <Paragraphs>114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Quattrocento Sans</vt:lpstr>
      <vt:lpstr>Noto Sans Symbols</vt:lpstr>
      <vt:lpstr>Arial</vt:lpstr>
      <vt:lpstr>Lora</vt:lpstr>
      <vt:lpstr>Source Sans Pro Light</vt:lpstr>
      <vt:lpstr>SQLSatOslo 2016</vt:lpstr>
      <vt:lpstr>Introducing Security to SQL Server - for the rest of us.</vt:lpstr>
      <vt:lpstr>PowerPoint Presentation</vt:lpstr>
      <vt:lpstr>PowerPoint Presentation</vt:lpstr>
      <vt:lpstr>Who Is This Session For?</vt:lpstr>
      <vt:lpstr>What We Will Cover?</vt:lpstr>
      <vt:lpstr>The Scary Slide</vt:lpstr>
      <vt:lpstr>Defense In Depth</vt:lpstr>
      <vt:lpstr>What is Encryption?</vt:lpstr>
      <vt:lpstr>Object Encryption</vt:lpstr>
      <vt:lpstr>Object Encryption Demo</vt:lpstr>
      <vt:lpstr>Backup Encryption</vt:lpstr>
      <vt:lpstr>Backup Encryption Demo</vt:lpstr>
      <vt:lpstr>Transparent Data Encryption (TDE)</vt:lpstr>
      <vt:lpstr>Transparent Data Encryption Demo</vt:lpstr>
      <vt:lpstr>Transparent Data Encryption (TDE) - Stuff We Learned</vt:lpstr>
      <vt:lpstr>Always Encrypted\Column Encryption</vt:lpstr>
      <vt:lpstr>Always Encrypted Demo</vt:lpstr>
      <vt:lpstr>Always Encrypted</vt:lpstr>
      <vt:lpstr>Connection Encryption</vt:lpstr>
      <vt:lpstr>Connection Encryption Demo</vt:lpstr>
      <vt:lpstr>Certificates Maintenance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Security to SQL Server - for the rest of us.</dc:title>
  <cp:lastModifiedBy>Rob Douglas</cp:lastModifiedBy>
  <cp:revision>9</cp:revision>
  <dcterms:modified xsi:type="dcterms:W3CDTF">2019-06-07T02:51:02Z</dcterms:modified>
</cp:coreProperties>
</file>