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71" r:id="rId15"/>
    <p:sldId id="272" r:id="rId16"/>
    <p:sldId id="273" r:id="rId17"/>
    <p:sldId id="274" r:id="rId18"/>
    <p:sldId id="275" r:id="rId19"/>
    <p:sldId id="266" r:id="rId20"/>
    <p:sldId id="267" r:id="rId21"/>
    <p:sldId id="276" r:id="rId22"/>
    <p:sldId id="277" r:id="rId23"/>
    <p:sldId id="278" r:id="rId24"/>
  </p:sldIdLst>
  <p:sldSz cx="8640763" cy="6480175"/>
  <p:notesSz cx="6858000" cy="9144000"/>
  <p:embeddedFontLst>
    <p:embeddedFont>
      <p:font typeface="Lora" pitchFamily="2" charset="0"/>
      <p:regular r:id="rId26"/>
      <p:bold r:id="rId27"/>
      <p:italic r:id="rId28"/>
      <p:boldItalic r:id="rId29"/>
    </p:embeddedFont>
    <p:embeddedFont>
      <p:font typeface="Quattrocento Sans" panose="020B0502050000020003" pitchFamily="34" charset="0"/>
      <p:regular r:id="rId30"/>
      <p:bold r:id="rId31"/>
      <p:italic r:id="rId32"/>
      <p:boldItalic r:id="rId33"/>
    </p:embeddedFont>
    <p:embeddedFont>
      <p:font typeface="Source Sans Pro Light" panose="020B040303040302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041">
          <p15:clr>
            <a:srgbClr val="A4A3A4"/>
          </p15:clr>
        </p15:guide>
        <p15:guide id="2" pos="272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0847" autoAdjust="0"/>
  </p:normalViewPr>
  <p:slideViewPr>
    <p:cSldViewPr snapToGrid="0">
      <p:cViewPr varScale="1">
        <p:scale>
          <a:sx n="59" d="100"/>
          <a:sy n="59" d="100"/>
        </p:scale>
        <p:origin x="3210" y="24"/>
      </p:cViewPr>
      <p:guideLst>
        <p:guide orient="horz" pos="2041"/>
        <p:guide pos="272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9.fntdata"/><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 Douglas" userId="3442f90c-8805-4b0b-857b-ebf1c73af3f4" providerId="ADAL" clId="{58629A30-433F-4628-9DB5-7038541839A7}"/>
    <pc:docChg chg="custSel modSld">
      <pc:chgData name="Rob Douglas" userId="3442f90c-8805-4b0b-857b-ebf1c73af3f4" providerId="ADAL" clId="{58629A30-433F-4628-9DB5-7038541839A7}" dt="2023-09-21T04:24:17.119" v="3" actId="1076"/>
      <pc:docMkLst>
        <pc:docMk/>
      </pc:docMkLst>
      <pc:sldChg chg="addSp delSp modSp mod">
        <pc:chgData name="Rob Douglas" userId="3442f90c-8805-4b0b-857b-ebf1c73af3f4" providerId="ADAL" clId="{58629A30-433F-4628-9DB5-7038541839A7}" dt="2023-09-21T04:18:14.996" v="2" actId="478"/>
        <pc:sldMkLst>
          <pc:docMk/>
          <pc:sldMk cId="0" sldId="257"/>
        </pc:sldMkLst>
        <pc:spChg chg="add del mod">
          <ac:chgData name="Rob Douglas" userId="3442f90c-8805-4b0b-857b-ebf1c73af3f4" providerId="ADAL" clId="{58629A30-433F-4628-9DB5-7038541839A7}" dt="2023-09-21T04:18:14.996" v="2" actId="478"/>
          <ac:spMkLst>
            <pc:docMk/>
            <pc:sldMk cId="0" sldId="257"/>
            <ac:spMk id="3" creationId="{2F1FD111-8F49-8794-C191-A6592F364E45}"/>
          </ac:spMkLst>
        </pc:spChg>
        <pc:spChg chg="del mod">
          <ac:chgData name="Rob Douglas" userId="3442f90c-8805-4b0b-857b-ebf1c73af3f4" providerId="ADAL" clId="{58629A30-433F-4628-9DB5-7038541839A7}" dt="2023-09-21T04:18:08.494" v="1" actId="478"/>
          <ac:spMkLst>
            <pc:docMk/>
            <pc:sldMk cId="0" sldId="257"/>
            <ac:spMk id="62" creationId="{00000000-0000-0000-0000-000000000000}"/>
          </ac:spMkLst>
        </pc:spChg>
      </pc:sldChg>
      <pc:sldChg chg="modSp mod">
        <pc:chgData name="Rob Douglas" userId="3442f90c-8805-4b0b-857b-ebf1c73af3f4" providerId="ADAL" clId="{58629A30-433F-4628-9DB5-7038541839A7}" dt="2023-09-21T04:24:17.119" v="3" actId="1076"/>
        <pc:sldMkLst>
          <pc:docMk/>
          <pc:sldMk cId="0" sldId="262"/>
        </pc:sldMkLst>
        <pc:picChg chg="mod">
          <ac:chgData name="Rob Douglas" userId="3442f90c-8805-4b0b-857b-ebf1c73af3f4" providerId="ADAL" clId="{58629A30-433F-4628-9DB5-7038541839A7}" dt="2023-09-21T04:24:17.119" v="3" actId="1076"/>
          <ac:picMkLst>
            <pc:docMk/>
            <pc:sldMk cId="0" sldId="262"/>
            <ac:picMk id="92"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sqlservercentral.com/blogs/rotating-tde-certificates-without-re-encrypting-data"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sql/database-engine/configure-windows/enable-encrypted-connections-to-the-database-engine?view=sql-server-2017"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microsoft.com/en-us/sql/database-engine/configure-windows/enable-encrypted-connections-to-the-database-engine?view=sql-server-2017"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toptenz.net/10-most-expensive-data-breaches-and-a-simple-trick-to-protect-your-website.php"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cryptopia.co.nz/"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qlity.net/en/1617/decrypting-encrypted-database-object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 name="Google Shape;54;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b09caa707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g5b09caa707_0_1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b09caa707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g5b09caa707_0_1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5b14cd414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g5b14cd4144_0_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5b09caa707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a:hlinkClick r:id="rId3"/>
              </a:rPr>
              <a:t>https://www.sqlservercentral.com/blogs/rotating-tde-certificates-without-re-encrypting-data</a:t>
            </a:r>
            <a:endParaRPr dirty="0"/>
          </a:p>
        </p:txBody>
      </p:sp>
      <p:sp>
        <p:nvSpPr>
          <p:cNvPr id="134" name="Google Shape;134;g5b09caa707_0_1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b09caa707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g5b09caa707_0_1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5b09caa707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Then we have the certificate which is used to encrypt that key – without the certificate the key is useless and TDE can’t work. The certificate we keep a password protected backup of, so is a bit more vulnerable/public.</a:t>
            </a:r>
          </a:p>
          <a:p>
            <a:r>
              <a:rPr lang="en-US" sz="1100" b="0" i="0" u="none" strike="noStrike" cap="none" dirty="0">
                <a:solidFill>
                  <a:srgbClr val="000000"/>
                </a:solidFill>
                <a:effectLst/>
                <a:latin typeface="Arial"/>
                <a:ea typeface="Arial"/>
                <a:cs typeface="Arial"/>
                <a:sym typeface="Arial"/>
              </a:rPr>
              <a:t>Due to that, certificates have an expiry date. This date is a reminder to us that, as a good practice, we should create a new certificate and use that going forward before the existing one expires. TDE doesn’t stop working if the certificate expires, it is up to you to monitor your certificates and replace them when they come to the end of their life.</a:t>
            </a:r>
          </a:p>
          <a:p>
            <a:pPr marL="0" lvl="0" indent="0" algn="l" rtl="0">
              <a:spcBef>
                <a:spcPts val="0"/>
              </a:spcBef>
              <a:spcAft>
                <a:spcPts val="0"/>
              </a:spcAft>
              <a:buNone/>
            </a:pPr>
            <a:endParaRPr dirty="0"/>
          </a:p>
        </p:txBody>
      </p:sp>
      <p:sp>
        <p:nvSpPr>
          <p:cNvPr id="145" name="Google Shape;145;g5b09caa707_0_1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5b09caa707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Application accepts input and encrypts them - then sends a big VARBINARY to SQL - SQL just thinks there’s a bunch of varbinaries in the database.</a:t>
            </a:r>
            <a:endParaRPr/>
          </a:p>
          <a:p>
            <a:pPr marL="0" lvl="0" indent="0" algn="l" rtl="0">
              <a:spcBef>
                <a:spcPts val="0"/>
              </a:spcBef>
              <a:spcAft>
                <a:spcPts val="0"/>
              </a:spcAft>
              <a:buNone/>
            </a:pPr>
            <a:endParaRPr/>
          </a:p>
          <a:p>
            <a:pPr marL="0" lvl="0" indent="0" algn="l" rtl="0">
              <a:spcBef>
                <a:spcPts val="0"/>
              </a:spcBef>
              <a:spcAft>
                <a:spcPts val="0"/>
              </a:spcAft>
              <a:buNone/>
            </a:pPr>
            <a:r>
              <a:rPr lang="en-US"/>
              <a:t>Can’t do via TSQL - must be Management Studio or application</a:t>
            </a:r>
            <a:endParaRPr/>
          </a:p>
          <a:p>
            <a:pPr marL="0" lvl="0" indent="0" algn="l" rtl="0">
              <a:spcBef>
                <a:spcPts val="0"/>
              </a:spcBef>
              <a:spcAft>
                <a:spcPts val="0"/>
              </a:spcAft>
              <a:buNone/>
            </a:pPr>
            <a:r>
              <a:rPr lang="en-US"/>
              <a:t>	-Deterministic(Same values are encrypted to the same values)</a:t>
            </a:r>
            <a:endParaRPr/>
          </a:p>
          <a:p>
            <a:pPr marL="0" lvl="0" indent="0" algn="l" rtl="0">
              <a:spcBef>
                <a:spcPts val="0"/>
              </a:spcBef>
              <a:spcAft>
                <a:spcPts val="0"/>
              </a:spcAft>
              <a:buNone/>
            </a:pPr>
            <a:r>
              <a:rPr lang="en-US"/>
              <a:t>	-Randomized - everything is encrypted.</a:t>
            </a:r>
            <a:endParaRPr/>
          </a:p>
          <a:p>
            <a:pPr marL="0" lvl="0" indent="0" algn="l" rtl="0">
              <a:spcBef>
                <a:spcPts val="0"/>
              </a:spcBef>
              <a:spcAft>
                <a:spcPts val="0"/>
              </a:spcAft>
              <a:buNone/>
            </a:pPr>
            <a:endParaRPr/>
          </a:p>
        </p:txBody>
      </p:sp>
      <p:sp>
        <p:nvSpPr>
          <p:cNvPr id="151" name="Google Shape;151;g5b09caa707_0_1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5b14cd414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5b14cd4144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b14cd41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62" name="Google Shape;162;g5b14cd4144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b14cd414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r>
              <a:rPr lang="en-US" u="sng" dirty="0">
                <a:solidFill>
                  <a:schemeClr val="hlink"/>
                </a:solidFill>
                <a:hlinkClick r:id="rId3"/>
              </a:rPr>
              <a:t>https://docs.microsoft.com/en-us/sql/database-engine/configure-windows/enable-encrypted-connections-to-the-database-engine?view=sql-server-2017</a:t>
            </a:r>
            <a:endParaRPr lang="en-US" u="sng" dirty="0">
              <a:solidFill>
                <a:schemeClr val="hlink"/>
              </a:solidFill>
            </a:endParaRPr>
          </a:p>
          <a:p>
            <a:pPr marL="0" lvl="0" indent="0" algn="l" rtl="0">
              <a:spcBef>
                <a:spcPts val="0"/>
              </a:spcBef>
              <a:spcAft>
                <a:spcPts val="0"/>
              </a:spcAft>
              <a:buNone/>
            </a:pPr>
            <a:endParaRPr lang="en-US" u="sng" dirty="0">
              <a:solidFill>
                <a:schemeClr val="hlink"/>
              </a:solidFill>
            </a:endParaRPr>
          </a:p>
          <a:p>
            <a:pPr marL="0" lvl="0" indent="0" algn="l" rtl="0">
              <a:spcBef>
                <a:spcPts val="0"/>
              </a:spcBef>
              <a:spcAft>
                <a:spcPts val="0"/>
              </a:spcAft>
              <a:buNone/>
            </a:pPr>
            <a:r>
              <a:rPr lang="en-NZ" dirty="0"/>
              <a:t>https://msdn.microsoft.com/en-GB/library/mt163865.aspx?f=255&amp;MSPPError=-2147217396</a:t>
            </a:r>
          </a:p>
          <a:p>
            <a:pPr marL="0" lvl="0" indent="0" algn="l" rtl="0">
              <a:spcBef>
                <a:spcPts val="0"/>
              </a:spcBef>
              <a:spcAft>
                <a:spcPts val="0"/>
              </a:spcAft>
              <a:buNone/>
            </a:pPr>
            <a:endParaRPr dirty="0"/>
          </a:p>
        </p:txBody>
      </p:sp>
      <p:sp>
        <p:nvSpPr>
          <p:cNvPr id="112" name="Google Shape;112;g5b14cd4144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9039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 name="Google Shape;6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5b14cd414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hlinkClick r:id="rId3"/>
              </a:rPr>
              <a:t>Force Encryption</a:t>
            </a:r>
          </a:p>
          <a:p>
            <a:pPr marL="0" lvl="0" indent="0" algn="l" rtl="0">
              <a:spcBef>
                <a:spcPts val="0"/>
              </a:spcBef>
              <a:spcAft>
                <a:spcPts val="0"/>
              </a:spcAft>
              <a:buNone/>
            </a:pPr>
            <a:r>
              <a:rPr lang="en-NZ" dirty="0">
                <a:hlinkClick r:id="rId3"/>
              </a:rPr>
              <a:t>https://docs.microsoft.com/en-us/sql/database-engine/configure-windows/enable-encrypted-connections-to-the-database-engine?view=sql-server-2017</a:t>
            </a:r>
            <a:endParaRPr lang="en-NZ" dirty="0"/>
          </a:p>
          <a:p>
            <a:pPr marL="0" lvl="0" indent="0" algn="l" rtl="0">
              <a:spcBef>
                <a:spcPts val="0"/>
              </a:spcBef>
              <a:spcAft>
                <a:spcPts val="0"/>
              </a:spcAft>
              <a:buNone/>
            </a:pPr>
            <a:endParaRPr lang="en-NZ" dirty="0"/>
          </a:p>
          <a:p>
            <a:pPr marL="0" lvl="0" indent="0" algn="l" rtl="0">
              <a:spcBef>
                <a:spcPts val="0"/>
              </a:spcBef>
              <a:spcAft>
                <a:spcPts val="0"/>
              </a:spcAft>
              <a:buNone/>
            </a:pPr>
            <a:endParaRPr dirty="0"/>
          </a:p>
        </p:txBody>
      </p:sp>
      <p:sp>
        <p:nvSpPr>
          <p:cNvPr id="118" name="Google Shape;118;g5b14cd4144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6257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5b14cd414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US"/>
              <a:t>If you lose your certificates you have no comeback.  You can’t have Microsoft come and solve this problem - you need to have a backup!</a:t>
            </a:r>
            <a:endParaRPr/>
          </a:p>
          <a:p>
            <a:pPr marL="0" lvl="0" indent="0" algn="l" rtl="0">
              <a:spcBef>
                <a:spcPts val="0"/>
              </a:spcBef>
              <a:spcAft>
                <a:spcPts val="0"/>
              </a:spcAft>
              <a:buNone/>
            </a:pPr>
            <a:endParaRPr/>
          </a:p>
        </p:txBody>
      </p:sp>
      <p:sp>
        <p:nvSpPr>
          <p:cNvPr id="168" name="Google Shape;168;g5b14cd4144_0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4" name="Google Shape;174;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595959"/>
              </a:buClr>
              <a:buSzPts val="1800"/>
              <a:buChar char="●"/>
            </a:pPr>
            <a:r>
              <a:rPr lang="en-US" sz="1800" dirty="0">
                <a:solidFill>
                  <a:srgbClr val="595959"/>
                </a:solidFill>
              </a:rPr>
              <a:t>Where Do We Store The Keys?</a:t>
            </a:r>
            <a:endParaRPr sz="1800" dirty="0">
              <a:solidFill>
                <a:srgbClr val="595959"/>
              </a:solidFill>
            </a:endParaRPr>
          </a:p>
          <a:p>
            <a:pPr marL="457200" lvl="0" indent="-342900" algn="l" rtl="0">
              <a:lnSpc>
                <a:spcPct val="115000"/>
              </a:lnSpc>
              <a:spcBef>
                <a:spcPts val="0"/>
              </a:spcBef>
              <a:spcAft>
                <a:spcPts val="0"/>
              </a:spcAft>
              <a:buClr>
                <a:srgbClr val="595959"/>
              </a:buClr>
              <a:buSzPts val="1800"/>
              <a:buChar char="●"/>
            </a:pPr>
            <a:r>
              <a:rPr lang="en-US" sz="1800" dirty="0">
                <a:solidFill>
                  <a:srgbClr val="595959"/>
                </a:solidFill>
              </a:rPr>
              <a:t>Does the Master Key need to be the same?   No - they just have to have one.  Think of the master key as being a setting that is called “</a:t>
            </a:r>
            <a:r>
              <a:rPr lang="en-US" sz="1800" dirty="0" err="1">
                <a:solidFill>
                  <a:srgbClr val="595959"/>
                </a:solidFill>
              </a:rPr>
              <a:t>AllowEncryption</a:t>
            </a:r>
            <a:r>
              <a:rPr lang="en-US" sz="1800" dirty="0">
                <a:solidFill>
                  <a:srgbClr val="595959"/>
                </a:solidFill>
              </a:rPr>
              <a:t>”</a:t>
            </a:r>
            <a:endParaRPr sz="1800" dirty="0">
              <a:solidFill>
                <a:srgbClr val="595959"/>
              </a:solidFill>
            </a:endParaRPr>
          </a:p>
          <a:p>
            <a:pPr marL="457200" lvl="0" indent="-342900" algn="l" rtl="0">
              <a:lnSpc>
                <a:spcPct val="115000"/>
              </a:lnSpc>
              <a:spcBef>
                <a:spcPts val="0"/>
              </a:spcBef>
              <a:spcAft>
                <a:spcPts val="0"/>
              </a:spcAft>
              <a:buClr>
                <a:srgbClr val="595959"/>
              </a:buClr>
              <a:buSzPts val="1800"/>
              <a:buChar char="●"/>
            </a:pPr>
            <a:r>
              <a:rPr lang="en-US" sz="1800" dirty="0" err="1">
                <a:solidFill>
                  <a:srgbClr val="595959"/>
                </a:solidFill>
              </a:rPr>
              <a:t>Hw</a:t>
            </a:r>
            <a:r>
              <a:rPr lang="en-US" sz="1800" dirty="0">
                <a:solidFill>
                  <a:srgbClr val="595959"/>
                </a:solidFill>
              </a:rPr>
              <a:t> to disable TDE?  Disable Encryption on Database, Drop DEK, clear log(items in log file remain encrypted until you clear it)</a:t>
            </a:r>
            <a:endParaRPr sz="1800" dirty="0">
              <a:solidFill>
                <a:srgbClr val="595959"/>
              </a:solidFill>
            </a:endParaRPr>
          </a:p>
          <a:p>
            <a:pPr marL="457200" lvl="0" indent="-342900" algn="l" rtl="0">
              <a:lnSpc>
                <a:spcPct val="115000"/>
              </a:lnSpc>
              <a:spcBef>
                <a:spcPts val="0"/>
              </a:spcBef>
              <a:spcAft>
                <a:spcPts val="0"/>
              </a:spcAft>
              <a:buClr>
                <a:srgbClr val="595959"/>
              </a:buClr>
              <a:buSzPts val="1800"/>
              <a:buChar char="●"/>
            </a:pPr>
            <a:r>
              <a:rPr lang="en-US" sz="1800" dirty="0">
                <a:solidFill>
                  <a:srgbClr val="595959"/>
                </a:solidFill>
              </a:rPr>
              <a:t>How to decrypt </a:t>
            </a:r>
            <a:r>
              <a:rPr lang="en-US" sz="1800" dirty="0" err="1">
                <a:solidFill>
                  <a:srgbClr val="595959"/>
                </a:solidFill>
              </a:rPr>
              <a:t>TempDB</a:t>
            </a:r>
            <a:r>
              <a:rPr lang="en-US" sz="1800" dirty="0">
                <a:solidFill>
                  <a:srgbClr val="595959"/>
                </a:solidFill>
              </a:rPr>
              <a:t>?  Remove all TDE databases and then restart SQL</a:t>
            </a:r>
            <a:endParaRPr sz="1800" dirty="0">
              <a:solidFill>
                <a:srgbClr val="595959"/>
              </a:solidFill>
            </a:endParaRPr>
          </a:p>
          <a:p>
            <a:pPr marL="457200" lvl="0" indent="-342900" algn="l" rtl="0">
              <a:lnSpc>
                <a:spcPct val="115000"/>
              </a:lnSpc>
              <a:spcBef>
                <a:spcPts val="0"/>
              </a:spcBef>
              <a:spcAft>
                <a:spcPts val="0"/>
              </a:spcAft>
              <a:buClr>
                <a:srgbClr val="595959"/>
              </a:buClr>
              <a:buSzPts val="1800"/>
              <a:buChar char="●"/>
            </a:pPr>
            <a:r>
              <a:rPr lang="en-US" sz="1800" dirty="0" err="1">
                <a:solidFill>
                  <a:srgbClr val="595959"/>
                </a:solidFill>
              </a:rPr>
              <a:t>SHould</a:t>
            </a:r>
            <a:r>
              <a:rPr lang="en-US" sz="1800" dirty="0">
                <a:solidFill>
                  <a:srgbClr val="595959"/>
                </a:solidFill>
              </a:rPr>
              <a:t> you use TDE or SAN Encryption?  SAN if you trust it\the person looking after it – that way you don’t lose SAN compression.</a:t>
            </a:r>
            <a:endParaRPr sz="1800" dirty="0">
              <a:solidFill>
                <a:srgbClr val="595959"/>
              </a:solidFill>
            </a:endParaRPr>
          </a:p>
          <a:p>
            <a:pPr marL="457200" lvl="0" indent="-342900" algn="l" rtl="0">
              <a:lnSpc>
                <a:spcPct val="115000"/>
              </a:lnSpc>
              <a:spcBef>
                <a:spcPts val="0"/>
              </a:spcBef>
              <a:spcAft>
                <a:spcPts val="0"/>
              </a:spcAft>
              <a:buClr>
                <a:srgbClr val="595959"/>
              </a:buClr>
              <a:buSzPts val="1800"/>
              <a:buChar char="●"/>
            </a:pPr>
            <a:r>
              <a:rPr lang="en-US" sz="1800" dirty="0">
                <a:solidFill>
                  <a:srgbClr val="595959"/>
                </a:solidFill>
              </a:rPr>
              <a:t>Does TDE remove SAN deduplication\compression?  Almost definitely</a:t>
            </a:r>
            <a:endParaRPr sz="1800" dirty="0">
              <a:solidFill>
                <a:srgbClr val="595959"/>
              </a:solidFill>
            </a:endParaRPr>
          </a:p>
          <a:p>
            <a:pPr marL="457200" lvl="0" indent="-342900" algn="l" rtl="0">
              <a:lnSpc>
                <a:spcPct val="115000"/>
              </a:lnSpc>
              <a:spcBef>
                <a:spcPts val="0"/>
              </a:spcBef>
              <a:spcAft>
                <a:spcPts val="0"/>
              </a:spcAft>
              <a:buClr>
                <a:srgbClr val="595959"/>
              </a:buClr>
              <a:buSzPts val="1800"/>
              <a:buChar char="●"/>
            </a:pPr>
            <a:r>
              <a:rPr lang="en-US" sz="1800" dirty="0" err="1">
                <a:solidFill>
                  <a:srgbClr val="595959"/>
                </a:solidFill>
              </a:rPr>
              <a:t>Compressions+TDE</a:t>
            </a:r>
            <a:r>
              <a:rPr lang="en-US" sz="1800" dirty="0">
                <a:solidFill>
                  <a:srgbClr val="595959"/>
                </a:solidFill>
              </a:rPr>
              <a:t>?  Compression gets hit hard.</a:t>
            </a:r>
            <a:endParaRPr sz="1800" dirty="0">
              <a:solidFill>
                <a:srgbClr val="595959"/>
              </a:solidFill>
            </a:endParaRPr>
          </a:p>
          <a:p>
            <a:pPr marL="457200" lvl="0" indent="-342900" algn="l" rtl="0">
              <a:lnSpc>
                <a:spcPct val="115000"/>
              </a:lnSpc>
              <a:spcBef>
                <a:spcPts val="0"/>
              </a:spcBef>
              <a:spcAft>
                <a:spcPts val="0"/>
              </a:spcAft>
              <a:buClr>
                <a:srgbClr val="595959"/>
              </a:buClr>
              <a:buSzPts val="1800"/>
              <a:buChar char="●"/>
            </a:pPr>
            <a:r>
              <a:rPr lang="en-US" sz="1800" dirty="0">
                <a:solidFill>
                  <a:srgbClr val="595959"/>
                </a:solidFill>
              </a:rPr>
              <a:t>How does it affect Always On?  Certificate must be on all servers.</a:t>
            </a:r>
            <a:endParaRPr sz="1800" dirty="0">
              <a:solidFill>
                <a:srgbClr val="595959"/>
              </a:solidFill>
            </a:endParaRPr>
          </a:p>
          <a:p>
            <a:pPr marL="457200" lvl="0" indent="-342900" algn="l" rtl="0">
              <a:lnSpc>
                <a:spcPct val="115000"/>
              </a:lnSpc>
              <a:spcBef>
                <a:spcPts val="0"/>
              </a:spcBef>
              <a:spcAft>
                <a:spcPts val="0"/>
              </a:spcAft>
              <a:buClr>
                <a:srgbClr val="595959"/>
              </a:buClr>
              <a:buSzPts val="1800"/>
              <a:buChar char="●"/>
            </a:pPr>
            <a:r>
              <a:rPr lang="en-US" sz="1800" dirty="0">
                <a:solidFill>
                  <a:srgbClr val="595959"/>
                </a:solidFill>
              </a:rPr>
              <a:t>How does Always Encrypted effect SQL Replication</a:t>
            </a:r>
            <a:r>
              <a:rPr lang="en-US" sz="1800">
                <a:solidFill>
                  <a:srgbClr val="595959"/>
                </a:solidFill>
              </a:rPr>
              <a:t>? </a:t>
            </a:r>
            <a:endParaRPr sz="1800" dirty="0">
              <a:solidFill>
                <a:srgbClr val="595959"/>
              </a:solidFill>
            </a:endParaRPr>
          </a:p>
          <a:p>
            <a:pPr marL="457200" lvl="0" indent="-342900" algn="l" rtl="0">
              <a:lnSpc>
                <a:spcPct val="115000"/>
              </a:lnSpc>
              <a:spcBef>
                <a:spcPts val="0"/>
              </a:spcBef>
              <a:spcAft>
                <a:spcPts val="0"/>
              </a:spcAft>
              <a:buClr>
                <a:srgbClr val="595959"/>
              </a:buClr>
              <a:buSzPts val="1800"/>
              <a:buChar char="●"/>
            </a:pPr>
            <a:r>
              <a:rPr lang="en-US" sz="1800" dirty="0">
                <a:solidFill>
                  <a:srgbClr val="595959"/>
                </a:solidFill>
              </a:rPr>
              <a:t>How Does the client get the certificate?</a:t>
            </a:r>
            <a:endParaRPr dirty="0"/>
          </a:p>
        </p:txBody>
      </p:sp>
      <p:sp>
        <p:nvSpPr>
          <p:cNvPr id="179" name="Google Shape;17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b09caa707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 just talked here about the reason I choose this topic being that everyone tries to not be the security guy because security is big and scary, and as compliance gets stricter that attitude needs to change.</a:t>
            </a:r>
            <a:endParaRPr dirty="0"/>
          </a:p>
        </p:txBody>
      </p:sp>
      <p:sp>
        <p:nvSpPr>
          <p:cNvPr id="70" name="Google Shape;70;g5b09caa707_0_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b09caa707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1" indent="-317500" algn="l" rtl="0">
              <a:lnSpc>
                <a:spcPct val="115000"/>
              </a:lnSpc>
              <a:spcBef>
                <a:spcPts val="0"/>
              </a:spcBef>
              <a:spcAft>
                <a:spcPts val="0"/>
              </a:spcAft>
              <a:buClr>
                <a:srgbClr val="595959"/>
              </a:buClr>
              <a:buSzPts val="1400"/>
              <a:buChar char="○"/>
            </a:pPr>
            <a:r>
              <a:rPr lang="en-US" sz="1400">
                <a:solidFill>
                  <a:srgbClr val="595959"/>
                </a:solidFill>
              </a:rPr>
              <a:t>For each one we’ll talk about what editions are needed and versions.</a:t>
            </a:r>
            <a:endParaRPr sz="1400">
              <a:solidFill>
                <a:srgbClr val="595959"/>
              </a:solidFill>
            </a:endParaRPr>
          </a:p>
          <a:p>
            <a:pPr marL="914400" lvl="1" indent="-317500" algn="l" rtl="0">
              <a:lnSpc>
                <a:spcPct val="115000"/>
              </a:lnSpc>
              <a:spcBef>
                <a:spcPts val="0"/>
              </a:spcBef>
              <a:spcAft>
                <a:spcPts val="0"/>
              </a:spcAft>
              <a:buClr>
                <a:srgbClr val="595959"/>
              </a:buClr>
              <a:buSzPts val="1400"/>
              <a:buChar char="○"/>
            </a:pPr>
            <a:r>
              <a:rPr lang="en-US" sz="1400">
                <a:solidFill>
                  <a:srgbClr val="595959"/>
                </a:solidFill>
              </a:rPr>
              <a:t>A Demo of each one.</a:t>
            </a:r>
            <a:endParaRPr/>
          </a:p>
        </p:txBody>
      </p:sp>
      <p:sp>
        <p:nvSpPr>
          <p:cNvPr id="76" name="Google Shape;76;g5b09caa707_0_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5b09caa707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List a few big breaches and what it cost the company.</a:t>
            </a:r>
            <a:endParaRPr dirty="0"/>
          </a:p>
          <a:p>
            <a:pPr marL="0" lvl="0" indent="0" algn="l" rtl="0">
              <a:spcBef>
                <a:spcPts val="0"/>
              </a:spcBef>
              <a:spcAft>
                <a:spcPts val="0"/>
              </a:spcAft>
              <a:buNone/>
            </a:pPr>
            <a:r>
              <a:rPr lang="en-US" u="sng" dirty="0">
                <a:solidFill>
                  <a:srgbClr val="0097A7"/>
                </a:solidFill>
                <a:hlinkClick r:id="rId3"/>
              </a:rPr>
              <a:t>https://www.toptenz.net/10-most-expensive-data-breaches-and-a-simple-trick-to-protect-your-website.php</a:t>
            </a:r>
            <a:endParaRPr dirty="0"/>
          </a:p>
          <a:p>
            <a:pPr marL="0" lvl="0" indent="0" algn="l" rtl="0">
              <a:spcBef>
                <a:spcPts val="0"/>
              </a:spcBef>
              <a:spcAft>
                <a:spcPts val="0"/>
              </a:spcAft>
              <a:buNone/>
            </a:pPr>
            <a:r>
              <a:rPr lang="en-US" u="sng" dirty="0">
                <a:solidFill>
                  <a:srgbClr val="0097A7"/>
                </a:solidFill>
                <a:hlinkClick r:id="rId4"/>
              </a:rPr>
              <a:t>https://www.cryptopia.co.nz/</a:t>
            </a:r>
            <a:r>
              <a:rPr lang="en-US" u="sng" dirty="0">
                <a:solidFill>
                  <a:srgbClr val="0097A7"/>
                </a:solidFill>
              </a:rPr>
              <a:t> </a:t>
            </a:r>
            <a:r>
              <a:rPr lang="en-US" u="none" dirty="0">
                <a:solidFill>
                  <a:srgbClr val="0097A7"/>
                </a:solidFill>
              </a:rPr>
              <a:t>- Make it personal – affects people in this city at this event.</a:t>
            </a:r>
            <a:endParaRPr u="none" dirty="0"/>
          </a:p>
          <a:p>
            <a:pPr marL="0" lvl="0" indent="0" algn="l" rtl="0">
              <a:spcBef>
                <a:spcPts val="0"/>
              </a:spcBef>
              <a:spcAft>
                <a:spcPts val="0"/>
              </a:spcAft>
              <a:buNone/>
            </a:pPr>
            <a:r>
              <a:rPr lang="en-US" dirty="0"/>
              <a:t>Promise Encryption solves the problem.</a:t>
            </a:r>
            <a:endParaRPr dirty="0"/>
          </a:p>
          <a:p>
            <a:pPr marL="0" lvl="0" indent="0" algn="l" rtl="0">
              <a:spcBef>
                <a:spcPts val="0"/>
              </a:spcBef>
              <a:spcAft>
                <a:spcPts val="0"/>
              </a:spcAft>
              <a:buNone/>
            </a:pPr>
            <a:r>
              <a:rPr lang="en-US" dirty="0"/>
              <a:t>BUT….</a:t>
            </a:r>
            <a:endParaRPr dirty="0"/>
          </a:p>
          <a:p>
            <a:pPr marL="0" lvl="0" indent="0" algn="l" rtl="0">
              <a:spcBef>
                <a:spcPts val="0"/>
              </a:spcBef>
              <a:spcAft>
                <a:spcPts val="0"/>
              </a:spcAft>
              <a:buNone/>
            </a:pPr>
            <a:r>
              <a:rPr lang="en-US" dirty="0"/>
              <a:t>Show the cartoon</a:t>
            </a:r>
            <a:endParaRPr dirty="0"/>
          </a:p>
          <a:p>
            <a:pPr marL="0" lvl="0" indent="0" algn="l" rtl="0">
              <a:spcBef>
                <a:spcPts val="0"/>
              </a:spcBef>
              <a:spcAft>
                <a:spcPts val="0"/>
              </a:spcAft>
              <a:buNone/>
            </a:pPr>
            <a:r>
              <a:rPr lang="en-US" dirty="0"/>
              <a:t>BUT…</a:t>
            </a:r>
            <a:endParaRPr dirty="0"/>
          </a:p>
          <a:p>
            <a:pPr marL="0" lvl="0" indent="0" algn="l" rtl="0">
              <a:spcBef>
                <a:spcPts val="0"/>
              </a:spcBef>
              <a:spcAft>
                <a:spcPts val="0"/>
              </a:spcAft>
              <a:buNone/>
            </a:pPr>
            <a:r>
              <a:rPr lang="en-US" sz="1200" b="1" dirty="0">
                <a:solidFill>
                  <a:srgbClr val="222222"/>
                </a:solidFill>
                <a:highlight>
                  <a:schemeClr val="lt1"/>
                </a:highlight>
              </a:rPr>
              <a:t>General Data Protection Regulation(GDPR) says a bunch of things about what you can and can’t do.  You can only collect data if there’s a business need to do it.  </a:t>
            </a:r>
            <a:r>
              <a:rPr lang="en-US" sz="1200" dirty="0">
                <a:solidFill>
                  <a:srgbClr val="222222"/>
                </a:solidFill>
                <a:highlight>
                  <a:schemeClr val="lt1"/>
                </a:highlight>
              </a:rPr>
              <a:t>can impose fines on data breaches, and those fines get bigger if you can be shown to have not made a reasonable effort to protect your data.  ($10million Euro r 2% of worldwide revenue(not profit) - whichever is higher.  Double if shown to be egregious violation.  There needs to be a real verifiable effort.)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Data Breaches are bad - It’s your job to stop them.  If you don’t you might get lucky and lose your job, but you might get unlucky and your company goes out of business and all your mates lose their job too.</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So here’s where Encryption comes in.</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82" name="Google Shape;82;g5b09caa707_0_1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b09caa70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r>
              <a:rPr lang="en-US" dirty="0"/>
              <a:t>Encryption is only part of a security plan - Rugby Analogy</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Compare multiple layers of security to multiple layers of rugby team defense(Or league if more appropriate to Sydney).  Point out that in this shot all of the defensive measures are bypassed by the fact the referee is in the process of awarding a penalty(</a:t>
            </a:r>
            <a:r>
              <a:rPr lang="en-US" dirty="0" err="1"/>
              <a:t>ie</a:t>
            </a:r>
            <a:r>
              <a:rPr lang="en-US" dirty="0"/>
              <a:t> the compliance\legal order can trump whatever you have in place – Snapchat story )</a:t>
            </a:r>
            <a:endParaRPr dirty="0"/>
          </a:p>
          <a:p>
            <a:pPr marL="0" lvl="0" indent="0" algn="l" rtl="0">
              <a:spcBef>
                <a:spcPts val="0"/>
              </a:spcBef>
              <a:spcAft>
                <a:spcPts val="0"/>
              </a:spcAft>
              <a:buNone/>
            </a:pPr>
            <a:endParaRPr dirty="0"/>
          </a:p>
        </p:txBody>
      </p:sp>
      <p:sp>
        <p:nvSpPr>
          <p:cNvPr id="89" name="Google Shape;89;g5b09caa707_0_1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b09caa707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In other words it’s the reversible obsfuscation of data.</a:t>
            </a:r>
            <a:endParaRPr/>
          </a:p>
          <a:p>
            <a:pPr marL="0" lvl="0" indent="0" algn="l" rtl="0">
              <a:spcBef>
                <a:spcPts val="0"/>
              </a:spcBef>
              <a:spcAft>
                <a:spcPts val="0"/>
              </a:spcAft>
              <a:buNone/>
            </a:pPr>
            <a:r>
              <a:rPr lang="en-US"/>
              <a:t>Reversibility depends on a key</a:t>
            </a:r>
            <a:endParaRPr/>
          </a:p>
          <a:p>
            <a:pPr marL="0" lvl="0" indent="0" algn="l" rtl="0">
              <a:spcBef>
                <a:spcPts val="0"/>
              </a:spcBef>
              <a:spcAft>
                <a:spcPts val="0"/>
              </a:spcAft>
              <a:buNone/>
            </a:pPr>
            <a:endParaRPr/>
          </a:p>
          <a:p>
            <a:pPr marL="0" lvl="0" indent="0" algn="l" rtl="0">
              <a:spcBef>
                <a:spcPts val="0"/>
              </a:spcBef>
              <a:spcAft>
                <a:spcPts val="0"/>
              </a:spcAft>
              <a:buNone/>
            </a:pPr>
            <a:r>
              <a:rPr lang="en-US"/>
              <a:t>Only Part of your overall security plan. - Defense In Depth.</a:t>
            </a:r>
            <a:endParaRPr/>
          </a:p>
          <a:p>
            <a:pPr marL="0" lvl="0" indent="0" algn="l" rtl="0">
              <a:spcBef>
                <a:spcPts val="0"/>
              </a:spcBef>
              <a:spcAft>
                <a:spcPts val="0"/>
              </a:spcAft>
              <a:buNone/>
            </a:pPr>
            <a:endParaRPr/>
          </a:p>
        </p:txBody>
      </p:sp>
      <p:sp>
        <p:nvSpPr>
          <p:cNvPr id="95" name="Google Shape;95;g5b09caa707_0_1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b14cd4144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dirty="0">
                <a:solidFill>
                  <a:schemeClr val="hlink"/>
                </a:solidFill>
                <a:hlinkClick r:id="rId3"/>
              </a:rPr>
              <a:t>https://sqlity.net/en/1617/decrypting-encrypted-database-objects/</a:t>
            </a:r>
            <a:endParaRPr dirty="0"/>
          </a:p>
          <a:p>
            <a:pPr marL="0" lvl="0" indent="0" algn="l" rtl="0">
              <a:spcBef>
                <a:spcPts val="0"/>
              </a:spcBef>
              <a:spcAft>
                <a:spcPts val="0"/>
              </a:spcAft>
              <a:buNone/>
            </a:pPr>
            <a:r>
              <a:rPr lang="en-US" sz="1200" dirty="0">
                <a:solidFill>
                  <a:srgbClr val="4D4D4D"/>
                </a:solidFill>
              </a:rPr>
              <a:t>A known plaintext attack against an encryption algorithm can be use when you have the ability to get you hand on a particular data set in the encrypted and the unencrypted form.</a:t>
            </a:r>
            <a:endParaRPr dirty="0"/>
          </a:p>
        </p:txBody>
      </p:sp>
      <p:sp>
        <p:nvSpPr>
          <p:cNvPr id="101" name="Google Shape;101;g5b14cd4144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jp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jp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p:cSld name="Title">
    <p:spTree>
      <p:nvGrpSpPr>
        <p:cNvPr id="1" name="Shape 11"/>
        <p:cNvGrpSpPr/>
        <p:nvPr/>
      </p:nvGrpSpPr>
      <p:grpSpPr>
        <a:xfrm>
          <a:off x="0" y="0"/>
          <a:ext cx="0" cy="0"/>
          <a:chOff x="0" y="0"/>
          <a:chExt cx="0" cy="0"/>
        </a:xfrm>
      </p:grpSpPr>
      <p:sp>
        <p:nvSpPr>
          <p:cNvPr id="12" name="Google Shape;12;p2"/>
          <p:cNvSpPr/>
          <p:nvPr/>
        </p:nvSpPr>
        <p:spPr>
          <a:xfrm>
            <a:off x="4916927" y="3055422"/>
            <a:ext cx="3993183" cy="369332"/>
          </a:xfrm>
          <a:prstGeom prst="rect">
            <a:avLst/>
          </a:prstGeom>
          <a:blipFill rotWithShape="1">
            <a:blip r:embed="rId2">
              <a:alphaModFix amt="20000"/>
            </a:blip>
            <a:stretch>
              <a:fillRect/>
            </a:stretch>
          </a:blipFill>
          <a:ln>
            <a:noFill/>
          </a:ln>
        </p:spPr>
        <p:txBody>
          <a:bodyPr spcFirstLastPara="1" wrap="square" lIns="0" tIns="0" rIns="0" bIns="0" anchor="ctr" anchorCtr="0">
            <a:noAutofit/>
          </a:bodyPr>
          <a:lstStyle/>
          <a:p>
            <a:pPr marL="0" marR="0" lvl="0" indent="0" algn="l" rtl="0">
              <a:spcBef>
                <a:spcPts val="0"/>
              </a:spcBef>
              <a:spcAft>
                <a:spcPts val="0"/>
              </a:spcAft>
              <a:buNone/>
            </a:pPr>
            <a:endParaRPr sz="2400">
              <a:solidFill>
                <a:schemeClr val="accent1"/>
              </a:solidFill>
              <a:latin typeface="Quattrocento Sans"/>
              <a:ea typeface="Quattrocento Sans"/>
              <a:cs typeface="Quattrocento Sans"/>
              <a:sym typeface="Quattrocento Sans"/>
            </a:endParaRPr>
          </a:p>
        </p:txBody>
      </p:sp>
      <p:sp>
        <p:nvSpPr>
          <p:cNvPr id="13" name="Google Shape;13;p2"/>
          <p:cNvSpPr txBox="1">
            <a:spLocks noGrp="1"/>
          </p:cNvSpPr>
          <p:nvPr>
            <p:ph type="ctrTitle"/>
          </p:nvPr>
        </p:nvSpPr>
        <p:spPr>
          <a:xfrm>
            <a:off x="269942" y="3779841"/>
            <a:ext cx="8100536" cy="2339975"/>
          </a:xfrm>
          <a:prstGeom prst="rect">
            <a:avLst/>
          </a:prstGeom>
          <a:noFill/>
          <a:ln>
            <a:noFill/>
          </a:ln>
        </p:spPr>
        <p:txBody>
          <a:bodyPr spcFirstLastPara="1" wrap="square" lIns="0" tIns="0" rIns="0" bIns="0" anchor="b" anchorCtr="0"/>
          <a:lstStyle>
            <a:lvl1pPr lvl="0" algn="l">
              <a:spcBef>
                <a:spcPts val="0"/>
              </a:spcBef>
              <a:spcAft>
                <a:spcPts val="0"/>
              </a:spcAft>
              <a:buClr>
                <a:schemeClr val="dk1"/>
              </a:buClr>
              <a:buSzPts val="6000"/>
              <a:buFont typeface="Quattrocento Sans"/>
              <a:buNone/>
              <a:defRPr sz="6000">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
          <p:cNvSpPr txBox="1">
            <a:spLocks noGrp="1"/>
          </p:cNvSpPr>
          <p:nvPr>
            <p:ph type="body" idx="1"/>
          </p:nvPr>
        </p:nvSpPr>
        <p:spPr>
          <a:xfrm>
            <a:off x="270880" y="360588"/>
            <a:ext cx="8100194" cy="1079500"/>
          </a:xfrm>
          <a:prstGeom prst="rect">
            <a:avLst/>
          </a:prstGeom>
          <a:noFill/>
          <a:ln>
            <a:noFill/>
          </a:ln>
        </p:spPr>
        <p:txBody>
          <a:bodyPr spcFirstLastPara="1" wrap="square" lIns="0" tIns="0" rIns="0" bIns="0" anchor="t" anchorCtr="0"/>
          <a:lstStyle>
            <a:lvl1pPr marL="457200" lvl="0" indent="-228600" algn="l">
              <a:spcBef>
                <a:spcPts val="800"/>
              </a:spcBef>
              <a:spcAft>
                <a:spcPts val="0"/>
              </a:spcAft>
              <a:buClr>
                <a:schemeClr val="accent1"/>
              </a:buClr>
              <a:buSzPts val="4000"/>
              <a:buNone/>
              <a:defRPr sz="4000" b="0">
                <a:solidFill>
                  <a:schemeClr val="accent1"/>
                </a:solidFill>
                <a:latin typeface="Quattrocento Sans"/>
                <a:ea typeface="Quattrocento Sans"/>
                <a:cs typeface="Quattrocento Sans"/>
                <a:sym typeface="Quattrocento Sans"/>
              </a:defRPr>
            </a:lvl1pPr>
            <a:lvl2pPr marL="914400" lvl="1" indent="-228600" algn="l">
              <a:spcBef>
                <a:spcPts val="360"/>
              </a:spcBef>
              <a:spcAft>
                <a:spcPts val="0"/>
              </a:spcAft>
              <a:buClr>
                <a:schemeClr val="dk2"/>
              </a:buClr>
              <a:buSzPts val="1800"/>
              <a:buNone/>
              <a:defRPr/>
            </a:lvl2pPr>
            <a:lvl3pPr marL="1371600" lvl="2" indent="-228600" algn="l">
              <a:spcBef>
                <a:spcPts val="360"/>
              </a:spcBef>
              <a:spcAft>
                <a:spcPts val="0"/>
              </a:spcAft>
              <a:buClr>
                <a:schemeClr val="dk2"/>
              </a:buClr>
              <a:buSzPts val="1800"/>
              <a:buNone/>
              <a:defRPr/>
            </a:lvl3pPr>
            <a:lvl4pPr marL="1828800" lvl="3" indent="-228600" algn="l">
              <a:spcBef>
                <a:spcPts val="360"/>
              </a:spcBef>
              <a:spcAft>
                <a:spcPts val="0"/>
              </a:spcAft>
              <a:buClr>
                <a:schemeClr val="dk2"/>
              </a:buClr>
              <a:buSzPts val="1800"/>
              <a:buNone/>
              <a:defRPr/>
            </a:lvl4pPr>
            <a:lvl5pPr marL="2286000" lvl="4" indent="-228600" algn="l">
              <a:spcBef>
                <a:spcPts val="360"/>
              </a:spcBef>
              <a:spcAft>
                <a:spcPts val="0"/>
              </a:spcAft>
              <a:buClr>
                <a:schemeClr val="dk2"/>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15" name="Google Shape;15;p2"/>
          <p:cNvPicPr preferRelativeResize="0"/>
          <p:nvPr/>
        </p:nvPicPr>
        <p:blipFill rotWithShape="1">
          <a:blip r:embed="rId3">
            <a:alphaModFix/>
          </a:blip>
          <a:srcRect/>
          <a:stretch/>
        </p:blipFill>
        <p:spPr>
          <a:xfrm>
            <a:off x="6505232" y="3060087"/>
            <a:ext cx="1865246" cy="360000"/>
          </a:xfrm>
          <a:prstGeom prst="rect">
            <a:avLst/>
          </a:prstGeom>
          <a:noFill/>
          <a:ln>
            <a:noFill/>
          </a:ln>
        </p:spPr>
      </p:pic>
      <p:sp>
        <p:nvSpPr>
          <p:cNvPr id="16" name="Google Shape;16;p2"/>
          <p:cNvSpPr txBox="1"/>
          <p:nvPr/>
        </p:nvSpPr>
        <p:spPr>
          <a:xfrm>
            <a:off x="296914" y="6170605"/>
            <a:ext cx="2173746"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accent1"/>
                </a:solidFill>
                <a:latin typeface="Source Sans Pro Light"/>
                <a:ea typeface="Source Sans Pro Light"/>
                <a:cs typeface="Source Sans Pro Light"/>
                <a:sym typeface="Source Sans Pro Light"/>
              </a:rPr>
              <a:t>#831 | South Island 2019</a:t>
            </a:r>
            <a:endParaRPr sz="1200" b="1">
              <a:solidFill>
                <a:schemeClr val="accent1"/>
              </a:solidFill>
              <a:latin typeface="Source Sans Pro Light"/>
              <a:ea typeface="Source Sans Pro Light"/>
              <a:cs typeface="Source Sans Pro Light"/>
              <a:sym typeface="Source Sans Pro Ligh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estions">
  <p:cSld name="Questions">
    <p:spTree>
      <p:nvGrpSpPr>
        <p:cNvPr id="1" name="Shape 50"/>
        <p:cNvGrpSpPr/>
        <p:nvPr/>
      </p:nvGrpSpPr>
      <p:grpSpPr>
        <a:xfrm>
          <a:off x="0" y="0"/>
          <a:ext cx="0" cy="0"/>
          <a:chOff x="0" y="0"/>
          <a:chExt cx="0" cy="0"/>
        </a:xfrm>
      </p:grpSpPr>
      <p:sp>
        <p:nvSpPr>
          <p:cNvPr id="51" name="Google Shape;51;p11"/>
          <p:cNvSpPr txBox="1">
            <a:spLocks noGrp="1"/>
          </p:cNvSpPr>
          <p:nvPr>
            <p:ph type="body" idx="1"/>
          </p:nvPr>
        </p:nvSpPr>
        <p:spPr>
          <a:xfrm>
            <a:off x="270880" y="360588"/>
            <a:ext cx="8100194" cy="5453946"/>
          </a:xfrm>
          <a:prstGeom prst="rect">
            <a:avLst/>
          </a:prstGeom>
          <a:noFill/>
          <a:ln>
            <a:noFill/>
          </a:ln>
        </p:spPr>
        <p:txBody>
          <a:bodyPr spcFirstLastPara="1" wrap="square" lIns="0" tIns="0" rIns="0" bIns="0" anchor="ctr" anchorCtr="0"/>
          <a:lstStyle>
            <a:lvl1pPr marL="457200" lvl="0" indent="-228600" algn="ctr">
              <a:spcBef>
                <a:spcPts val="800"/>
              </a:spcBef>
              <a:spcAft>
                <a:spcPts val="0"/>
              </a:spcAft>
              <a:buClr>
                <a:schemeClr val="accent1"/>
              </a:buClr>
              <a:buSzPts val="4000"/>
              <a:buNone/>
              <a:defRPr sz="4000" b="0">
                <a:solidFill>
                  <a:schemeClr val="accent1"/>
                </a:solidFill>
                <a:latin typeface="Quattrocento Sans"/>
                <a:ea typeface="Quattrocento Sans"/>
                <a:cs typeface="Quattrocento Sans"/>
                <a:sym typeface="Quattrocento Sans"/>
              </a:defRPr>
            </a:lvl1pPr>
            <a:lvl2pPr marL="914400" lvl="1" indent="-228600" algn="l">
              <a:spcBef>
                <a:spcPts val="360"/>
              </a:spcBef>
              <a:spcAft>
                <a:spcPts val="0"/>
              </a:spcAft>
              <a:buClr>
                <a:schemeClr val="dk2"/>
              </a:buClr>
              <a:buSzPts val="1800"/>
              <a:buNone/>
              <a:defRPr/>
            </a:lvl2pPr>
            <a:lvl3pPr marL="1371600" lvl="2" indent="-228600" algn="l">
              <a:spcBef>
                <a:spcPts val="360"/>
              </a:spcBef>
              <a:spcAft>
                <a:spcPts val="0"/>
              </a:spcAft>
              <a:buClr>
                <a:schemeClr val="dk2"/>
              </a:buClr>
              <a:buSzPts val="1800"/>
              <a:buNone/>
              <a:defRPr/>
            </a:lvl3pPr>
            <a:lvl4pPr marL="1828800" lvl="3" indent="-228600" algn="l">
              <a:spcBef>
                <a:spcPts val="360"/>
              </a:spcBef>
              <a:spcAft>
                <a:spcPts val="0"/>
              </a:spcAft>
              <a:buClr>
                <a:schemeClr val="dk2"/>
              </a:buClr>
              <a:buSzPts val="1800"/>
              <a:buNone/>
              <a:defRPr/>
            </a:lvl4pPr>
            <a:lvl5pPr marL="2286000" lvl="4" indent="-228600" algn="l">
              <a:spcBef>
                <a:spcPts val="360"/>
              </a:spcBef>
              <a:spcAft>
                <a:spcPts val="0"/>
              </a:spcAft>
              <a:buClr>
                <a:schemeClr val="dk2"/>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ponsors">
  <p:cSld name="Sponsors">
    <p:spTree>
      <p:nvGrpSpPr>
        <p:cNvPr id="1" name="Shape 17"/>
        <p:cNvGrpSpPr/>
        <p:nvPr/>
      </p:nvGrpSpPr>
      <p:grpSpPr>
        <a:xfrm>
          <a:off x="0" y="0"/>
          <a:ext cx="0" cy="0"/>
          <a:chOff x="0" y="0"/>
          <a:chExt cx="0" cy="0"/>
        </a:xfrm>
      </p:grpSpPr>
      <p:pic>
        <p:nvPicPr>
          <p:cNvPr id="18" name="Google Shape;18;p3"/>
          <p:cNvPicPr preferRelativeResize="0"/>
          <p:nvPr/>
        </p:nvPicPr>
        <p:blipFill rotWithShape="1">
          <a:blip r:embed="rId2">
            <a:alphaModFix/>
          </a:blip>
          <a:srcRect/>
          <a:stretch/>
        </p:blipFill>
        <p:spPr>
          <a:xfrm>
            <a:off x="3138284" y="2469847"/>
            <a:ext cx="2067574" cy="713595"/>
          </a:xfrm>
          <a:prstGeom prst="rect">
            <a:avLst/>
          </a:prstGeom>
          <a:noFill/>
          <a:ln>
            <a:noFill/>
          </a:ln>
        </p:spPr>
      </p:pic>
      <p:sp>
        <p:nvSpPr>
          <p:cNvPr id="19" name="Google Shape;19;p3"/>
          <p:cNvSpPr txBox="1">
            <a:spLocks noGrp="1"/>
          </p:cNvSpPr>
          <p:nvPr>
            <p:ph type="body" idx="1"/>
          </p:nvPr>
        </p:nvSpPr>
        <p:spPr>
          <a:xfrm>
            <a:off x="270880" y="360588"/>
            <a:ext cx="8100194" cy="713595"/>
          </a:xfrm>
          <a:prstGeom prst="rect">
            <a:avLst/>
          </a:prstGeom>
          <a:noFill/>
          <a:ln>
            <a:noFill/>
          </a:ln>
        </p:spPr>
        <p:txBody>
          <a:bodyPr spcFirstLastPara="1" wrap="square" lIns="0" tIns="0" rIns="0" bIns="0" anchor="t" anchorCtr="0"/>
          <a:lstStyle>
            <a:lvl1pPr marL="457200" lvl="0" indent="-228600" algn="l">
              <a:spcBef>
                <a:spcPts val="800"/>
              </a:spcBef>
              <a:spcAft>
                <a:spcPts val="0"/>
              </a:spcAft>
              <a:buClr>
                <a:schemeClr val="accent1"/>
              </a:buClr>
              <a:buSzPts val="4000"/>
              <a:buNone/>
              <a:defRPr sz="4000" b="0">
                <a:solidFill>
                  <a:schemeClr val="accent1"/>
                </a:solidFill>
                <a:latin typeface="Quattrocento Sans"/>
                <a:ea typeface="Quattrocento Sans"/>
                <a:cs typeface="Quattrocento Sans"/>
                <a:sym typeface="Quattrocento Sans"/>
              </a:defRPr>
            </a:lvl1pPr>
            <a:lvl2pPr marL="914400" lvl="1" indent="-228600" algn="l">
              <a:spcBef>
                <a:spcPts val="360"/>
              </a:spcBef>
              <a:spcAft>
                <a:spcPts val="0"/>
              </a:spcAft>
              <a:buClr>
                <a:schemeClr val="dk2"/>
              </a:buClr>
              <a:buSzPts val="1800"/>
              <a:buNone/>
              <a:defRPr/>
            </a:lvl2pPr>
            <a:lvl3pPr marL="1371600" lvl="2" indent="-228600" algn="l">
              <a:spcBef>
                <a:spcPts val="360"/>
              </a:spcBef>
              <a:spcAft>
                <a:spcPts val="0"/>
              </a:spcAft>
              <a:buClr>
                <a:schemeClr val="dk2"/>
              </a:buClr>
              <a:buSzPts val="1800"/>
              <a:buNone/>
              <a:defRPr/>
            </a:lvl3pPr>
            <a:lvl4pPr marL="1828800" lvl="3" indent="-228600" algn="l">
              <a:spcBef>
                <a:spcPts val="360"/>
              </a:spcBef>
              <a:spcAft>
                <a:spcPts val="0"/>
              </a:spcAft>
              <a:buClr>
                <a:schemeClr val="dk2"/>
              </a:buClr>
              <a:buSzPts val="1800"/>
              <a:buNone/>
              <a:defRPr/>
            </a:lvl4pPr>
            <a:lvl5pPr marL="2286000" lvl="4" indent="-228600" algn="l">
              <a:spcBef>
                <a:spcPts val="360"/>
              </a:spcBef>
              <a:spcAft>
                <a:spcPts val="0"/>
              </a:spcAft>
              <a:buClr>
                <a:schemeClr val="dk2"/>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20" name="Google Shape;20;p3"/>
          <p:cNvPicPr preferRelativeResize="0"/>
          <p:nvPr/>
        </p:nvPicPr>
        <p:blipFill rotWithShape="1">
          <a:blip r:embed="rId3">
            <a:alphaModFix/>
          </a:blip>
          <a:srcRect/>
          <a:stretch/>
        </p:blipFill>
        <p:spPr>
          <a:xfrm>
            <a:off x="3421387" y="3633250"/>
            <a:ext cx="1501368" cy="991334"/>
          </a:xfrm>
          <a:prstGeom prst="rect">
            <a:avLst/>
          </a:prstGeom>
          <a:noFill/>
          <a:ln>
            <a:noFill/>
          </a:ln>
        </p:spPr>
      </p:pic>
      <p:pic>
        <p:nvPicPr>
          <p:cNvPr id="21" name="Google Shape;21;p3"/>
          <p:cNvPicPr preferRelativeResize="0"/>
          <p:nvPr/>
        </p:nvPicPr>
        <p:blipFill rotWithShape="1">
          <a:blip r:embed="rId4">
            <a:alphaModFix/>
          </a:blip>
          <a:srcRect/>
          <a:stretch/>
        </p:blipFill>
        <p:spPr>
          <a:xfrm>
            <a:off x="195653" y="2960289"/>
            <a:ext cx="2844248" cy="1079500"/>
          </a:xfrm>
          <a:prstGeom prst="rect">
            <a:avLst/>
          </a:prstGeom>
          <a:noFill/>
          <a:ln>
            <a:noFill/>
          </a:ln>
        </p:spPr>
      </p:pic>
      <p:pic>
        <p:nvPicPr>
          <p:cNvPr id="22" name="Google Shape;22;p3"/>
          <p:cNvPicPr preferRelativeResize="0"/>
          <p:nvPr/>
        </p:nvPicPr>
        <p:blipFill rotWithShape="1">
          <a:blip r:embed="rId5">
            <a:alphaModFix/>
          </a:blip>
          <a:srcRect/>
          <a:stretch/>
        </p:blipFill>
        <p:spPr>
          <a:xfrm>
            <a:off x="607572" y="4436989"/>
            <a:ext cx="2050842" cy="621925"/>
          </a:xfrm>
          <a:prstGeom prst="rect">
            <a:avLst/>
          </a:prstGeom>
          <a:noFill/>
          <a:ln>
            <a:noFill/>
          </a:ln>
        </p:spPr>
      </p:pic>
      <p:pic>
        <p:nvPicPr>
          <p:cNvPr id="23" name="Google Shape;23;p3"/>
          <p:cNvPicPr preferRelativeResize="0"/>
          <p:nvPr/>
        </p:nvPicPr>
        <p:blipFill rotWithShape="1">
          <a:blip r:embed="rId6">
            <a:alphaModFix/>
          </a:blip>
          <a:srcRect/>
          <a:stretch/>
        </p:blipFill>
        <p:spPr>
          <a:xfrm>
            <a:off x="3652676" y="5314310"/>
            <a:ext cx="872614" cy="578190"/>
          </a:xfrm>
          <a:prstGeom prst="rect">
            <a:avLst/>
          </a:prstGeom>
          <a:noFill/>
          <a:ln>
            <a:noFill/>
          </a:ln>
        </p:spPr>
      </p:pic>
      <p:pic>
        <p:nvPicPr>
          <p:cNvPr id="24" name="Google Shape;24;p3"/>
          <p:cNvPicPr preferRelativeResize="0"/>
          <p:nvPr/>
        </p:nvPicPr>
        <p:blipFill rotWithShape="1">
          <a:blip r:embed="rId7">
            <a:alphaModFix/>
          </a:blip>
          <a:srcRect/>
          <a:stretch/>
        </p:blipFill>
        <p:spPr>
          <a:xfrm>
            <a:off x="2554028" y="1159684"/>
            <a:ext cx="3532706" cy="1099892"/>
          </a:xfrm>
          <a:prstGeom prst="rect">
            <a:avLst/>
          </a:prstGeom>
          <a:noFill/>
          <a:ln>
            <a:noFill/>
          </a:ln>
        </p:spPr>
      </p:pic>
      <p:sp>
        <p:nvSpPr>
          <p:cNvPr id="25" name="Google Shape;25;p3"/>
          <p:cNvSpPr txBox="1"/>
          <p:nvPr/>
        </p:nvSpPr>
        <p:spPr>
          <a:xfrm>
            <a:off x="2676039" y="6180343"/>
            <a:ext cx="4134664" cy="239664"/>
          </a:xfrm>
          <a:prstGeom prst="rect">
            <a:avLst/>
          </a:prstGeom>
          <a:noFill/>
          <a:ln>
            <a:noFill/>
          </a:ln>
        </p:spPr>
        <p:txBody>
          <a:bodyPr spcFirstLastPara="1" wrap="square" lIns="0" tIns="34275" rIns="68575" bIns="34275" anchor="t" anchorCtr="0">
            <a:noAutofit/>
          </a:bodyPr>
          <a:lstStyle/>
          <a:p>
            <a:pPr marL="0" marR="0" lvl="0" indent="0" algn="l" rtl="0">
              <a:spcBef>
                <a:spcPts val="0"/>
              </a:spcBef>
              <a:spcAft>
                <a:spcPts val="0"/>
              </a:spcAft>
              <a:buClr>
                <a:schemeClr val="dk1"/>
              </a:buClr>
              <a:buSzPts val="1600"/>
              <a:buFont typeface="Source Sans Pro Light"/>
              <a:buNone/>
            </a:pPr>
            <a:r>
              <a:rPr lang="en-US" sz="1600" b="1" i="0">
                <a:solidFill>
                  <a:schemeClr val="dk1"/>
                </a:solidFill>
                <a:latin typeface="Source Sans Pro Light"/>
                <a:ea typeface="Source Sans Pro Light"/>
                <a:cs typeface="Source Sans Pro Light"/>
                <a:sym typeface="Source Sans Pro Light"/>
              </a:rPr>
              <a:t>Please make sure you visit our fantastic sponsors.</a:t>
            </a:r>
            <a:endParaRPr/>
          </a:p>
        </p:txBody>
      </p:sp>
      <p:pic>
        <p:nvPicPr>
          <p:cNvPr id="26" name="Google Shape;26;p3"/>
          <p:cNvPicPr preferRelativeResize="0"/>
          <p:nvPr/>
        </p:nvPicPr>
        <p:blipFill rotWithShape="1">
          <a:blip r:embed="rId8">
            <a:alphaModFix/>
          </a:blip>
          <a:srcRect/>
          <a:stretch/>
        </p:blipFill>
        <p:spPr>
          <a:xfrm>
            <a:off x="5585645" y="3395554"/>
            <a:ext cx="2706167" cy="414003"/>
          </a:xfrm>
          <a:prstGeom prst="rect">
            <a:avLst/>
          </a:prstGeom>
          <a:noFill/>
          <a:ln>
            <a:noFill/>
          </a:ln>
        </p:spPr>
      </p:pic>
      <p:pic>
        <p:nvPicPr>
          <p:cNvPr id="27" name="Google Shape;27;p3" descr="A close up of a logo&#10;&#10;Description automatically generated"/>
          <p:cNvPicPr preferRelativeResize="0"/>
          <p:nvPr/>
        </p:nvPicPr>
        <p:blipFill rotWithShape="1">
          <a:blip r:embed="rId9">
            <a:alphaModFix/>
          </a:blip>
          <a:srcRect/>
          <a:stretch/>
        </p:blipFill>
        <p:spPr>
          <a:xfrm>
            <a:off x="5787177" y="4412703"/>
            <a:ext cx="2303105" cy="679605"/>
          </a:xfrm>
          <a:prstGeom prst="rect">
            <a:avLst/>
          </a:prstGeom>
          <a:noFill/>
          <a:ln>
            <a:noFill/>
          </a:ln>
        </p:spPr>
      </p:pic>
      <p:pic>
        <p:nvPicPr>
          <p:cNvPr id="28" name="Google Shape;28;p3"/>
          <p:cNvPicPr preferRelativeResize="0"/>
          <p:nvPr/>
        </p:nvPicPr>
        <p:blipFill rotWithShape="1">
          <a:blip r:embed="rId10">
            <a:alphaModFix/>
          </a:blip>
          <a:srcRect/>
          <a:stretch/>
        </p:blipFill>
        <p:spPr>
          <a:xfrm>
            <a:off x="453430" y="5281389"/>
            <a:ext cx="2586471" cy="644031"/>
          </a:xfrm>
          <a:prstGeom prst="rect">
            <a:avLst/>
          </a:prstGeom>
          <a:noFill/>
          <a:ln>
            <a:noFill/>
          </a:ln>
        </p:spPr>
      </p:pic>
      <p:pic>
        <p:nvPicPr>
          <p:cNvPr id="29" name="Google Shape;29;p3"/>
          <p:cNvPicPr preferRelativeResize="0"/>
          <p:nvPr/>
        </p:nvPicPr>
        <p:blipFill rotWithShape="1">
          <a:blip r:embed="rId11">
            <a:alphaModFix/>
          </a:blip>
          <a:srcRect/>
          <a:stretch/>
        </p:blipFill>
        <p:spPr>
          <a:xfrm>
            <a:off x="5732732" y="5199669"/>
            <a:ext cx="1716332" cy="69283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valuations">
  <p:cSld name="Evaluations">
    <p:spTree>
      <p:nvGrpSpPr>
        <p:cNvPr id="1" name="Shape 30"/>
        <p:cNvGrpSpPr/>
        <p:nvPr/>
      </p:nvGrpSpPr>
      <p:grpSpPr>
        <a:xfrm>
          <a:off x="0" y="0"/>
          <a:ext cx="0" cy="0"/>
          <a:chOff x="0" y="0"/>
          <a:chExt cx="0" cy="0"/>
        </a:xfrm>
      </p:grpSpPr>
      <p:sp>
        <p:nvSpPr>
          <p:cNvPr id="31" name="Google Shape;31;p4"/>
          <p:cNvSpPr txBox="1">
            <a:spLocks noGrp="1"/>
          </p:cNvSpPr>
          <p:nvPr>
            <p:ph type="body" idx="1"/>
          </p:nvPr>
        </p:nvSpPr>
        <p:spPr>
          <a:xfrm>
            <a:off x="270880" y="360588"/>
            <a:ext cx="8100194" cy="1079500"/>
          </a:xfrm>
          <a:prstGeom prst="rect">
            <a:avLst/>
          </a:prstGeom>
          <a:noFill/>
          <a:ln>
            <a:noFill/>
          </a:ln>
        </p:spPr>
        <p:txBody>
          <a:bodyPr spcFirstLastPara="1" wrap="square" lIns="0" tIns="0" rIns="0" bIns="0" anchor="t" anchorCtr="0"/>
          <a:lstStyle>
            <a:lvl1pPr marL="457200" lvl="0" indent="-228600" algn="l">
              <a:spcBef>
                <a:spcPts val="800"/>
              </a:spcBef>
              <a:spcAft>
                <a:spcPts val="0"/>
              </a:spcAft>
              <a:buClr>
                <a:schemeClr val="accent1"/>
              </a:buClr>
              <a:buSzPts val="4000"/>
              <a:buNone/>
              <a:defRPr sz="4000" b="0">
                <a:solidFill>
                  <a:schemeClr val="accent1"/>
                </a:solidFill>
                <a:latin typeface="Quattrocento Sans"/>
                <a:ea typeface="Quattrocento Sans"/>
                <a:cs typeface="Quattrocento Sans"/>
                <a:sym typeface="Quattrocento Sans"/>
              </a:defRPr>
            </a:lvl1pPr>
            <a:lvl2pPr marL="914400" lvl="1" indent="-228600" algn="l">
              <a:spcBef>
                <a:spcPts val="360"/>
              </a:spcBef>
              <a:spcAft>
                <a:spcPts val="0"/>
              </a:spcAft>
              <a:buClr>
                <a:schemeClr val="dk2"/>
              </a:buClr>
              <a:buSzPts val="1800"/>
              <a:buNone/>
              <a:defRPr/>
            </a:lvl2pPr>
            <a:lvl3pPr marL="1371600" lvl="2" indent="-228600" algn="l">
              <a:spcBef>
                <a:spcPts val="360"/>
              </a:spcBef>
              <a:spcAft>
                <a:spcPts val="0"/>
              </a:spcAft>
              <a:buClr>
                <a:schemeClr val="dk2"/>
              </a:buClr>
              <a:buSzPts val="1800"/>
              <a:buNone/>
              <a:defRPr/>
            </a:lvl3pPr>
            <a:lvl4pPr marL="1828800" lvl="3" indent="-228600" algn="l">
              <a:spcBef>
                <a:spcPts val="360"/>
              </a:spcBef>
              <a:spcAft>
                <a:spcPts val="0"/>
              </a:spcAft>
              <a:buClr>
                <a:schemeClr val="dk2"/>
              </a:buClr>
              <a:buSzPts val="1800"/>
              <a:buNone/>
              <a:defRPr/>
            </a:lvl4pPr>
            <a:lvl5pPr marL="2286000" lvl="4" indent="-228600" algn="l">
              <a:spcBef>
                <a:spcPts val="360"/>
              </a:spcBef>
              <a:spcAft>
                <a:spcPts val="0"/>
              </a:spcAft>
              <a:buClr>
                <a:schemeClr val="dk2"/>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 name="Google Shape;32;p4"/>
          <p:cNvSpPr txBox="1"/>
          <p:nvPr/>
        </p:nvSpPr>
        <p:spPr>
          <a:xfrm>
            <a:off x="306108" y="2229079"/>
            <a:ext cx="5280409" cy="1870745"/>
          </a:xfrm>
          <a:prstGeom prst="rect">
            <a:avLst/>
          </a:prstGeom>
          <a:noFill/>
          <a:ln>
            <a:noFill/>
          </a:ln>
        </p:spPr>
        <p:txBody>
          <a:bodyPr spcFirstLastPara="1" wrap="square" lIns="0" tIns="34275" rIns="68575" bIns="34275" anchor="t" anchorCtr="0">
            <a:noAutofit/>
          </a:bodyPr>
          <a:lstStyle/>
          <a:p>
            <a:pPr marL="0" marR="0" lvl="0" indent="0" algn="l" rtl="0">
              <a:spcBef>
                <a:spcPts val="0"/>
              </a:spcBef>
              <a:spcAft>
                <a:spcPts val="0"/>
              </a:spcAft>
              <a:buClr>
                <a:srgbClr val="008F53"/>
              </a:buClr>
              <a:buSzPts val="1351"/>
              <a:buFont typeface="Source Sans Pro Light"/>
              <a:buNone/>
            </a:pPr>
            <a:r>
              <a:rPr lang="en-US" sz="1351" b="1" i="0">
                <a:solidFill>
                  <a:srgbClr val="008F53"/>
                </a:solidFill>
                <a:latin typeface="Source Sans Pro Light"/>
                <a:ea typeface="Source Sans Pro Light"/>
                <a:cs typeface="Source Sans Pro Light"/>
                <a:sym typeface="Source Sans Pro Light"/>
              </a:rPr>
              <a:t>Please complete the evaluation forms for each session you attend.</a:t>
            </a:r>
            <a:endParaRPr/>
          </a:p>
          <a:p>
            <a:pPr marL="0" marR="0" lvl="0" indent="0" algn="l" rtl="0">
              <a:spcBef>
                <a:spcPts val="0"/>
              </a:spcBef>
              <a:spcAft>
                <a:spcPts val="0"/>
              </a:spcAft>
              <a:buClr>
                <a:srgbClr val="19405F"/>
              </a:buClr>
              <a:buSzPts val="1351"/>
              <a:buFont typeface="Source Sans Pro Light"/>
              <a:buNone/>
            </a:pPr>
            <a:endParaRPr sz="1351" b="1" i="0">
              <a:solidFill>
                <a:srgbClr val="008F53"/>
              </a:solidFill>
              <a:latin typeface="Source Sans Pro Light"/>
              <a:ea typeface="Source Sans Pro Light"/>
              <a:cs typeface="Source Sans Pro Light"/>
              <a:sym typeface="Source Sans Pro Light"/>
            </a:endParaRPr>
          </a:p>
          <a:p>
            <a:pPr marL="0" marR="0" lvl="0" indent="0" algn="l" rtl="0">
              <a:spcBef>
                <a:spcPts val="0"/>
              </a:spcBef>
              <a:spcAft>
                <a:spcPts val="0"/>
              </a:spcAft>
              <a:buClr>
                <a:srgbClr val="008F53"/>
              </a:buClr>
              <a:buSzPts val="1351"/>
              <a:buFont typeface="Source Sans Pro Light"/>
              <a:buNone/>
            </a:pPr>
            <a:r>
              <a:rPr lang="en-US" sz="1351" b="1" i="0">
                <a:solidFill>
                  <a:srgbClr val="008F53"/>
                </a:solidFill>
                <a:latin typeface="Source Sans Pro Light"/>
                <a:ea typeface="Source Sans Pro Light"/>
                <a:cs typeface="Source Sans Pro Light"/>
                <a:sym typeface="Source Sans Pro Light"/>
              </a:rPr>
              <a:t>You received these in your welcome pack first thing this morning from registration.</a:t>
            </a:r>
            <a:endParaRPr/>
          </a:p>
          <a:p>
            <a:pPr marL="0" marR="0" lvl="0" indent="0" algn="l" rtl="0">
              <a:spcBef>
                <a:spcPts val="0"/>
              </a:spcBef>
              <a:spcAft>
                <a:spcPts val="0"/>
              </a:spcAft>
              <a:buClr>
                <a:srgbClr val="008F53"/>
              </a:buClr>
              <a:buSzPts val="1351"/>
              <a:buFont typeface="Source Sans Pro Light"/>
              <a:buNone/>
            </a:pPr>
            <a:r>
              <a:rPr lang="en-US" sz="1351" b="1" i="0">
                <a:solidFill>
                  <a:srgbClr val="008F53"/>
                </a:solidFill>
                <a:latin typeface="Source Sans Pro Light"/>
                <a:ea typeface="Source Sans Pro Light"/>
                <a:cs typeface="Source Sans Pro Light"/>
                <a:sym typeface="Source Sans Pro Light"/>
              </a:rPr>
              <a:t>Please put them in the evaluations box on your wait out after this session.</a:t>
            </a:r>
            <a:endParaRPr/>
          </a:p>
          <a:p>
            <a:pPr marL="0" marR="0" lvl="0" indent="0" algn="l" rtl="0">
              <a:spcBef>
                <a:spcPts val="0"/>
              </a:spcBef>
              <a:spcAft>
                <a:spcPts val="0"/>
              </a:spcAft>
              <a:buClr>
                <a:srgbClr val="19405F"/>
              </a:buClr>
              <a:buSzPts val="1351"/>
              <a:buFont typeface="Source Sans Pro Light"/>
              <a:buNone/>
            </a:pPr>
            <a:endParaRPr sz="1351" b="1" i="0">
              <a:solidFill>
                <a:srgbClr val="008F53"/>
              </a:solidFill>
              <a:latin typeface="Source Sans Pro Light"/>
              <a:ea typeface="Source Sans Pro Light"/>
              <a:cs typeface="Source Sans Pro Light"/>
              <a:sym typeface="Source Sans Pro Light"/>
            </a:endParaRPr>
          </a:p>
          <a:p>
            <a:pPr marL="0" marR="0" lvl="0" indent="0" algn="l" rtl="0">
              <a:spcBef>
                <a:spcPts val="0"/>
              </a:spcBef>
              <a:spcAft>
                <a:spcPts val="0"/>
              </a:spcAft>
              <a:buClr>
                <a:srgbClr val="008F53"/>
              </a:buClr>
              <a:buSzPts val="1351"/>
              <a:buFont typeface="Source Sans Pro Light"/>
              <a:buNone/>
            </a:pPr>
            <a:r>
              <a:rPr lang="en-US" sz="1351" b="1" i="0">
                <a:solidFill>
                  <a:srgbClr val="008F53"/>
                </a:solidFill>
                <a:latin typeface="Source Sans Pro Light"/>
                <a:ea typeface="Source Sans Pro Light"/>
                <a:cs typeface="Source Sans Pro Light"/>
                <a:sym typeface="Source Sans Pro Light"/>
              </a:rPr>
              <a:t>There are evaluation prizes at the end of the day for completed evaluation forms.</a:t>
            </a:r>
            <a:endParaRPr sz="1351" b="1" i="0">
              <a:solidFill>
                <a:srgbClr val="008F53"/>
              </a:solidFill>
              <a:latin typeface="Source Sans Pro Light"/>
              <a:ea typeface="Source Sans Pro Light"/>
              <a:cs typeface="Source Sans Pro Light"/>
              <a:sym typeface="Source Sans Pro Light"/>
            </a:endParaRPr>
          </a:p>
        </p:txBody>
      </p:sp>
      <p:pic>
        <p:nvPicPr>
          <p:cNvPr id="33" name="Google Shape;33;p4"/>
          <p:cNvPicPr preferRelativeResize="0"/>
          <p:nvPr/>
        </p:nvPicPr>
        <p:blipFill rotWithShape="1">
          <a:blip r:embed="rId2">
            <a:alphaModFix/>
          </a:blip>
          <a:srcRect/>
          <a:stretch/>
        </p:blipFill>
        <p:spPr>
          <a:xfrm>
            <a:off x="5354704" y="3549602"/>
            <a:ext cx="1221637" cy="21050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p:cSld name="Section Header">
    <p:spTree>
      <p:nvGrpSpPr>
        <p:cNvPr id="1" name="Shape 34"/>
        <p:cNvGrpSpPr/>
        <p:nvPr/>
      </p:nvGrpSpPr>
      <p:grpSpPr>
        <a:xfrm>
          <a:off x="0" y="0"/>
          <a:ext cx="0" cy="0"/>
          <a:chOff x="0" y="0"/>
          <a:chExt cx="0" cy="0"/>
        </a:xfrm>
      </p:grpSpPr>
      <p:sp>
        <p:nvSpPr>
          <p:cNvPr id="35" name="Google Shape;35;p5"/>
          <p:cNvSpPr/>
          <p:nvPr/>
        </p:nvSpPr>
        <p:spPr>
          <a:xfrm>
            <a:off x="-270011" y="3055422"/>
            <a:ext cx="3993183" cy="369332"/>
          </a:xfrm>
          <a:prstGeom prst="rect">
            <a:avLst/>
          </a:prstGeom>
          <a:blipFill rotWithShape="1">
            <a:blip r:embed="rId2">
              <a:alphaModFix amt="20000"/>
            </a:blip>
            <a:stretch>
              <a:fillRect/>
            </a:stretch>
          </a:blipFill>
          <a:ln>
            <a:noFill/>
          </a:ln>
        </p:spPr>
        <p:txBody>
          <a:bodyPr spcFirstLastPara="1" wrap="square" lIns="0" tIns="0" rIns="0" bIns="0" anchor="ctr" anchorCtr="0">
            <a:noAutofit/>
          </a:bodyPr>
          <a:lstStyle/>
          <a:p>
            <a:pPr marL="0" marR="0" lvl="0" indent="0" algn="l" rtl="0">
              <a:spcBef>
                <a:spcPts val="0"/>
              </a:spcBef>
              <a:spcAft>
                <a:spcPts val="0"/>
              </a:spcAft>
              <a:buNone/>
            </a:pPr>
            <a:endParaRPr sz="2400">
              <a:solidFill>
                <a:schemeClr val="accent1"/>
              </a:solidFill>
              <a:latin typeface="Quattrocento Sans"/>
              <a:ea typeface="Quattrocento Sans"/>
              <a:cs typeface="Quattrocento Sans"/>
              <a:sym typeface="Quattrocento Sans"/>
            </a:endParaRPr>
          </a:p>
        </p:txBody>
      </p:sp>
      <p:sp>
        <p:nvSpPr>
          <p:cNvPr id="36" name="Google Shape;36;p5"/>
          <p:cNvSpPr txBox="1">
            <a:spLocks noGrp="1"/>
          </p:cNvSpPr>
          <p:nvPr>
            <p:ph type="title"/>
          </p:nvPr>
        </p:nvSpPr>
        <p:spPr>
          <a:xfrm>
            <a:off x="270285" y="360366"/>
            <a:ext cx="8100194" cy="5759449"/>
          </a:xfrm>
          <a:prstGeom prst="rect">
            <a:avLst/>
          </a:prstGeom>
          <a:noFill/>
          <a:ln>
            <a:noFill/>
          </a:ln>
        </p:spPr>
        <p:txBody>
          <a:bodyPr spcFirstLastPara="1" wrap="square" lIns="0" tIns="0" rIns="0" bIns="0" anchor="ctr" anchorCtr="0"/>
          <a:lstStyle>
            <a:lvl1pPr lvl="0" algn="r">
              <a:spcBef>
                <a:spcPts val="0"/>
              </a:spcBef>
              <a:spcAft>
                <a:spcPts val="0"/>
              </a:spcAft>
              <a:buClr>
                <a:schemeClr val="accent1"/>
              </a:buClr>
              <a:buSzPts val="6000"/>
              <a:buFont typeface="Quattrocento Sans"/>
              <a:buNone/>
              <a:defRPr sz="6000" b="0" i="0"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5"/>
          <p:cNvSpPr txBox="1"/>
          <p:nvPr/>
        </p:nvSpPr>
        <p:spPr>
          <a:xfrm>
            <a:off x="296914" y="6170605"/>
            <a:ext cx="2173746"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accent1"/>
                </a:solidFill>
                <a:latin typeface="Source Sans Pro Light"/>
                <a:ea typeface="Source Sans Pro Light"/>
                <a:cs typeface="Source Sans Pro Light"/>
                <a:sym typeface="Source Sans Pro Light"/>
              </a:rPr>
              <a:t>#831 | South Island 2019</a:t>
            </a:r>
            <a:endParaRPr sz="1200" b="1">
              <a:solidFill>
                <a:schemeClr val="accent1"/>
              </a:solidFill>
              <a:latin typeface="Source Sans Pro Light"/>
              <a:ea typeface="Source Sans Pro Light"/>
              <a:cs typeface="Source Sans Pro Light"/>
              <a:sym typeface="Source Sans Pro Ligh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270791" y="360363"/>
            <a:ext cx="8100372" cy="720000"/>
          </a:xfrm>
          <a:prstGeom prst="rect">
            <a:avLst/>
          </a:prstGeom>
          <a:noFill/>
          <a:ln>
            <a:noFill/>
          </a:ln>
        </p:spPr>
        <p:txBody>
          <a:bodyPr spcFirstLastPara="1" wrap="square" lIns="0" tIns="0" rIns="0" bIns="0" anchor="ctr" anchorCtr="0"/>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270106" y="1439813"/>
            <a:ext cx="8100372" cy="4680000"/>
          </a:xfrm>
          <a:prstGeom prst="rect">
            <a:avLst/>
          </a:prstGeom>
          <a:noFill/>
          <a:ln>
            <a:noFill/>
          </a:ln>
        </p:spPr>
        <p:txBody>
          <a:bodyPr spcFirstLastPara="1" wrap="square" lIns="0" tIns="0" rIns="0" bIns="0" anchor="t" anchorCtr="0"/>
          <a:lstStyle>
            <a:lvl1pPr marL="457200" lvl="0" indent="-228600" algn="l">
              <a:spcBef>
                <a:spcPts val="720"/>
              </a:spcBef>
              <a:spcAft>
                <a:spcPts val="0"/>
              </a:spcAft>
              <a:buClr>
                <a:schemeClr val="dk2"/>
              </a:buClr>
              <a:buSzPts val="3600"/>
              <a:buFont typeface="Noto Sans Symbols"/>
              <a:buNone/>
              <a:defRPr>
                <a:solidFill>
                  <a:schemeClr val="dk2"/>
                </a:solidFill>
              </a:defRPr>
            </a:lvl1pPr>
            <a:lvl2pPr marL="914400" lvl="1" indent="-228600" algn="l">
              <a:spcBef>
                <a:spcPts val="640"/>
              </a:spcBef>
              <a:spcAft>
                <a:spcPts val="0"/>
              </a:spcAft>
              <a:buClr>
                <a:srgbClr val="474947"/>
              </a:buClr>
              <a:buSzPts val="3200"/>
              <a:buFont typeface="Noto Sans Symbols"/>
              <a:buNone/>
              <a:defRPr>
                <a:solidFill>
                  <a:srgbClr val="474947"/>
                </a:solidFill>
              </a:defRPr>
            </a:lvl2pPr>
            <a:lvl3pPr marL="1371600" lvl="2" indent="-228600" algn="l">
              <a:spcBef>
                <a:spcPts val="480"/>
              </a:spcBef>
              <a:spcAft>
                <a:spcPts val="0"/>
              </a:spcAft>
              <a:buClr>
                <a:srgbClr val="474947"/>
              </a:buClr>
              <a:buSzPts val="2400"/>
              <a:buFont typeface="Noto Sans Symbols"/>
              <a:buNone/>
              <a:defRPr>
                <a:solidFill>
                  <a:srgbClr val="474947"/>
                </a:solidFill>
              </a:defRPr>
            </a:lvl3pPr>
            <a:lvl4pPr marL="1828800" lvl="3" indent="-228600" algn="l">
              <a:spcBef>
                <a:spcPts val="480"/>
              </a:spcBef>
              <a:spcAft>
                <a:spcPts val="0"/>
              </a:spcAft>
              <a:buClr>
                <a:srgbClr val="474947"/>
              </a:buClr>
              <a:buSzPts val="2400"/>
              <a:buFont typeface="Noto Sans Symbols"/>
              <a:buNone/>
              <a:defRPr>
                <a:solidFill>
                  <a:srgbClr val="474947"/>
                </a:solidFill>
              </a:defRPr>
            </a:lvl4pPr>
            <a:lvl5pPr marL="2286000" lvl="4" indent="-228600" algn="l">
              <a:spcBef>
                <a:spcPts val="400"/>
              </a:spcBef>
              <a:spcAft>
                <a:spcPts val="0"/>
              </a:spcAft>
              <a:buClr>
                <a:srgbClr val="474947"/>
              </a:buClr>
              <a:buSzPts val="2000"/>
              <a:buFont typeface="Noto Sans Symbols"/>
              <a:buNone/>
              <a:defRPr>
                <a:solidFill>
                  <a:srgbClr val="474947"/>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270791" y="360363"/>
            <a:ext cx="8100372" cy="720000"/>
          </a:xfrm>
          <a:prstGeom prst="rect">
            <a:avLst/>
          </a:prstGeom>
          <a:noFill/>
          <a:ln>
            <a:noFill/>
          </a:ln>
        </p:spPr>
        <p:txBody>
          <a:bodyPr spcFirstLastPara="1" wrap="square" lIns="0" tIns="0" rIns="0" bIns="0" anchor="ctr" anchorCtr="0"/>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Only">
  <p:cSld name="Content Only">
    <p:spTree>
      <p:nvGrpSpPr>
        <p:cNvPr id="1" name="Shape 43"/>
        <p:cNvGrpSpPr/>
        <p:nvPr/>
      </p:nvGrpSpPr>
      <p:grpSpPr>
        <a:xfrm>
          <a:off x="0" y="0"/>
          <a:ext cx="0" cy="0"/>
          <a:chOff x="0" y="0"/>
          <a:chExt cx="0" cy="0"/>
        </a:xfrm>
      </p:grpSpPr>
      <p:sp>
        <p:nvSpPr>
          <p:cNvPr id="44" name="Google Shape;44;p8"/>
          <p:cNvSpPr txBox="1">
            <a:spLocks noGrp="1"/>
          </p:cNvSpPr>
          <p:nvPr>
            <p:ph type="body" idx="1"/>
          </p:nvPr>
        </p:nvSpPr>
        <p:spPr>
          <a:xfrm>
            <a:off x="270106" y="360363"/>
            <a:ext cx="8100372" cy="5759450"/>
          </a:xfrm>
          <a:prstGeom prst="rect">
            <a:avLst/>
          </a:prstGeom>
          <a:noFill/>
          <a:ln>
            <a:noFill/>
          </a:ln>
        </p:spPr>
        <p:txBody>
          <a:bodyPr spcFirstLastPara="1" wrap="square" lIns="0" tIns="0" rIns="0" bIns="0" anchor="t" anchorCtr="0"/>
          <a:lstStyle>
            <a:lvl1pPr marL="457200" lvl="0" indent="-228600" algn="l">
              <a:spcBef>
                <a:spcPts val="720"/>
              </a:spcBef>
              <a:spcAft>
                <a:spcPts val="0"/>
              </a:spcAft>
              <a:buClr>
                <a:schemeClr val="dk2"/>
              </a:buClr>
              <a:buSzPts val="3600"/>
              <a:buFont typeface="Noto Sans Symbols"/>
              <a:buNone/>
              <a:defRPr>
                <a:solidFill>
                  <a:schemeClr val="dk2"/>
                </a:solidFill>
              </a:defRPr>
            </a:lvl1pPr>
            <a:lvl2pPr marL="914400" lvl="1" indent="-228600" algn="l">
              <a:spcBef>
                <a:spcPts val="640"/>
              </a:spcBef>
              <a:spcAft>
                <a:spcPts val="0"/>
              </a:spcAft>
              <a:buClr>
                <a:srgbClr val="474947"/>
              </a:buClr>
              <a:buSzPts val="3200"/>
              <a:buFont typeface="Noto Sans Symbols"/>
              <a:buNone/>
              <a:defRPr>
                <a:solidFill>
                  <a:srgbClr val="474947"/>
                </a:solidFill>
              </a:defRPr>
            </a:lvl2pPr>
            <a:lvl3pPr marL="1371600" lvl="2" indent="-228600" algn="l">
              <a:spcBef>
                <a:spcPts val="480"/>
              </a:spcBef>
              <a:spcAft>
                <a:spcPts val="0"/>
              </a:spcAft>
              <a:buClr>
                <a:srgbClr val="474947"/>
              </a:buClr>
              <a:buSzPts val="2400"/>
              <a:buFont typeface="Noto Sans Symbols"/>
              <a:buNone/>
              <a:defRPr>
                <a:solidFill>
                  <a:srgbClr val="474947"/>
                </a:solidFill>
              </a:defRPr>
            </a:lvl3pPr>
            <a:lvl4pPr marL="1828800" lvl="3" indent="-228600" algn="l">
              <a:spcBef>
                <a:spcPts val="480"/>
              </a:spcBef>
              <a:spcAft>
                <a:spcPts val="0"/>
              </a:spcAft>
              <a:buClr>
                <a:srgbClr val="474947"/>
              </a:buClr>
              <a:buSzPts val="2400"/>
              <a:buFont typeface="Noto Sans Symbols"/>
              <a:buNone/>
              <a:defRPr>
                <a:solidFill>
                  <a:srgbClr val="474947"/>
                </a:solidFill>
              </a:defRPr>
            </a:lvl4pPr>
            <a:lvl5pPr marL="2286000" lvl="4" indent="-228600" algn="l">
              <a:spcBef>
                <a:spcPts val="400"/>
              </a:spcBef>
              <a:spcAft>
                <a:spcPts val="0"/>
              </a:spcAft>
              <a:buClr>
                <a:srgbClr val="474947"/>
              </a:buClr>
              <a:buSzPts val="2000"/>
              <a:buFont typeface="Noto Sans Symbols"/>
              <a:buNone/>
              <a:defRPr>
                <a:solidFill>
                  <a:srgbClr val="474947"/>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270791" y="360363"/>
            <a:ext cx="8100372" cy="720000"/>
          </a:xfrm>
          <a:prstGeom prst="rect">
            <a:avLst/>
          </a:prstGeom>
          <a:noFill/>
          <a:ln>
            <a:noFill/>
          </a:ln>
        </p:spPr>
        <p:txBody>
          <a:bodyPr spcFirstLastPara="1" wrap="square" lIns="0" tIns="0" rIns="0" bIns="0" anchor="ctr" anchorCtr="0"/>
          <a:lstStyle>
            <a:lvl1pPr lvl="0" algn="l">
              <a:spcBef>
                <a:spcPts val="0"/>
              </a:spcBef>
              <a:spcAft>
                <a:spcPts val="0"/>
              </a:spcAft>
              <a:buClr>
                <a:schemeClr val="accent1"/>
              </a:buClr>
              <a:buSzPts val="44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9"/>
          <p:cNvSpPr txBox="1">
            <a:spLocks noGrp="1"/>
          </p:cNvSpPr>
          <p:nvPr>
            <p:ph type="body" idx="1"/>
          </p:nvPr>
        </p:nvSpPr>
        <p:spPr>
          <a:xfrm>
            <a:off x="270792" y="1439863"/>
            <a:ext cx="4048481" cy="4679950"/>
          </a:xfrm>
          <a:prstGeom prst="rect">
            <a:avLst/>
          </a:prstGeom>
          <a:noFill/>
          <a:ln>
            <a:noFill/>
          </a:ln>
        </p:spPr>
        <p:txBody>
          <a:bodyPr spcFirstLastPara="1" wrap="square" lIns="0" tIns="0" rIns="180000" bIns="0" anchor="t" anchorCtr="0"/>
          <a:lstStyle>
            <a:lvl1pPr marL="457200" lvl="0" indent="-228600" algn="l">
              <a:spcBef>
                <a:spcPts val="560"/>
              </a:spcBef>
              <a:spcAft>
                <a:spcPts val="0"/>
              </a:spcAft>
              <a:buClr>
                <a:schemeClr val="dk2"/>
              </a:buClr>
              <a:buSzPts val="2800"/>
              <a:buNone/>
              <a:defRPr sz="2800"/>
            </a:lvl1pPr>
            <a:lvl2pPr marL="914400" lvl="1" indent="-228600" algn="l">
              <a:spcBef>
                <a:spcPts val="480"/>
              </a:spcBef>
              <a:spcAft>
                <a:spcPts val="0"/>
              </a:spcAft>
              <a:buClr>
                <a:schemeClr val="dk2"/>
              </a:buClr>
              <a:buSzPts val="2400"/>
              <a:buNone/>
              <a:defRPr sz="2400"/>
            </a:lvl2pPr>
            <a:lvl3pPr marL="1371600" lvl="2" indent="-228600" algn="l">
              <a:spcBef>
                <a:spcPts val="400"/>
              </a:spcBef>
              <a:spcAft>
                <a:spcPts val="0"/>
              </a:spcAft>
              <a:buClr>
                <a:schemeClr val="dk2"/>
              </a:buClr>
              <a:buSzPts val="2000"/>
              <a:buNone/>
              <a:defRPr sz="2000"/>
            </a:lvl3pPr>
            <a:lvl4pPr marL="1828800" lvl="3" indent="-228600" algn="l">
              <a:spcBef>
                <a:spcPts val="360"/>
              </a:spcBef>
              <a:spcAft>
                <a:spcPts val="0"/>
              </a:spcAft>
              <a:buClr>
                <a:schemeClr val="dk2"/>
              </a:buClr>
              <a:buSzPts val="1800"/>
              <a:buNone/>
              <a:defRPr sz="1800"/>
            </a:lvl4pPr>
            <a:lvl5pPr marL="2286000" lvl="4" indent="-228600" algn="l">
              <a:spcBef>
                <a:spcPts val="360"/>
              </a:spcBef>
              <a:spcAft>
                <a:spcPts val="0"/>
              </a:spcAft>
              <a:buClr>
                <a:schemeClr val="dk2"/>
              </a:buClr>
              <a:buSzPts val="1800"/>
              <a:buNone/>
              <a:defRPr sz="1800"/>
            </a:lvl5pPr>
            <a:lvl6pPr marL="2743200" lvl="5" indent="-372617" algn="l">
              <a:spcBef>
                <a:spcPts val="454"/>
              </a:spcBef>
              <a:spcAft>
                <a:spcPts val="0"/>
              </a:spcAft>
              <a:buClr>
                <a:schemeClr val="dk1"/>
              </a:buClr>
              <a:buSzPts val="2268"/>
              <a:buChar char="•"/>
              <a:defRPr sz="2268"/>
            </a:lvl6pPr>
            <a:lvl7pPr marL="3200400" lvl="6" indent="-372617" algn="l">
              <a:spcBef>
                <a:spcPts val="454"/>
              </a:spcBef>
              <a:spcAft>
                <a:spcPts val="0"/>
              </a:spcAft>
              <a:buClr>
                <a:schemeClr val="dk1"/>
              </a:buClr>
              <a:buSzPts val="2268"/>
              <a:buChar char="•"/>
              <a:defRPr sz="2268"/>
            </a:lvl7pPr>
            <a:lvl8pPr marL="3657600" lvl="7" indent="-372617" algn="l">
              <a:spcBef>
                <a:spcPts val="454"/>
              </a:spcBef>
              <a:spcAft>
                <a:spcPts val="0"/>
              </a:spcAft>
              <a:buClr>
                <a:schemeClr val="dk1"/>
              </a:buClr>
              <a:buSzPts val="2268"/>
              <a:buChar char="•"/>
              <a:defRPr sz="2268"/>
            </a:lvl8pPr>
            <a:lvl9pPr marL="4114800" lvl="8" indent="-372617" algn="l">
              <a:spcBef>
                <a:spcPts val="454"/>
              </a:spcBef>
              <a:spcAft>
                <a:spcPts val="0"/>
              </a:spcAft>
              <a:buClr>
                <a:schemeClr val="dk1"/>
              </a:buClr>
              <a:buSzPts val="2268"/>
              <a:buChar char="•"/>
              <a:defRPr sz="2268"/>
            </a:lvl9pPr>
          </a:lstStyle>
          <a:p>
            <a:endParaRPr/>
          </a:p>
        </p:txBody>
      </p:sp>
      <p:sp>
        <p:nvSpPr>
          <p:cNvPr id="48" name="Google Shape;48;p9"/>
          <p:cNvSpPr txBox="1">
            <a:spLocks noGrp="1"/>
          </p:cNvSpPr>
          <p:nvPr>
            <p:ph type="body" idx="2"/>
          </p:nvPr>
        </p:nvSpPr>
        <p:spPr>
          <a:xfrm>
            <a:off x="4320979" y="1439863"/>
            <a:ext cx="4049501" cy="4679950"/>
          </a:xfrm>
          <a:prstGeom prst="rect">
            <a:avLst/>
          </a:prstGeom>
          <a:noFill/>
          <a:ln>
            <a:noFill/>
          </a:ln>
        </p:spPr>
        <p:txBody>
          <a:bodyPr spcFirstLastPara="1" wrap="square" lIns="180000" tIns="0" rIns="0" bIns="0" anchor="t" anchorCtr="0"/>
          <a:lstStyle>
            <a:lvl1pPr marL="457200" lvl="0" indent="-228600" algn="l">
              <a:spcBef>
                <a:spcPts val="560"/>
              </a:spcBef>
              <a:spcAft>
                <a:spcPts val="0"/>
              </a:spcAft>
              <a:buClr>
                <a:schemeClr val="dk2"/>
              </a:buClr>
              <a:buSzPts val="2800"/>
              <a:buNone/>
              <a:defRPr sz="2800"/>
            </a:lvl1pPr>
            <a:lvl2pPr marL="914400" lvl="1" indent="-228600" algn="l">
              <a:spcBef>
                <a:spcPts val="480"/>
              </a:spcBef>
              <a:spcAft>
                <a:spcPts val="0"/>
              </a:spcAft>
              <a:buClr>
                <a:schemeClr val="dk2"/>
              </a:buClr>
              <a:buSzPts val="2400"/>
              <a:buNone/>
              <a:defRPr sz="2400"/>
            </a:lvl2pPr>
            <a:lvl3pPr marL="1371600" lvl="2" indent="-228600" algn="l">
              <a:spcBef>
                <a:spcPts val="400"/>
              </a:spcBef>
              <a:spcAft>
                <a:spcPts val="0"/>
              </a:spcAft>
              <a:buClr>
                <a:schemeClr val="dk2"/>
              </a:buClr>
              <a:buSzPts val="2000"/>
              <a:buNone/>
              <a:defRPr sz="2000"/>
            </a:lvl3pPr>
            <a:lvl4pPr marL="1828800" lvl="3" indent="-228600" algn="l">
              <a:spcBef>
                <a:spcPts val="360"/>
              </a:spcBef>
              <a:spcAft>
                <a:spcPts val="0"/>
              </a:spcAft>
              <a:buClr>
                <a:schemeClr val="dk2"/>
              </a:buClr>
              <a:buSzPts val="1800"/>
              <a:buNone/>
              <a:defRPr sz="1800"/>
            </a:lvl4pPr>
            <a:lvl5pPr marL="2286000" lvl="4" indent="-228600" algn="l">
              <a:spcBef>
                <a:spcPts val="360"/>
              </a:spcBef>
              <a:spcAft>
                <a:spcPts val="0"/>
              </a:spcAft>
              <a:buClr>
                <a:schemeClr val="dk2"/>
              </a:buClr>
              <a:buSzPts val="1800"/>
              <a:buNone/>
              <a:defRPr sz="1800"/>
            </a:lvl5pPr>
            <a:lvl6pPr marL="2743200" lvl="5" indent="-372617" algn="l">
              <a:spcBef>
                <a:spcPts val="454"/>
              </a:spcBef>
              <a:spcAft>
                <a:spcPts val="0"/>
              </a:spcAft>
              <a:buClr>
                <a:schemeClr val="dk1"/>
              </a:buClr>
              <a:buSzPts val="2268"/>
              <a:buChar char="•"/>
              <a:defRPr sz="2268"/>
            </a:lvl6pPr>
            <a:lvl7pPr marL="3200400" lvl="6" indent="-372617" algn="l">
              <a:spcBef>
                <a:spcPts val="454"/>
              </a:spcBef>
              <a:spcAft>
                <a:spcPts val="0"/>
              </a:spcAft>
              <a:buClr>
                <a:schemeClr val="dk1"/>
              </a:buClr>
              <a:buSzPts val="2268"/>
              <a:buChar char="•"/>
              <a:defRPr sz="2268"/>
            </a:lvl7pPr>
            <a:lvl8pPr marL="3657600" lvl="7" indent="-372617" algn="l">
              <a:spcBef>
                <a:spcPts val="454"/>
              </a:spcBef>
              <a:spcAft>
                <a:spcPts val="0"/>
              </a:spcAft>
              <a:buClr>
                <a:schemeClr val="dk1"/>
              </a:buClr>
              <a:buSzPts val="2268"/>
              <a:buChar char="•"/>
              <a:defRPr sz="2268"/>
            </a:lvl8pPr>
            <a:lvl9pPr marL="4114800" lvl="8" indent="-372617" algn="l">
              <a:spcBef>
                <a:spcPts val="454"/>
              </a:spcBef>
              <a:spcAft>
                <a:spcPts val="0"/>
              </a:spcAft>
              <a:buClr>
                <a:schemeClr val="dk1"/>
              </a:buClr>
              <a:buSzPts val="2268"/>
              <a:buChar char="•"/>
              <a:defRPr sz="2268"/>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70791" y="360363"/>
            <a:ext cx="8100372" cy="720000"/>
          </a:xfrm>
          <a:prstGeom prst="rect">
            <a:avLst/>
          </a:prstGeom>
          <a:noFill/>
          <a:ln>
            <a:noFill/>
          </a:ln>
        </p:spPr>
        <p:txBody>
          <a:bodyPr spcFirstLastPara="1" wrap="square" lIns="0" tIns="0" rIns="0" bIns="0" anchor="ctr" anchorCtr="0"/>
          <a:lstStyle>
            <a:lvl1pPr marR="0" lvl="0" algn="l" rtl="0">
              <a:spcBef>
                <a:spcPts val="0"/>
              </a:spcBef>
              <a:spcAft>
                <a:spcPts val="0"/>
              </a:spcAft>
              <a:buClr>
                <a:schemeClr val="accent1"/>
              </a:buClr>
              <a:buSzPts val="4400"/>
              <a:buFont typeface="Quattrocento Sans"/>
              <a:buNone/>
              <a:defRPr sz="4400" b="0"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270106" y="1439813"/>
            <a:ext cx="8100372" cy="4680000"/>
          </a:xfrm>
          <a:prstGeom prst="rect">
            <a:avLst/>
          </a:prstGeom>
          <a:noFill/>
          <a:ln>
            <a:noFill/>
          </a:ln>
        </p:spPr>
        <p:txBody>
          <a:bodyPr spcFirstLastPara="1" wrap="square" lIns="0" tIns="0" rIns="0" bIns="0" anchor="t" anchorCtr="0"/>
          <a:lstStyle>
            <a:lvl1pPr marL="457200" marR="0" lvl="0" indent="-228600" algn="l" rtl="0">
              <a:spcBef>
                <a:spcPts val="720"/>
              </a:spcBef>
              <a:spcAft>
                <a:spcPts val="0"/>
              </a:spcAft>
              <a:buClr>
                <a:schemeClr val="dk2"/>
              </a:buClr>
              <a:buSzPts val="3600"/>
              <a:buFont typeface="Noto Sans Symbols"/>
              <a:buNone/>
              <a:defRPr sz="3600" b="0" i="0" u="none" strike="noStrike" cap="none">
                <a:solidFill>
                  <a:schemeClr val="dk2"/>
                </a:solidFill>
                <a:latin typeface="Quattrocento Sans"/>
                <a:ea typeface="Quattrocento Sans"/>
                <a:cs typeface="Quattrocento Sans"/>
                <a:sym typeface="Quattrocento Sans"/>
              </a:defRPr>
            </a:lvl1pPr>
            <a:lvl2pPr marL="914400" marR="0" lvl="1" indent="-228600" algn="l" rtl="0">
              <a:spcBef>
                <a:spcPts val="640"/>
              </a:spcBef>
              <a:spcAft>
                <a:spcPts val="0"/>
              </a:spcAft>
              <a:buClr>
                <a:schemeClr val="dk2"/>
              </a:buClr>
              <a:buSzPts val="3200"/>
              <a:buFont typeface="Noto Sans Symbols"/>
              <a:buNone/>
              <a:defRPr sz="3200" b="0" i="0" u="none" strike="noStrike" cap="none">
                <a:solidFill>
                  <a:schemeClr val="dk2"/>
                </a:solidFill>
                <a:latin typeface="Quattrocento Sans"/>
                <a:ea typeface="Quattrocento Sans"/>
                <a:cs typeface="Quattrocento Sans"/>
                <a:sym typeface="Quattrocento Sans"/>
              </a:defRPr>
            </a:lvl2pPr>
            <a:lvl3pPr marL="1371600" marR="0" lvl="2" indent="-228600" algn="l" rtl="0">
              <a:spcBef>
                <a:spcPts val="480"/>
              </a:spcBef>
              <a:spcAft>
                <a:spcPts val="0"/>
              </a:spcAft>
              <a:buClr>
                <a:schemeClr val="dk2"/>
              </a:buClr>
              <a:buSzPts val="2400"/>
              <a:buFont typeface="Noto Sans Symbols"/>
              <a:buNone/>
              <a:defRPr sz="2400" b="0" i="0" u="none" strike="noStrike" cap="none">
                <a:solidFill>
                  <a:schemeClr val="dk2"/>
                </a:solidFill>
                <a:latin typeface="Quattrocento Sans"/>
                <a:ea typeface="Quattrocento Sans"/>
                <a:cs typeface="Quattrocento Sans"/>
                <a:sym typeface="Quattrocento Sans"/>
              </a:defRPr>
            </a:lvl3pPr>
            <a:lvl4pPr marL="1828800" marR="0" lvl="3" indent="-228600" algn="l" rtl="0">
              <a:spcBef>
                <a:spcPts val="480"/>
              </a:spcBef>
              <a:spcAft>
                <a:spcPts val="0"/>
              </a:spcAft>
              <a:buClr>
                <a:schemeClr val="dk2"/>
              </a:buClr>
              <a:buSzPts val="2400"/>
              <a:buFont typeface="Noto Sans Symbols"/>
              <a:buNone/>
              <a:defRPr sz="2400" b="0" i="0" u="none" strike="noStrike" cap="none">
                <a:solidFill>
                  <a:schemeClr val="dk2"/>
                </a:solidFill>
                <a:latin typeface="Quattrocento Sans"/>
                <a:ea typeface="Quattrocento Sans"/>
                <a:cs typeface="Quattrocento Sans"/>
                <a:sym typeface="Quattrocento Sans"/>
              </a:defRPr>
            </a:lvl4pPr>
            <a:lvl5pPr marL="2286000" marR="0" lvl="4" indent="-228600" algn="l" rtl="0">
              <a:spcBef>
                <a:spcPts val="400"/>
              </a:spcBef>
              <a:spcAft>
                <a:spcPts val="0"/>
              </a:spcAft>
              <a:buClr>
                <a:schemeClr val="dk2"/>
              </a:buClr>
              <a:buSzPts val="2000"/>
              <a:buFont typeface="Noto Sans Symbols"/>
              <a:buNone/>
              <a:defRPr sz="2000" b="0" i="0" u="none" strike="noStrike" cap="none">
                <a:solidFill>
                  <a:schemeClr val="dk2"/>
                </a:solidFill>
                <a:latin typeface="Quattrocento Sans"/>
                <a:ea typeface="Quattrocento Sans"/>
                <a:cs typeface="Quattrocento Sans"/>
                <a:sym typeface="Quattrocento Sans"/>
              </a:defRPr>
            </a:lvl5pPr>
            <a:lvl6pPr marL="2743200" marR="0" lvl="5" indent="-388620" algn="l" rtl="0">
              <a:spcBef>
                <a:spcPts val="504"/>
              </a:spcBef>
              <a:spcAft>
                <a:spcPts val="0"/>
              </a:spcAft>
              <a:buClr>
                <a:schemeClr val="dk1"/>
              </a:buClr>
              <a:buSzPts val="2520"/>
              <a:buFont typeface="Arial"/>
              <a:buChar char="•"/>
              <a:defRPr sz="2520" b="0" i="0" u="none" strike="noStrike" cap="none">
                <a:solidFill>
                  <a:schemeClr val="dk1"/>
                </a:solidFill>
                <a:latin typeface="Quattrocento Sans"/>
                <a:ea typeface="Quattrocento Sans"/>
                <a:cs typeface="Quattrocento Sans"/>
                <a:sym typeface="Quattrocento Sans"/>
              </a:defRPr>
            </a:lvl6pPr>
            <a:lvl7pPr marL="3200400" marR="0" lvl="6" indent="-388620" algn="l" rtl="0">
              <a:spcBef>
                <a:spcPts val="504"/>
              </a:spcBef>
              <a:spcAft>
                <a:spcPts val="0"/>
              </a:spcAft>
              <a:buClr>
                <a:schemeClr val="dk1"/>
              </a:buClr>
              <a:buSzPts val="2520"/>
              <a:buFont typeface="Arial"/>
              <a:buChar char="•"/>
              <a:defRPr sz="2520" b="0" i="0" u="none" strike="noStrike" cap="none">
                <a:solidFill>
                  <a:schemeClr val="dk1"/>
                </a:solidFill>
                <a:latin typeface="Quattrocento Sans"/>
                <a:ea typeface="Quattrocento Sans"/>
                <a:cs typeface="Quattrocento Sans"/>
                <a:sym typeface="Quattrocento Sans"/>
              </a:defRPr>
            </a:lvl7pPr>
            <a:lvl8pPr marL="3657600" marR="0" lvl="7" indent="-388620" algn="l" rtl="0">
              <a:spcBef>
                <a:spcPts val="504"/>
              </a:spcBef>
              <a:spcAft>
                <a:spcPts val="0"/>
              </a:spcAft>
              <a:buClr>
                <a:schemeClr val="dk1"/>
              </a:buClr>
              <a:buSzPts val="2520"/>
              <a:buFont typeface="Arial"/>
              <a:buChar char="•"/>
              <a:defRPr sz="2520" b="0" i="0" u="none" strike="noStrike" cap="none">
                <a:solidFill>
                  <a:schemeClr val="dk1"/>
                </a:solidFill>
                <a:latin typeface="Quattrocento Sans"/>
                <a:ea typeface="Quattrocento Sans"/>
                <a:cs typeface="Quattrocento Sans"/>
                <a:sym typeface="Quattrocento Sans"/>
              </a:defRPr>
            </a:lvl8pPr>
            <a:lvl9pPr marL="4114800" marR="0" lvl="8" indent="-388620" algn="l" rtl="0">
              <a:spcBef>
                <a:spcPts val="504"/>
              </a:spcBef>
              <a:spcAft>
                <a:spcPts val="0"/>
              </a:spcAft>
              <a:buClr>
                <a:schemeClr val="dk1"/>
              </a:buClr>
              <a:buSzPts val="2520"/>
              <a:buFont typeface="Arial"/>
              <a:buChar char="•"/>
              <a:defRPr sz="2520" b="0" i="0" u="none" strike="noStrike" cap="none">
                <a:solidFill>
                  <a:schemeClr val="dk1"/>
                </a:solidFill>
                <a:latin typeface="Quattrocento Sans"/>
                <a:ea typeface="Quattrocento Sans"/>
                <a:cs typeface="Quattrocento Sans"/>
                <a:sym typeface="Quattrocento Sans"/>
              </a:defRPr>
            </a:lvl9pPr>
          </a:lstStyle>
          <a:p>
            <a:endParaRPr/>
          </a:p>
        </p:txBody>
      </p:sp>
      <p:sp>
        <p:nvSpPr>
          <p:cNvPr id="8" name="Google Shape;8;p1"/>
          <p:cNvSpPr txBox="1"/>
          <p:nvPr/>
        </p:nvSpPr>
        <p:spPr>
          <a:xfrm>
            <a:off x="1190699" y="1153076"/>
            <a:ext cx="184731" cy="44133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268">
              <a:solidFill>
                <a:schemeClr val="dk1"/>
              </a:solidFill>
              <a:latin typeface="Quattrocento Sans"/>
              <a:ea typeface="Quattrocento Sans"/>
              <a:cs typeface="Quattrocento Sans"/>
              <a:sym typeface="Quattrocento Sans"/>
            </a:endParaRPr>
          </a:p>
        </p:txBody>
      </p:sp>
      <p:pic>
        <p:nvPicPr>
          <p:cNvPr id="9" name="Google Shape;9;p1"/>
          <p:cNvPicPr preferRelativeResize="0"/>
          <p:nvPr/>
        </p:nvPicPr>
        <p:blipFill rotWithShape="1">
          <a:blip r:embed="rId12">
            <a:alphaModFix/>
          </a:blip>
          <a:srcRect/>
          <a:stretch/>
        </p:blipFill>
        <p:spPr>
          <a:xfrm>
            <a:off x="8035570" y="5940175"/>
            <a:ext cx="469984" cy="360000"/>
          </a:xfrm>
          <a:prstGeom prst="rect">
            <a:avLst/>
          </a:prstGeom>
          <a:noFill/>
          <a:ln>
            <a:noFill/>
          </a:ln>
        </p:spPr>
      </p:pic>
      <p:sp>
        <p:nvSpPr>
          <p:cNvPr id="10" name="Google Shape;10;p1"/>
          <p:cNvSpPr txBox="1"/>
          <p:nvPr/>
        </p:nvSpPr>
        <p:spPr>
          <a:xfrm>
            <a:off x="296914" y="6170605"/>
            <a:ext cx="2173746"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accent1"/>
                </a:solidFill>
                <a:latin typeface="Source Sans Pro Light"/>
                <a:ea typeface="Source Sans Pro Light"/>
                <a:cs typeface="Source Sans Pro Light"/>
                <a:sym typeface="Source Sans Pro Light"/>
              </a:rPr>
              <a:t>#831 | South Island 2019</a:t>
            </a:r>
            <a:endParaRPr sz="1200" b="1">
              <a:solidFill>
                <a:schemeClr val="accent1"/>
              </a:solidFill>
              <a:latin typeface="Source Sans Pro Light"/>
              <a:ea typeface="Source Sans Pro Light"/>
              <a:cs typeface="Source Sans Pro Light"/>
              <a:sym typeface="Source Sans Pro Light"/>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381">
          <p15:clr>
            <a:srgbClr val="F26B43"/>
          </p15:clr>
        </p15:guide>
        <p15:guide id="2" pos="2722">
          <p15:clr>
            <a:srgbClr val="F26B43"/>
          </p15:clr>
        </p15:guide>
        <p15:guide id="3" pos="5273">
          <p15:clr>
            <a:srgbClr val="F26B43"/>
          </p15:clr>
        </p15:guide>
        <p15:guide id="4" pos="170">
          <p15:clr>
            <a:srgbClr val="F26B43"/>
          </p15:clr>
        </p15:guide>
        <p15:guide id="5" orient="horz" pos="227">
          <p15:clr>
            <a:srgbClr val="F26B43"/>
          </p15:clr>
        </p15:guide>
        <p15:guide id="6" orient="horz" pos="680">
          <p15:clr>
            <a:srgbClr val="F26B43"/>
          </p15:clr>
        </p15:guide>
        <p15:guide id="7" orient="horz" pos="907">
          <p15:clr>
            <a:srgbClr val="F26B43"/>
          </p15:clr>
        </p15:guide>
        <p15:guide id="8" orient="horz" pos="3855">
          <p15:clr>
            <a:srgbClr val="F26B43"/>
          </p15:clr>
        </p15:guide>
        <p15:guide id="9" orient="horz" pos="204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2"/>
          <p:cNvSpPr txBox="1">
            <a:spLocks noGrp="1"/>
          </p:cNvSpPr>
          <p:nvPr>
            <p:ph type="ctrTitle"/>
          </p:nvPr>
        </p:nvSpPr>
        <p:spPr>
          <a:xfrm>
            <a:off x="2062600" y="1439875"/>
            <a:ext cx="6435000" cy="6552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US" sz="1800" b="1">
                <a:solidFill>
                  <a:srgbClr val="4A86E8"/>
                </a:solidFill>
                <a:latin typeface="Arial"/>
                <a:ea typeface="Arial"/>
                <a:cs typeface="Arial"/>
                <a:sym typeface="Arial"/>
              </a:rPr>
              <a:t>Introducing Security to SQL Server - for the rest of us</a:t>
            </a:r>
            <a:r>
              <a:rPr lang="en-US" sz="2800" b="1">
                <a:solidFill>
                  <a:srgbClr val="4A86E8"/>
                </a:solidFill>
                <a:latin typeface="Arial"/>
                <a:ea typeface="Arial"/>
                <a:cs typeface="Arial"/>
                <a:sym typeface="Arial"/>
              </a:rPr>
              <a:t>.</a:t>
            </a:r>
            <a:endParaRPr b="1">
              <a:solidFill>
                <a:srgbClr val="4A86E8"/>
              </a:solidFill>
            </a:endParaRPr>
          </a:p>
        </p:txBody>
      </p:sp>
      <p:sp>
        <p:nvSpPr>
          <p:cNvPr id="57" name="Google Shape;57;p12"/>
          <p:cNvSpPr txBox="1">
            <a:spLocks noGrp="1"/>
          </p:cNvSpPr>
          <p:nvPr>
            <p:ph type="body" idx="1"/>
          </p:nvPr>
        </p:nvSpPr>
        <p:spPr>
          <a:xfrm>
            <a:off x="270880" y="360588"/>
            <a:ext cx="8100194" cy="10795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5200">
                <a:solidFill>
                  <a:srgbClr val="000000"/>
                </a:solidFill>
                <a:latin typeface="Arial"/>
                <a:ea typeface="Arial"/>
                <a:cs typeface="Arial"/>
                <a:sym typeface="Arial"/>
              </a:rPr>
              <a:t>Demystifying Encryption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611775" y="493150"/>
            <a:ext cx="4174500" cy="29727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Clr>
                <a:schemeClr val="accent1"/>
              </a:buClr>
              <a:buSzPts val="6000"/>
              <a:buFont typeface="Quattrocento Sans"/>
              <a:buNone/>
            </a:pPr>
            <a:r>
              <a:rPr lang="en-US"/>
              <a:t>Object Encryption Demo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270791" y="360363"/>
            <a:ext cx="81003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accent1"/>
              </a:buClr>
              <a:buSzPts val="4400"/>
              <a:buFont typeface="Quattrocento Sans"/>
              <a:buNone/>
            </a:pPr>
            <a:r>
              <a:rPr lang="en-US"/>
              <a:t>Backup Encryption</a:t>
            </a:r>
            <a:endParaRPr/>
          </a:p>
        </p:txBody>
      </p:sp>
      <p:sp>
        <p:nvSpPr>
          <p:cNvPr id="126" name="Google Shape;126;p24"/>
          <p:cNvSpPr txBox="1"/>
          <p:nvPr/>
        </p:nvSpPr>
        <p:spPr>
          <a:xfrm>
            <a:off x="389150" y="976438"/>
            <a:ext cx="6378600" cy="4527300"/>
          </a:xfrm>
          <a:prstGeom prst="rect">
            <a:avLst/>
          </a:prstGeom>
          <a:noFill/>
          <a:ln>
            <a:noFill/>
          </a:ln>
        </p:spPr>
        <p:txBody>
          <a:bodyPr spcFirstLastPara="1" wrap="square" lIns="91425" tIns="91425" rIns="91425" bIns="91425" anchor="t" anchorCtr="0">
            <a:noAutofit/>
          </a:bodyPr>
          <a:lstStyle/>
          <a:p>
            <a:pPr marL="457200" lvl="0" indent="-419100" algn="l" rtl="0">
              <a:lnSpc>
                <a:spcPct val="115000"/>
              </a:lnSpc>
              <a:spcBef>
                <a:spcPts val="0"/>
              </a:spcBef>
              <a:spcAft>
                <a:spcPts val="0"/>
              </a:spcAft>
              <a:buClr>
                <a:srgbClr val="595959"/>
              </a:buClr>
              <a:buSzPts val="3000"/>
              <a:buChar char="●"/>
            </a:pPr>
            <a:r>
              <a:rPr lang="en-US" sz="3000" dirty="0">
                <a:solidFill>
                  <a:srgbClr val="595959"/>
                </a:solidFill>
              </a:rPr>
              <a:t>Introduced in SQL Server 2014</a:t>
            </a:r>
            <a:endParaRPr sz="3000" dirty="0">
              <a:solidFill>
                <a:srgbClr val="595959"/>
              </a:solidFill>
            </a:endParaRPr>
          </a:p>
          <a:p>
            <a:pPr marL="457200" lvl="0" indent="-419100" algn="l" rtl="0">
              <a:lnSpc>
                <a:spcPct val="115000"/>
              </a:lnSpc>
              <a:spcBef>
                <a:spcPts val="0"/>
              </a:spcBef>
              <a:spcAft>
                <a:spcPts val="0"/>
              </a:spcAft>
              <a:buClr>
                <a:srgbClr val="595959"/>
              </a:buClr>
              <a:buSzPts val="3000"/>
              <a:buChar char="●"/>
            </a:pPr>
            <a:r>
              <a:rPr lang="en-US" sz="3000" dirty="0">
                <a:solidFill>
                  <a:srgbClr val="595959"/>
                </a:solidFill>
              </a:rPr>
              <a:t>Available in Standard or Enterprise Edition</a:t>
            </a:r>
            <a:endParaRPr sz="3000" dirty="0">
              <a:solidFill>
                <a:srgbClr val="595959"/>
              </a:solidFill>
            </a:endParaRPr>
          </a:p>
          <a:p>
            <a:pPr marL="457200" lvl="0" indent="-419100" algn="l" rtl="0">
              <a:lnSpc>
                <a:spcPct val="115000"/>
              </a:lnSpc>
              <a:spcBef>
                <a:spcPts val="0"/>
              </a:spcBef>
              <a:spcAft>
                <a:spcPts val="0"/>
              </a:spcAft>
              <a:buClr>
                <a:srgbClr val="595959"/>
              </a:buClr>
              <a:buSzPts val="3000"/>
              <a:buChar char="●"/>
            </a:pPr>
            <a:r>
              <a:rPr lang="en-US" sz="3000" dirty="0">
                <a:solidFill>
                  <a:srgbClr val="595959"/>
                </a:solidFill>
              </a:rPr>
              <a:t>Encrypts Native Backup files</a:t>
            </a:r>
            <a:endParaRPr sz="3000" dirty="0">
              <a:solidFill>
                <a:srgbClr val="595959"/>
              </a:solidFill>
            </a:endParaRPr>
          </a:p>
          <a:p>
            <a:pPr marL="457200" lvl="0" indent="-419100" algn="l" rtl="0">
              <a:lnSpc>
                <a:spcPct val="115000"/>
              </a:lnSpc>
              <a:spcBef>
                <a:spcPts val="0"/>
              </a:spcBef>
              <a:spcAft>
                <a:spcPts val="0"/>
              </a:spcAft>
              <a:buClr>
                <a:srgbClr val="595959"/>
              </a:buClr>
              <a:buSzPts val="3000"/>
              <a:buChar char="●"/>
            </a:pPr>
            <a:r>
              <a:rPr lang="en-US" sz="3000" dirty="0">
                <a:solidFill>
                  <a:srgbClr val="595959"/>
                </a:solidFill>
              </a:rPr>
              <a:t>Based on a certificate stored securely within the SQL Server engine</a:t>
            </a:r>
            <a:endParaRPr sz="3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4196050" y="360375"/>
            <a:ext cx="4174500" cy="29727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Clr>
                <a:schemeClr val="accent1"/>
              </a:buClr>
              <a:buSzPts val="6000"/>
              <a:buFont typeface="Quattrocento Sans"/>
              <a:buNone/>
            </a:pPr>
            <a:r>
              <a:rPr lang="en-US"/>
              <a:t>Backup Encryption Demo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270800" y="360380"/>
            <a:ext cx="8100300" cy="1079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accent1"/>
              </a:buClr>
              <a:buSzPts val="4400"/>
              <a:buFont typeface="Quattrocento Sans"/>
              <a:buNone/>
            </a:pPr>
            <a:r>
              <a:rPr lang="en-US"/>
              <a:t>Transparent Data Encryption (TDE)</a:t>
            </a:r>
            <a:endParaRPr/>
          </a:p>
        </p:txBody>
      </p:sp>
      <p:sp>
        <p:nvSpPr>
          <p:cNvPr id="137" name="Google Shape;137;p26"/>
          <p:cNvSpPr txBox="1"/>
          <p:nvPr/>
        </p:nvSpPr>
        <p:spPr>
          <a:xfrm>
            <a:off x="389150" y="1771638"/>
            <a:ext cx="6378600" cy="45273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Clr>
                <a:srgbClr val="595959"/>
              </a:buClr>
              <a:buSzPts val="2400"/>
              <a:buChar char="●"/>
            </a:pPr>
            <a:r>
              <a:rPr lang="en-US" sz="2400" dirty="0">
                <a:solidFill>
                  <a:srgbClr val="595959"/>
                </a:solidFill>
              </a:rPr>
              <a:t>Introduced in SQL 2008 Enterprise Edition</a:t>
            </a:r>
            <a:endParaRPr sz="2400" dirty="0">
              <a:solidFill>
                <a:srgbClr val="595959"/>
              </a:solidFill>
            </a:endParaRPr>
          </a:p>
          <a:p>
            <a:pPr marL="914400" lvl="1" indent="-381000" algn="l" rtl="0">
              <a:lnSpc>
                <a:spcPct val="115000"/>
              </a:lnSpc>
              <a:spcBef>
                <a:spcPts val="0"/>
              </a:spcBef>
              <a:spcAft>
                <a:spcPts val="0"/>
              </a:spcAft>
              <a:buClr>
                <a:srgbClr val="595959"/>
              </a:buClr>
              <a:buSzPts val="2400"/>
              <a:buChar char="○"/>
            </a:pPr>
            <a:r>
              <a:rPr lang="en-US" sz="2400" dirty="0">
                <a:solidFill>
                  <a:srgbClr val="595959"/>
                </a:solidFill>
              </a:rPr>
              <a:t>Still Enterprise Edition Only</a:t>
            </a:r>
            <a:endParaRPr sz="2400" dirty="0">
              <a:solidFill>
                <a:srgbClr val="595959"/>
              </a:solidFill>
            </a:endParaRPr>
          </a:p>
          <a:p>
            <a:pPr marL="457200" lvl="0" indent="-381000" algn="l" rtl="0">
              <a:lnSpc>
                <a:spcPct val="115000"/>
              </a:lnSpc>
              <a:spcBef>
                <a:spcPts val="0"/>
              </a:spcBef>
              <a:spcAft>
                <a:spcPts val="0"/>
              </a:spcAft>
              <a:buClr>
                <a:srgbClr val="595959"/>
              </a:buClr>
              <a:buSzPts val="2400"/>
              <a:buChar char="●"/>
            </a:pPr>
            <a:r>
              <a:rPr lang="en-US" sz="2400" dirty="0">
                <a:solidFill>
                  <a:srgbClr val="595959"/>
                </a:solidFill>
              </a:rPr>
              <a:t>Also based on certificate within the SQL Engine</a:t>
            </a:r>
            <a:endParaRPr sz="2400" dirty="0">
              <a:solidFill>
                <a:srgbClr val="595959"/>
              </a:solidFill>
            </a:endParaRPr>
          </a:p>
          <a:p>
            <a:pPr marL="457200" lvl="0" indent="-381000" algn="l" rtl="0">
              <a:lnSpc>
                <a:spcPct val="115000"/>
              </a:lnSpc>
              <a:spcBef>
                <a:spcPts val="0"/>
              </a:spcBef>
              <a:spcAft>
                <a:spcPts val="0"/>
              </a:spcAft>
              <a:buClr>
                <a:srgbClr val="595959"/>
              </a:buClr>
              <a:buSzPts val="2400"/>
              <a:buChar char="●"/>
            </a:pPr>
            <a:r>
              <a:rPr lang="en-US" sz="2400" dirty="0">
                <a:solidFill>
                  <a:srgbClr val="595959"/>
                </a:solidFill>
              </a:rPr>
              <a:t>Encrypts at rest</a:t>
            </a:r>
            <a:endParaRPr sz="2400" dirty="0">
              <a:solidFill>
                <a:srgbClr val="595959"/>
              </a:solidFill>
            </a:endParaRPr>
          </a:p>
          <a:p>
            <a:pPr marL="914400" lvl="1" indent="-381000" algn="l" rtl="0">
              <a:lnSpc>
                <a:spcPct val="115000"/>
              </a:lnSpc>
              <a:spcBef>
                <a:spcPts val="0"/>
              </a:spcBef>
              <a:spcAft>
                <a:spcPts val="0"/>
              </a:spcAft>
              <a:buClr>
                <a:srgbClr val="595959"/>
              </a:buClr>
              <a:buSzPts val="2400"/>
              <a:buChar char="○"/>
            </a:pPr>
            <a:r>
              <a:rPr lang="en-US" sz="2400" dirty="0">
                <a:solidFill>
                  <a:srgbClr val="595959"/>
                </a:solidFill>
              </a:rPr>
              <a:t>MDF, NDF, LDF files only</a:t>
            </a:r>
            <a:endParaRPr sz="2400" dirty="0">
              <a:solidFill>
                <a:srgbClr val="595959"/>
              </a:solidFill>
            </a:endParaRPr>
          </a:p>
          <a:p>
            <a:pPr marL="457200" lvl="0" indent="-381000" algn="l" rtl="0">
              <a:lnSpc>
                <a:spcPct val="115000"/>
              </a:lnSpc>
              <a:spcBef>
                <a:spcPts val="0"/>
              </a:spcBef>
              <a:spcAft>
                <a:spcPts val="0"/>
              </a:spcAft>
              <a:buClr>
                <a:srgbClr val="595959"/>
              </a:buClr>
              <a:buSzPts val="2400"/>
              <a:buChar char="●"/>
            </a:pPr>
            <a:r>
              <a:rPr lang="en-US" sz="2400" dirty="0">
                <a:solidFill>
                  <a:srgbClr val="595959"/>
                </a:solidFill>
              </a:rPr>
              <a:t>Server-side Encryption and Decryption</a:t>
            </a:r>
            <a:endParaRPr sz="2400" dirty="0">
              <a:solidFill>
                <a:srgbClr val="59595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062425" y="360375"/>
            <a:ext cx="5308200" cy="29727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Clr>
                <a:schemeClr val="accent1"/>
              </a:buClr>
              <a:buSzPts val="6000"/>
              <a:buFont typeface="Quattrocento Sans"/>
              <a:buNone/>
            </a:pPr>
            <a:r>
              <a:rPr lang="en-US"/>
              <a:t>Transparent Data Encryption Demo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xfrm>
            <a:off x="270800" y="360380"/>
            <a:ext cx="8100300" cy="1079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accent1"/>
              </a:buClr>
              <a:buSzPts val="4400"/>
              <a:buFont typeface="Quattrocento Sans"/>
              <a:buNone/>
            </a:pPr>
            <a:r>
              <a:rPr lang="en-US"/>
              <a:t>Transparent Data Encryption (TDE) - Stuff We Learned</a:t>
            </a:r>
            <a:endParaRPr/>
          </a:p>
        </p:txBody>
      </p:sp>
      <p:sp>
        <p:nvSpPr>
          <p:cNvPr id="148" name="Google Shape;148;p28"/>
          <p:cNvSpPr txBox="1"/>
          <p:nvPr/>
        </p:nvSpPr>
        <p:spPr>
          <a:xfrm>
            <a:off x="389150" y="1771650"/>
            <a:ext cx="7114200" cy="45273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Clr>
                <a:srgbClr val="595959"/>
              </a:buClr>
              <a:buSzPts val="2400"/>
              <a:buChar char="●"/>
            </a:pPr>
            <a:r>
              <a:rPr lang="en-US" sz="2400" dirty="0">
                <a:solidFill>
                  <a:srgbClr val="595959"/>
                </a:solidFill>
              </a:rPr>
              <a:t>Encrypting any one database with TDE also encrypts </a:t>
            </a:r>
            <a:r>
              <a:rPr lang="en-US" sz="2400" dirty="0" err="1">
                <a:solidFill>
                  <a:srgbClr val="595959"/>
                </a:solidFill>
              </a:rPr>
              <a:t>TempDB</a:t>
            </a:r>
            <a:endParaRPr sz="2400" dirty="0">
              <a:solidFill>
                <a:srgbClr val="595959"/>
              </a:solidFill>
            </a:endParaRPr>
          </a:p>
          <a:p>
            <a:pPr marL="457200" lvl="0" indent="-381000" algn="l" rtl="0">
              <a:lnSpc>
                <a:spcPct val="115000"/>
              </a:lnSpc>
              <a:spcBef>
                <a:spcPts val="0"/>
              </a:spcBef>
              <a:spcAft>
                <a:spcPts val="0"/>
              </a:spcAft>
              <a:buClr>
                <a:srgbClr val="595959"/>
              </a:buClr>
              <a:buSzPts val="2400"/>
              <a:buChar char="●"/>
            </a:pPr>
            <a:r>
              <a:rPr lang="en-US" sz="2400" dirty="0">
                <a:solidFill>
                  <a:srgbClr val="595959"/>
                </a:solidFill>
              </a:rPr>
              <a:t>Restoring Backups requires the certificate</a:t>
            </a:r>
            <a:endParaRPr sz="2400" dirty="0">
              <a:solidFill>
                <a:srgbClr val="595959"/>
              </a:solidFill>
            </a:endParaRPr>
          </a:p>
          <a:p>
            <a:pPr marL="457200" lvl="0" indent="-381000" algn="l" rtl="0">
              <a:lnSpc>
                <a:spcPct val="115000"/>
              </a:lnSpc>
              <a:spcBef>
                <a:spcPts val="0"/>
              </a:spcBef>
              <a:spcAft>
                <a:spcPts val="0"/>
              </a:spcAft>
              <a:buClr>
                <a:srgbClr val="595959"/>
              </a:buClr>
              <a:buSzPts val="2400"/>
              <a:buChar char="●"/>
            </a:pPr>
            <a:r>
              <a:rPr lang="en-US" sz="2400" dirty="0">
                <a:solidFill>
                  <a:srgbClr val="595959"/>
                </a:solidFill>
              </a:rPr>
              <a:t>Can use TDE AND Backup Encryption</a:t>
            </a:r>
            <a:endParaRPr sz="2400" dirty="0">
              <a:solidFill>
                <a:srgbClr val="595959"/>
              </a:solidFill>
            </a:endParaRPr>
          </a:p>
          <a:p>
            <a:pPr marL="457200" lvl="0" indent="-381000" algn="l" rtl="0">
              <a:lnSpc>
                <a:spcPct val="115000"/>
              </a:lnSpc>
              <a:spcBef>
                <a:spcPts val="0"/>
              </a:spcBef>
              <a:spcAft>
                <a:spcPts val="0"/>
              </a:spcAft>
              <a:buClr>
                <a:srgbClr val="595959"/>
              </a:buClr>
              <a:buSzPts val="2400"/>
              <a:buChar char="●"/>
            </a:pPr>
            <a:r>
              <a:rPr lang="en-US" sz="2400" dirty="0">
                <a:solidFill>
                  <a:srgbClr val="595959"/>
                </a:solidFill>
              </a:rPr>
              <a:t>No blocking while encrypting</a:t>
            </a:r>
            <a:endParaRPr sz="2400" dirty="0">
              <a:solidFill>
                <a:srgbClr val="595959"/>
              </a:solidFill>
            </a:endParaRPr>
          </a:p>
          <a:p>
            <a:pPr marL="457200" lvl="0" indent="-381000" algn="l" rtl="0">
              <a:lnSpc>
                <a:spcPct val="115000"/>
              </a:lnSpc>
              <a:spcBef>
                <a:spcPts val="0"/>
              </a:spcBef>
              <a:spcAft>
                <a:spcPts val="0"/>
              </a:spcAft>
              <a:buClr>
                <a:srgbClr val="595959"/>
              </a:buClr>
              <a:buSzPts val="2400"/>
              <a:buChar char="●"/>
            </a:pPr>
            <a:r>
              <a:rPr lang="en-US" sz="2400" dirty="0">
                <a:solidFill>
                  <a:srgbClr val="595959"/>
                </a:solidFill>
              </a:rPr>
              <a:t>Best Practice is use separate certificates</a:t>
            </a:r>
            <a:endParaRPr sz="2400" dirty="0">
              <a:solidFill>
                <a:srgbClr val="59595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9"/>
          <p:cNvSpPr txBox="1">
            <a:spLocks noGrp="1"/>
          </p:cNvSpPr>
          <p:nvPr>
            <p:ph type="title"/>
          </p:nvPr>
        </p:nvSpPr>
        <p:spPr>
          <a:xfrm>
            <a:off x="270800" y="360380"/>
            <a:ext cx="8100300" cy="1079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accent1"/>
              </a:buClr>
              <a:buSzPts val="4400"/>
              <a:buFont typeface="Quattrocento Sans"/>
              <a:buNone/>
            </a:pPr>
            <a:r>
              <a:rPr lang="en-US"/>
              <a:t>Always Encrypted\Column Encryption</a:t>
            </a:r>
            <a:endParaRPr/>
          </a:p>
        </p:txBody>
      </p:sp>
      <p:sp>
        <p:nvSpPr>
          <p:cNvPr id="154" name="Google Shape;154;p29"/>
          <p:cNvSpPr txBox="1"/>
          <p:nvPr/>
        </p:nvSpPr>
        <p:spPr>
          <a:xfrm>
            <a:off x="389150" y="1771650"/>
            <a:ext cx="7114200" cy="45273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Clr>
                <a:srgbClr val="595959"/>
              </a:buClr>
              <a:buSzPts val="2400"/>
              <a:buChar char="●"/>
            </a:pPr>
            <a:r>
              <a:rPr lang="en-US" sz="2400" dirty="0">
                <a:solidFill>
                  <a:srgbClr val="595959"/>
                </a:solidFill>
              </a:rPr>
              <a:t>Introduced in SQL 2016</a:t>
            </a:r>
            <a:endParaRPr sz="2400" dirty="0">
              <a:solidFill>
                <a:srgbClr val="595959"/>
              </a:solidFill>
            </a:endParaRPr>
          </a:p>
          <a:p>
            <a:pPr marL="914400" lvl="1" indent="-381000" algn="l" rtl="0">
              <a:lnSpc>
                <a:spcPct val="115000"/>
              </a:lnSpc>
              <a:spcBef>
                <a:spcPts val="0"/>
              </a:spcBef>
              <a:spcAft>
                <a:spcPts val="0"/>
              </a:spcAft>
              <a:buClr>
                <a:srgbClr val="595959"/>
              </a:buClr>
              <a:buSzPts val="2400"/>
              <a:buChar char="○"/>
            </a:pPr>
            <a:r>
              <a:rPr lang="en-US" sz="2400" dirty="0">
                <a:solidFill>
                  <a:srgbClr val="595959"/>
                </a:solidFill>
              </a:rPr>
              <a:t>Enterprise Only before SP1</a:t>
            </a:r>
            <a:endParaRPr sz="2400" dirty="0">
              <a:solidFill>
                <a:srgbClr val="595959"/>
              </a:solidFill>
            </a:endParaRPr>
          </a:p>
          <a:p>
            <a:pPr marL="914400" lvl="1" indent="-381000" algn="l" rtl="0">
              <a:lnSpc>
                <a:spcPct val="115000"/>
              </a:lnSpc>
              <a:spcBef>
                <a:spcPts val="0"/>
              </a:spcBef>
              <a:spcAft>
                <a:spcPts val="0"/>
              </a:spcAft>
              <a:buClr>
                <a:srgbClr val="595959"/>
              </a:buClr>
              <a:buSzPts val="2400"/>
              <a:buChar char="○"/>
            </a:pPr>
            <a:r>
              <a:rPr lang="en-US" sz="2400" dirty="0">
                <a:solidFill>
                  <a:srgbClr val="595959"/>
                </a:solidFill>
              </a:rPr>
              <a:t>Standard Edition with release of SP1</a:t>
            </a:r>
            <a:endParaRPr sz="2400" dirty="0">
              <a:solidFill>
                <a:srgbClr val="595959"/>
              </a:solidFill>
            </a:endParaRPr>
          </a:p>
          <a:p>
            <a:pPr marL="457200" lvl="0" indent="-381000" algn="l" rtl="0">
              <a:lnSpc>
                <a:spcPct val="115000"/>
              </a:lnSpc>
              <a:spcBef>
                <a:spcPts val="0"/>
              </a:spcBef>
              <a:spcAft>
                <a:spcPts val="0"/>
              </a:spcAft>
              <a:buClr>
                <a:srgbClr val="595959"/>
              </a:buClr>
              <a:buSzPts val="2400"/>
              <a:buChar char="●"/>
            </a:pPr>
            <a:r>
              <a:rPr lang="en-US" sz="2400" dirty="0">
                <a:solidFill>
                  <a:srgbClr val="595959"/>
                </a:solidFill>
              </a:rPr>
              <a:t>Encrypts Only Specific Columns</a:t>
            </a:r>
            <a:endParaRPr sz="2400" dirty="0">
              <a:solidFill>
                <a:srgbClr val="595959"/>
              </a:solidFill>
            </a:endParaRPr>
          </a:p>
          <a:p>
            <a:pPr marL="457200" lvl="0" indent="-381000" algn="l" rtl="0">
              <a:lnSpc>
                <a:spcPct val="115000"/>
              </a:lnSpc>
              <a:spcBef>
                <a:spcPts val="0"/>
              </a:spcBef>
              <a:spcAft>
                <a:spcPts val="0"/>
              </a:spcAft>
              <a:buClr>
                <a:srgbClr val="595959"/>
              </a:buClr>
              <a:buSzPts val="2400"/>
              <a:buChar char="●"/>
            </a:pPr>
            <a:r>
              <a:rPr lang="en-US" sz="2400" dirty="0">
                <a:solidFill>
                  <a:srgbClr val="595959"/>
                </a:solidFill>
              </a:rPr>
              <a:t>Application Side Encryption and Decryption</a:t>
            </a:r>
            <a:endParaRPr sz="2400" dirty="0">
              <a:solidFill>
                <a:srgbClr val="595959"/>
              </a:solidFill>
            </a:endParaRPr>
          </a:p>
          <a:p>
            <a:pPr marL="914400" lvl="1" indent="-381000" algn="l" rtl="0">
              <a:lnSpc>
                <a:spcPct val="115000"/>
              </a:lnSpc>
              <a:spcBef>
                <a:spcPts val="0"/>
              </a:spcBef>
              <a:spcAft>
                <a:spcPts val="0"/>
              </a:spcAft>
              <a:buClr>
                <a:srgbClr val="595959"/>
              </a:buClr>
              <a:buSzPts val="2400"/>
              <a:buChar char="○"/>
            </a:pPr>
            <a:r>
              <a:rPr lang="en-US" sz="2400" dirty="0">
                <a:solidFill>
                  <a:srgbClr val="595959"/>
                </a:solidFill>
              </a:rPr>
              <a:t>DBA can’t see data!</a:t>
            </a:r>
            <a:endParaRPr sz="2400" dirty="0">
              <a:solidFill>
                <a:srgbClr val="595959"/>
              </a:solidFill>
            </a:endParaRPr>
          </a:p>
          <a:p>
            <a:pPr marL="457200" lvl="0" indent="-381000" algn="l" rtl="0">
              <a:lnSpc>
                <a:spcPct val="115000"/>
              </a:lnSpc>
              <a:spcBef>
                <a:spcPts val="0"/>
              </a:spcBef>
              <a:spcAft>
                <a:spcPts val="0"/>
              </a:spcAft>
              <a:buClr>
                <a:srgbClr val="595959"/>
              </a:buClr>
              <a:buSzPts val="2400"/>
              <a:buChar char="●"/>
            </a:pPr>
            <a:r>
              <a:rPr lang="en-US" sz="2400" dirty="0">
                <a:solidFill>
                  <a:srgbClr val="595959"/>
                </a:solidFill>
              </a:rPr>
              <a:t>Certificate is installed on the application server</a:t>
            </a:r>
            <a:endParaRPr sz="2400" dirty="0">
              <a:solidFill>
                <a:srgbClr val="59595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0"/>
          <p:cNvSpPr txBox="1">
            <a:spLocks noGrp="1"/>
          </p:cNvSpPr>
          <p:nvPr>
            <p:ph type="title"/>
          </p:nvPr>
        </p:nvSpPr>
        <p:spPr>
          <a:xfrm>
            <a:off x="3062425" y="360375"/>
            <a:ext cx="5308200" cy="29727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Clr>
                <a:schemeClr val="accent1"/>
              </a:buClr>
              <a:buSzPts val="6000"/>
              <a:buFont typeface="Quattrocento Sans"/>
              <a:buNone/>
            </a:pPr>
            <a:r>
              <a:rPr lang="en-US"/>
              <a:t>Always Encrypted Demo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1"/>
          <p:cNvSpPr txBox="1">
            <a:spLocks noGrp="1"/>
          </p:cNvSpPr>
          <p:nvPr>
            <p:ph type="title"/>
          </p:nvPr>
        </p:nvSpPr>
        <p:spPr>
          <a:xfrm>
            <a:off x="270800" y="360380"/>
            <a:ext cx="8100300" cy="1079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accent1"/>
              </a:buClr>
              <a:buSzPts val="4400"/>
              <a:buFont typeface="Quattrocento Sans"/>
              <a:buNone/>
            </a:pPr>
            <a:r>
              <a:rPr lang="en-US"/>
              <a:t>Always Encrypted</a:t>
            </a:r>
            <a:endParaRPr/>
          </a:p>
        </p:txBody>
      </p:sp>
      <p:sp>
        <p:nvSpPr>
          <p:cNvPr id="165" name="Google Shape;165;p31"/>
          <p:cNvSpPr txBox="1"/>
          <p:nvPr/>
        </p:nvSpPr>
        <p:spPr>
          <a:xfrm>
            <a:off x="389150" y="1771650"/>
            <a:ext cx="7114200" cy="45273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Clr>
                <a:srgbClr val="595959"/>
              </a:buClr>
              <a:buSzPts val="2400"/>
              <a:buChar char="●"/>
            </a:pPr>
            <a:r>
              <a:rPr lang="en-US" sz="2400" dirty="0">
                <a:solidFill>
                  <a:srgbClr val="595959"/>
                </a:solidFill>
              </a:rPr>
              <a:t>Column Limitations - Constraints and Data Types</a:t>
            </a:r>
            <a:endParaRPr sz="2400" dirty="0">
              <a:solidFill>
                <a:srgbClr val="595959"/>
              </a:solidFill>
            </a:endParaRPr>
          </a:p>
          <a:p>
            <a:pPr marL="457200" lvl="0" indent="-381000" algn="l" rtl="0">
              <a:lnSpc>
                <a:spcPct val="115000"/>
              </a:lnSpc>
              <a:spcBef>
                <a:spcPts val="0"/>
              </a:spcBef>
              <a:spcAft>
                <a:spcPts val="0"/>
              </a:spcAft>
              <a:buClr>
                <a:srgbClr val="595959"/>
              </a:buClr>
              <a:buSzPts val="2400"/>
              <a:buChar char="●"/>
            </a:pPr>
            <a:r>
              <a:rPr lang="en-US" sz="2400" dirty="0">
                <a:solidFill>
                  <a:srgbClr val="595959"/>
                </a:solidFill>
              </a:rPr>
              <a:t>Deterministic vs Non-Deterministic</a:t>
            </a:r>
            <a:endParaRPr sz="2400" dirty="0">
              <a:solidFill>
                <a:srgbClr val="595959"/>
              </a:solidFill>
            </a:endParaRPr>
          </a:p>
          <a:p>
            <a:pPr marL="457200" lvl="0" indent="-381000" algn="l" rtl="0">
              <a:lnSpc>
                <a:spcPct val="115000"/>
              </a:lnSpc>
              <a:spcBef>
                <a:spcPts val="0"/>
              </a:spcBef>
              <a:spcAft>
                <a:spcPts val="0"/>
              </a:spcAft>
              <a:buClr>
                <a:srgbClr val="595959"/>
              </a:buClr>
              <a:buSzPts val="2400"/>
              <a:buChar char="●"/>
            </a:pPr>
            <a:r>
              <a:rPr lang="en-US" sz="2400" dirty="0">
                <a:solidFill>
                  <a:srgbClr val="595959"/>
                </a:solidFill>
              </a:rPr>
              <a:t>Blocking Operation while Encryption takes place</a:t>
            </a:r>
            <a:endParaRPr sz="2400" dirty="0">
              <a:solidFill>
                <a:srgbClr val="595959"/>
              </a:solidFill>
            </a:endParaRPr>
          </a:p>
          <a:p>
            <a:pPr marL="457200" lvl="0" indent="-381000" algn="l" rtl="0">
              <a:lnSpc>
                <a:spcPct val="115000"/>
              </a:lnSpc>
              <a:spcBef>
                <a:spcPts val="0"/>
              </a:spcBef>
              <a:spcAft>
                <a:spcPts val="0"/>
              </a:spcAft>
              <a:buClr>
                <a:srgbClr val="595959"/>
              </a:buClr>
              <a:buSzPts val="2400"/>
              <a:buChar char="●"/>
            </a:pPr>
            <a:r>
              <a:rPr lang="en-US" sz="2400" dirty="0">
                <a:solidFill>
                  <a:srgbClr val="595959"/>
                </a:solidFill>
              </a:rPr>
              <a:t>Certificate not managed by SQL Server</a:t>
            </a:r>
            <a:endParaRPr sz="2400" dirty="0">
              <a:solidFill>
                <a:srgbClr val="59595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270800" y="360380"/>
            <a:ext cx="8100300" cy="1079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accent1"/>
              </a:buClr>
              <a:buSzPts val="4400"/>
              <a:buFont typeface="Quattrocento Sans"/>
              <a:buNone/>
            </a:pPr>
            <a:r>
              <a:rPr lang="en-US"/>
              <a:t>Connection Encryption</a:t>
            </a:r>
            <a:endParaRPr/>
          </a:p>
        </p:txBody>
      </p:sp>
      <p:sp>
        <p:nvSpPr>
          <p:cNvPr id="115" name="Google Shape;115;p22"/>
          <p:cNvSpPr txBox="1"/>
          <p:nvPr/>
        </p:nvSpPr>
        <p:spPr>
          <a:xfrm>
            <a:off x="389150" y="1771650"/>
            <a:ext cx="7114200" cy="4527300"/>
          </a:xfrm>
          <a:prstGeom prst="rect">
            <a:avLst/>
          </a:prstGeom>
          <a:noFill/>
          <a:ln>
            <a:noFill/>
          </a:ln>
        </p:spPr>
        <p:txBody>
          <a:bodyPr spcFirstLastPara="1" wrap="square" lIns="91425" tIns="91425" rIns="91425" bIns="91425" anchor="t" anchorCtr="0">
            <a:noAutofit/>
          </a:bodyPr>
          <a:lstStyle/>
          <a:p>
            <a:pPr marL="457200" lvl="0" indent="-419100" algn="l" rtl="0">
              <a:lnSpc>
                <a:spcPct val="115000"/>
              </a:lnSpc>
              <a:spcBef>
                <a:spcPts val="0"/>
              </a:spcBef>
              <a:spcAft>
                <a:spcPts val="0"/>
              </a:spcAft>
              <a:buClr>
                <a:srgbClr val="595959"/>
              </a:buClr>
              <a:buSzPts val="3000"/>
              <a:buChar char="●"/>
            </a:pPr>
            <a:r>
              <a:rPr lang="en-US" sz="3000" dirty="0">
                <a:solidFill>
                  <a:srgbClr val="595959"/>
                </a:solidFill>
              </a:rPr>
              <a:t>Available in all versions/editions of SQL Server</a:t>
            </a:r>
            <a:endParaRPr sz="3000" dirty="0">
              <a:solidFill>
                <a:srgbClr val="595959"/>
              </a:solidFill>
            </a:endParaRPr>
          </a:p>
          <a:p>
            <a:pPr marL="457200" lvl="0" indent="-419100" algn="l" rtl="0">
              <a:lnSpc>
                <a:spcPct val="115000"/>
              </a:lnSpc>
              <a:spcBef>
                <a:spcPts val="0"/>
              </a:spcBef>
              <a:spcAft>
                <a:spcPts val="0"/>
              </a:spcAft>
              <a:buClr>
                <a:srgbClr val="595959"/>
              </a:buClr>
              <a:buSzPts val="3000"/>
              <a:buChar char="●"/>
            </a:pPr>
            <a:r>
              <a:rPr lang="en-US" sz="3000" dirty="0">
                <a:solidFill>
                  <a:srgbClr val="595959"/>
                </a:solidFill>
              </a:rPr>
              <a:t>Encrypts data in flight</a:t>
            </a:r>
            <a:endParaRPr sz="3000" dirty="0">
              <a:solidFill>
                <a:srgbClr val="595959"/>
              </a:solidFill>
            </a:endParaRPr>
          </a:p>
          <a:p>
            <a:pPr marL="457200" lvl="0" indent="-419100" algn="l" rtl="0">
              <a:lnSpc>
                <a:spcPct val="115000"/>
              </a:lnSpc>
              <a:spcBef>
                <a:spcPts val="0"/>
              </a:spcBef>
              <a:spcAft>
                <a:spcPts val="0"/>
              </a:spcAft>
              <a:buClr>
                <a:srgbClr val="595959"/>
              </a:buClr>
              <a:buSzPts val="3000"/>
              <a:buChar char="●"/>
            </a:pPr>
            <a:r>
              <a:rPr lang="en-US" sz="3000" dirty="0">
                <a:solidFill>
                  <a:srgbClr val="595959"/>
                </a:solidFill>
              </a:rPr>
              <a:t>Client and server side Encryption/Decryption</a:t>
            </a:r>
          </a:p>
          <a:p>
            <a:pPr marL="457200" indent="-419100">
              <a:lnSpc>
                <a:spcPct val="115000"/>
              </a:lnSpc>
              <a:buClr>
                <a:srgbClr val="595959"/>
              </a:buClr>
              <a:buSzPts val="3000"/>
              <a:buFont typeface="Arial"/>
              <a:buChar char="●"/>
            </a:pPr>
            <a:r>
              <a:rPr lang="en-US" sz="3000" dirty="0">
                <a:solidFill>
                  <a:srgbClr val="595959"/>
                </a:solidFill>
              </a:rPr>
              <a:t>Uses Secure Socket Layer (SSL)</a:t>
            </a:r>
          </a:p>
          <a:p>
            <a:pPr marL="38100" lvl="0" algn="l" rtl="0">
              <a:lnSpc>
                <a:spcPct val="115000"/>
              </a:lnSpc>
              <a:spcBef>
                <a:spcPts val="0"/>
              </a:spcBef>
              <a:spcAft>
                <a:spcPts val="0"/>
              </a:spcAft>
              <a:buClr>
                <a:srgbClr val="595959"/>
              </a:buClr>
              <a:buSzPts val="3000"/>
            </a:pPr>
            <a:endParaRPr sz="3000" dirty="0">
              <a:solidFill>
                <a:srgbClr val="595959"/>
              </a:solidFill>
            </a:endParaRPr>
          </a:p>
        </p:txBody>
      </p:sp>
    </p:spTree>
    <p:extLst>
      <p:ext uri="{BB962C8B-B14F-4D97-AF65-F5344CB8AC3E}">
        <p14:creationId xmlns:p14="http://schemas.microsoft.com/office/powerpoint/2010/main" val="1756170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611775" y="493150"/>
            <a:ext cx="4174500" cy="29727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Clr>
                <a:schemeClr val="accent1"/>
              </a:buClr>
              <a:buSzPts val="6000"/>
              <a:buFont typeface="Quattrocento Sans"/>
              <a:buNone/>
            </a:pPr>
            <a:r>
              <a:rPr lang="en-US"/>
              <a:t>Connection Encryption Demo</a:t>
            </a:r>
            <a:endParaRPr/>
          </a:p>
        </p:txBody>
      </p:sp>
    </p:spTree>
    <p:extLst>
      <p:ext uri="{BB962C8B-B14F-4D97-AF65-F5344CB8AC3E}">
        <p14:creationId xmlns:p14="http://schemas.microsoft.com/office/powerpoint/2010/main" val="2512247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2"/>
          <p:cNvSpPr txBox="1">
            <a:spLocks noGrp="1"/>
          </p:cNvSpPr>
          <p:nvPr>
            <p:ph type="title"/>
          </p:nvPr>
        </p:nvSpPr>
        <p:spPr>
          <a:xfrm>
            <a:off x="270800" y="360380"/>
            <a:ext cx="8100300" cy="1079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accent1"/>
              </a:buClr>
              <a:buSzPts val="4400"/>
              <a:buFont typeface="Quattrocento Sans"/>
              <a:buNone/>
            </a:pPr>
            <a:r>
              <a:rPr lang="en-US"/>
              <a:t>Certificates Maintenance</a:t>
            </a:r>
            <a:endParaRPr/>
          </a:p>
        </p:txBody>
      </p:sp>
      <p:sp>
        <p:nvSpPr>
          <p:cNvPr id="171" name="Google Shape;171;p32"/>
          <p:cNvSpPr txBox="1"/>
          <p:nvPr/>
        </p:nvSpPr>
        <p:spPr>
          <a:xfrm>
            <a:off x="389150" y="1771650"/>
            <a:ext cx="7114200" cy="4527300"/>
          </a:xfrm>
          <a:prstGeom prst="rect">
            <a:avLst/>
          </a:prstGeom>
          <a:noFill/>
          <a:ln>
            <a:noFill/>
          </a:ln>
        </p:spPr>
        <p:txBody>
          <a:bodyPr spcFirstLastPara="1" wrap="square" lIns="91425" tIns="91425" rIns="91425" bIns="91425" anchor="t" anchorCtr="0">
            <a:noAutofit/>
          </a:bodyPr>
          <a:lstStyle/>
          <a:p>
            <a:pPr marL="457200" lvl="0" indent="-419100" algn="l" rtl="0">
              <a:lnSpc>
                <a:spcPct val="115000"/>
              </a:lnSpc>
              <a:spcBef>
                <a:spcPts val="0"/>
              </a:spcBef>
              <a:spcAft>
                <a:spcPts val="0"/>
              </a:spcAft>
              <a:buClr>
                <a:srgbClr val="595959"/>
              </a:buClr>
              <a:buSzPts val="3000"/>
              <a:buChar char="●"/>
            </a:pPr>
            <a:r>
              <a:rPr lang="en-US" sz="3000" dirty="0">
                <a:solidFill>
                  <a:srgbClr val="595959"/>
                </a:solidFill>
              </a:rPr>
              <a:t>Back Up All Your Certificates</a:t>
            </a:r>
            <a:endParaRPr sz="3000" dirty="0">
              <a:solidFill>
                <a:srgbClr val="595959"/>
              </a:solidFill>
            </a:endParaRPr>
          </a:p>
          <a:p>
            <a:pPr marL="457200" lvl="0" indent="-419100" algn="l" rtl="0">
              <a:lnSpc>
                <a:spcPct val="115000"/>
              </a:lnSpc>
              <a:spcBef>
                <a:spcPts val="0"/>
              </a:spcBef>
              <a:spcAft>
                <a:spcPts val="0"/>
              </a:spcAft>
              <a:buClr>
                <a:srgbClr val="595959"/>
              </a:buClr>
              <a:buSzPts val="3000"/>
              <a:buChar char="●"/>
            </a:pPr>
            <a:r>
              <a:rPr lang="en-US" sz="3000" dirty="0">
                <a:solidFill>
                  <a:srgbClr val="595959"/>
                </a:solidFill>
              </a:rPr>
              <a:t>Keep them where they are Protected and Available(Safe and Secure)</a:t>
            </a:r>
            <a:endParaRPr sz="3000" dirty="0">
              <a:solidFill>
                <a:srgbClr val="595959"/>
              </a:solidFill>
            </a:endParaRPr>
          </a:p>
          <a:p>
            <a:pPr marL="457200" lvl="0" indent="-419100" algn="l" rtl="0">
              <a:lnSpc>
                <a:spcPct val="115000"/>
              </a:lnSpc>
              <a:spcBef>
                <a:spcPts val="0"/>
              </a:spcBef>
              <a:spcAft>
                <a:spcPts val="0"/>
              </a:spcAft>
              <a:buClr>
                <a:srgbClr val="595959"/>
              </a:buClr>
              <a:buSzPts val="3000"/>
              <a:buChar char="●"/>
            </a:pPr>
            <a:r>
              <a:rPr lang="en-US" sz="3000" dirty="0">
                <a:solidFill>
                  <a:srgbClr val="595959"/>
                </a:solidFill>
              </a:rPr>
              <a:t>Do Not Lose Your Certificates!</a:t>
            </a:r>
            <a:endParaRPr sz="3000" dirty="0">
              <a:solidFill>
                <a:srgbClr val="595959"/>
              </a:solidFill>
            </a:endParaRPr>
          </a:p>
          <a:p>
            <a:pPr marL="914400" lvl="1" indent="-419100" algn="l" rtl="0">
              <a:lnSpc>
                <a:spcPct val="115000"/>
              </a:lnSpc>
              <a:spcBef>
                <a:spcPts val="0"/>
              </a:spcBef>
              <a:spcAft>
                <a:spcPts val="0"/>
              </a:spcAft>
              <a:buClr>
                <a:srgbClr val="595959"/>
              </a:buClr>
              <a:buSzPts val="3000"/>
              <a:buChar char="○"/>
            </a:pPr>
            <a:r>
              <a:rPr lang="en-US" sz="3000" dirty="0">
                <a:solidFill>
                  <a:srgbClr val="595959"/>
                </a:solidFill>
              </a:rPr>
              <a:t>Remember that if you lose the certificate you lose your data!</a:t>
            </a:r>
            <a:endParaRPr sz="3000" dirty="0">
              <a:solidFill>
                <a:srgbClr val="59595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3"/>
          <p:cNvSpPr txBox="1">
            <a:spLocks noGrp="1"/>
          </p:cNvSpPr>
          <p:nvPr>
            <p:ph type="title"/>
          </p:nvPr>
        </p:nvSpPr>
        <p:spPr>
          <a:xfrm>
            <a:off x="270285" y="360366"/>
            <a:ext cx="8100194" cy="5759449"/>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Clr>
                <a:schemeClr val="accent1"/>
              </a:buClr>
              <a:buSzPts val="6000"/>
              <a:buFont typeface="Quattrocento Sans"/>
              <a:buNone/>
            </a:pPr>
            <a:r>
              <a:rPr lang="en-US"/>
              <a:t>Questions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4"/>
          <p:cNvSpPr txBox="1">
            <a:spLocks noGrp="1"/>
          </p:cNvSpPr>
          <p:nvPr>
            <p:ph type="title"/>
          </p:nvPr>
        </p:nvSpPr>
        <p:spPr>
          <a:xfrm>
            <a:off x="270791" y="360363"/>
            <a:ext cx="8100372"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accent1"/>
              </a:buClr>
              <a:buSzPts val="4400"/>
              <a:buFont typeface="Quattrocento Sans"/>
              <a:buNone/>
            </a:pPr>
            <a:r>
              <a:rPr lang="en-US"/>
              <a:t>Questions?</a:t>
            </a:r>
            <a:endParaRPr/>
          </a:p>
        </p:txBody>
      </p:sp>
      <p:sp>
        <p:nvSpPr>
          <p:cNvPr id="182" name="Google Shape;182;p34"/>
          <p:cNvSpPr txBox="1">
            <a:spLocks noGrp="1"/>
          </p:cNvSpPr>
          <p:nvPr>
            <p:ph type="body" idx="1"/>
          </p:nvPr>
        </p:nvSpPr>
        <p:spPr>
          <a:xfrm>
            <a:off x="138931" y="1439838"/>
            <a:ext cx="8100300" cy="4680000"/>
          </a:xfrm>
          <a:prstGeom prst="rect">
            <a:avLst/>
          </a:prstGeom>
          <a:noFill/>
          <a:ln>
            <a:noFill/>
          </a:ln>
        </p:spPr>
        <p:txBody>
          <a:bodyPr spcFirstLastPara="1" wrap="square" lIns="0" tIns="0" rIns="0" bIns="0" anchor="t" anchorCtr="0">
            <a:noAutofit/>
          </a:bodyPr>
          <a:lstStyle/>
          <a:p>
            <a:pPr marL="457200" lvl="0" indent="-342900" algn="l" rtl="0">
              <a:lnSpc>
                <a:spcPct val="115000"/>
              </a:lnSpc>
              <a:spcBef>
                <a:spcPts val="0"/>
              </a:spcBef>
              <a:spcAft>
                <a:spcPts val="0"/>
              </a:spcAft>
              <a:buClr>
                <a:srgbClr val="595959"/>
              </a:buClr>
              <a:buSzPts val="1800"/>
              <a:buFont typeface="Arial"/>
              <a:buChar char="●"/>
            </a:pPr>
            <a:r>
              <a:rPr lang="en-US" sz="1800">
                <a:solidFill>
                  <a:srgbClr val="595959"/>
                </a:solidFill>
                <a:latin typeface="Arial"/>
                <a:ea typeface="Arial"/>
                <a:cs typeface="Arial"/>
                <a:sym typeface="Arial"/>
              </a:rPr>
              <a:t>Where Do We Store The Keys?</a:t>
            </a:r>
            <a:endParaRPr sz="1800">
              <a:solidFill>
                <a:srgbClr val="595959"/>
              </a:solidFill>
              <a:latin typeface="Arial"/>
              <a:ea typeface="Arial"/>
              <a:cs typeface="Arial"/>
              <a:sym typeface="Arial"/>
            </a:endParaRPr>
          </a:p>
          <a:p>
            <a:pPr marL="457200" lvl="0" indent="-342900" algn="l" rtl="0">
              <a:lnSpc>
                <a:spcPct val="115000"/>
              </a:lnSpc>
              <a:spcBef>
                <a:spcPts val="0"/>
              </a:spcBef>
              <a:spcAft>
                <a:spcPts val="0"/>
              </a:spcAft>
              <a:buClr>
                <a:srgbClr val="595959"/>
              </a:buClr>
              <a:buSzPts val="1800"/>
              <a:buFont typeface="Arial"/>
              <a:buChar char="●"/>
            </a:pPr>
            <a:r>
              <a:rPr lang="en-US" sz="1800">
                <a:solidFill>
                  <a:srgbClr val="595959"/>
                </a:solidFill>
                <a:latin typeface="Arial"/>
                <a:ea typeface="Arial"/>
                <a:cs typeface="Arial"/>
                <a:sym typeface="Arial"/>
              </a:rPr>
              <a:t>Does the Master Key need to be the same?  No Just needs to be one.</a:t>
            </a:r>
            <a:endParaRPr sz="1800">
              <a:solidFill>
                <a:srgbClr val="595959"/>
              </a:solidFill>
              <a:latin typeface="Arial"/>
              <a:ea typeface="Arial"/>
              <a:cs typeface="Arial"/>
              <a:sym typeface="Arial"/>
            </a:endParaRPr>
          </a:p>
          <a:p>
            <a:pPr marL="457200" lvl="0" indent="-342900" algn="l" rtl="0">
              <a:lnSpc>
                <a:spcPct val="115000"/>
              </a:lnSpc>
              <a:spcBef>
                <a:spcPts val="0"/>
              </a:spcBef>
              <a:spcAft>
                <a:spcPts val="0"/>
              </a:spcAft>
              <a:buClr>
                <a:srgbClr val="595959"/>
              </a:buClr>
              <a:buSzPts val="1800"/>
              <a:buFont typeface="Arial"/>
              <a:buChar char="●"/>
            </a:pPr>
            <a:r>
              <a:rPr lang="en-US" sz="1800">
                <a:solidFill>
                  <a:srgbClr val="595959"/>
                </a:solidFill>
                <a:latin typeface="Arial"/>
                <a:ea typeface="Arial"/>
                <a:cs typeface="Arial"/>
                <a:sym typeface="Arial"/>
              </a:rPr>
              <a:t>Hw to disable TDE?  Disable Encryption on atabase, Drop DEK, clear log(items in log file remain encrypted until you clear it)</a:t>
            </a:r>
            <a:endParaRPr sz="1800">
              <a:solidFill>
                <a:srgbClr val="595959"/>
              </a:solidFill>
              <a:latin typeface="Arial"/>
              <a:ea typeface="Arial"/>
              <a:cs typeface="Arial"/>
              <a:sym typeface="Arial"/>
            </a:endParaRPr>
          </a:p>
          <a:p>
            <a:pPr marL="457200" lvl="0" indent="-342900" algn="l" rtl="0">
              <a:lnSpc>
                <a:spcPct val="115000"/>
              </a:lnSpc>
              <a:spcBef>
                <a:spcPts val="0"/>
              </a:spcBef>
              <a:spcAft>
                <a:spcPts val="0"/>
              </a:spcAft>
              <a:buClr>
                <a:srgbClr val="595959"/>
              </a:buClr>
              <a:buSzPts val="1800"/>
              <a:buFont typeface="Arial"/>
              <a:buChar char="●"/>
            </a:pPr>
            <a:r>
              <a:rPr lang="en-US" sz="1800">
                <a:solidFill>
                  <a:srgbClr val="595959"/>
                </a:solidFill>
                <a:latin typeface="Arial"/>
                <a:ea typeface="Arial"/>
                <a:cs typeface="Arial"/>
                <a:sym typeface="Arial"/>
              </a:rPr>
              <a:t>How to decrypt TempDB?  Remove all TDE databases and then restart SQL</a:t>
            </a:r>
            <a:endParaRPr sz="1800">
              <a:solidFill>
                <a:srgbClr val="595959"/>
              </a:solidFill>
              <a:latin typeface="Arial"/>
              <a:ea typeface="Arial"/>
              <a:cs typeface="Arial"/>
              <a:sym typeface="Arial"/>
            </a:endParaRPr>
          </a:p>
          <a:p>
            <a:pPr marL="457200" lvl="0" indent="-342900" algn="l" rtl="0">
              <a:lnSpc>
                <a:spcPct val="115000"/>
              </a:lnSpc>
              <a:spcBef>
                <a:spcPts val="0"/>
              </a:spcBef>
              <a:spcAft>
                <a:spcPts val="0"/>
              </a:spcAft>
              <a:buClr>
                <a:srgbClr val="595959"/>
              </a:buClr>
              <a:buSzPts val="1800"/>
              <a:buFont typeface="Arial"/>
              <a:buChar char="●"/>
            </a:pPr>
            <a:r>
              <a:rPr lang="en-US" sz="1800">
                <a:solidFill>
                  <a:srgbClr val="595959"/>
                </a:solidFill>
                <a:latin typeface="Arial"/>
                <a:ea typeface="Arial"/>
                <a:cs typeface="Arial"/>
                <a:sym typeface="Arial"/>
              </a:rPr>
              <a:t>SHould you use TDE or SAN Encryption?  SAN if you trust it</a:t>
            </a:r>
            <a:endParaRPr sz="1800">
              <a:solidFill>
                <a:srgbClr val="595959"/>
              </a:solidFill>
              <a:latin typeface="Arial"/>
              <a:ea typeface="Arial"/>
              <a:cs typeface="Arial"/>
              <a:sym typeface="Arial"/>
            </a:endParaRPr>
          </a:p>
          <a:p>
            <a:pPr marL="457200" lvl="0" indent="-342900" algn="l" rtl="0">
              <a:lnSpc>
                <a:spcPct val="115000"/>
              </a:lnSpc>
              <a:spcBef>
                <a:spcPts val="0"/>
              </a:spcBef>
              <a:spcAft>
                <a:spcPts val="0"/>
              </a:spcAft>
              <a:buClr>
                <a:srgbClr val="595959"/>
              </a:buClr>
              <a:buSzPts val="1800"/>
              <a:buFont typeface="Arial"/>
              <a:buChar char="●"/>
            </a:pPr>
            <a:r>
              <a:rPr lang="en-US" sz="1800">
                <a:solidFill>
                  <a:srgbClr val="595959"/>
                </a:solidFill>
                <a:latin typeface="Arial"/>
                <a:ea typeface="Arial"/>
                <a:cs typeface="Arial"/>
                <a:sym typeface="Arial"/>
              </a:rPr>
              <a:t>Does TDE remove SAN deduplication\compression?  Almost definitely</a:t>
            </a:r>
            <a:endParaRPr sz="1800">
              <a:solidFill>
                <a:srgbClr val="595959"/>
              </a:solidFill>
              <a:latin typeface="Arial"/>
              <a:ea typeface="Arial"/>
              <a:cs typeface="Arial"/>
              <a:sym typeface="Arial"/>
            </a:endParaRPr>
          </a:p>
          <a:p>
            <a:pPr marL="457200" lvl="0" indent="-342900" algn="l" rtl="0">
              <a:lnSpc>
                <a:spcPct val="115000"/>
              </a:lnSpc>
              <a:spcBef>
                <a:spcPts val="0"/>
              </a:spcBef>
              <a:spcAft>
                <a:spcPts val="0"/>
              </a:spcAft>
              <a:buClr>
                <a:srgbClr val="595959"/>
              </a:buClr>
              <a:buSzPts val="1800"/>
              <a:buFont typeface="Arial"/>
              <a:buChar char="●"/>
            </a:pPr>
            <a:r>
              <a:rPr lang="en-US" sz="1800">
                <a:solidFill>
                  <a:srgbClr val="595959"/>
                </a:solidFill>
                <a:latin typeface="Arial"/>
                <a:ea typeface="Arial"/>
                <a:cs typeface="Arial"/>
                <a:sym typeface="Arial"/>
              </a:rPr>
              <a:t>Compressions+TDE?  Compression gets hit hard.</a:t>
            </a:r>
            <a:endParaRPr sz="1800">
              <a:solidFill>
                <a:srgbClr val="595959"/>
              </a:solidFill>
              <a:latin typeface="Arial"/>
              <a:ea typeface="Arial"/>
              <a:cs typeface="Arial"/>
              <a:sym typeface="Arial"/>
            </a:endParaRPr>
          </a:p>
          <a:p>
            <a:pPr marL="457200" lvl="0" indent="-342900" algn="l" rtl="0">
              <a:lnSpc>
                <a:spcPct val="115000"/>
              </a:lnSpc>
              <a:spcBef>
                <a:spcPts val="0"/>
              </a:spcBef>
              <a:spcAft>
                <a:spcPts val="0"/>
              </a:spcAft>
              <a:buClr>
                <a:srgbClr val="595959"/>
              </a:buClr>
              <a:buSzPts val="1800"/>
              <a:buFont typeface="Arial"/>
              <a:buChar char="●"/>
            </a:pPr>
            <a:r>
              <a:rPr lang="en-US" sz="1800">
                <a:solidFill>
                  <a:srgbClr val="595959"/>
                </a:solidFill>
                <a:latin typeface="Arial"/>
                <a:ea typeface="Arial"/>
                <a:cs typeface="Arial"/>
                <a:sym typeface="Arial"/>
              </a:rPr>
              <a:t>How does it affect Always On\Mirroring\Replication?  Certificate must be on all servers.</a:t>
            </a:r>
            <a:endParaRPr sz="1800">
              <a:solidFill>
                <a:srgbClr val="595959"/>
              </a:solidFill>
              <a:latin typeface="Arial"/>
              <a:ea typeface="Arial"/>
              <a:cs typeface="Arial"/>
              <a:sym typeface="Arial"/>
            </a:endParaRPr>
          </a:p>
          <a:p>
            <a:pPr marL="0" lvl="0" indent="0" algn="l" rtl="0">
              <a:spcBef>
                <a:spcPts val="1600"/>
              </a:spcBef>
              <a:spcAft>
                <a:spcPts val="0"/>
              </a:spcAft>
              <a:buClr>
                <a:schemeClr val="dk2"/>
              </a:buClr>
              <a:buSzPts val="3600"/>
              <a:buFont typeface="Noto Sans Symbols"/>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270880" y="360588"/>
            <a:ext cx="8100194" cy="1079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accent1"/>
              </a:buClr>
              <a:buSzPts val="4000"/>
              <a:buNone/>
            </a:pPr>
            <a:r>
              <a:rPr lang="en-US"/>
              <a:t>Evaluations: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270791" y="360363"/>
            <a:ext cx="81003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accent1"/>
              </a:buClr>
              <a:buSzPts val="4400"/>
              <a:buFont typeface="Quattrocento Sans"/>
              <a:buNone/>
            </a:pPr>
            <a:r>
              <a:rPr lang="en-US"/>
              <a:t>Who Is This Session For?</a:t>
            </a:r>
            <a:endParaRPr/>
          </a:p>
        </p:txBody>
      </p:sp>
      <p:sp>
        <p:nvSpPr>
          <p:cNvPr id="73" name="Google Shape;73;p15"/>
          <p:cNvSpPr txBox="1">
            <a:spLocks noGrp="1"/>
          </p:cNvSpPr>
          <p:nvPr>
            <p:ph type="body" idx="1"/>
          </p:nvPr>
        </p:nvSpPr>
        <p:spPr>
          <a:xfrm>
            <a:off x="270106" y="1439813"/>
            <a:ext cx="1109515" cy="72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2"/>
              </a:buClr>
              <a:buSzPts val="3600"/>
              <a:buFont typeface="Noto Sans Symbols"/>
              <a:buNone/>
            </a:pPr>
            <a:r>
              <a:rPr lang="en-US" dirty="0"/>
              <a:t>Me</a:t>
            </a:r>
            <a:endParaRPr dirty="0"/>
          </a:p>
        </p:txBody>
      </p:sp>
      <p:pic>
        <p:nvPicPr>
          <p:cNvPr id="3" name="Picture 2" descr="A person standing next to a dog&#10;&#10;Description automatically generated">
            <a:extLst>
              <a:ext uri="{FF2B5EF4-FFF2-40B4-BE49-F238E27FC236}">
                <a16:creationId xmlns:a16="http://schemas.microsoft.com/office/drawing/2014/main" id="{F1FFEED3-C37A-4FA2-BC07-7154DB501B0F}"/>
              </a:ext>
            </a:extLst>
          </p:cNvPr>
          <p:cNvPicPr>
            <a:picLocks noChangeAspect="1"/>
          </p:cNvPicPr>
          <p:nvPr/>
        </p:nvPicPr>
        <p:blipFill>
          <a:blip r:embed="rId3"/>
          <a:stretch>
            <a:fillRect/>
          </a:stretch>
        </p:blipFill>
        <p:spPr>
          <a:xfrm>
            <a:off x="1178133" y="1080363"/>
            <a:ext cx="3142248" cy="4189664"/>
          </a:xfrm>
          <a:prstGeom prst="rect">
            <a:avLst/>
          </a:prstGeom>
        </p:spPr>
      </p:pic>
      <p:sp>
        <p:nvSpPr>
          <p:cNvPr id="6" name="Google Shape;73;p15">
            <a:extLst>
              <a:ext uri="{FF2B5EF4-FFF2-40B4-BE49-F238E27FC236}">
                <a16:creationId xmlns:a16="http://schemas.microsoft.com/office/drawing/2014/main" id="{E472B0EA-4D37-4C17-A132-337E1EBC18C8}"/>
              </a:ext>
            </a:extLst>
          </p:cNvPr>
          <p:cNvSpPr txBox="1">
            <a:spLocks/>
          </p:cNvSpPr>
          <p:nvPr/>
        </p:nvSpPr>
        <p:spPr>
          <a:xfrm>
            <a:off x="2986277" y="5399812"/>
            <a:ext cx="5259365" cy="720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720"/>
              </a:spcBef>
              <a:spcAft>
                <a:spcPts val="0"/>
              </a:spcAft>
              <a:buClr>
                <a:schemeClr val="dk2"/>
              </a:buClr>
              <a:buSzPts val="3600"/>
              <a:buFont typeface="Noto Sans Symbols"/>
              <a:buNone/>
              <a:defRPr sz="3600" b="0" i="0" u="none" strike="noStrike" cap="none">
                <a:solidFill>
                  <a:schemeClr val="dk2"/>
                </a:solidFill>
                <a:latin typeface="Quattrocento Sans"/>
                <a:ea typeface="Quattrocento Sans"/>
                <a:cs typeface="Quattrocento Sans"/>
                <a:sym typeface="Quattrocento Sans"/>
              </a:defRPr>
            </a:lvl1pPr>
            <a:lvl2pPr marL="914400" marR="0" lvl="1" indent="-228600" algn="l" rtl="0">
              <a:lnSpc>
                <a:spcPct val="100000"/>
              </a:lnSpc>
              <a:spcBef>
                <a:spcPts val="640"/>
              </a:spcBef>
              <a:spcAft>
                <a:spcPts val="0"/>
              </a:spcAft>
              <a:buClr>
                <a:srgbClr val="474947"/>
              </a:buClr>
              <a:buSzPts val="3200"/>
              <a:buFont typeface="Noto Sans Symbols"/>
              <a:buNone/>
              <a:defRPr sz="3200" b="0" i="0" u="none" strike="noStrike" cap="none">
                <a:solidFill>
                  <a:srgbClr val="474947"/>
                </a:solidFill>
                <a:latin typeface="Quattrocento Sans"/>
                <a:ea typeface="Quattrocento Sans"/>
                <a:cs typeface="Quattrocento Sans"/>
                <a:sym typeface="Quattrocento Sans"/>
              </a:defRPr>
            </a:lvl2pPr>
            <a:lvl3pPr marL="1371600" marR="0" lvl="2" indent="-228600" algn="l" rtl="0">
              <a:lnSpc>
                <a:spcPct val="100000"/>
              </a:lnSpc>
              <a:spcBef>
                <a:spcPts val="480"/>
              </a:spcBef>
              <a:spcAft>
                <a:spcPts val="0"/>
              </a:spcAft>
              <a:buClr>
                <a:srgbClr val="474947"/>
              </a:buClr>
              <a:buSzPts val="2400"/>
              <a:buFont typeface="Noto Sans Symbols"/>
              <a:buNone/>
              <a:defRPr sz="2400" b="0" i="0" u="none" strike="noStrike" cap="none">
                <a:solidFill>
                  <a:srgbClr val="474947"/>
                </a:solidFill>
                <a:latin typeface="Quattrocento Sans"/>
                <a:ea typeface="Quattrocento Sans"/>
                <a:cs typeface="Quattrocento Sans"/>
                <a:sym typeface="Quattrocento Sans"/>
              </a:defRPr>
            </a:lvl3pPr>
            <a:lvl4pPr marL="1828800" marR="0" lvl="3" indent="-228600" algn="l" rtl="0">
              <a:lnSpc>
                <a:spcPct val="100000"/>
              </a:lnSpc>
              <a:spcBef>
                <a:spcPts val="480"/>
              </a:spcBef>
              <a:spcAft>
                <a:spcPts val="0"/>
              </a:spcAft>
              <a:buClr>
                <a:srgbClr val="474947"/>
              </a:buClr>
              <a:buSzPts val="2400"/>
              <a:buFont typeface="Noto Sans Symbols"/>
              <a:buNone/>
              <a:defRPr sz="2400" b="0" i="0" u="none" strike="noStrike" cap="none">
                <a:solidFill>
                  <a:srgbClr val="474947"/>
                </a:solidFill>
                <a:latin typeface="Quattrocento Sans"/>
                <a:ea typeface="Quattrocento Sans"/>
                <a:cs typeface="Quattrocento Sans"/>
                <a:sym typeface="Quattrocento Sans"/>
              </a:defRPr>
            </a:lvl4pPr>
            <a:lvl5pPr marL="2286000" marR="0" lvl="4" indent="-228600" algn="l" rtl="0">
              <a:lnSpc>
                <a:spcPct val="100000"/>
              </a:lnSpc>
              <a:spcBef>
                <a:spcPts val="400"/>
              </a:spcBef>
              <a:spcAft>
                <a:spcPts val="0"/>
              </a:spcAft>
              <a:buClr>
                <a:srgbClr val="474947"/>
              </a:buClr>
              <a:buSzPts val="2000"/>
              <a:buFont typeface="Noto Sans Symbols"/>
              <a:buNone/>
              <a:defRPr sz="2000" b="0" i="0" u="none" strike="noStrike" cap="none">
                <a:solidFill>
                  <a:srgbClr val="474947"/>
                </a:solidFill>
                <a:latin typeface="Quattrocento Sans"/>
                <a:ea typeface="Quattrocento Sans"/>
                <a:cs typeface="Quattrocento Sans"/>
                <a:sym typeface="Quattrocento Sans"/>
              </a:defRPr>
            </a:lvl5pPr>
            <a:lvl6pPr marL="2743200" marR="0" lvl="5" indent="-342900" algn="l" rtl="0">
              <a:lnSpc>
                <a:spcPct val="100000"/>
              </a:lnSpc>
              <a:spcBef>
                <a:spcPts val="360"/>
              </a:spcBef>
              <a:spcAft>
                <a:spcPts val="0"/>
              </a:spcAft>
              <a:buClr>
                <a:schemeClr val="dk1"/>
              </a:buClr>
              <a:buSzPts val="1800"/>
              <a:buFont typeface="Arial"/>
              <a:buChar char="•"/>
              <a:defRPr sz="252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360"/>
              </a:spcBef>
              <a:spcAft>
                <a:spcPts val="0"/>
              </a:spcAft>
              <a:buClr>
                <a:schemeClr val="dk1"/>
              </a:buClr>
              <a:buSzPts val="1800"/>
              <a:buFont typeface="Arial"/>
              <a:buChar char="•"/>
              <a:defRPr sz="252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360"/>
              </a:spcBef>
              <a:spcAft>
                <a:spcPts val="0"/>
              </a:spcAft>
              <a:buClr>
                <a:schemeClr val="dk1"/>
              </a:buClr>
              <a:buSzPts val="1800"/>
              <a:buFont typeface="Arial"/>
              <a:buChar char="•"/>
              <a:defRPr sz="252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360"/>
              </a:spcBef>
              <a:spcAft>
                <a:spcPts val="0"/>
              </a:spcAft>
              <a:buClr>
                <a:schemeClr val="dk1"/>
              </a:buClr>
              <a:buSzPts val="1800"/>
              <a:buFont typeface="Arial"/>
              <a:buChar char="•"/>
              <a:defRPr sz="2520" b="0" i="0" u="none" strike="noStrike" cap="none">
                <a:solidFill>
                  <a:schemeClr val="dk1"/>
                </a:solidFill>
                <a:latin typeface="Quattrocento Sans"/>
                <a:ea typeface="Quattrocento Sans"/>
                <a:cs typeface="Quattrocento Sans"/>
                <a:sym typeface="Quattrocento Sans"/>
              </a:defRPr>
            </a:lvl9pPr>
          </a:lstStyle>
          <a:p>
            <a:pPr marL="0" indent="0">
              <a:spcBef>
                <a:spcPts val="0"/>
              </a:spcBef>
            </a:pPr>
            <a:r>
              <a:rPr lang="en-US" dirty="0"/>
              <a:t>…not so much the </a:t>
            </a:r>
            <a:r>
              <a:rPr lang="en-US" dirty="0" err="1"/>
              <a:t>wookie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270791" y="360363"/>
            <a:ext cx="81003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accent1"/>
              </a:buClr>
              <a:buSzPts val="4400"/>
              <a:buFont typeface="Quattrocento Sans"/>
              <a:buNone/>
            </a:pPr>
            <a:r>
              <a:rPr lang="en-US"/>
              <a:t>What We Will Cover?</a:t>
            </a:r>
            <a:endParaRPr/>
          </a:p>
        </p:txBody>
      </p:sp>
      <p:sp>
        <p:nvSpPr>
          <p:cNvPr id="79" name="Google Shape;79;p16"/>
          <p:cNvSpPr txBox="1">
            <a:spLocks noGrp="1"/>
          </p:cNvSpPr>
          <p:nvPr>
            <p:ph type="body" idx="1"/>
          </p:nvPr>
        </p:nvSpPr>
        <p:spPr>
          <a:xfrm>
            <a:off x="270106" y="1439813"/>
            <a:ext cx="8100300" cy="4680000"/>
          </a:xfrm>
          <a:prstGeom prst="rect">
            <a:avLst/>
          </a:prstGeom>
          <a:noFill/>
          <a:ln>
            <a:noFill/>
          </a:ln>
        </p:spPr>
        <p:txBody>
          <a:bodyPr spcFirstLastPara="1" wrap="square" lIns="0" tIns="0" rIns="0" bIns="0" anchor="t" anchorCtr="0">
            <a:noAutofit/>
          </a:bodyPr>
          <a:lstStyle/>
          <a:p>
            <a:pPr marL="457200" lvl="0" indent="-317500" algn="l" rtl="0">
              <a:spcBef>
                <a:spcPts val="0"/>
              </a:spcBef>
              <a:spcAft>
                <a:spcPts val="0"/>
              </a:spcAft>
              <a:buClr>
                <a:srgbClr val="000000"/>
              </a:buClr>
              <a:buSzPts val="1400"/>
              <a:buFont typeface="Arial"/>
              <a:buChar char="●"/>
            </a:pPr>
            <a:r>
              <a:rPr lang="en-US" dirty="0"/>
              <a:t>An Introduction To Encryption</a:t>
            </a:r>
            <a:endParaRPr dirty="0"/>
          </a:p>
          <a:p>
            <a:pPr marL="457200" lvl="0" indent="-317500" algn="l" rtl="0">
              <a:spcBef>
                <a:spcPts val="0"/>
              </a:spcBef>
              <a:spcAft>
                <a:spcPts val="0"/>
              </a:spcAft>
              <a:buClr>
                <a:srgbClr val="000000"/>
              </a:buClr>
              <a:buSzPts val="1400"/>
              <a:buFont typeface="Arial"/>
              <a:buChar char="●"/>
            </a:pPr>
            <a:r>
              <a:rPr lang="en-US" dirty="0"/>
              <a:t>And Introduction To The 5 Types Of SQL Encryption</a:t>
            </a:r>
            <a:endParaRPr dirty="0"/>
          </a:p>
          <a:p>
            <a:pPr marL="914400" lvl="1" indent="-317500" algn="l" rtl="0">
              <a:spcBef>
                <a:spcPts val="0"/>
              </a:spcBef>
              <a:spcAft>
                <a:spcPts val="0"/>
              </a:spcAft>
              <a:buClr>
                <a:srgbClr val="000000"/>
              </a:buClr>
              <a:buSzPts val="1400"/>
              <a:buFont typeface="Arial"/>
              <a:buChar char="○"/>
            </a:pPr>
            <a:r>
              <a:rPr lang="en-US" dirty="0"/>
              <a:t>Object Encryption</a:t>
            </a:r>
            <a:endParaRPr dirty="0"/>
          </a:p>
          <a:p>
            <a:pPr marL="914400" lvl="1" indent="-317500" algn="l" rtl="0">
              <a:spcBef>
                <a:spcPts val="0"/>
              </a:spcBef>
              <a:spcAft>
                <a:spcPts val="0"/>
              </a:spcAft>
              <a:buClr>
                <a:srgbClr val="000000"/>
              </a:buClr>
              <a:buSzPts val="1400"/>
              <a:buFont typeface="Arial"/>
              <a:buChar char="○"/>
            </a:pPr>
            <a:r>
              <a:rPr lang="en-US" dirty="0"/>
              <a:t>Backup Encryption</a:t>
            </a:r>
            <a:endParaRPr dirty="0"/>
          </a:p>
          <a:p>
            <a:pPr marL="914400" lvl="1" indent="-317500" algn="l" rtl="0">
              <a:spcBef>
                <a:spcPts val="0"/>
              </a:spcBef>
              <a:spcAft>
                <a:spcPts val="0"/>
              </a:spcAft>
              <a:buClr>
                <a:srgbClr val="000000"/>
              </a:buClr>
              <a:buSzPts val="1400"/>
              <a:buFont typeface="Arial"/>
              <a:buChar char="○"/>
            </a:pPr>
            <a:r>
              <a:rPr lang="en-US" dirty="0"/>
              <a:t>Transparent Data Encryption (TDE)</a:t>
            </a:r>
            <a:endParaRPr dirty="0"/>
          </a:p>
          <a:p>
            <a:pPr marL="914400" lvl="1" indent="-317500" algn="l" rtl="0">
              <a:spcBef>
                <a:spcPts val="0"/>
              </a:spcBef>
              <a:spcAft>
                <a:spcPts val="0"/>
              </a:spcAft>
              <a:buClr>
                <a:srgbClr val="000000"/>
              </a:buClr>
              <a:buSzPts val="1400"/>
              <a:buFont typeface="Arial"/>
              <a:buChar char="○"/>
            </a:pPr>
            <a:r>
              <a:rPr lang="en-US" dirty="0"/>
              <a:t>Always Encrypted</a:t>
            </a:r>
          </a:p>
          <a:p>
            <a:pPr lvl="1" indent="-317500">
              <a:spcBef>
                <a:spcPts val="0"/>
              </a:spcBef>
              <a:buClr>
                <a:srgbClr val="000000"/>
              </a:buClr>
              <a:buSzPts val="1400"/>
              <a:buFont typeface="Arial"/>
              <a:buChar char="○"/>
            </a:pPr>
            <a:r>
              <a:rPr lang="en-US" dirty="0"/>
              <a:t>Connection Encryption</a:t>
            </a:r>
          </a:p>
          <a:p>
            <a:pPr marL="914400" lvl="1" indent="-317500" algn="l" rtl="0">
              <a:spcBef>
                <a:spcPts val="0"/>
              </a:spcBef>
              <a:spcAft>
                <a:spcPts val="0"/>
              </a:spcAft>
              <a:buClr>
                <a:srgbClr val="000000"/>
              </a:buClr>
              <a:buSzPts val="1400"/>
              <a:buFont typeface="Arial"/>
              <a:buChar char="○"/>
            </a:pPr>
            <a:endParaRPr dirty="0"/>
          </a:p>
          <a:p>
            <a:pPr marL="0" lvl="0" indent="0" algn="l" rtl="0">
              <a:spcBef>
                <a:spcPts val="0"/>
              </a:spcBef>
              <a:spcAft>
                <a:spcPts val="0"/>
              </a:spcAft>
              <a:buClr>
                <a:schemeClr val="dk2"/>
              </a:buClr>
              <a:buSzPts val="3600"/>
              <a:buFont typeface="Noto Sans Symbols"/>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270791" y="360363"/>
            <a:ext cx="81003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accent1"/>
              </a:buClr>
              <a:buSzPts val="4400"/>
              <a:buFont typeface="Quattrocento Sans"/>
              <a:buNone/>
            </a:pPr>
            <a:r>
              <a:rPr lang="en-US"/>
              <a:t>The Scary Slide</a:t>
            </a:r>
            <a:endParaRPr/>
          </a:p>
        </p:txBody>
      </p:sp>
      <p:pic>
        <p:nvPicPr>
          <p:cNvPr id="85" name="Google Shape;85;p17"/>
          <p:cNvPicPr preferRelativeResize="0"/>
          <p:nvPr/>
        </p:nvPicPr>
        <p:blipFill>
          <a:blip r:embed="rId3">
            <a:alphaModFix/>
          </a:blip>
          <a:stretch>
            <a:fillRect/>
          </a:stretch>
        </p:blipFill>
        <p:spPr>
          <a:xfrm>
            <a:off x="416221" y="1282208"/>
            <a:ext cx="7808309" cy="4813957"/>
          </a:xfrm>
          <a:prstGeom prst="rect">
            <a:avLst/>
          </a:prstGeom>
          <a:noFill/>
          <a:ln>
            <a:noFill/>
          </a:ln>
        </p:spPr>
      </p:pic>
      <p:pic>
        <p:nvPicPr>
          <p:cNvPr id="86" name="Google Shape;86;p17"/>
          <p:cNvPicPr preferRelativeResize="0"/>
          <p:nvPr/>
        </p:nvPicPr>
        <p:blipFill>
          <a:blip r:embed="rId4">
            <a:alphaModFix/>
          </a:blip>
          <a:stretch>
            <a:fillRect/>
          </a:stretch>
        </p:blipFill>
        <p:spPr>
          <a:xfrm>
            <a:off x="600025" y="1079501"/>
            <a:ext cx="7502500" cy="45885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86"/>
                                        </p:tgtEl>
                                        <p:attrNameLst>
                                          <p:attrName>style.visibility</p:attrName>
                                        </p:attrNameLst>
                                      </p:cBhvr>
                                      <p:to>
                                        <p:strVal val="visible"/>
                                      </p:to>
                                    </p:set>
                                    <p:animEffect transition="in" filter="fade">
                                      <p:cBhvr>
                                        <p:cTn id="11" dur="500"/>
                                        <p:tgtEl>
                                          <p:spTgt spid="8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xit" presetSubtype="0" fill="hold" nodeType="clickEffect">
                                  <p:stCondLst>
                                    <p:cond delay="0"/>
                                  </p:stCondLst>
                                  <p:childTnLst>
                                    <p:animEffect transition="out" filter="fade">
                                      <p:cBhvr>
                                        <p:cTn id="15" dur="1000"/>
                                        <p:tgtEl>
                                          <p:spTgt spid="86"/>
                                        </p:tgtEl>
                                      </p:cBhvr>
                                    </p:animEffect>
                                    <p:anim calcmode="lin" valueType="num">
                                      <p:cBhvr>
                                        <p:cTn id="16" dur="1000"/>
                                        <p:tgtEl>
                                          <p:spTgt spid="86"/>
                                        </p:tgtEl>
                                        <p:attrNameLst>
                                          <p:attrName>ppt_x</p:attrName>
                                        </p:attrNameLst>
                                      </p:cBhvr>
                                      <p:tavLst>
                                        <p:tav tm="0">
                                          <p:val>
                                            <p:strVal val="ppt_x"/>
                                          </p:val>
                                        </p:tav>
                                        <p:tav tm="100000">
                                          <p:val>
                                            <p:strVal val="ppt_x"/>
                                          </p:val>
                                        </p:tav>
                                      </p:tavLst>
                                    </p:anim>
                                    <p:anim calcmode="lin" valueType="num">
                                      <p:cBhvr>
                                        <p:cTn id="17" dur="1000"/>
                                        <p:tgtEl>
                                          <p:spTgt spid="86"/>
                                        </p:tgtEl>
                                        <p:attrNameLst>
                                          <p:attrName>ppt_y</p:attrName>
                                        </p:attrNameLst>
                                      </p:cBhvr>
                                      <p:tavLst>
                                        <p:tav tm="0">
                                          <p:val>
                                            <p:strVal val="ppt_y"/>
                                          </p:val>
                                        </p:tav>
                                        <p:tav tm="100000">
                                          <p:val>
                                            <p:strVal val="ppt_y+.1"/>
                                          </p:val>
                                        </p:tav>
                                      </p:tavLst>
                                    </p:anim>
                                    <p:set>
                                      <p:cBhvr>
                                        <p:cTn id="18" dur="1" fill="hold">
                                          <p:stCondLst>
                                            <p:cond delay="999"/>
                                          </p:stCondLst>
                                        </p:cTn>
                                        <p:tgtEl>
                                          <p:spTgt spid="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270791" y="360363"/>
            <a:ext cx="81003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accent1"/>
              </a:buClr>
              <a:buSzPts val="4400"/>
              <a:buFont typeface="Quattrocento Sans"/>
              <a:buNone/>
            </a:pPr>
            <a:r>
              <a:rPr lang="en-US"/>
              <a:t>Defense In Depth</a:t>
            </a:r>
            <a:endParaRPr/>
          </a:p>
        </p:txBody>
      </p:sp>
      <p:pic>
        <p:nvPicPr>
          <p:cNvPr id="92" name="Google Shape;92;p18"/>
          <p:cNvPicPr preferRelativeResize="0"/>
          <p:nvPr/>
        </p:nvPicPr>
        <p:blipFill>
          <a:blip r:embed="rId3">
            <a:alphaModFix/>
          </a:blip>
          <a:stretch>
            <a:fillRect/>
          </a:stretch>
        </p:blipFill>
        <p:spPr>
          <a:xfrm>
            <a:off x="134931" y="1004961"/>
            <a:ext cx="8370899" cy="4719645"/>
          </a:xfrm>
          <a:prstGeom prst="rect">
            <a:avLst/>
          </a:prstGeom>
          <a:noFill/>
          <a:ln>
            <a:noFill/>
          </a:ln>
          <a:effectLst>
            <a:outerShdw blurRad="1171575" dist="866775" dir="5400000" algn="bl" rotWithShape="0">
              <a:srgbClr val="D9D9D9">
                <a:alpha val="8000"/>
              </a:srgbClr>
            </a:outerShdw>
            <a:reflection stA="17000" endPos="30000" dist="38100" dir="5400000" fadeDir="5400012"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270791" y="360363"/>
            <a:ext cx="81003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accent1"/>
              </a:buClr>
              <a:buSzPts val="4400"/>
              <a:buFont typeface="Quattrocento Sans"/>
              <a:buNone/>
            </a:pPr>
            <a:r>
              <a:rPr lang="en-US"/>
              <a:t>What is Encryption?</a:t>
            </a:r>
            <a:endParaRPr/>
          </a:p>
        </p:txBody>
      </p:sp>
      <p:sp>
        <p:nvSpPr>
          <p:cNvPr id="98" name="Google Shape;98;p19"/>
          <p:cNvSpPr txBox="1">
            <a:spLocks noGrp="1"/>
          </p:cNvSpPr>
          <p:nvPr>
            <p:ph type="body" idx="1"/>
          </p:nvPr>
        </p:nvSpPr>
        <p:spPr>
          <a:xfrm>
            <a:off x="210325" y="1403876"/>
            <a:ext cx="8051700" cy="3546300"/>
          </a:xfrm>
          <a:prstGeom prst="rect">
            <a:avLst/>
          </a:prstGeom>
        </p:spPr>
        <p:txBody>
          <a:bodyPr spcFirstLastPara="1" wrap="square" lIns="0" tIns="0" rIns="0" bIns="0" anchor="t" anchorCtr="0">
            <a:noAutofit/>
          </a:bodyPr>
          <a:lstStyle/>
          <a:p>
            <a:pPr marL="0" lvl="0" indent="0" algn="l" rtl="0">
              <a:spcBef>
                <a:spcPts val="720"/>
              </a:spcBef>
              <a:spcAft>
                <a:spcPts val="0"/>
              </a:spcAft>
              <a:buNone/>
            </a:pPr>
            <a:r>
              <a:rPr lang="en-US"/>
              <a:t> </a:t>
            </a:r>
            <a:r>
              <a:rPr lang="en-US" sz="2400"/>
              <a:t> “</a:t>
            </a:r>
            <a:r>
              <a:rPr lang="en-US" sz="2400" b="1">
                <a:solidFill>
                  <a:schemeClr val="dk1"/>
                </a:solidFill>
                <a:highlight>
                  <a:srgbClr val="FFFFFF"/>
                </a:highlight>
              </a:rPr>
              <a:t>Encryption</a:t>
            </a:r>
            <a:r>
              <a:rPr lang="en-US" sz="2400">
                <a:solidFill>
                  <a:schemeClr val="dk1"/>
                </a:solidFill>
                <a:highlight>
                  <a:srgbClr val="FFFFFF"/>
                </a:highlight>
              </a:rPr>
              <a:t> is the process of encoding a message or information in such a way that only authorized parties can access it and those who are not authorized cannot... The intended information or message, referred to as plaintext, is encrypted using an encryption algorithm – a cipher – generating ciphertext that can be read only if decrypted.“</a:t>
            </a:r>
            <a:endParaRPr sz="2400">
              <a:solidFill>
                <a:schemeClr val="dk1"/>
              </a:solidFill>
              <a:highlight>
                <a:srgbClr val="FFFFFF"/>
              </a:highlight>
            </a:endParaRPr>
          </a:p>
          <a:p>
            <a:pPr marL="0" lvl="0" indent="0" algn="r" rtl="0">
              <a:spcBef>
                <a:spcPts val="720"/>
              </a:spcBef>
              <a:spcAft>
                <a:spcPts val="0"/>
              </a:spcAft>
              <a:buNone/>
            </a:pPr>
            <a:endParaRPr sz="1300">
              <a:solidFill>
                <a:schemeClr val="dk1"/>
              </a:solidFill>
              <a:highlight>
                <a:srgbClr val="FFFFFF"/>
              </a:highlight>
              <a:latin typeface="Lora"/>
              <a:ea typeface="Lora"/>
              <a:cs typeface="Lora"/>
              <a:sym typeface="Lora"/>
            </a:endParaRPr>
          </a:p>
          <a:p>
            <a:pPr marL="0" lvl="0" indent="0" algn="r" rtl="0">
              <a:spcBef>
                <a:spcPts val="720"/>
              </a:spcBef>
              <a:spcAft>
                <a:spcPts val="0"/>
              </a:spcAft>
              <a:buNone/>
            </a:pPr>
            <a:r>
              <a:rPr lang="en-US" sz="1400">
                <a:solidFill>
                  <a:schemeClr val="dk1"/>
                </a:solidFill>
              </a:rPr>
              <a:t>Wikipedia\Encryption</a:t>
            </a:r>
            <a:endParaRPr sz="1400">
              <a:solidFill>
                <a:schemeClr val="dk1"/>
              </a:solidFill>
              <a:highlight>
                <a:srgbClr val="FFFFFF"/>
              </a:highlight>
              <a:latin typeface="Lora"/>
              <a:ea typeface="Lora"/>
              <a:cs typeface="Lora"/>
              <a:sym typeface="Lor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270800" y="360380"/>
            <a:ext cx="8100300" cy="1079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accent1"/>
              </a:buClr>
              <a:buSzPts val="4400"/>
              <a:buFont typeface="Quattrocento Sans"/>
              <a:buNone/>
            </a:pPr>
            <a:r>
              <a:rPr lang="en-US" dirty="0"/>
              <a:t>Object Encryption</a:t>
            </a:r>
            <a:endParaRPr dirty="0"/>
          </a:p>
        </p:txBody>
      </p:sp>
      <p:sp>
        <p:nvSpPr>
          <p:cNvPr id="104" name="Google Shape;104;p20"/>
          <p:cNvSpPr txBox="1"/>
          <p:nvPr/>
        </p:nvSpPr>
        <p:spPr>
          <a:xfrm>
            <a:off x="389150" y="1771650"/>
            <a:ext cx="7114200" cy="4527300"/>
          </a:xfrm>
          <a:prstGeom prst="rect">
            <a:avLst/>
          </a:prstGeom>
          <a:noFill/>
          <a:ln>
            <a:noFill/>
          </a:ln>
        </p:spPr>
        <p:txBody>
          <a:bodyPr spcFirstLastPara="1" wrap="square" lIns="91425" tIns="91425" rIns="91425" bIns="91425" anchor="t" anchorCtr="0">
            <a:noAutofit/>
          </a:bodyPr>
          <a:lstStyle/>
          <a:p>
            <a:pPr marL="457200" lvl="0" indent="-419100" algn="l" rtl="0">
              <a:lnSpc>
                <a:spcPct val="115000"/>
              </a:lnSpc>
              <a:spcBef>
                <a:spcPts val="0"/>
              </a:spcBef>
              <a:spcAft>
                <a:spcPts val="0"/>
              </a:spcAft>
              <a:buClr>
                <a:srgbClr val="595959"/>
              </a:buClr>
              <a:buSzPts val="3000"/>
              <a:buChar char="●"/>
            </a:pPr>
            <a:r>
              <a:rPr lang="en-US" sz="3000" dirty="0">
                <a:solidFill>
                  <a:srgbClr val="595959"/>
                </a:solidFill>
              </a:rPr>
              <a:t>Available in all versions/editions of SQL Server</a:t>
            </a:r>
            <a:endParaRPr sz="3000" dirty="0">
              <a:solidFill>
                <a:srgbClr val="595959"/>
              </a:solidFill>
            </a:endParaRPr>
          </a:p>
          <a:p>
            <a:pPr marL="457200" lvl="0" indent="-419100" algn="l" rtl="0">
              <a:lnSpc>
                <a:spcPct val="115000"/>
              </a:lnSpc>
              <a:spcBef>
                <a:spcPts val="0"/>
              </a:spcBef>
              <a:spcAft>
                <a:spcPts val="0"/>
              </a:spcAft>
              <a:buClr>
                <a:srgbClr val="595959"/>
              </a:buClr>
              <a:buSzPts val="3000"/>
              <a:buChar char="●"/>
            </a:pPr>
            <a:r>
              <a:rPr lang="en-US" sz="3000" dirty="0">
                <a:solidFill>
                  <a:srgbClr val="595959"/>
                </a:solidFill>
              </a:rPr>
              <a:t>Just add WITH ENCRYPTION to object definition</a:t>
            </a:r>
            <a:endParaRPr sz="3000" dirty="0">
              <a:solidFill>
                <a:srgbClr val="595959"/>
              </a:solidFill>
            </a:endParaRPr>
          </a:p>
          <a:p>
            <a:pPr marL="457200" lvl="0" indent="-419100" algn="l" rtl="0">
              <a:lnSpc>
                <a:spcPct val="115000"/>
              </a:lnSpc>
              <a:spcBef>
                <a:spcPts val="0"/>
              </a:spcBef>
              <a:spcAft>
                <a:spcPts val="0"/>
              </a:spcAft>
              <a:buClr>
                <a:srgbClr val="595959"/>
              </a:buClr>
              <a:buSzPts val="3000"/>
              <a:buChar char="●"/>
            </a:pPr>
            <a:r>
              <a:rPr lang="en-US" sz="3000" dirty="0">
                <a:solidFill>
                  <a:srgbClr val="595959"/>
                </a:solidFill>
              </a:rPr>
              <a:t>Not really Encrypted - just Obfuscated</a:t>
            </a:r>
            <a:endParaRPr sz="3000" dirty="0">
              <a:solidFill>
                <a:srgbClr val="595959"/>
              </a:solidFill>
            </a:endParaRPr>
          </a:p>
          <a:p>
            <a:pPr marL="457200" lvl="0" indent="-419100" algn="l" rtl="0">
              <a:lnSpc>
                <a:spcPct val="115000"/>
              </a:lnSpc>
              <a:spcBef>
                <a:spcPts val="0"/>
              </a:spcBef>
              <a:spcAft>
                <a:spcPts val="0"/>
              </a:spcAft>
              <a:buClr>
                <a:srgbClr val="595959"/>
              </a:buClr>
              <a:buSzPts val="3000"/>
              <a:buChar char="●"/>
            </a:pPr>
            <a:r>
              <a:rPr lang="en-US" sz="3000" dirty="0">
                <a:solidFill>
                  <a:srgbClr val="595959"/>
                </a:solidFill>
              </a:rPr>
              <a:t>Can be decrypted by a malicious user with a small amount of effort</a:t>
            </a:r>
            <a:endParaRPr sz="3000" dirty="0">
              <a:solidFill>
                <a:srgbClr val="595959"/>
              </a:solidFill>
            </a:endParaRPr>
          </a:p>
        </p:txBody>
      </p:sp>
      <p:sp>
        <p:nvSpPr>
          <p:cNvPr id="4" name="Google Shape;103;p20">
            <a:extLst>
              <a:ext uri="{FF2B5EF4-FFF2-40B4-BE49-F238E27FC236}">
                <a16:creationId xmlns:a16="http://schemas.microsoft.com/office/drawing/2014/main" id="{147389DF-114A-442C-B3E5-E8509D95C295}"/>
              </a:ext>
            </a:extLst>
          </p:cNvPr>
          <p:cNvSpPr txBox="1">
            <a:spLocks/>
          </p:cNvSpPr>
          <p:nvPr/>
        </p:nvSpPr>
        <p:spPr>
          <a:xfrm>
            <a:off x="269663" y="360380"/>
            <a:ext cx="8100300" cy="10794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Quattrocento Sans"/>
              <a:buNone/>
              <a:defRPr sz="4400" b="0" i="0" u="none" strike="noStrike" cap="none">
                <a:solidFill>
                  <a:schemeClr val="accent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dirty="0"/>
              <a:t>Object Encryption(Not Really)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SQLSatOslo 2016">
  <a:themeElements>
    <a:clrScheme name="PASS SQLSaturday">
      <a:dk1>
        <a:srgbClr val="101820"/>
      </a:dk1>
      <a:lt1>
        <a:srgbClr val="FFFFFF"/>
      </a:lt1>
      <a:dk2>
        <a:srgbClr val="414A54"/>
      </a:dk2>
      <a:lt2>
        <a:srgbClr val="F2F2F2"/>
      </a:lt2>
      <a:accent1>
        <a:srgbClr val="00BF6F"/>
      </a:accent1>
      <a:accent2>
        <a:srgbClr val="007A3E"/>
      </a:accent2>
      <a:accent3>
        <a:srgbClr val="2DCCD3"/>
      </a:accent3>
      <a:accent4>
        <a:srgbClr val="007377"/>
      </a:accent4>
      <a:accent5>
        <a:srgbClr val="6558B1"/>
      </a:accent5>
      <a:accent6>
        <a:srgbClr val="AF272F"/>
      </a:accent6>
      <a:hlink>
        <a:srgbClr val="00BF6F"/>
      </a:hlink>
      <a:folHlink>
        <a:srgbClr val="2DCC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942</TotalTime>
  <Words>1404</Words>
  <Application>Microsoft Office PowerPoint</Application>
  <PresentationFormat>Custom</PresentationFormat>
  <Paragraphs>133</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Quattrocento Sans</vt:lpstr>
      <vt:lpstr>Noto Sans Symbols</vt:lpstr>
      <vt:lpstr>Lora</vt:lpstr>
      <vt:lpstr>Source Sans Pro Light</vt:lpstr>
      <vt:lpstr>SQLSatOslo 2016</vt:lpstr>
      <vt:lpstr>Introducing Security to SQL Server - for the rest of us.</vt:lpstr>
      <vt:lpstr>PowerPoint Presentation</vt:lpstr>
      <vt:lpstr>PowerPoint Presentation</vt:lpstr>
      <vt:lpstr>Who Is This Session For?</vt:lpstr>
      <vt:lpstr>What We Will Cover?</vt:lpstr>
      <vt:lpstr>The Scary Slide</vt:lpstr>
      <vt:lpstr>Defense In Depth</vt:lpstr>
      <vt:lpstr>What is Encryption?</vt:lpstr>
      <vt:lpstr>Object Encryption</vt:lpstr>
      <vt:lpstr>Object Encryption Demo</vt:lpstr>
      <vt:lpstr>Backup Encryption</vt:lpstr>
      <vt:lpstr>Backup Encryption Demo</vt:lpstr>
      <vt:lpstr>Transparent Data Encryption (TDE)</vt:lpstr>
      <vt:lpstr>Transparent Data Encryption Demo</vt:lpstr>
      <vt:lpstr>Transparent Data Encryption (TDE) - Stuff We Learned</vt:lpstr>
      <vt:lpstr>Always Encrypted\Column Encryption</vt:lpstr>
      <vt:lpstr>Always Encrypted Demo</vt:lpstr>
      <vt:lpstr>Always Encrypted</vt:lpstr>
      <vt:lpstr>Connection Encryption</vt:lpstr>
      <vt:lpstr>Connection Encryption Demo</vt:lpstr>
      <vt:lpstr>Certificates Maintenance</vt:lpstr>
      <vt:lpstr>Questions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Security to SQL Server - for the rest of us.</dc:title>
  <cp:lastModifiedBy>Rob Douglas</cp:lastModifiedBy>
  <cp:revision>11</cp:revision>
  <dcterms:modified xsi:type="dcterms:W3CDTF">2023-09-21T04:24:26Z</dcterms:modified>
</cp:coreProperties>
</file>