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5"/>
  </p:notesMasterIdLst>
  <p:sldIdLst>
    <p:sldId id="256" r:id="rId2"/>
    <p:sldId id="257" r:id="rId3"/>
    <p:sldId id="258" r:id="rId4"/>
    <p:sldId id="259" r:id="rId5"/>
    <p:sldId id="261" r:id="rId6"/>
    <p:sldId id="262" r:id="rId7"/>
    <p:sldId id="263" r:id="rId8"/>
    <p:sldId id="264" r:id="rId9"/>
    <p:sldId id="265" r:id="rId10"/>
    <p:sldId id="268" r:id="rId11"/>
    <p:sldId id="269" r:id="rId12"/>
    <p:sldId id="270" r:id="rId13"/>
    <p:sldId id="271" r:id="rId14"/>
    <p:sldId id="272" r:id="rId15"/>
    <p:sldId id="279" r:id="rId16"/>
    <p:sldId id="273" r:id="rId17"/>
    <p:sldId id="274" r:id="rId18"/>
    <p:sldId id="275" r:id="rId19"/>
    <p:sldId id="266" r:id="rId20"/>
    <p:sldId id="267"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5CB02-8610-4EB7-A251-06307FFF06CC}" v="1" dt="2023-09-22T03:47:32.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774" autoAdjust="0"/>
  </p:normalViewPr>
  <p:slideViewPr>
    <p:cSldViewPr snapToGrid="0">
      <p:cViewPr varScale="1">
        <p:scale>
          <a:sx n="46" d="100"/>
          <a:sy n="46" d="100"/>
        </p:scale>
        <p:origin x="144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 Douglas" userId="3442f90c-8805-4b0b-857b-ebf1c73af3f4" providerId="ADAL" clId="{8AF5CB02-8610-4EB7-A251-06307FFF06CC}"/>
    <pc:docChg chg="custSel addSld modSld sldOrd">
      <pc:chgData name="Rob Douglas" userId="3442f90c-8805-4b0b-857b-ebf1c73af3f4" providerId="ADAL" clId="{8AF5CB02-8610-4EB7-A251-06307FFF06CC}" dt="2023-09-22T19:19:35.357" v="477"/>
      <pc:docMkLst>
        <pc:docMk/>
      </pc:docMkLst>
      <pc:sldChg chg="modNotesTx">
        <pc:chgData name="Rob Douglas" userId="3442f90c-8805-4b0b-857b-ebf1c73af3f4" providerId="ADAL" clId="{8AF5CB02-8610-4EB7-A251-06307FFF06CC}" dt="2023-09-22T03:34:06.221" v="236" actId="20577"/>
        <pc:sldMkLst>
          <pc:docMk/>
          <pc:sldMk cId="1814413002" sldId="259"/>
        </pc:sldMkLst>
      </pc:sldChg>
      <pc:sldChg chg="modSp mod">
        <pc:chgData name="Rob Douglas" userId="3442f90c-8805-4b0b-857b-ebf1c73af3f4" providerId="ADAL" clId="{8AF5CB02-8610-4EB7-A251-06307FFF06CC}" dt="2023-09-22T18:08:43.467" v="387" actId="207"/>
        <pc:sldMkLst>
          <pc:docMk/>
          <pc:sldMk cId="0" sldId="263"/>
        </pc:sldMkLst>
        <pc:spChg chg="mod">
          <ac:chgData name="Rob Douglas" userId="3442f90c-8805-4b0b-857b-ebf1c73af3f4" providerId="ADAL" clId="{8AF5CB02-8610-4EB7-A251-06307FFF06CC}" dt="2023-09-22T18:08:43.467" v="387" actId="207"/>
          <ac:spMkLst>
            <pc:docMk/>
            <pc:sldMk cId="0" sldId="263"/>
            <ac:spMk id="98" creationId="{00000000-0000-0000-0000-000000000000}"/>
          </ac:spMkLst>
        </pc:spChg>
      </pc:sldChg>
      <pc:sldChg chg="addSp delSp modSp add mod ord modNotesTx">
        <pc:chgData name="Rob Douglas" userId="3442f90c-8805-4b0b-857b-ebf1c73af3f4" providerId="ADAL" clId="{8AF5CB02-8610-4EB7-A251-06307FFF06CC}" dt="2023-09-22T19:19:35.357" v="477"/>
        <pc:sldMkLst>
          <pc:docMk/>
          <pc:sldMk cId="870189438" sldId="279"/>
        </pc:sldMkLst>
        <pc:spChg chg="add del mod">
          <ac:chgData name="Rob Douglas" userId="3442f90c-8805-4b0b-857b-ebf1c73af3f4" providerId="ADAL" clId="{8AF5CB02-8610-4EB7-A251-06307FFF06CC}" dt="2023-09-22T03:47:46.098" v="252" actId="478"/>
          <ac:spMkLst>
            <pc:docMk/>
            <pc:sldMk cId="870189438" sldId="279"/>
            <ac:spMk id="5" creationId="{D1231F8D-B4D9-2F9F-28B8-2F634AC30B2A}"/>
          </ac:spMkLst>
        </pc:spChg>
        <pc:spChg chg="del mod">
          <ac:chgData name="Rob Douglas" userId="3442f90c-8805-4b0b-857b-ebf1c73af3f4" providerId="ADAL" clId="{8AF5CB02-8610-4EB7-A251-06307FFF06CC}" dt="2023-09-22T03:47:36.422" v="250" actId="478"/>
          <ac:spMkLst>
            <pc:docMk/>
            <pc:sldMk cId="870189438" sldId="279"/>
            <ac:spMk id="131" creationId="{00000000-0000-0000-0000-000000000000}"/>
          </ac:spMkLst>
        </pc:spChg>
        <pc:picChg chg="add mod">
          <ac:chgData name="Rob Douglas" userId="3442f90c-8805-4b0b-857b-ebf1c73af3f4" providerId="ADAL" clId="{8AF5CB02-8610-4EB7-A251-06307FFF06CC}" dt="2023-09-22T03:47:55.969" v="255" actId="14100"/>
          <ac:picMkLst>
            <pc:docMk/>
            <pc:sldMk cId="870189438" sldId="279"/>
            <ac:picMk id="3" creationId="{48125D4F-C92D-1972-DD50-6888D33E7B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7CCBC-4983-44C5-960E-3DA7D637B703}" type="datetimeFigureOut">
              <a:rPr lang="en-NZ" smtClean="0"/>
              <a:t>23/09/2023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52C44-E0D5-4FA6-96D9-E6D2A8E6933A}" type="slidenum">
              <a:rPr lang="en-NZ" smtClean="0"/>
              <a:t>‹#›</a:t>
            </a:fld>
            <a:endParaRPr lang="en-NZ"/>
          </a:p>
        </p:txBody>
      </p:sp>
    </p:spTree>
    <p:extLst>
      <p:ext uri="{BB962C8B-B14F-4D97-AF65-F5344CB8AC3E}">
        <p14:creationId xmlns:p14="http://schemas.microsoft.com/office/powerpoint/2010/main" val="142589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qlservercentral.com/blogs/rotating-tde-certificates-without-re-encrypting-dat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sql/database-engine/configure-windows/enable-encrypted-connections-to-the-database-engine?view=sql-server-2017"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database-engine/configure-windows/enable-encrypted-connections-to-the-database-engine?view=sql-server-2017"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optenz.net/10-most-expensive-data-breaches-and-a-simple-trick-to-protect-your-website.php"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cryptopia.co.nz/"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qlity.net/en/1617/decrypting-encrypted-database-objec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CD252C44-E0D5-4FA6-96D9-E6D2A8E6933A}" type="slidenum">
              <a:rPr lang="en-NZ" smtClean="0"/>
              <a:t>1</a:t>
            </a:fld>
            <a:endParaRPr lang="en-NZ"/>
          </a:p>
        </p:txBody>
      </p:sp>
    </p:spTree>
    <p:extLst>
      <p:ext uri="{BB962C8B-B14F-4D97-AF65-F5344CB8AC3E}">
        <p14:creationId xmlns:p14="http://schemas.microsoft.com/office/powerpoint/2010/main" val="1481804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b14cd414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5b14cd414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b09caa70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hlinkClick r:id="rId3"/>
              </a:rPr>
              <a:t>https://www.sqlservercentral.com/blogs/rotating-tde-certificates-without-re-encrypting-data</a:t>
            </a:r>
            <a:endParaRPr dirty="0"/>
          </a:p>
        </p:txBody>
      </p:sp>
      <p:sp>
        <p:nvSpPr>
          <p:cNvPr id="134" name="Google Shape;134;g5b09caa707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09caa707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5b09caa707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b09caa70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Then we have the certificate which is used to encrypt that key – without the certificate the key is useless and TDE can’t work. The certificate we keep a password protected backup of, so is a bit more vulnerable/public.</a:t>
            </a:r>
          </a:p>
          <a:p>
            <a:r>
              <a:rPr lang="en-US" sz="1100" b="0" i="0" u="none" strike="noStrike" cap="none" dirty="0">
                <a:solidFill>
                  <a:srgbClr val="000000"/>
                </a:solidFill>
                <a:effectLst/>
                <a:latin typeface="Arial"/>
                <a:ea typeface="Arial"/>
                <a:cs typeface="Arial"/>
                <a:sym typeface="Arial"/>
              </a:rPr>
              <a:t>Due to that, certificates have an expiry date. This date is a reminder to us that, as a good practice, we should create a new certificate and use that going forward before the existing one expires. TDE doesn’t stop working if the certificate expires, it is up to you to monitor your certificates and replace them when they come to the end of their life.</a:t>
            </a:r>
          </a:p>
          <a:p>
            <a:pPr marL="0" lvl="0" indent="0" algn="l" rtl="0">
              <a:spcBef>
                <a:spcPts val="0"/>
              </a:spcBef>
              <a:spcAft>
                <a:spcPts val="0"/>
              </a:spcAft>
              <a:buNone/>
            </a:pPr>
            <a:endParaRPr dirty="0"/>
          </a:p>
        </p:txBody>
      </p:sp>
      <p:sp>
        <p:nvSpPr>
          <p:cNvPr id="145" name="Google Shape;145;g5b09caa70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b14cd414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did we just achieve?  What am I protected against?  What am I NOT protected against?</a:t>
            </a:r>
          </a:p>
          <a:p>
            <a:pPr marL="0" lvl="0" indent="0" algn="l" rtl="0">
              <a:spcBef>
                <a:spcPts val="0"/>
              </a:spcBef>
              <a:spcAft>
                <a:spcPts val="0"/>
              </a:spcAft>
              <a:buNone/>
            </a:pPr>
            <a:r>
              <a:rPr lang="en-US" dirty="0"/>
              <a:t>What do I do if I lose my certificate?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 how does that apply to Azure Database?  How does that apply to Managed Instance?</a:t>
            </a:r>
            <a:endParaRPr dirty="0"/>
          </a:p>
        </p:txBody>
      </p:sp>
      <p:sp>
        <p:nvSpPr>
          <p:cNvPr id="129" name="Google Shape;129;g5b14cd414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728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b09caa70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accepts input and encrypts them - then sends a big VARBINARY to SQL - SQL just thinks there’s a bunch of </a:t>
            </a:r>
            <a:r>
              <a:rPr lang="en-US" dirty="0" err="1"/>
              <a:t>varbinaries</a:t>
            </a:r>
            <a:r>
              <a:rPr lang="en-US" dirty="0"/>
              <a:t> in the database.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Can’t do via TSQL - must be Management Studio or application</a:t>
            </a:r>
            <a:endParaRPr dirty="0"/>
          </a:p>
          <a:p>
            <a:pPr marL="0" lvl="0" indent="0" algn="l" rtl="0">
              <a:spcBef>
                <a:spcPts val="0"/>
              </a:spcBef>
              <a:spcAft>
                <a:spcPts val="0"/>
              </a:spcAft>
              <a:buNone/>
            </a:pPr>
            <a:r>
              <a:rPr lang="en-US" dirty="0"/>
              <a:t>	-Deterministic(Same values are encrypted to the same values)</a:t>
            </a:r>
            <a:endParaRPr dirty="0"/>
          </a:p>
          <a:p>
            <a:pPr marL="0" lvl="0" indent="0" algn="l" rtl="0">
              <a:spcBef>
                <a:spcPts val="0"/>
              </a:spcBef>
              <a:spcAft>
                <a:spcPts val="0"/>
              </a:spcAft>
              <a:buNone/>
            </a:pPr>
            <a:r>
              <a:rPr lang="en-US" dirty="0"/>
              <a:t>	-Randomized - everything is encrypted.</a:t>
            </a:r>
            <a:endParaRPr dirty="0"/>
          </a:p>
          <a:p>
            <a:pPr marL="0" lvl="0" indent="0" algn="l" rtl="0">
              <a:spcBef>
                <a:spcPts val="0"/>
              </a:spcBef>
              <a:spcAft>
                <a:spcPts val="0"/>
              </a:spcAft>
              <a:buNone/>
            </a:pPr>
            <a:endParaRPr dirty="0"/>
          </a:p>
        </p:txBody>
      </p:sp>
      <p:sp>
        <p:nvSpPr>
          <p:cNvPr id="151" name="Google Shape;151;g5b09caa70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b14cd41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5b14cd41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b14cd41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2" name="Google Shape;162;g5b14cd41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b14cd414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US" u="sng" dirty="0">
                <a:solidFill>
                  <a:schemeClr val="hlink"/>
                </a:solidFill>
                <a:hlinkClick r:id="rId3"/>
              </a:rPr>
              <a:t>https://docs.microsoft.com/en-us/sql/database-engine/configure-windows/enable-encrypted-connections-to-the-database-engine?view=sql-server-2017</a:t>
            </a:r>
            <a:endParaRPr lang="en-US" u="sng" dirty="0">
              <a:solidFill>
                <a:schemeClr val="hlink"/>
              </a:solidFill>
            </a:endParaRPr>
          </a:p>
          <a:p>
            <a:pPr marL="0" lvl="0" indent="0" algn="l" rtl="0">
              <a:spcBef>
                <a:spcPts val="0"/>
              </a:spcBef>
              <a:spcAft>
                <a:spcPts val="0"/>
              </a:spcAft>
              <a:buNone/>
            </a:pPr>
            <a:endParaRPr lang="en-US" u="sng" dirty="0">
              <a:solidFill>
                <a:schemeClr val="hlink"/>
              </a:solidFill>
            </a:endParaRPr>
          </a:p>
          <a:p>
            <a:pPr marL="0" lvl="0" indent="0" algn="l" rtl="0">
              <a:spcBef>
                <a:spcPts val="0"/>
              </a:spcBef>
              <a:spcAft>
                <a:spcPts val="0"/>
              </a:spcAft>
              <a:buNone/>
            </a:pPr>
            <a:r>
              <a:rPr lang="en-NZ" dirty="0"/>
              <a:t>https://msdn.microsoft.com/en-GB/library/mt163865.aspx?f=255&amp;MSPPError=-2147217396</a:t>
            </a:r>
          </a:p>
          <a:p>
            <a:pPr marL="0" lvl="0" indent="0" algn="l" rtl="0">
              <a:spcBef>
                <a:spcPts val="0"/>
              </a:spcBef>
              <a:spcAft>
                <a:spcPts val="0"/>
              </a:spcAft>
              <a:buNone/>
            </a:pPr>
            <a:endParaRPr dirty="0"/>
          </a:p>
        </p:txBody>
      </p:sp>
      <p:sp>
        <p:nvSpPr>
          <p:cNvPr id="112" name="Google Shape;112;g5b14cd414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9039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b14cd414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hlinkClick r:id="rId3"/>
              </a:rPr>
              <a:t>Force Encryption</a:t>
            </a:r>
          </a:p>
          <a:p>
            <a:pPr marL="0" lvl="0" indent="0" algn="l" rtl="0">
              <a:spcBef>
                <a:spcPts val="0"/>
              </a:spcBef>
              <a:spcAft>
                <a:spcPts val="0"/>
              </a:spcAft>
              <a:buNone/>
            </a:pPr>
            <a:r>
              <a:rPr lang="en-NZ" dirty="0">
                <a:hlinkClick r:id="rId3"/>
              </a:rPr>
              <a:t>https://docs.microsoft.com/en-us/sql/database-engine/configure-windows/enable-encrypted-connections-to-the-database-engine?view=sql-server-2017</a:t>
            </a:r>
            <a:endParaRPr lang="en-NZ" dirty="0"/>
          </a:p>
          <a:p>
            <a:pPr marL="0" lvl="0" indent="0" algn="l" rtl="0">
              <a:spcBef>
                <a:spcPts val="0"/>
              </a:spcBef>
              <a:spcAft>
                <a:spcPts val="0"/>
              </a:spcAft>
              <a:buNone/>
            </a:pPr>
            <a:endParaRPr lang="en-NZ" dirty="0"/>
          </a:p>
          <a:p>
            <a:pPr marL="0" lvl="0" indent="0" algn="l" rtl="0">
              <a:spcBef>
                <a:spcPts val="0"/>
              </a:spcBef>
              <a:spcAft>
                <a:spcPts val="0"/>
              </a:spcAft>
              <a:buNone/>
            </a:pPr>
            <a:endParaRPr dirty="0"/>
          </a:p>
        </p:txBody>
      </p:sp>
      <p:sp>
        <p:nvSpPr>
          <p:cNvPr id="118" name="Google Shape;118;g5b14cd414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625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CD252C44-E0D5-4FA6-96D9-E6D2A8E6933A}" type="slidenum">
              <a:rPr lang="en-NZ" smtClean="0"/>
              <a:t>3</a:t>
            </a:fld>
            <a:endParaRPr lang="en-NZ"/>
          </a:p>
        </p:txBody>
      </p:sp>
    </p:spTree>
    <p:extLst>
      <p:ext uri="{BB962C8B-B14F-4D97-AF65-F5344CB8AC3E}">
        <p14:creationId xmlns:p14="http://schemas.microsoft.com/office/powerpoint/2010/main" val="688268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b14cd41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If you lose your certificates you have no comeback.  You can’t have Microsoft come and solve this problem - you need to have a backup!</a:t>
            </a:r>
            <a:endParaRPr/>
          </a:p>
          <a:p>
            <a:pPr marL="0" lvl="0" indent="0" algn="l" rtl="0">
              <a:spcBef>
                <a:spcPts val="0"/>
              </a:spcBef>
              <a:spcAft>
                <a:spcPts val="0"/>
              </a:spcAft>
              <a:buNone/>
            </a:pPr>
            <a:endParaRPr/>
          </a:p>
        </p:txBody>
      </p:sp>
      <p:sp>
        <p:nvSpPr>
          <p:cNvPr id="168" name="Google Shape;168;g5b14cd41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Where Do We Store The Keys?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Does the Master Key need to be the same?   No - they just have to have one.  Think of the master key as being a setting that is called “</a:t>
            </a:r>
            <a:r>
              <a:rPr lang="en-US" sz="1800" dirty="0" err="1">
                <a:solidFill>
                  <a:srgbClr val="595959"/>
                </a:solidFill>
              </a:rPr>
              <a:t>AllowEncryption</a:t>
            </a:r>
            <a:r>
              <a:rPr lang="en-US" sz="1800" dirty="0">
                <a:solidFill>
                  <a:srgbClr val="595959"/>
                </a:solidFill>
              </a:rPr>
              <a:t>”</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err="1">
                <a:solidFill>
                  <a:srgbClr val="595959"/>
                </a:solidFill>
              </a:rPr>
              <a:t>Hw</a:t>
            </a:r>
            <a:r>
              <a:rPr lang="en-US" sz="1800" dirty="0">
                <a:solidFill>
                  <a:srgbClr val="595959"/>
                </a:solidFill>
              </a:rPr>
              <a:t> to disable TDE?  Disable Encryption on Database, Drop DEK, clear log(items in log file remain encrypted until you clear it)</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to decrypt </a:t>
            </a:r>
            <a:r>
              <a:rPr lang="en-US" sz="1800" dirty="0" err="1">
                <a:solidFill>
                  <a:srgbClr val="595959"/>
                </a:solidFill>
              </a:rPr>
              <a:t>TempDB</a:t>
            </a:r>
            <a:r>
              <a:rPr lang="en-US" sz="1800" dirty="0">
                <a:solidFill>
                  <a:srgbClr val="595959"/>
                </a:solidFill>
              </a:rPr>
              <a:t>?  Remove all TDE databases and then restart SQL</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err="1">
                <a:solidFill>
                  <a:srgbClr val="595959"/>
                </a:solidFill>
              </a:rPr>
              <a:t>SHould</a:t>
            </a:r>
            <a:r>
              <a:rPr lang="en-US" sz="1800" dirty="0">
                <a:solidFill>
                  <a:srgbClr val="595959"/>
                </a:solidFill>
              </a:rPr>
              <a:t> you use TDE or SAN Encryption?  SAN if you trust it\the person looking after it – that way you don’t lose SAN compression.</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Does TDE remove SAN deduplication\compression?  Almost definitely</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err="1">
                <a:solidFill>
                  <a:srgbClr val="595959"/>
                </a:solidFill>
              </a:rPr>
              <a:t>Compressions+TDE</a:t>
            </a:r>
            <a:r>
              <a:rPr lang="en-US" sz="1800" dirty="0">
                <a:solidFill>
                  <a:srgbClr val="595959"/>
                </a:solidFill>
              </a:rPr>
              <a:t>?  Compression gets hit hard.</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does it affect Always On?  Certificate must be on all servers.</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does Always Encrypted effect SQL Replication</a:t>
            </a:r>
            <a:r>
              <a:rPr lang="en-US" sz="1800">
                <a:solidFill>
                  <a:srgbClr val="595959"/>
                </a:solidFill>
              </a:rPr>
              <a:t>? </a:t>
            </a:r>
            <a:endParaRPr sz="1800" dirty="0">
              <a:solidFill>
                <a:srgbClr val="595959"/>
              </a:solidFill>
            </a:endParaRPr>
          </a:p>
          <a:p>
            <a:pPr marL="457200" lvl="0" indent="-342900" algn="l" rtl="0">
              <a:lnSpc>
                <a:spcPct val="115000"/>
              </a:lnSpc>
              <a:spcBef>
                <a:spcPts val="0"/>
              </a:spcBef>
              <a:spcAft>
                <a:spcPts val="0"/>
              </a:spcAft>
              <a:buClr>
                <a:srgbClr val="595959"/>
              </a:buClr>
              <a:buSzPts val="1800"/>
              <a:buChar char="●"/>
            </a:pPr>
            <a:r>
              <a:rPr lang="en-US" sz="1800" dirty="0">
                <a:solidFill>
                  <a:srgbClr val="595959"/>
                </a:solidFill>
              </a:rPr>
              <a:t>How Does the client get the certificate?</a:t>
            </a:r>
            <a:endParaRPr dirty="0"/>
          </a:p>
        </p:txBody>
      </p:sp>
      <p:sp>
        <p:nvSpPr>
          <p:cNvPr id="179" name="Google Shape;1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GDPR - 10M Euro or 2% of global revenue(not profit), or egregious violation 20M Euro or 4%.  So we must show real verifiable effort.</a:t>
            </a:r>
          </a:p>
          <a:p>
            <a:r>
              <a:rPr lang="en-US" dirty="0"/>
              <a:t>Many American States have their own.</a:t>
            </a:r>
          </a:p>
          <a:p>
            <a:r>
              <a:rPr lang="en-US" dirty="0"/>
              <a:t>Cost of data breach settlements in the 10’s and 100’s of $</a:t>
            </a:r>
            <a:endParaRPr lang="en-NZ" dirty="0"/>
          </a:p>
        </p:txBody>
      </p:sp>
      <p:sp>
        <p:nvSpPr>
          <p:cNvPr id="4" name="Slide Number Placeholder 3"/>
          <p:cNvSpPr>
            <a:spLocks noGrp="1"/>
          </p:cNvSpPr>
          <p:nvPr>
            <p:ph type="sldNum" sz="quarter" idx="5"/>
          </p:nvPr>
        </p:nvSpPr>
        <p:spPr/>
        <p:txBody>
          <a:bodyPr/>
          <a:lstStyle/>
          <a:p>
            <a:fld id="{CD252C44-E0D5-4FA6-96D9-E6D2A8E6933A}" type="slidenum">
              <a:rPr lang="en-NZ" smtClean="0"/>
              <a:t>4</a:t>
            </a:fld>
            <a:endParaRPr lang="en-NZ"/>
          </a:p>
        </p:txBody>
      </p:sp>
    </p:spTree>
    <p:extLst>
      <p:ext uri="{BB962C8B-B14F-4D97-AF65-F5344CB8AC3E}">
        <p14:creationId xmlns:p14="http://schemas.microsoft.com/office/powerpoint/2010/main" val="361294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5b09caa707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List a few big breaches and what it cost the company.</a:t>
            </a:r>
            <a:endParaRPr dirty="0"/>
          </a:p>
          <a:p>
            <a:pPr marL="0" lvl="0" indent="0" algn="l" rtl="0">
              <a:spcBef>
                <a:spcPts val="0"/>
              </a:spcBef>
              <a:spcAft>
                <a:spcPts val="0"/>
              </a:spcAft>
              <a:buNone/>
            </a:pPr>
            <a:r>
              <a:rPr lang="en-US" u="sng" dirty="0">
                <a:solidFill>
                  <a:srgbClr val="0097A7"/>
                </a:solidFill>
                <a:hlinkClick r:id="rId3"/>
              </a:rPr>
              <a:t>https://www.toptenz.net/10-most-expensive-data-breaches-and-a-simple-trick-to-protect-your-website.php</a:t>
            </a:r>
            <a:endParaRPr dirty="0"/>
          </a:p>
          <a:p>
            <a:pPr marL="0" lvl="0" indent="0" algn="l" rtl="0">
              <a:spcBef>
                <a:spcPts val="0"/>
              </a:spcBef>
              <a:spcAft>
                <a:spcPts val="0"/>
              </a:spcAft>
              <a:buNone/>
            </a:pPr>
            <a:r>
              <a:rPr lang="en-US" u="sng" dirty="0">
                <a:solidFill>
                  <a:srgbClr val="0097A7"/>
                </a:solidFill>
                <a:hlinkClick r:id="rId4"/>
              </a:rPr>
              <a:t>https://www.cryptopia.co.nz/</a:t>
            </a:r>
            <a:r>
              <a:rPr lang="en-US" u="sng" dirty="0">
                <a:solidFill>
                  <a:srgbClr val="0097A7"/>
                </a:solidFill>
              </a:rPr>
              <a:t> </a:t>
            </a:r>
            <a:r>
              <a:rPr lang="en-US" u="none" dirty="0">
                <a:solidFill>
                  <a:srgbClr val="0097A7"/>
                </a:solidFill>
              </a:rPr>
              <a:t>- Make it personal – affects people in this city at this event.</a:t>
            </a:r>
            <a:endParaRPr u="none" dirty="0"/>
          </a:p>
          <a:p>
            <a:pPr marL="0" lvl="0" indent="0" algn="l" rtl="0">
              <a:spcBef>
                <a:spcPts val="0"/>
              </a:spcBef>
              <a:spcAft>
                <a:spcPts val="0"/>
              </a:spcAft>
              <a:buNone/>
            </a:pPr>
            <a:r>
              <a:rPr lang="en-US" dirty="0"/>
              <a:t>Promise Encryption solves the problem.</a:t>
            </a:r>
            <a:endParaRPr dirty="0"/>
          </a:p>
          <a:p>
            <a:pPr marL="0" lvl="0" indent="0" algn="l" rtl="0">
              <a:spcBef>
                <a:spcPts val="0"/>
              </a:spcBef>
              <a:spcAft>
                <a:spcPts val="0"/>
              </a:spcAft>
              <a:buNone/>
            </a:pPr>
            <a:r>
              <a:rPr lang="en-US" dirty="0"/>
              <a:t>BUT….</a:t>
            </a:r>
            <a:endParaRPr dirty="0"/>
          </a:p>
          <a:p>
            <a:pPr marL="0" lvl="0" indent="0" algn="l" rtl="0">
              <a:spcBef>
                <a:spcPts val="0"/>
              </a:spcBef>
              <a:spcAft>
                <a:spcPts val="0"/>
              </a:spcAft>
              <a:buNone/>
            </a:pPr>
            <a:r>
              <a:rPr lang="en-US" dirty="0"/>
              <a:t>Show the cartoon</a:t>
            </a:r>
            <a:endParaRPr dirty="0"/>
          </a:p>
          <a:p>
            <a:pPr marL="0" lvl="0" indent="0" algn="l" rtl="0">
              <a:spcBef>
                <a:spcPts val="0"/>
              </a:spcBef>
              <a:spcAft>
                <a:spcPts val="0"/>
              </a:spcAft>
              <a:buNone/>
            </a:pPr>
            <a:r>
              <a:rPr lang="en-US" dirty="0"/>
              <a:t>BUT…</a:t>
            </a:r>
            <a:endParaRPr dirty="0"/>
          </a:p>
          <a:p>
            <a:pPr marL="0" lvl="0" indent="0" algn="l" rtl="0">
              <a:spcBef>
                <a:spcPts val="0"/>
              </a:spcBef>
              <a:spcAft>
                <a:spcPts val="0"/>
              </a:spcAft>
              <a:buNone/>
            </a:pPr>
            <a:r>
              <a:rPr lang="en-US" sz="1200" b="1" dirty="0">
                <a:solidFill>
                  <a:srgbClr val="222222"/>
                </a:solidFill>
                <a:highlight>
                  <a:schemeClr val="lt1"/>
                </a:highlight>
              </a:rPr>
              <a:t>General Data Protection Regulation(GDPR) says a bunch of things about what you can and can’t do.  You can only collect data if there’s a business need to do it.  </a:t>
            </a:r>
            <a:r>
              <a:rPr lang="en-US" sz="1200" dirty="0">
                <a:solidFill>
                  <a:srgbClr val="222222"/>
                </a:solidFill>
                <a:highlight>
                  <a:schemeClr val="lt1"/>
                </a:highlight>
              </a:rPr>
              <a:t>can impose fines on data breaches, and those fines get bigger if you can be shown to have not made a reasonable effort to protect your data.  ($10million Euro r 2% of worldwide revenue(not profit) - whichever is higher.  Double if shown to be egregious violation.  There needs to be a real verifiable effort.)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Data Breaches are bad - It’s your job to stop them.  If you don’t you might get lucky and lose your job, but you might get unlucky and your company goes out of business and all your mates lose their job too.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So here’s where Encryption comes in.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82" name="Google Shape;82;g5b09caa707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b09caa707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US" dirty="0"/>
              <a:t>Encryption is only part of a security plan - Rugby Analogy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Compare multiple layers of security to multiple layers of rugby team defense(Or league if more appropriate to Sydney).  Point out that in this shot all of the defensive measures are bypassed by the fact the referee is in the process of awarding a penalty(</a:t>
            </a:r>
            <a:r>
              <a:rPr lang="en-US" dirty="0" err="1"/>
              <a:t>ie</a:t>
            </a:r>
            <a:r>
              <a:rPr lang="en-US" dirty="0"/>
              <a:t> the compliance\legal order can trump whatever you have in place – Snapchat story )</a:t>
            </a:r>
            <a:endParaRPr dirty="0"/>
          </a:p>
          <a:p>
            <a:pPr marL="0" lvl="0" indent="0" algn="l" rtl="0">
              <a:spcBef>
                <a:spcPts val="0"/>
              </a:spcBef>
              <a:spcAft>
                <a:spcPts val="0"/>
              </a:spcAft>
              <a:buNone/>
            </a:pPr>
            <a:endParaRPr dirty="0"/>
          </a:p>
        </p:txBody>
      </p:sp>
      <p:sp>
        <p:nvSpPr>
          <p:cNvPr id="89" name="Google Shape;89;g5b09caa707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b09caa70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other words it’s the reversible obsfuscation of data.</a:t>
            </a:r>
            <a:endParaRPr/>
          </a:p>
          <a:p>
            <a:pPr marL="0" lvl="0" indent="0" algn="l" rtl="0">
              <a:spcBef>
                <a:spcPts val="0"/>
              </a:spcBef>
              <a:spcAft>
                <a:spcPts val="0"/>
              </a:spcAft>
              <a:buNone/>
            </a:pPr>
            <a:r>
              <a:rPr lang="en-US"/>
              <a:t>Reversibility depends on a key</a:t>
            </a:r>
            <a:endParaRPr/>
          </a:p>
          <a:p>
            <a:pPr marL="0" lvl="0" indent="0" algn="l" rtl="0">
              <a:spcBef>
                <a:spcPts val="0"/>
              </a:spcBef>
              <a:spcAft>
                <a:spcPts val="0"/>
              </a:spcAft>
              <a:buNone/>
            </a:pPr>
            <a:endParaRPr/>
          </a:p>
          <a:p>
            <a:pPr marL="0" lvl="0" indent="0" algn="l" rtl="0">
              <a:spcBef>
                <a:spcPts val="0"/>
              </a:spcBef>
              <a:spcAft>
                <a:spcPts val="0"/>
              </a:spcAft>
              <a:buNone/>
            </a:pPr>
            <a:r>
              <a:rPr lang="en-US"/>
              <a:t>Only Part of your overall security plan. - Defense In Depth.</a:t>
            </a:r>
            <a:endParaRPr/>
          </a:p>
          <a:p>
            <a:pPr marL="0" lvl="0" indent="0" algn="l" rtl="0">
              <a:spcBef>
                <a:spcPts val="0"/>
              </a:spcBef>
              <a:spcAft>
                <a:spcPts val="0"/>
              </a:spcAft>
              <a:buNone/>
            </a:pPr>
            <a:endParaRPr/>
          </a:p>
        </p:txBody>
      </p:sp>
      <p:sp>
        <p:nvSpPr>
          <p:cNvPr id="95" name="Google Shape;95;g5b09caa70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b14cd414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solidFill>
                  <a:schemeClr val="hlink"/>
                </a:solidFill>
                <a:hlinkClick r:id="rId3"/>
              </a:rPr>
              <a:t>https://sqlity.net/en/1617/decrypting-encrypted-database-objects/</a:t>
            </a:r>
            <a:endParaRPr dirty="0"/>
          </a:p>
          <a:p>
            <a:pPr marL="0" lvl="0" indent="0" algn="l" rtl="0">
              <a:spcBef>
                <a:spcPts val="0"/>
              </a:spcBef>
              <a:spcAft>
                <a:spcPts val="0"/>
              </a:spcAft>
              <a:buNone/>
            </a:pPr>
            <a:r>
              <a:rPr lang="en-US" sz="1200" dirty="0">
                <a:solidFill>
                  <a:srgbClr val="4D4D4D"/>
                </a:solidFill>
              </a:rPr>
              <a:t>A known plaintext attack against an encryption algorithm can be use when you have the ability to get you hand on a particular data set in the encrypted and the unencrypted form.</a:t>
            </a:r>
            <a:endParaRPr dirty="0"/>
          </a:p>
        </p:txBody>
      </p:sp>
      <p:sp>
        <p:nvSpPr>
          <p:cNvPr id="101" name="Google Shape;101;g5b14cd414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b09caa70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5b09caa70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b09caa70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5b09caa70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676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C46FBA-9714-4FB7-95B4-E72BE8C18726}" type="datetimeFigureOut">
              <a:rPr lang="en-NZ" smtClean="0"/>
              <a:t>23/09/2023</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325719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1153416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89709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2992981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78512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3915506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3434893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2474353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p:cSld name="1_Section Header">
    <p:spTree>
      <p:nvGrpSpPr>
        <p:cNvPr id="1" name="Shape 34"/>
        <p:cNvGrpSpPr/>
        <p:nvPr/>
      </p:nvGrpSpPr>
      <p:grpSpPr>
        <a:xfrm>
          <a:off x="0" y="0"/>
          <a:ext cx="0" cy="0"/>
          <a:chOff x="0" y="0"/>
          <a:chExt cx="0" cy="0"/>
        </a:xfrm>
      </p:grpSpPr>
      <p:sp>
        <p:nvSpPr>
          <p:cNvPr id="36" name="Google Shape;36;p5"/>
          <p:cNvSpPr txBox="1">
            <a:spLocks noGrp="1"/>
          </p:cNvSpPr>
          <p:nvPr>
            <p:ph type="title"/>
          </p:nvPr>
        </p:nvSpPr>
        <p:spPr>
          <a:xfrm>
            <a:off x="381369" y="381378"/>
            <a:ext cx="11429264" cy="6095252"/>
          </a:xfrm>
          <a:prstGeom prst="rect">
            <a:avLst/>
          </a:prstGeom>
          <a:noFill/>
          <a:ln>
            <a:noFill/>
          </a:ln>
        </p:spPr>
        <p:txBody>
          <a:bodyPr spcFirstLastPara="1" wrap="square" lIns="0" tIns="0" rIns="0" bIns="0" anchor="ctr" anchorCtr="0"/>
          <a:lstStyle>
            <a:lvl1pPr lvl="0" algn="r">
              <a:spcBef>
                <a:spcPts val="0"/>
              </a:spcBef>
              <a:spcAft>
                <a:spcPts val="0"/>
              </a:spcAft>
              <a:buClr>
                <a:schemeClr val="accent1"/>
              </a:buClr>
              <a:buSzPts val="6000"/>
              <a:buFont typeface="Quattrocento Sans"/>
              <a:buNone/>
              <a:defRPr sz="6350" b="0" i="0"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429046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370778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6FBA-9714-4FB7-95B4-E72BE8C18726}" type="datetimeFigureOut">
              <a:rPr lang="en-NZ" smtClean="0"/>
              <a:t>23/09/2023</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5043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C46FBA-9714-4FB7-95B4-E72BE8C18726}" type="datetimeFigureOut">
              <a:rPr lang="en-NZ" smtClean="0"/>
              <a:t>23/09/2023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21725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C46FBA-9714-4FB7-95B4-E72BE8C18726}" type="datetimeFigureOut">
              <a:rPr lang="en-NZ" smtClean="0"/>
              <a:t>23/09/2023</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360389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46FBA-9714-4FB7-95B4-E72BE8C18726}" type="datetimeFigureOut">
              <a:rPr lang="en-NZ" smtClean="0"/>
              <a:t>23/09/2023</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361828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6FBA-9714-4FB7-95B4-E72BE8C18726}" type="datetimeFigureOut">
              <a:rPr lang="en-NZ" smtClean="0"/>
              <a:t>23/09/2023</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222347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C46FBA-9714-4FB7-95B4-E72BE8C18726}" type="datetimeFigureOut">
              <a:rPr lang="en-NZ" smtClean="0"/>
              <a:t>23/09/2023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297421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C46FBA-9714-4FB7-95B4-E72BE8C18726}" type="datetimeFigureOut">
              <a:rPr lang="en-NZ" smtClean="0"/>
              <a:t>23/09/2023</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EB7CAEE-C6DA-4A07-8695-BC3444BFF4E8}" type="slidenum">
              <a:rPr lang="en-NZ" smtClean="0"/>
              <a:t>‹#›</a:t>
            </a:fld>
            <a:endParaRPr lang="en-NZ"/>
          </a:p>
        </p:txBody>
      </p:sp>
    </p:spTree>
    <p:extLst>
      <p:ext uri="{BB962C8B-B14F-4D97-AF65-F5344CB8AC3E}">
        <p14:creationId xmlns:p14="http://schemas.microsoft.com/office/powerpoint/2010/main" val="111724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C46FBA-9714-4FB7-95B4-E72BE8C18726}" type="datetimeFigureOut">
              <a:rPr lang="en-NZ" smtClean="0"/>
              <a:t>23/09/2023</a:t>
            </a:fld>
            <a:endParaRPr lang="en-NZ"/>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NZ"/>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EB7CAEE-C6DA-4A07-8695-BC3444BFF4E8}" type="slidenum">
              <a:rPr lang="en-NZ" smtClean="0"/>
              <a:t>‹#›</a:t>
            </a:fld>
            <a:endParaRPr lang="en-NZ"/>
          </a:p>
        </p:txBody>
      </p:sp>
    </p:spTree>
    <p:extLst>
      <p:ext uri="{BB962C8B-B14F-4D97-AF65-F5344CB8AC3E}">
        <p14:creationId xmlns:p14="http://schemas.microsoft.com/office/powerpoint/2010/main" val="2554442505"/>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2447-AA61-9DD4-7A21-402F031B91C5}"/>
              </a:ext>
            </a:extLst>
          </p:cNvPr>
          <p:cNvSpPr>
            <a:spLocks noGrp="1"/>
          </p:cNvSpPr>
          <p:nvPr>
            <p:ph type="ctrTitle"/>
          </p:nvPr>
        </p:nvSpPr>
        <p:spPr/>
        <p:txBody>
          <a:bodyPr/>
          <a:lstStyle/>
          <a:p>
            <a:r>
              <a:rPr lang="en-US" dirty="0"/>
              <a:t>SQL Server Encryption for Beginners</a:t>
            </a:r>
            <a:endParaRPr lang="en-NZ" dirty="0"/>
          </a:p>
        </p:txBody>
      </p:sp>
      <p:sp>
        <p:nvSpPr>
          <p:cNvPr id="3" name="Subtitle 2">
            <a:extLst>
              <a:ext uri="{FF2B5EF4-FFF2-40B4-BE49-F238E27FC236}">
                <a16:creationId xmlns:a16="http://schemas.microsoft.com/office/drawing/2014/main" id="{3D6F77A6-91EE-F745-3B0B-57C6CD7C3897}"/>
              </a:ext>
            </a:extLst>
          </p:cNvPr>
          <p:cNvSpPr>
            <a:spLocks noGrp="1"/>
          </p:cNvSpPr>
          <p:nvPr>
            <p:ph type="subTitle" idx="1"/>
          </p:nvPr>
        </p:nvSpPr>
        <p:spPr/>
        <p:txBody>
          <a:bodyPr/>
          <a:lstStyle/>
          <a:p>
            <a:r>
              <a:rPr lang="en-US" dirty="0"/>
              <a:t>SQL Saturday South Island</a:t>
            </a:r>
            <a:endParaRPr lang="en-NZ" dirty="0"/>
          </a:p>
        </p:txBody>
      </p:sp>
    </p:spTree>
    <p:extLst>
      <p:ext uri="{BB962C8B-B14F-4D97-AF65-F5344CB8AC3E}">
        <p14:creationId xmlns:p14="http://schemas.microsoft.com/office/powerpoint/2010/main" val="1122678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810300" y="381375"/>
            <a:ext cx="8572586" cy="761979"/>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Backup Encryption</a:t>
            </a:r>
            <a:endParaRPr/>
          </a:p>
        </p:txBody>
      </p:sp>
      <p:sp>
        <p:nvSpPr>
          <p:cNvPr id="126" name="Google Shape;126;p24"/>
          <p:cNvSpPr txBox="1"/>
          <p:nvPr/>
        </p:nvSpPr>
        <p:spPr>
          <a:xfrm>
            <a:off x="1935559" y="1033370"/>
            <a:ext cx="6750503" cy="4791263"/>
          </a:xfrm>
          <a:prstGeom prst="rect">
            <a:avLst/>
          </a:prstGeom>
          <a:noFill/>
          <a:ln>
            <a:noFill/>
          </a:ln>
        </p:spPr>
        <p:txBody>
          <a:bodyPr spcFirstLastPara="1" wrap="square" lIns="96756" tIns="96756" rIns="96756" bIns="96756" anchor="t" anchorCtr="0">
            <a:noAutofit/>
          </a:bodyPr>
          <a:lstStyle/>
          <a:p>
            <a:pPr marL="483855" indent="-443534">
              <a:lnSpc>
                <a:spcPct val="115000"/>
              </a:lnSpc>
              <a:buClr>
                <a:srgbClr val="595959"/>
              </a:buClr>
              <a:buSzPts val="3000"/>
              <a:buChar char="●"/>
            </a:pPr>
            <a:r>
              <a:rPr lang="en-US" sz="3175" dirty="0">
                <a:solidFill>
                  <a:srgbClr val="595959"/>
                </a:solidFill>
              </a:rPr>
              <a:t>Introduced in SQL Server 2014</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Available in Standard or Enterprise Edition</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Encrypts Native Backup files</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Based on a certificate stored securely within the SQL Server engine</a:t>
            </a:r>
            <a:endParaRPr sz="317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5964420" y="381387"/>
            <a:ext cx="4417893" cy="3146023"/>
          </a:xfrm>
          <a:prstGeom prst="rect">
            <a:avLst/>
          </a:prstGeom>
          <a:noFill/>
          <a:ln>
            <a:noFill/>
          </a:ln>
        </p:spPr>
        <p:txBody>
          <a:bodyPr spcFirstLastPara="1" vert="horz" wrap="square" lIns="0" tIns="0" rIns="0" bIns="0" rtlCol="0" anchor="ctr" anchorCtr="0">
            <a:noAutofit/>
          </a:bodyPr>
          <a:lstStyle/>
          <a:p>
            <a:r>
              <a:rPr lang="en-US"/>
              <a:t>Backup Encryption 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1810309" y="381392"/>
            <a:ext cx="8572586" cy="1142334"/>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Transparent Data Encryption (TDE)</a:t>
            </a:r>
            <a:endParaRPr/>
          </a:p>
        </p:txBody>
      </p:sp>
      <p:sp>
        <p:nvSpPr>
          <p:cNvPr id="137" name="Google Shape;137;p26"/>
          <p:cNvSpPr txBox="1"/>
          <p:nvPr/>
        </p:nvSpPr>
        <p:spPr>
          <a:xfrm>
            <a:off x="1935559" y="1874933"/>
            <a:ext cx="7818041" cy="4791263"/>
          </a:xfrm>
          <a:prstGeom prst="rect">
            <a:avLst/>
          </a:prstGeom>
          <a:noFill/>
          <a:ln>
            <a:noFill/>
          </a:ln>
        </p:spPr>
        <p:txBody>
          <a:bodyPr spcFirstLastPara="1" wrap="square" lIns="96756" tIns="96756" rIns="96756" bIns="96756" anchor="t" anchorCtr="0">
            <a:noAutofit/>
          </a:bodyPr>
          <a:lstStyle/>
          <a:p>
            <a:pPr marL="483855" indent="-403212">
              <a:lnSpc>
                <a:spcPct val="115000"/>
              </a:lnSpc>
              <a:buClr>
                <a:srgbClr val="595959"/>
              </a:buClr>
              <a:buSzPts val="2400"/>
              <a:buChar char="●"/>
            </a:pPr>
            <a:r>
              <a:rPr lang="en-US" sz="2540" dirty="0">
                <a:solidFill>
                  <a:srgbClr val="595959"/>
                </a:solidFill>
              </a:rPr>
              <a:t>Introduced in SQL 2008 Enterprise Edition</a:t>
            </a:r>
            <a:endParaRPr sz="2540" dirty="0">
              <a:solidFill>
                <a:srgbClr val="595959"/>
              </a:solidFill>
            </a:endParaRPr>
          </a:p>
          <a:p>
            <a:pPr marL="967710" lvl="1" indent="-403212">
              <a:lnSpc>
                <a:spcPct val="115000"/>
              </a:lnSpc>
              <a:buClr>
                <a:srgbClr val="595959"/>
              </a:buClr>
              <a:buSzPts val="2400"/>
              <a:buChar char="○"/>
            </a:pPr>
            <a:r>
              <a:rPr lang="en-US" sz="2540" dirty="0">
                <a:solidFill>
                  <a:srgbClr val="595959"/>
                </a:solidFill>
              </a:rPr>
              <a:t>Enterprise Edition Only until SQL 2019</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Also based on certificate within the SQL Engine</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Encrypts at rest</a:t>
            </a:r>
            <a:endParaRPr sz="2540" dirty="0">
              <a:solidFill>
                <a:srgbClr val="595959"/>
              </a:solidFill>
            </a:endParaRPr>
          </a:p>
          <a:p>
            <a:pPr marL="967710" lvl="1" indent="-403212">
              <a:lnSpc>
                <a:spcPct val="115000"/>
              </a:lnSpc>
              <a:buClr>
                <a:srgbClr val="595959"/>
              </a:buClr>
              <a:buSzPts val="2400"/>
              <a:buChar char="○"/>
            </a:pPr>
            <a:r>
              <a:rPr lang="en-US" sz="2540" dirty="0">
                <a:solidFill>
                  <a:srgbClr val="595959"/>
                </a:solidFill>
              </a:rPr>
              <a:t>MDF, NDF, LDF files only</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Server-side Encryption and Decryption</a:t>
            </a:r>
            <a:endParaRPr sz="254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4764699" y="381387"/>
            <a:ext cx="5617693" cy="3146023"/>
          </a:xfrm>
          <a:prstGeom prst="rect">
            <a:avLst/>
          </a:prstGeom>
          <a:noFill/>
          <a:ln>
            <a:noFill/>
          </a:ln>
        </p:spPr>
        <p:txBody>
          <a:bodyPr spcFirstLastPara="1" vert="horz" wrap="square" lIns="0" tIns="0" rIns="0" bIns="0" rtlCol="0" anchor="ctr" anchorCtr="0">
            <a:noAutofit/>
          </a:bodyPr>
          <a:lstStyle/>
          <a:p>
            <a:r>
              <a:rPr lang="en-US"/>
              <a:t>Transparent Data Encryption 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1810309" y="381392"/>
            <a:ext cx="8572586" cy="1142334"/>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Transparent Data Encryption (TDE) - Stuff We Learned</a:t>
            </a:r>
            <a:endParaRPr/>
          </a:p>
        </p:txBody>
      </p:sp>
      <p:sp>
        <p:nvSpPr>
          <p:cNvPr id="148" name="Google Shape;148;p28"/>
          <p:cNvSpPr txBox="1"/>
          <p:nvPr/>
        </p:nvSpPr>
        <p:spPr>
          <a:xfrm>
            <a:off x="1935559" y="1874946"/>
            <a:ext cx="7528992" cy="4791263"/>
          </a:xfrm>
          <a:prstGeom prst="rect">
            <a:avLst/>
          </a:prstGeom>
          <a:noFill/>
          <a:ln>
            <a:noFill/>
          </a:ln>
        </p:spPr>
        <p:txBody>
          <a:bodyPr spcFirstLastPara="1" wrap="square" lIns="96756" tIns="96756" rIns="96756" bIns="96756" anchor="t" anchorCtr="0">
            <a:noAutofit/>
          </a:bodyPr>
          <a:lstStyle/>
          <a:p>
            <a:pPr marL="483855" indent="-403212">
              <a:lnSpc>
                <a:spcPct val="115000"/>
              </a:lnSpc>
              <a:buClr>
                <a:srgbClr val="595959"/>
              </a:buClr>
              <a:buSzPts val="2400"/>
              <a:buChar char="●"/>
            </a:pPr>
            <a:r>
              <a:rPr lang="en-US" sz="2540" dirty="0">
                <a:solidFill>
                  <a:srgbClr val="595959"/>
                </a:solidFill>
              </a:rPr>
              <a:t>Encrypting any one database with TDE also encrypts </a:t>
            </a:r>
            <a:r>
              <a:rPr lang="en-US" sz="2540" dirty="0" err="1">
                <a:solidFill>
                  <a:srgbClr val="595959"/>
                </a:solidFill>
              </a:rPr>
              <a:t>TempDB</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Restoring Backups requires the certificate</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Can use TDE AND Backup Encryption</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No blocking while encrypting</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Best Practice is use separate certificates</a:t>
            </a:r>
            <a:endParaRPr sz="254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3" name="Picture 2" descr="A blue sky with stars and words&#10;&#10;Description automatically generated">
            <a:extLst>
              <a:ext uri="{FF2B5EF4-FFF2-40B4-BE49-F238E27FC236}">
                <a16:creationId xmlns:a16="http://schemas.microsoft.com/office/drawing/2014/main" id="{48125D4F-C92D-1972-DD50-6888D33E7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292" y="455676"/>
            <a:ext cx="9697212" cy="5774436"/>
          </a:xfrm>
          <a:prstGeom prst="rect">
            <a:avLst/>
          </a:prstGeom>
        </p:spPr>
      </p:pic>
    </p:spTree>
    <p:extLst>
      <p:ext uri="{BB962C8B-B14F-4D97-AF65-F5344CB8AC3E}">
        <p14:creationId xmlns:p14="http://schemas.microsoft.com/office/powerpoint/2010/main" val="870189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1810309" y="381392"/>
            <a:ext cx="8572586" cy="1142334"/>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Always Encrypted\Column Encryption</a:t>
            </a:r>
            <a:endParaRPr/>
          </a:p>
        </p:txBody>
      </p:sp>
      <p:sp>
        <p:nvSpPr>
          <p:cNvPr id="154" name="Google Shape;154;p29"/>
          <p:cNvSpPr txBox="1"/>
          <p:nvPr/>
        </p:nvSpPr>
        <p:spPr>
          <a:xfrm>
            <a:off x="1935559" y="1874946"/>
            <a:ext cx="7528992" cy="4791263"/>
          </a:xfrm>
          <a:prstGeom prst="rect">
            <a:avLst/>
          </a:prstGeom>
          <a:noFill/>
          <a:ln>
            <a:noFill/>
          </a:ln>
        </p:spPr>
        <p:txBody>
          <a:bodyPr spcFirstLastPara="1" wrap="square" lIns="96756" tIns="96756" rIns="96756" bIns="96756" anchor="t" anchorCtr="0">
            <a:noAutofit/>
          </a:bodyPr>
          <a:lstStyle/>
          <a:p>
            <a:pPr marL="483855" indent="-403212">
              <a:lnSpc>
                <a:spcPct val="115000"/>
              </a:lnSpc>
              <a:buClr>
                <a:srgbClr val="595959"/>
              </a:buClr>
              <a:buSzPts val="2400"/>
              <a:buChar char="●"/>
            </a:pPr>
            <a:r>
              <a:rPr lang="en-US" sz="2540" dirty="0">
                <a:solidFill>
                  <a:srgbClr val="595959"/>
                </a:solidFill>
              </a:rPr>
              <a:t>Introduced in SQL 2016</a:t>
            </a:r>
            <a:endParaRPr sz="2540" dirty="0">
              <a:solidFill>
                <a:srgbClr val="595959"/>
              </a:solidFill>
            </a:endParaRPr>
          </a:p>
          <a:p>
            <a:pPr marL="967710" lvl="1" indent="-403212">
              <a:lnSpc>
                <a:spcPct val="115000"/>
              </a:lnSpc>
              <a:buClr>
                <a:srgbClr val="595959"/>
              </a:buClr>
              <a:buSzPts val="2400"/>
              <a:buChar char="○"/>
            </a:pPr>
            <a:r>
              <a:rPr lang="en-US" sz="2540" dirty="0">
                <a:solidFill>
                  <a:srgbClr val="595959"/>
                </a:solidFill>
              </a:rPr>
              <a:t>Enterprise Only before SP1</a:t>
            </a:r>
            <a:endParaRPr sz="2540" dirty="0">
              <a:solidFill>
                <a:srgbClr val="595959"/>
              </a:solidFill>
            </a:endParaRPr>
          </a:p>
          <a:p>
            <a:pPr marL="967710" lvl="1" indent="-403212">
              <a:lnSpc>
                <a:spcPct val="115000"/>
              </a:lnSpc>
              <a:buClr>
                <a:srgbClr val="595959"/>
              </a:buClr>
              <a:buSzPts val="2400"/>
              <a:buChar char="○"/>
            </a:pPr>
            <a:r>
              <a:rPr lang="en-US" sz="2540" dirty="0">
                <a:solidFill>
                  <a:srgbClr val="595959"/>
                </a:solidFill>
              </a:rPr>
              <a:t>Standard Edition with release of SP1</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Encrypts Only Specific Columns</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Application Side Encryption and Decryption</a:t>
            </a:r>
            <a:endParaRPr sz="2540" dirty="0">
              <a:solidFill>
                <a:srgbClr val="595959"/>
              </a:solidFill>
            </a:endParaRPr>
          </a:p>
          <a:p>
            <a:pPr marL="967710" lvl="1" indent="-403212">
              <a:lnSpc>
                <a:spcPct val="115000"/>
              </a:lnSpc>
              <a:buClr>
                <a:srgbClr val="595959"/>
              </a:buClr>
              <a:buSzPts val="2400"/>
              <a:buChar char="○"/>
            </a:pPr>
            <a:r>
              <a:rPr lang="en-US" sz="2540" dirty="0">
                <a:solidFill>
                  <a:srgbClr val="595959"/>
                </a:solidFill>
              </a:rPr>
              <a:t>DBA can’t see data!</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Certificate is installed on the application server</a:t>
            </a:r>
            <a:endParaRPr sz="254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4764699" y="381387"/>
            <a:ext cx="5617693" cy="3146023"/>
          </a:xfrm>
          <a:prstGeom prst="rect">
            <a:avLst/>
          </a:prstGeom>
          <a:noFill/>
          <a:ln>
            <a:noFill/>
          </a:ln>
        </p:spPr>
        <p:txBody>
          <a:bodyPr spcFirstLastPara="1" vert="horz" wrap="square" lIns="0" tIns="0" rIns="0" bIns="0" rtlCol="0" anchor="ctr" anchorCtr="0">
            <a:noAutofit/>
          </a:bodyPr>
          <a:lstStyle/>
          <a:p>
            <a:r>
              <a:rPr lang="en-US"/>
              <a:t>Always Encrypted Demo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1810309" y="381392"/>
            <a:ext cx="8572586" cy="1142334"/>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Always Encrypted</a:t>
            </a:r>
            <a:endParaRPr/>
          </a:p>
        </p:txBody>
      </p:sp>
      <p:sp>
        <p:nvSpPr>
          <p:cNvPr id="165" name="Google Shape;165;p31"/>
          <p:cNvSpPr txBox="1"/>
          <p:nvPr/>
        </p:nvSpPr>
        <p:spPr>
          <a:xfrm>
            <a:off x="1935559" y="1874946"/>
            <a:ext cx="7528992" cy="4791263"/>
          </a:xfrm>
          <a:prstGeom prst="rect">
            <a:avLst/>
          </a:prstGeom>
          <a:noFill/>
          <a:ln>
            <a:noFill/>
          </a:ln>
        </p:spPr>
        <p:txBody>
          <a:bodyPr spcFirstLastPara="1" wrap="square" lIns="96756" tIns="96756" rIns="96756" bIns="96756" anchor="t" anchorCtr="0">
            <a:noAutofit/>
          </a:bodyPr>
          <a:lstStyle/>
          <a:p>
            <a:pPr marL="483855" indent="-403212">
              <a:lnSpc>
                <a:spcPct val="115000"/>
              </a:lnSpc>
              <a:buClr>
                <a:srgbClr val="595959"/>
              </a:buClr>
              <a:buSzPts val="2400"/>
              <a:buChar char="●"/>
            </a:pPr>
            <a:r>
              <a:rPr lang="en-US" sz="2540" dirty="0">
                <a:solidFill>
                  <a:srgbClr val="595959"/>
                </a:solidFill>
              </a:rPr>
              <a:t>Column Limitations - Constraints and Data Types</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Deterministic vs Non-Deterministic</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Blocking Operation while Encryption takes place</a:t>
            </a:r>
            <a:endParaRPr sz="2540" dirty="0">
              <a:solidFill>
                <a:srgbClr val="595959"/>
              </a:solidFill>
            </a:endParaRPr>
          </a:p>
          <a:p>
            <a:pPr marL="483855" indent="-403212">
              <a:lnSpc>
                <a:spcPct val="115000"/>
              </a:lnSpc>
              <a:buClr>
                <a:srgbClr val="595959"/>
              </a:buClr>
              <a:buSzPts val="2400"/>
              <a:buChar char="●"/>
            </a:pPr>
            <a:r>
              <a:rPr lang="en-US" sz="2540" dirty="0">
                <a:solidFill>
                  <a:srgbClr val="595959"/>
                </a:solidFill>
              </a:rPr>
              <a:t>Certificate not managed by SQL Server</a:t>
            </a:r>
            <a:endParaRPr sz="2540"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1810309" y="381392"/>
            <a:ext cx="8572586" cy="1142334"/>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Connection Encryption</a:t>
            </a:r>
            <a:endParaRPr/>
          </a:p>
        </p:txBody>
      </p:sp>
      <p:sp>
        <p:nvSpPr>
          <p:cNvPr id="115" name="Google Shape;115;p22"/>
          <p:cNvSpPr txBox="1"/>
          <p:nvPr/>
        </p:nvSpPr>
        <p:spPr>
          <a:xfrm>
            <a:off x="1935559" y="1874946"/>
            <a:ext cx="7528992" cy="4791263"/>
          </a:xfrm>
          <a:prstGeom prst="rect">
            <a:avLst/>
          </a:prstGeom>
          <a:noFill/>
          <a:ln>
            <a:noFill/>
          </a:ln>
        </p:spPr>
        <p:txBody>
          <a:bodyPr spcFirstLastPara="1" wrap="square" lIns="96756" tIns="96756" rIns="96756" bIns="96756" anchor="t" anchorCtr="0">
            <a:noAutofit/>
          </a:bodyPr>
          <a:lstStyle/>
          <a:p>
            <a:pPr marL="483855" indent="-443534">
              <a:lnSpc>
                <a:spcPct val="115000"/>
              </a:lnSpc>
              <a:buClr>
                <a:srgbClr val="595959"/>
              </a:buClr>
              <a:buSzPts val="3000"/>
              <a:buChar char="●"/>
            </a:pPr>
            <a:r>
              <a:rPr lang="en-US" sz="3175" dirty="0">
                <a:solidFill>
                  <a:srgbClr val="595959"/>
                </a:solidFill>
              </a:rPr>
              <a:t>Available in all versions/editions of SQL Server</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Encrypts data in flight</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Client and server side Encryption/Decryption</a:t>
            </a:r>
          </a:p>
          <a:p>
            <a:pPr marL="483855" indent="-443534">
              <a:lnSpc>
                <a:spcPct val="115000"/>
              </a:lnSpc>
              <a:buClr>
                <a:srgbClr val="595959"/>
              </a:buClr>
              <a:buSzPts val="3000"/>
              <a:buFont typeface="Arial"/>
              <a:buChar char="●"/>
            </a:pPr>
            <a:r>
              <a:rPr lang="en-US" sz="3175" dirty="0">
                <a:solidFill>
                  <a:srgbClr val="595959"/>
                </a:solidFill>
              </a:rPr>
              <a:t>Uses Secure Socket Layer (SSL)</a:t>
            </a:r>
          </a:p>
          <a:p>
            <a:pPr marL="40321">
              <a:lnSpc>
                <a:spcPct val="115000"/>
              </a:lnSpc>
              <a:buClr>
                <a:srgbClr val="595959"/>
              </a:buClr>
              <a:buSzPts val="3000"/>
            </a:pPr>
            <a:endParaRPr sz="3175" dirty="0">
              <a:solidFill>
                <a:srgbClr val="595959"/>
              </a:solidFill>
            </a:endParaRPr>
          </a:p>
        </p:txBody>
      </p:sp>
    </p:spTree>
    <p:extLst>
      <p:ext uri="{BB962C8B-B14F-4D97-AF65-F5344CB8AC3E}">
        <p14:creationId xmlns:p14="http://schemas.microsoft.com/office/powerpoint/2010/main" val="175617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5BD830AC-D2B3-E76F-DE9C-52B05A86D8E1}"/>
              </a:ext>
            </a:extLst>
          </p:cNvPr>
          <p:cNvPicPr>
            <a:picLocks noGrp="1" noChangeAspect="1"/>
          </p:cNvPicPr>
          <p:nvPr/>
        </p:nvPicPr>
        <p:blipFill>
          <a:blip r:embed="rId2"/>
          <a:stretch>
            <a:fillRect/>
          </a:stretch>
        </p:blipFill>
        <p:spPr>
          <a:xfrm>
            <a:off x="503248" y="3297632"/>
            <a:ext cx="4532586" cy="1206481"/>
          </a:xfrm>
          <a:prstGeom prst="rect">
            <a:avLst/>
          </a:prstGeom>
        </p:spPr>
      </p:pic>
      <p:pic>
        <p:nvPicPr>
          <p:cNvPr id="5" name="Picture 4">
            <a:extLst>
              <a:ext uri="{FF2B5EF4-FFF2-40B4-BE49-F238E27FC236}">
                <a16:creationId xmlns:a16="http://schemas.microsoft.com/office/drawing/2014/main" id="{CB29E9F7-96EA-6B4A-3CBF-77028BE420F5}"/>
              </a:ext>
            </a:extLst>
          </p:cNvPr>
          <p:cNvPicPr>
            <a:picLocks noChangeAspect="1"/>
          </p:cNvPicPr>
          <p:nvPr/>
        </p:nvPicPr>
        <p:blipFill>
          <a:blip r:embed="rId3"/>
          <a:stretch>
            <a:fillRect/>
          </a:stretch>
        </p:blipFill>
        <p:spPr>
          <a:xfrm>
            <a:off x="3074998" y="5084596"/>
            <a:ext cx="1714500" cy="584200"/>
          </a:xfrm>
          <a:prstGeom prst="rect">
            <a:avLst/>
          </a:prstGeom>
        </p:spPr>
      </p:pic>
      <p:pic>
        <p:nvPicPr>
          <p:cNvPr id="6" name="Picture 5">
            <a:extLst>
              <a:ext uri="{FF2B5EF4-FFF2-40B4-BE49-F238E27FC236}">
                <a16:creationId xmlns:a16="http://schemas.microsoft.com/office/drawing/2014/main" id="{C45325B7-0D56-4506-2DE6-668CD0B37D7D}"/>
              </a:ext>
            </a:extLst>
          </p:cNvPr>
          <p:cNvPicPr>
            <a:picLocks noChangeAspect="1"/>
          </p:cNvPicPr>
          <p:nvPr/>
        </p:nvPicPr>
        <p:blipFill>
          <a:blip r:embed="rId4"/>
          <a:stretch>
            <a:fillRect/>
          </a:stretch>
        </p:blipFill>
        <p:spPr>
          <a:xfrm>
            <a:off x="6279557" y="899509"/>
            <a:ext cx="5048031" cy="1836358"/>
          </a:xfrm>
          <a:prstGeom prst="rect">
            <a:avLst/>
          </a:prstGeom>
        </p:spPr>
      </p:pic>
      <p:pic>
        <p:nvPicPr>
          <p:cNvPr id="7" name="Picture 6">
            <a:extLst>
              <a:ext uri="{FF2B5EF4-FFF2-40B4-BE49-F238E27FC236}">
                <a16:creationId xmlns:a16="http://schemas.microsoft.com/office/drawing/2014/main" id="{18BDB213-467D-B06D-5092-7022110C03A6}"/>
              </a:ext>
            </a:extLst>
          </p:cNvPr>
          <p:cNvPicPr>
            <a:picLocks noChangeAspect="1"/>
          </p:cNvPicPr>
          <p:nvPr/>
        </p:nvPicPr>
        <p:blipFill>
          <a:blip r:embed="rId5"/>
          <a:stretch>
            <a:fillRect/>
          </a:stretch>
        </p:blipFill>
        <p:spPr>
          <a:xfrm>
            <a:off x="503248" y="1189204"/>
            <a:ext cx="5143500" cy="1155700"/>
          </a:xfrm>
          <a:prstGeom prst="rect">
            <a:avLst/>
          </a:prstGeom>
        </p:spPr>
      </p:pic>
      <p:pic>
        <p:nvPicPr>
          <p:cNvPr id="8" name="Picture 7">
            <a:extLst>
              <a:ext uri="{FF2B5EF4-FFF2-40B4-BE49-F238E27FC236}">
                <a16:creationId xmlns:a16="http://schemas.microsoft.com/office/drawing/2014/main" id="{8E420CD1-DA96-3E96-A2F0-03519E5B6139}"/>
              </a:ext>
            </a:extLst>
          </p:cNvPr>
          <p:cNvPicPr>
            <a:picLocks noChangeAspect="1"/>
          </p:cNvPicPr>
          <p:nvPr/>
        </p:nvPicPr>
        <p:blipFill>
          <a:blip r:embed="rId6"/>
          <a:stretch>
            <a:fillRect/>
          </a:stretch>
        </p:blipFill>
        <p:spPr>
          <a:xfrm>
            <a:off x="6279557" y="3429000"/>
            <a:ext cx="5409196" cy="2184483"/>
          </a:xfrm>
          <a:prstGeom prst="rect">
            <a:avLst/>
          </a:prstGeom>
        </p:spPr>
      </p:pic>
      <p:sp>
        <p:nvSpPr>
          <p:cNvPr id="10" name="Title 1">
            <a:extLst>
              <a:ext uri="{FF2B5EF4-FFF2-40B4-BE49-F238E27FC236}">
                <a16:creationId xmlns:a16="http://schemas.microsoft.com/office/drawing/2014/main" id="{12E4EE16-4A49-2F90-5FAC-B917B7476314}"/>
              </a:ext>
            </a:extLst>
          </p:cNvPr>
          <p:cNvSpPr>
            <a:spLocks noGrp="1"/>
          </p:cNvSpPr>
          <p:nvPr/>
        </p:nvSpPr>
        <p:spPr>
          <a:xfrm>
            <a:off x="569531" y="-1113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THANK YOU TO OUR SPONSORS!!</a:t>
            </a:r>
          </a:p>
        </p:txBody>
      </p:sp>
    </p:spTree>
    <p:extLst>
      <p:ext uri="{BB962C8B-B14F-4D97-AF65-F5344CB8AC3E}">
        <p14:creationId xmlns:p14="http://schemas.microsoft.com/office/powerpoint/2010/main" val="2765940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5346079" y="521903"/>
            <a:ext cx="4417893" cy="3146023"/>
          </a:xfrm>
          <a:prstGeom prst="rect">
            <a:avLst/>
          </a:prstGeom>
          <a:noFill/>
          <a:ln>
            <a:noFill/>
          </a:ln>
        </p:spPr>
        <p:txBody>
          <a:bodyPr spcFirstLastPara="1" vert="horz" wrap="square" lIns="0" tIns="0" rIns="0" bIns="0" rtlCol="0" anchor="ctr" anchorCtr="0">
            <a:noAutofit/>
          </a:bodyPr>
          <a:lstStyle/>
          <a:p>
            <a:r>
              <a:rPr lang="en-US"/>
              <a:t>Connection Encryption Demo</a:t>
            </a:r>
            <a:endParaRPr/>
          </a:p>
        </p:txBody>
      </p:sp>
    </p:spTree>
    <p:extLst>
      <p:ext uri="{BB962C8B-B14F-4D97-AF65-F5344CB8AC3E}">
        <p14:creationId xmlns:p14="http://schemas.microsoft.com/office/powerpoint/2010/main" val="251224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1810309" y="381392"/>
            <a:ext cx="8572586" cy="1142334"/>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Certificates Maintenance</a:t>
            </a:r>
            <a:endParaRPr/>
          </a:p>
        </p:txBody>
      </p:sp>
      <p:sp>
        <p:nvSpPr>
          <p:cNvPr id="171" name="Google Shape;171;p32"/>
          <p:cNvSpPr txBox="1"/>
          <p:nvPr/>
        </p:nvSpPr>
        <p:spPr>
          <a:xfrm>
            <a:off x="1935559" y="1874946"/>
            <a:ext cx="7528992" cy="4791263"/>
          </a:xfrm>
          <a:prstGeom prst="rect">
            <a:avLst/>
          </a:prstGeom>
          <a:noFill/>
          <a:ln>
            <a:noFill/>
          </a:ln>
        </p:spPr>
        <p:txBody>
          <a:bodyPr spcFirstLastPara="1" wrap="square" lIns="96756" tIns="96756" rIns="96756" bIns="96756" anchor="t" anchorCtr="0">
            <a:noAutofit/>
          </a:bodyPr>
          <a:lstStyle/>
          <a:p>
            <a:pPr marL="483855" indent="-443534">
              <a:lnSpc>
                <a:spcPct val="115000"/>
              </a:lnSpc>
              <a:buClr>
                <a:srgbClr val="595959"/>
              </a:buClr>
              <a:buSzPts val="3000"/>
              <a:buChar char="●"/>
            </a:pPr>
            <a:r>
              <a:rPr lang="en-US" sz="3175" dirty="0">
                <a:solidFill>
                  <a:srgbClr val="595959"/>
                </a:solidFill>
              </a:rPr>
              <a:t>Back Up All Your Certificates</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Keep them where they are Protected and Available(Safe and Secure)</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Do Not Lose Your Certificates!</a:t>
            </a:r>
            <a:endParaRPr sz="3175" dirty="0">
              <a:solidFill>
                <a:srgbClr val="595959"/>
              </a:solidFill>
            </a:endParaRPr>
          </a:p>
          <a:p>
            <a:pPr marL="967710" lvl="1" indent="-443534">
              <a:lnSpc>
                <a:spcPct val="115000"/>
              </a:lnSpc>
              <a:buClr>
                <a:srgbClr val="595959"/>
              </a:buClr>
              <a:buSzPts val="3000"/>
              <a:buChar char="○"/>
            </a:pPr>
            <a:r>
              <a:rPr lang="en-US" sz="3175" dirty="0">
                <a:solidFill>
                  <a:srgbClr val="595959"/>
                </a:solidFill>
              </a:rPr>
              <a:t>Remember that if you lose the certificate you lose your data!</a:t>
            </a:r>
            <a:endParaRPr sz="3175" dirty="0">
              <a:solidFill>
                <a:srgbClr val="59595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1809764" y="381378"/>
            <a:ext cx="8572474" cy="6095252"/>
          </a:xfrm>
          <a:prstGeom prst="rect">
            <a:avLst/>
          </a:prstGeom>
          <a:noFill/>
          <a:ln>
            <a:noFill/>
          </a:ln>
        </p:spPr>
        <p:txBody>
          <a:bodyPr spcFirstLastPara="1" vert="horz" wrap="square" lIns="0" tIns="0" rIns="0" bIns="0" rtlCol="0" anchor="ctr" anchorCtr="0">
            <a:noAutofit/>
          </a:bodyPr>
          <a:lstStyle/>
          <a:p>
            <a:r>
              <a:rPr lang="en-US"/>
              <a:t>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1810300" y="381375"/>
            <a:ext cx="8572662" cy="761979"/>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Questions?</a:t>
            </a:r>
            <a:endParaRPr/>
          </a:p>
        </p:txBody>
      </p:sp>
      <p:sp>
        <p:nvSpPr>
          <p:cNvPr id="182" name="Google Shape;182;p34"/>
          <p:cNvSpPr txBox="1">
            <a:spLocks noGrp="1"/>
          </p:cNvSpPr>
          <p:nvPr>
            <p:ph idx="1"/>
          </p:nvPr>
        </p:nvSpPr>
        <p:spPr>
          <a:xfrm>
            <a:off x="1670752" y="1523788"/>
            <a:ext cx="8572586" cy="4952866"/>
          </a:xfrm>
          <a:prstGeom prst="rect">
            <a:avLst/>
          </a:prstGeom>
          <a:noFill/>
          <a:ln>
            <a:noFill/>
          </a:ln>
        </p:spPr>
        <p:txBody>
          <a:bodyPr spcFirstLastPara="1" vert="horz" wrap="square" lIns="0" tIns="0" rIns="0" bIns="0" rtlCol="0" anchor="t" anchorCtr="0">
            <a:noAutofit/>
          </a:bodyPr>
          <a:lstStyle/>
          <a:p>
            <a:pPr marL="483855" indent="-362891">
              <a:lnSpc>
                <a:spcPct val="115000"/>
              </a:lnSpc>
              <a:spcBef>
                <a:spcPts val="0"/>
              </a:spcBef>
              <a:buClr>
                <a:srgbClr val="595959"/>
              </a:buClr>
              <a:buSzPts val="1800"/>
              <a:buFont typeface="Arial"/>
              <a:buChar char="●"/>
            </a:pPr>
            <a:r>
              <a:rPr lang="en-US" sz="1905">
                <a:solidFill>
                  <a:srgbClr val="595959"/>
                </a:solidFill>
                <a:latin typeface="Arial"/>
                <a:ea typeface="Arial"/>
                <a:cs typeface="Arial"/>
                <a:sym typeface="Arial"/>
              </a:rPr>
              <a:t>Where Do We Store The Keys?</a:t>
            </a:r>
            <a:endParaRPr sz="1905">
              <a:solidFill>
                <a:srgbClr val="595959"/>
              </a:solidFill>
              <a:latin typeface="Arial"/>
              <a:ea typeface="Arial"/>
              <a:cs typeface="Arial"/>
              <a:sym typeface="Arial"/>
            </a:endParaRPr>
          </a:p>
          <a:p>
            <a:pPr marL="483855" indent="-362891">
              <a:lnSpc>
                <a:spcPct val="115000"/>
              </a:lnSpc>
              <a:spcBef>
                <a:spcPts val="0"/>
              </a:spcBef>
              <a:buClr>
                <a:srgbClr val="595959"/>
              </a:buClr>
              <a:buSzPts val="1800"/>
              <a:buFont typeface="Arial"/>
              <a:buChar char="●"/>
            </a:pPr>
            <a:r>
              <a:rPr lang="en-US" sz="1905">
                <a:solidFill>
                  <a:srgbClr val="595959"/>
                </a:solidFill>
                <a:latin typeface="Arial"/>
                <a:ea typeface="Arial"/>
                <a:cs typeface="Arial"/>
                <a:sym typeface="Arial"/>
              </a:rPr>
              <a:t>Does the Master Key need to be the same?  No Just needs to be one.</a:t>
            </a:r>
            <a:endParaRPr sz="1905">
              <a:solidFill>
                <a:srgbClr val="595959"/>
              </a:solidFill>
              <a:latin typeface="Arial"/>
              <a:ea typeface="Arial"/>
              <a:cs typeface="Arial"/>
              <a:sym typeface="Arial"/>
            </a:endParaRPr>
          </a:p>
          <a:p>
            <a:pPr marL="483855" indent="-362891">
              <a:lnSpc>
                <a:spcPct val="115000"/>
              </a:lnSpc>
              <a:spcBef>
                <a:spcPts val="0"/>
              </a:spcBef>
              <a:buClr>
                <a:srgbClr val="595959"/>
              </a:buClr>
              <a:buSzPts val="1800"/>
              <a:buFont typeface="Arial"/>
              <a:buChar char="●"/>
            </a:pPr>
            <a:r>
              <a:rPr lang="en-US" sz="1905">
                <a:solidFill>
                  <a:srgbClr val="595959"/>
                </a:solidFill>
                <a:latin typeface="Arial"/>
                <a:ea typeface="Arial"/>
                <a:cs typeface="Arial"/>
                <a:sym typeface="Arial"/>
              </a:rPr>
              <a:t>Hw to disable TDE?  Disable Encryption on atabase, Drop DEK, clear log(items in log file remain encrypted until you clear it)</a:t>
            </a:r>
            <a:endParaRPr sz="1905">
              <a:solidFill>
                <a:srgbClr val="595959"/>
              </a:solidFill>
              <a:latin typeface="Arial"/>
              <a:ea typeface="Arial"/>
              <a:cs typeface="Arial"/>
              <a:sym typeface="Arial"/>
            </a:endParaRPr>
          </a:p>
          <a:p>
            <a:pPr marL="483855" indent="-362891">
              <a:lnSpc>
                <a:spcPct val="115000"/>
              </a:lnSpc>
              <a:spcBef>
                <a:spcPts val="0"/>
              </a:spcBef>
              <a:buClr>
                <a:srgbClr val="595959"/>
              </a:buClr>
              <a:buSzPts val="1800"/>
              <a:buFont typeface="Arial"/>
              <a:buChar char="●"/>
            </a:pPr>
            <a:r>
              <a:rPr lang="en-US" sz="1905">
                <a:solidFill>
                  <a:srgbClr val="595959"/>
                </a:solidFill>
                <a:latin typeface="Arial"/>
                <a:ea typeface="Arial"/>
                <a:cs typeface="Arial"/>
                <a:sym typeface="Arial"/>
              </a:rPr>
              <a:t>How to decrypt TempDB?  Remove all TDE databases and then restart SQL</a:t>
            </a:r>
            <a:endParaRPr sz="1905">
              <a:solidFill>
                <a:srgbClr val="595959"/>
              </a:solidFill>
              <a:latin typeface="Arial"/>
              <a:ea typeface="Arial"/>
              <a:cs typeface="Arial"/>
              <a:sym typeface="Arial"/>
            </a:endParaRPr>
          </a:p>
          <a:p>
            <a:pPr marL="483855" indent="-362891">
              <a:lnSpc>
                <a:spcPct val="115000"/>
              </a:lnSpc>
              <a:spcBef>
                <a:spcPts val="0"/>
              </a:spcBef>
              <a:buClr>
                <a:srgbClr val="595959"/>
              </a:buClr>
              <a:buSzPts val="1800"/>
              <a:buFont typeface="Arial"/>
              <a:buChar char="●"/>
            </a:pPr>
            <a:r>
              <a:rPr lang="en-US" sz="1905">
                <a:solidFill>
                  <a:srgbClr val="595959"/>
                </a:solidFill>
                <a:latin typeface="Arial"/>
                <a:ea typeface="Arial"/>
                <a:cs typeface="Arial"/>
                <a:sym typeface="Arial"/>
              </a:rPr>
              <a:t>SHould you use TDE or SAN Encryption?  SAN if you trust it</a:t>
            </a:r>
            <a:endParaRPr sz="1905">
              <a:solidFill>
                <a:srgbClr val="595959"/>
              </a:solidFill>
              <a:latin typeface="Arial"/>
              <a:ea typeface="Arial"/>
              <a:cs typeface="Arial"/>
              <a:sym typeface="Arial"/>
            </a:endParaRPr>
          </a:p>
          <a:p>
            <a:pPr marL="483855" indent="-362891">
              <a:lnSpc>
                <a:spcPct val="115000"/>
              </a:lnSpc>
              <a:spcBef>
                <a:spcPts val="0"/>
              </a:spcBef>
              <a:buClr>
                <a:srgbClr val="595959"/>
              </a:buClr>
              <a:buSzPts val="1800"/>
              <a:buFont typeface="Arial"/>
              <a:buChar char="●"/>
            </a:pPr>
            <a:r>
              <a:rPr lang="en-US" sz="1905">
                <a:solidFill>
                  <a:srgbClr val="595959"/>
                </a:solidFill>
                <a:latin typeface="Arial"/>
                <a:ea typeface="Arial"/>
                <a:cs typeface="Arial"/>
                <a:sym typeface="Arial"/>
              </a:rPr>
              <a:t>Does TDE remove SAN deduplication\compression?  Almost definitely</a:t>
            </a:r>
            <a:endParaRPr sz="1905">
              <a:solidFill>
                <a:srgbClr val="595959"/>
              </a:solidFill>
              <a:latin typeface="Arial"/>
              <a:ea typeface="Arial"/>
              <a:cs typeface="Arial"/>
              <a:sym typeface="Arial"/>
            </a:endParaRPr>
          </a:p>
          <a:p>
            <a:pPr marL="483855" indent="-362891">
              <a:lnSpc>
                <a:spcPct val="115000"/>
              </a:lnSpc>
              <a:spcBef>
                <a:spcPts val="0"/>
              </a:spcBef>
              <a:buClr>
                <a:srgbClr val="595959"/>
              </a:buClr>
              <a:buSzPts val="1800"/>
              <a:buFont typeface="Arial"/>
              <a:buChar char="●"/>
            </a:pPr>
            <a:r>
              <a:rPr lang="en-US" sz="1905">
                <a:solidFill>
                  <a:srgbClr val="595959"/>
                </a:solidFill>
                <a:latin typeface="Arial"/>
                <a:ea typeface="Arial"/>
                <a:cs typeface="Arial"/>
                <a:sym typeface="Arial"/>
              </a:rPr>
              <a:t>Compressions+TDE?  Compression gets hit hard.</a:t>
            </a:r>
            <a:endParaRPr sz="1905">
              <a:solidFill>
                <a:srgbClr val="595959"/>
              </a:solidFill>
              <a:latin typeface="Arial"/>
              <a:ea typeface="Arial"/>
              <a:cs typeface="Arial"/>
              <a:sym typeface="Arial"/>
            </a:endParaRPr>
          </a:p>
          <a:p>
            <a:pPr marL="483855" indent="-362891">
              <a:lnSpc>
                <a:spcPct val="115000"/>
              </a:lnSpc>
              <a:spcBef>
                <a:spcPts val="0"/>
              </a:spcBef>
              <a:buClr>
                <a:srgbClr val="595959"/>
              </a:buClr>
              <a:buSzPts val="1800"/>
              <a:buFont typeface="Arial"/>
              <a:buChar char="●"/>
            </a:pPr>
            <a:r>
              <a:rPr lang="en-US" sz="1905">
                <a:solidFill>
                  <a:srgbClr val="595959"/>
                </a:solidFill>
                <a:latin typeface="Arial"/>
                <a:ea typeface="Arial"/>
                <a:cs typeface="Arial"/>
                <a:sym typeface="Arial"/>
              </a:rPr>
              <a:t>How does it affect Always On\Mirroring\Replication?  Certificate must be on all servers.</a:t>
            </a:r>
            <a:endParaRPr sz="1905">
              <a:solidFill>
                <a:srgbClr val="595959"/>
              </a:solidFill>
              <a:latin typeface="Arial"/>
              <a:ea typeface="Arial"/>
              <a:cs typeface="Arial"/>
              <a:sym typeface="Arial"/>
            </a:endParaRPr>
          </a:p>
          <a:p>
            <a:pPr marL="0" indent="0">
              <a:spcBef>
                <a:spcPts val="1693"/>
              </a:spcBef>
              <a:buClr>
                <a:schemeClr val="dk2"/>
              </a:buClr>
              <a:buSzPts val="36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D58B-5B1F-A16B-A63B-E248A922B968}"/>
              </a:ext>
            </a:extLst>
          </p:cNvPr>
          <p:cNvSpPr>
            <a:spLocks noGrp="1"/>
          </p:cNvSpPr>
          <p:nvPr>
            <p:ph type="title"/>
          </p:nvPr>
        </p:nvSpPr>
        <p:spPr>
          <a:xfrm>
            <a:off x="564942" y="28670"/>
            <a:ext cx="8534400" cy="1507067"/>
          </a:xfrm>
        </p:spPr>
        <p:txBody>
          <a:bodyPr/>
          <a:lstStyle/>
          <a:p>
            <a:r>
              <a:rPr lang="en-US" dirty="0"/>
              <a:t>Who am I and who are you?</a:t>
            </a:r>
            <a:endParaRPr lang="en-NZ" dirty="0"/>
          </a:p>
        </p:txBody>
      </p:sp>
      <p:sp>
        <p:nvSpPr>
          <p:cNvPr id="3" name="Content Placeholder 2">
            <a:extLst>
              <a:ext uri="{FF2B5EF4-FFF2-40B4-BE49-F238E27FC236}">
                <a16:creationId xmlns:a16="http://schemas.microsoft.com/office/drawing/2014/main" id="{EE9E1853-8DB0-59DE-A1B5-477843124AF0}"/>
              </a:ext>
            </a:extLst>
          </p:cNvPr>
          <p:cNvSpPr>
            <a:spLocks noGrp="1"/>
          </p:cNvSpPr>
          <p:nvPr>
            <p:ph idx="1"/>
          </p:nvPr>
        </p:nvSpPr>
        <p:spPr>
          <a:xfrm>
            <a:off x="1108364" y="1724458"/>
            <a:ext cx="5371949" cy="4351338"/>
          </a:xfrm>
        </p:spPr>
        <p:txBody>
          <a:bodyPr/>
          <a:lstStyle/>
          <a:p>
            <a:pPr marL="0" indent="0">
              <a:buNone/>
            </a:pPr>
            <a:r>
              <a:rPr lang="en-US" dirty="0"/>
              <a:t>Rob Douglas</a:t>
            </a:r>
          </a:p>
          <a:p>
            <a:pPr marL="0" indent="0">
              <a:buNone/>
            </a:pPr>
            <a:r>
              <a:rPr lang="en-US" dirty="0"/>
              <a:t>Principal Consultant at DataSentinel</a:t>
            </a:r>
          </a:p>
          <a:p>
            <a:pPr marL="0" indent="0">
              <a:buNone/>
            </a:pPr>
            <a:r>
              <a:rPr lang="en-US" dirty="0"/>
              <a:t>Many Years working with SQL Server</a:t>
            </a:r>
          </a:p>
          <a:p>
            <a:pPr marL="0" indent="0">
              <a:buNone/>
            </a:pPr>
            <a:endParaRPr lang="en-NZ" dirty="0"/>
          </a:p>
        </p:txBody>
      </p:sp>
      <p:pic>
        <p:nvPicPr>
          <p:cNvPr id="23" name="Picture 22">
            <a:extLst>
              <a:ext uri="{FF2B5EF4-FFF2-40B4-BE49-F238E27FC236}">
                <a16:creationId xmlns:a16="http://schemas.microsoft.com/office/drawing/2014/main" id="{2979B9D4-374D-193D-107B-AA36CFD843E0}"/>
              </a:ext>
            </a:extLst>
          </p:cNvPr>
          <p:cNvPicPr>
            <a:picLocks noChangeAspect="1"/>
          </p:cNvPicPr>
          <p:nvPr/>
        </p:nvPicPr>
        <p:blipFill>
          <a:blip r:embed="rId3"/>
          <a:stretch>
            <a:fillRect/>
          </a:stretch>
        </p:blipFill>
        <p:spPr>
          <a:xfrm rot="20953525">
            <a:off x="5737427" y="2653423"/>
            <a:ext cx="5041224" cy="971686"/>
          </a:xfrm>
          <a:prstGeom prst="rect">
            <a:avLst/>
          </a:prstGeom>
        </p:spPr>
      </p:pic>
      <p:pic>
        <p:nvPicPr>
          <p:cNvPr id="21" name="Picture 20">
            <a:extLst>
              <a:ext uri="{FF2B5EF4-FFF2-40B4-BE49-F238E27FC236}">
                <a16:creationId xmlns:a16="http://schemas.microsoft.com/office/drawing/2014/main" id="{F90B9DE5-C16F-684E-614A-9295A9204490}"/>
              </a:ext>
            </a:extLst>
          </p:cNvPr>
          <p:cNvPicPr>
            <a:picLocks noChangeAspect="1"/>
          </p:cNvPicPr>
          <p:nvPr/>
        </p:nvPicPr>
        <p:blipFill>
          <a:blip r:embed="rId4"/>
          <a:stretch>
            <a:fillRect/>
          </a:stretch>
        </p:blipFill>
        <p:spPr>
          <a:xfrm rot="838304">
            <a:off x="5458717" y="2823899"/>
            <a:ext cx="6477904" cy="971686"/>
          </a:xfrm>
          <a:prstGeom prst="rect">
            <a:avLst/>
          </a:prstGeom>
        </p:spPr>
      </p:pic>
      <p:pic>
        <p:nvPicPr>
          <p:cNvPr id="17" name="Picture 16">
            <a:extLst>
              <a:ext uri="{FF2B5EF4-FFF2-40B4-BE49-F238E27FC236}">
                <a16:creationId xmlns:a16="http://schemas.microsoft.com/office/drawing/2014/main" id="{CBC0C0B6-0D28-16AF-A0E3-D62BC9D32260}"/>
              </a:ext>
            </a:extLst>
          </p:cNvPr>
          <p:cNvPicPr>
            <a:picLocks noChangeAspect="1"/>
          </p:cNvPicPr>
          <p:nvPr/>
        </p:nvPicPr>
        <p:blipFill>
          <a:blip r:embed="rId5"/>
          <a:stretch>
            <a:fillRect/>
          </a:stretch>
        </p:blipFill>
        <p:spPr>
          <a:xfrm rot="20200788">
            <a:off x="4348521" y="3977971"/>
            <a:ext cx="7525800" cy="971686"/>
          </a:xfrm>
          <a:prstGeom prst="rect">
            <a:avLst/>
          </a:prstGeom>
        </p:spPr>
      </p:pic>
      <p:pic>
        <p:nvPicPr>
          <p:cNvPr id="19" name="Picture 18">
            <a:extLst>
              <a:ext uri="{FF2B5EF4-FFF2-40B4-BE49-F238E27FC236}">
                <a16:creationId xmlns:a16="http://schemas.microsoft.com/office/drawing/2014/main" id="{A7FB6338-171E-F2D5-C9D5-3556C233B0D0}"/>
              </a:ext>
            </a:extLst>
          </p:cNvPr>
          <p:cNvPicPr>
            <a:picLocks noChangeAspect="1"/>
          </p:cNvPicPr>
          <p:nvPr/>
        </p:nvPicPr>
        <p:blipFill>
          <a:blip r:embed="rId6"/>
          <a:stretch>
            <a:fillRect/>
          </a:stretch>
        </p:blipFill>
        <p:spPr>
          <a:xfrm rot="454839">
            <a:off x="6457666" y="4111818"/>
            <a:ext cx="5391902" cy="895475"/>
          </a:xfrm>
          <a:prstGeom prst="rect">
            <a:avLst/>
          </a:prstGeom>
        </p:spPr>
      </p:pic>
      <p:pic>
        <p:nvPicPr>
          <p:cNvPr id="7" name="Picture 6">
            <a:extLst>
              <a:ext uri="{FF2B5EF4-FFF2-40B4-BE49-F238E27FC236}">
                <a16:creationId xmlns:a16="http://schemas.microsoft.com/office/drawing/2014/main" id="{89C0AA64-1966-C341-6C91-DD33A46B4695}"/>
              </a:ext>
            </a:extLst>
          </p:cNvPr>
          <p:cNvPicPr>
            <a:picLocks noChangeAspect="1"/>
          </p:cNvPicPr>
          <p:nvPr/>
        </p:nvPicPr>
        <p:blipFill>
          <a:blip r:embed="rId7"/>
          <a:stretch>
            <a:fillRect/>
          </a:stretch>
        </p:blipFill>
        <p:spPr>
          <a:xfrm rot="21160218">
            <a:off x="7287439" y="3583586"/>
            <a:ext cx="2876951" cy="857370"/>
          </a:xfrm>
          <a:prstGeom prst="rect">
            <a:avLst/>
          </a:prstGeom>
        </p:spPr>
      </p:pic>
      <p:pic>
        <p:nvPicPr>
          <p:cNvPr id="5" name="Picture 4">
            <a:extLst>
              <a:ext uri="{FF2B5EF4-FFF2-40B4-BE49-F238E27FC236}">
                <a16:creationId xmlns:a16="http://schemas.microsoft.com/office/drawing/2014/main" id="{D0FF3A49-D054-4064-B72A-C1FFCC2301D4}"/>
              </a:ext>
            </a:extLst>
          </p:cNvPr>
          <p:cNvPicPr>
            <a:picLocks noChangeAspect="1"/>
          </p:cNvPicPr>
          <p:nvPr/>
        </p:nvPicPr>
        <p:blipFill>
          <a:blip r:embed="rId8"/>
          <a:stretch>
            <a:fillRect/>
          </a:stretch>
        </p:blipFill>
        <p:spPr>
          <a:xfrm rot="21384682">
            <a:off x="6505070" y="4969974"/>
            <a:ext cx="3029373" cy="885949"/>
          </a:xfrm>
          <a:prstGeom prst="rect">
            <a:avLst/>
          </a:prstGeom>
        </p:spPr>
      </p:pic>
      <p:pic>
        <p:nvPicPr>
          <p:cNvPr id="9" name="Picture 8">
            <a:extLst>
              <a:ext uri="{FF2B5EF4-FFF2-40B4-BE49-F238E27FC236}">
                <a16:creationId xmlns:a16="http://schemas.microsoft.com/office/drawing/2014/main" id="{5D187B6C-4F4C-8861-3BD4-AC911D65376F}"/>
              </a:ext>
            </a:extLst>
          </p:cNvPr>
          <p:cNvPicPr>
            <a:picLocks noChangeAspect="1"/>
          </p:cNvPicPr>
          <p:nvPr/>
        </p:nvPicPr>
        <p:blipFill>
          <a:blip r:embed="rId9"/>
          <a:stretch>
            <a:fillRect/>
          </a:stretch>
        </p:blipFill>
        <p:spPr>
          <a:xfrm rot="727656">
            <a:off x="8383956" y="4830079"/>
            <a:ext cx="3762900" cy="847843"/>
          </a:xfrm>
          <a:prstGeom prst="rect">
            <a:avLst/>
          </a:prstGeom>
        </p:spPr>
      </p:pic>
      <p:pic>
        <p:nvPicPr>
          <p:cNvPr id="13" name="Picture 12">
            <a:extLst>
              <a:ext uri="{FF2B5EF4-FFF2-40B4-BE49-F238E27FC236}">
                <a16:creationId xmlns:a16="http://schemas.microsoft.com/office/drawing/2014/main" id="{E06FA55C-8E12-B399-5B6F-DDAECEB1001E}"/>
              </a:ext>
            </a:extLst>
          </p:cNvPr>
          <p:cNvPicPr>
            <a:picLocks noChangeAspect="1"/>
          </p:cNvPicPr>
          <p:nvPr/>
        </p:nvPicPr>
        <p:blipFill>
          <a:blip r:embed="rId10"/>
          <a:stretch>
            <a:fillRect/>
          </a:stretch>
        </p:blipFill>
        <p:spPr>
          <a:xfrm>
            <a:off x="6565178" y="3071678"/>
            <a:ext cx="4296375" cy="905001"/>
          </a:xfrm>
          <a:prstGeom prst="rect">
            <a:avLst/>
          </a:prstGeom>
        </p:spPr>
      </p:pic>
      <p:pic>
        <p:nvPicPr>
          <p:cNvPr id="11" name="Picture 10">
            <a:extLst>
              <a:ext uri="{FF2B5EF4-FFF2-40B4-BE49-F238E27FC236}">
                <a16:creationId xmlns:a16="http://schemas.microsoft.com/office/drawing/2014/main" id="{14B492AE-BDA0-7374-5802-6829E1388B65}"/>
              </a:ext>
            </a:extLst>
          </p:cNvPr>
          <p:cNvPicPr>
            <a:picLocks noChangeAspect="1"/>
          </p:cNvPicPr>
          <p:nvPr/>
        </p:nvPicPr>
        <p:blipFill>
          <a:blip r:embed="rId11"/>
          <a:stretch>
            <a:fillRect/>
          </a:stretch>
        </p:blipFill>
        <p:spPr>
          <a:xfrm>
            <a:off x="8139263" y="3706162"/>
            <a:ext cx="3639058" cy="914528"/>
          </a:xfrm>
          <a:prstGeom prst="rect">
            <a:avLst/>
          </a:prstGeom>
        </p:spPr>
      </p:pic>
      <p:pic>
        <p:nvPicPr>
          <p:cNvPr id="15" name="Picture 14">
            <a:extLst>
              <a:ext uri="{FF2B5EF4-FFF2-40B4-BE49-F238E27FC236}">
                <a16:creationId xmlns:a16="http://schemas.microsoft.com/office/drawing/2014/main" id="{DD957B4C-87B3-43B4-4BCF-154506E7BED8}"/>
              </a:ext>
            </a:extLst>
          </p:cNvPr>
          <p:cNvPicPr>
            <a:picLocks noChangeAspect="1"/>
          </p:cNvPicPr>
          <p:nvPr/>
        </p:nvPicPr>
        <p:blipFill>
          <a:blip r:embed="rId12"/>
          <a:stretch>
            <a:fillRect/>
          </a:stretch>
        </p:blipFill>
        <p:spPr>
          <a:xfrm rot="19637638">
            <a:off x="7160647" y="4130870"/>
            <a:ext cx="4610743" cy="857370"/>
          </a:xfrm>
          <a:prstGeom prst="rect">
            <a:avLst/>
          </a:prstGeom>
        </p:spPr>
      </p:pic>
    </p:spTree>
    <p:extLst>
      <p:ext uri="{BB962C8B-B14F-4D97-AF65-F5344CB8AC3E}">
        <p14:creationId xmlns:p14="http://schemas.microsoft.com/office/powerpoint/2010/main" val="398893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80">
                                          <p:stCondLst>
                                            <p:cond delay="0"/>
                                          </p:stCondLst>
                                        </p:cTn>
                                        <p:tgtEl>
                                          <p:spTgt spid="23"/>
                                        </p:tgtEl>
                                      </p:cBhvr>
                                    </p:animEffect>
                                    <p:anim calcmode="lin" valueType="num">
                                      <p:cBhvr>
                                        <p:cTn id="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
                                        </p:tgtEl>
                                      </p:cBhvr>
                                      <p:to x="100000" y="60000"/>
                                    </p:animScale>
                                    <p:animScale>
                                      <p:cBhvr>
                                        <p:cTn id="14" dur="166" decel="50000">
                                          <p:stCondLst>
                                            <p:cond delay="676"/>
                                          </p:stCondLst>
                                        </p:cTn>
                                        <p:tgtEl>
                                          <p:spTgt spid="23"/>
                                        </p:tgtEl>
                                      </p:cBhvr>
                                      <p:to x="100000" y="100000"/>
                                    </p:animScale>
                                    <p:animScale>
                                      <p:cBhvr>
                                        <p:cTn id="15" dur="26">
                                          <p:stCondLst>
                                            <p:cond delay="1312"/>
                                          </p:stCondLst>
                                        </p:cTn>
                                        <p:tgtEl>
                                          <p:spTgt spid="23"/>
                                        </p:tgtEl>
                                      </p:cBhvr>
                                      <p:to x="100000" y="80000"/>
                                    </p:animScale>
                                    <p:animScale>
                                      <p:cBhvr>
                                        <p:cTn id="16" dur="166" decel="50000">
                                          <p:stCondLst>
                                            <p:cond delay="1338"/>
                                          </p:stCondLst>
                                        </p:cTn>
                                        <p:tgtEl>
                                          <p:spTgt spid="23"/>
                                        </p:tgtEl>
                                      </p:cBhvr>
                                      <p:to x="100000" y="100000"/>
                                    </p:animScale>
                                    <p:animScale>
                                      <p:cBhvr>
                                        <p:cTn id="17" dur="26">
                                          <p:stCondLst>
                                            <p:cond delay="1642"/>
                                          </p:stCondLst>
                                        </p:cTn>
                                        <p:tgtEl>
                                          <p:spTgt spid="23"/>
                                        </p:tgtEl>
                                      </p:cBhvr>
                                      <p:to x="100000" y="90000"/>
                                    </p:animScale>
                                    <p:animScale>
                                      <p:cBhvr>
                                        <p:cTn id="18" dur="166" decel="50000">
                                          <p:stCondLst>
                                            <p:cond delay="1668"/>
                                          </p:stCondLst>
                                        </p:cTn>
                                        <p:tgtEl>
                                          <p:spTgt spid="23"/>
                                        </p:tgtEl>
                                      </p:cBhvr>
                                      <p:to x="100000" y="100000"/>
                                    </p:animScale>
                                    <p:animScale>
                                      <p:cBhvr>
                                        <p:cTn id="19" dur="26">
                                          <p:stCondLst>
                                            <p:cond delay="1808"/>
                                          </p:stCondLst>
                                        </p:cTn>
                                        <p:tgtEl>
                                          <p:spTgt spid="23"/>
                                        </p:tgtEl>
                                      </p:cBhvr>
                                      <p:to x="100000" y="95000"/>
                                    </p:animScale>
                                    <p:animScale>
                                      <p:cBhvr>
                                        <p:cTn id="20" dur="166" decel="50000">
                                          <p:stCondLst>
                                            <p:cond delay="1834"/>
                                          </p:stCondLst>
                                        </p:cTn>
                                        <p:tgtEl>
                                          <p:spTgt spid="23"/>
                                        </p:tgtEl>
                                      </p:cBhvr>
                                      <p:to x="100000" y="100000"/>
                                    </p:animScale>
                                  </p:childTnLst>
                                </p:cTn>
                              </p:par>
                            </p:childTnLst>
                          </p:cTn>
                        </p:par>
                        <p:par>
                          <p:cTn id="21" fill="hold">
                            <p:stCondLst>
                              <p:cond delay="2000"/>
                            </p:stCondLst>
                            <p:childTnLst>
                              <p:par>
                                <p:cTn id="22" presetID="45"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000"/>
                                        <p:tgtEl>
                                          <p:spTgt spid="21"/>
                                        </p:tgtEl>
                                      </p:cBhvr>
                                    </p:animEffect>
                                    <p:anim calcmode="lin" valueType="num">
                                      <p:cBhvr>
                                        <p:cTn id="25" dur="2000" fill="hold"/>
                                        <p:tgtEl>
                                          <p:spTgt spid="21"/>
                                        </p:tgtEl>
                                        <p:attrNameLst>
                                          <p:attrName>ppt_w</p:attrName>
                                        </p:attrNameLst>
                                      </p:cBhvr>
                                      <p:tavLst>
                                        <p:tav tm="0" fmla="#ppt_w*sin(2.5*pi*$)">
                                          <p:val>
                                            <p:fltVal val="0"/>
                                          </p:val>
                                        </p:tav>
                                        <p:tav tm="100000">
                                          <p:val>
                                            <p:fltVal val="1"/>
                                          </p:val>
                                        </p:tav>
                                      </p:tavLst>
                                    </p:anim>
                                    <p:anim calcmode="lin" valueType="num">
                                      <p:cBhvr>
                                        <p:cTn id="26" dur="2000" fill="hold"/>
                                        <p:tgtEl>
                                          <p:spTgt spid="21"/>
                                        </p:tgtEl>
                                        <p:attrNameLst>
                                          <p:attrName>ppt_h</p:attrName>
                                        </p:attrNameLst>
                                      </p:cBhvr>
                                      <p:tavLst>
                                        <p:tav tm="0">
                                          <p:val>
                                            <p:strVal val="#ppt_h"/>
                                          </p:val>
                                        </p:tav>
                                        <p:tav tm="100000">
                                          <p:val>
                                            <p:strVal val="#ppt_h"/>
                                          </p:val>
                                        </p:tav>
                                      </p:tavLst>
                                    </p:anim>
                                  </p:childTnLst>
                                </p:cTn>
                              </p:par>
                            </p:childTnLst>
                          </p:cTn>
                        </p:par>
                        <p:par>
                          <p:cTn id="27" fill="hold">
                            <p:stCondLst>
                              <p:cond delay="4000"/>
                            </p:stCondLst>
                            <p:childTnLst>
                              <p:par>
                                <p:cTn id="28" presetID="26"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80">
                                          <p:stCondLst>
                                            <p:cond delay="0"/>
                                          </p:stCondLst>
                                        </p:cTn>
                                        <p:tgtEl>
                                          <p:spTgt spid="17"/>
                                        </p:tgtEl>
                                      </p:cBhvr>
                                    </p:animEffect>
                                    <p:anim calcmode="lin" valueType="num">
                                      <p:cBhvr>
                                        <p:cTn id="31"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6" dur="26">
                                          <p:stCondLst>
                                            <p:cond delay="650"/>
                                          </p:stCondLst>
                                        </p:cTn>
                                        <p:tgtEl>
                                          <p:spTgt spid="17"/>
                                        </p:tgtEl>
                                      </p:cBhvr>
                                      <p:to x="100000" y="60000"/>
                                    </p:animScale>
                                    <p:animScale>
                                      <p:cBhvr>
                                        <p:cTn id="37" dur="166" decel="50000">
                                          <p:stCondLst>
                                            <p:cond delay="676"/>
                                          </p:stCondLst>
                                        </p:cTn>
                                        <p:tgtEl>
                                          <p:spTgt spid="17"/>
                                        </p:tgtEl>
                                      </p:cBhvr>
                                      <p:to x="100000" y="100000"/>
                                    </p:animScale>
                                    <p:animScale>
                                      <p:cBhvr>
                                        <p:cTn id="38" dur="26">
                                          <p:stCondLst>
                                            <p:cond delay="1312"/>
                                          </p:stCondLst>
                                        </p:cTn>
                                        <p:tgtEl>
                                          <p:spTgt spid="17"/>
                                        </p:tgtEl>
                                      </p:cBhvr>
                                      <p:to x="100000" y="80000"/>
                                    </p:animScale>
                                    <p:animScale>
                                      <p:cBhvr>
                                        <p:cTn id="39" dur="166" decel="50000">
                                          <p:stCondLst>
                                            <p:cond delay="1338"/>
                                          </p:stCondLst>
                                        </p:cTn>
                                        <p:tgtEl>
                                          <p:spTgt spid="17"/>
                                        </p:tgtEl>
                                      </p:cBhvr>
                                      <p:to x="100000" y="100000"/>
                                    </p:animScale>
                                    <p:animScale>
                                      <p:cBhvr>
                                        <p:cTn id="40" dur="26">
                                          <p:stCondLst>
                                            <p:cond delay="1642"/>
                                          </p:stCondLst>
                                        </p:cTn>
                                        <p:tgtEl>
                                          <p:spTgt spid="17"/>
                                        </p:tgtEl>
                                      </p:cBhvr>
                                      <p:to x="100000" y="90000"/>
                                    </p:animScale>
                                    <p:animScale>
                                      <p:cBhvr>
                                        <p:cTn id="41" dur="166" decel="50000">
                                          <p:stCondLst>
                                            <p:cond delay="1668"/>
                                          </p:stCondLst>
                                        </p:cTn>
                                        <p:tgtEl>
                                          <p:spTgt spid="17"/>
                                        </p:tgtEl>
                                      </p:cBhvr>
                                      <p:to x="100000" y="100000"/>
                                    </p:animScale>
                                    <p:animScale>
                                      <p:cBhvr>
                                        <p:cTn id="42" dur="26">
                                          <p:stCondLst>
                                            <p:cond delay="1808"/>
                                          </p:stCondLst>
                                        </p:cTn>
                                        <p:tgtEl>
                                          <p:spTgt spid="17"/>
                                        </p:tgtEl>
                                      </p:cBhvr>
                                      <p:to x="100000" y="95000"/>
                                    </p:animScale>
                                    <p:animScale>
                                      <p:cBhvr>
                                        <p:cTn id="43" dur="166" decel="50000">
                                          <p:stCondLst>
                                            <p:cond delay="1834"/>
                                          </p:stCondLst>
                                        </p:cTn>
                                        <p:tgtEl>
                                          <p:spTgt spid="17"/>
                                        </p:tgtEl>
                                      </p:cBhvr>
                                      <p:to x="100000" y="100000"/>
                                    </p:animScale>
                                  </p:childTnLst>
                                </p:cTn>
                              </p:par>
                            </p:childTnLst>
                          </p:cTn>
                        </p:par>
                        <p:par>
                          <p:cTn id="44" fill="hold">
                            <p:stCondLst>
                              <p:cond delay="6000"/>
                            </p:stCondLst>
                            <p:childTnLst>
                              <p:par>
                                <p:cTn id="45" presetID="53" presetClass="entr" presetSubtype="16"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par>
                          <p:cTn id="50" fill="hold">
                            <p:stCondLst>
                              <p:cond delay="6500"/>
                            </p:stCondLst>
                            <p:childTnLst>
                              <p:par>
                                <p:cTn id="51" presetID="2" presetClass="entr" presetSubtype="4"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par>
                          <p:cTn id="55" fill="hold">
                            <p:stCondLst>
                              <p:cond delay="7000"/>
                            </p:stCondLst>
                            <p:childTnLst>
                              <p:par>
                                <p:cTn id="56" presetID="31" presetClass="entr" presetSubtype="0"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1000" fill="hold"/>
                                        <p:tgtEl>
                                          <p:spTgt spid="5"/>
                                        </p:tgtEl>
                                        <p:attrNameLst>
                                          <p:attrName>ppt_w</p:attrName>
                                        </p:attrNameLst>
                                      </p:cBhvr>
                                      <p:tavLst>
                                        <p:tav tm="0">
                                          <p:val>
                                            <p:fltVal val="0"/>
                                          </p:val>
                                        </p:tav>
                                        <p:tav tm="100000">
                                          <p:val>
                                            <p:strVal val="#ppt_w"/>
                                          </p:val>
                                        </p:tav>
                                      </p:tavLst>
                                    </p:anim>
                                    <p:anim calcmode="lin" valueType="num">
                                      <p:cBhvr>
                                        <p:cTn id="59" dur="1000" fill="hold"/>
                                        <p:tgtEl>
                                          <p:spTgt spid="5"/>
                                        </p:tgtEl>
                                        <p:attrNameLst>
                                          <p:attrName>ppt_h</p:attrName>
                                        </p:attrNameLst>
                                      </p:cBhvr>
                                      <p:tavLst>
                                        <p:tav tm="0">
                                          <p:val>
                                            <p:fltVal val="0"/>
                                          </p:val>
                                        </p:tav>
                                        <p:tav tm="100000">
                                          <p:val>
                                            <p:strVal val="#ppt_h"/>
                                          </p:val>
                                        </p:tav>
                                      </p:tavLst>
                                    </p:anim>
                                    <p:anim calcmode="lin" valueType="num">
                                      <p:cBhvr>
                                        <p:cTn id="60" dur="1000" fill="hold"/>
                                        <p:tgtEl>
                                          <p:spTgt spid="5"/>
                                        </p:tgtEl>
                                        <p:attrNameLst>
                                          <p:attrName>style.rotation</p:attrName>
                                        </p:attrNameLst>
                                      </p:cBhvr>
                                      <p:tavLst>
                                        <p:tav tm="0">
                                          <p:val>
                                            <p:fltVal val="90"/>
                                          </p:val>
                                        </p:tav>
                                        <p:tav tm="100000">
                                          <p:val>
                                            <p:fltVal val="0"/>
                                          </p:val>
                                        </p:tav>
                                      </p:tavLst>
                                    </p:anim>
                                    <p:animEffect transition="in" filter="fade">
                                      <p:cBhvr>
                                        <p:cTn id="61" dur="1000"/>
                                        <p:tgtEl>
                                          <p:spTgt spid="5"/>
                                        </p:tgtEl>
                                      </p:cBhvr>
                                    </p:animEffect>
                                  </p:childTnLst>
                                </p:cTn>
                              </p:par>
                            </p:childTnLst>
                          </p:cTn>
                        </p:par>
                        <p:par>
                          <p:cTn id="62" fill="hold">
                            <p:stCondLst>
                              <p:cond delay="8000"/>
                            </p:stCondLst>
                            <p:childTnLst>
                              <p:par>
                                <p:cTn id="63" presetID="42" presetClass="entr" presetSubtype="0"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childTnLst>
                          </p:cTn>
                        </p:par>
                        <p:par>
                          <p:cTn id="68" fill="hold">
                            <p:stCondLst>
                              <p:cond delay="9000"/>
                            </p:stCondLst>
                            <p:childTnLst>
                              <p:par>
                                <p:cTn id="69" presetID="45" presetClass="entr" presetSubtype="0" fill="hold"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2000"/>
                                        <p:tgtEl>
                                          <p:spTgt spid="13"/>
                                        </p:tgtEl>
                                      </p:cBhvr>
                                    </p:animEffect>
                                    <p:anim calcmode="lin" valueType="num">
                                      <p:cBhvr>
                                        <p:cTn id="72" dur="2000" fill="hold"/>
                                        <p:tgtEl>
                                          <p:spTgt spid="13"/>
                                        </p:tgtEl>
                                        <p:attrNameLst>
                                          <p:attrName>ppt_w</p:attrName>
                                        </p:attrNameLst>
                                      </p:cBhvr>
                                      <p:tavLst>
                                        <p:tav tm="0" fmla="#ppt_w*sin(2.5*pi*$)">
                                          <p:val>
                                            <p:fltVal val="0"/>
                                          </p:val>
                                        </p:tav>
                                        <p:tav tm="100000">
                                          <p:val>
                                            <p:fltVal val="1"/>
                                          </p:val>
                                        </p:tav>
                                      </p:tavLst>
                                    </p:anim>
                                    <p:anim calcmode="lin" valueType="num">
                                      <p:cBhvr>
                                        <p:cTn id="73" dur="2000" fill="hold"/>
                                        <p:tgtEl>
                                          <p:spTgt spid="13"/>
                                        </p:tgtEl>
                                        <p:attrNameLst>
                                          <p:attrName>ppt_h</p:attrName>
                                        </p:attrNameLst>
                                      </p:cBhvr>
                                      <p:tavLst>
                                        <p:tav tm="0">
                                          <p:val>
                                            <p:strVal val="#ppt_h"/>
                                          </p:val>
                                        </p:tav>
                                        <p:tav tm="100000">
                                          <p:val>
                                            <p:strVal val="#ppt_h"/>
                                          </p:val>
                                        </p:tav>
                                      </p:tavLst>
                                    </p:anim>
                                  </p:childTnLst>
                                </p:cTn>
                              </p:par>
                            </p:childTnLst>
                          </p:cTn>
                        </p:par>
                        <p:par>
                          <p:cTn id="74" fill="hold">
                            <p:stCondLst>
                              <p:cond delay="11000"/>
                            </p:stCondLst>
                            <p:childTnLst>
                              <p:par>
                                <p:cTn id="75" presetID="26" presetClass="entr" presetSubtype="0" fill="hold" nodeType="after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down)">
                                      <p:cBhvr>
                                        <p:cTn id="77" dur="580">
                                          <p:stCondLst>
                                            <p:cond delay="0"/>
                                          </p:stCondLst>
                                        </p:cTn>
                                        <p:tgtEl>
                                          <p:spTgt spid="11"/>
                                        </p:tgtEl>
                                      </p:cBhvr>
                                    </p:animEffect>
                                    <p:anim calcmode="lin" valueType="num">
                                      <p:cBhvr>
                                        <p:cTn id="7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3" dur="26">
                                          <p:stCondLst>
                                            <p:cond delay="650"/>
                                          </p:stCondLst>
                                        </p:cTn>
                                        <p:tgtEl>
                                          <p:spTgt spid="11"/>
                                        </p:tgtEl>
                                      </p:cBhvr>
                                      <p:to x="100000" y="60000"/>
                                    </p:animScale>
                                    <p:animScale>
                                      <p:cBhvr>
                                        <p:cTn id="84" dur="166" decel="50000">
                                          <p:stCondLst>
                                            <p:cond delay="676"/>
                                          </p:stCondLst>
                                        </p:cTn>
                                        <p:tgtEl>
                                          <p:spTgt spid="11"/>
                                        </p:tgtEl>
                                      </p:cBhvr>
                                      <p:to x="100000" y="100000"/>
                                    </p:animScale>
                                    <p:animScale>
                                      <p:cBhvr>
                                        <p:cTn id="85" dur="26">
                                          <p:stCondLst>
                                            <p:cond delay="1312"/>
                                          </p:stCondLst>
                                        </p:cTn>
                                        <p:tgtEl>
                                          <p:spTgt spid="11"/>
                                        </p:tgtEl>
                                      </p:cBhvr>
                                      <p:to x="100000" y="80000"/>
                                    </p:animScale>
                                    <p:animScale>
                                      <p:cBhvr>
                                        <p:cTn id="86" dur="166" decel="50000">
                                          <p:stCondLst>
                                            <p:cond delay="1338"/>
                                          </p:stCondLst>
                                        </p:cTn>
                                        <p:tgtEl>
                                          <p:spTgt spid="11"/>
                                        </p:tgtEl>
                                      </p:cBhvr>
                                      <p:to x="100000" y="100000"/>
                                    </p:animScale>
                                    <p:animScale>
                                      <p:cBhvr>
                                        <p:cTn id="87" dur="26">
                                          <p:stCondLst>
                                            <p:cond delay="1642"/>
                                          </p:stCondLst>
                                        </p:cTn>
                                        <p:tgtEl>
                                          <p:spTgt spid="11"/>
                                        </p:tgtEl>
                                      </p:cBhvr>
                                      <p:to x="100000" y="90000"/>
                                    </p:animScale>
                                    <p:animScale>
                                      <p:cBhvr>
                                        <p:cTn id="88" dur="166" decel="50000">
                                          <p:stCondLst>
                                            <p:cond delay="1668"/>
                                          </p:stCondLst>
                                        </p:cTn>
                                        <p:tgtEl>
                                          <p:spTgt spid="11"/>
                                        </p:tgtEl>
                                      </p:cBhvr>
                                      <p:to x="100000" y="100000"/>
                                    </p:animScale>
                                    <p:animScale>
                                      <p:cBhvr>
                                        <p:cTn id="89" dur="26">
                                          <p:stCondLst>
                                            <p:cond delay="1808"/>
                                          </p:stCondLst>
                                        </p:cTn>
                                        <p:tgtEl>
                                          <p:spTgt spid="11"/>
                                        </p:tgtEl>
                                      </p:cBhvr>
                                      <p:to x="100000" y="95000"/>
                                    </p:animScale>
                                    <p:animScale>
                                      <p:cBhvr>
                                        <p:cTn id="90" dur="166" decel="50000">
                                          <p:stCondLst>
                                            <p:cond delay="1834"/>
                                          </p:stCondLst>
                                        </p:cTn>
                                        <p:tgtEl>
                                          <p:spTgt spid="11"/>
                                        </p:tgtEl>
                                      </p:cBhvr>
                                      <p:to x="100000" y="100000"/>
                                    </p:animScale>
                                  </p:childTnLst>
                                </p:cTn>
                              </p:par>
                            </p:childTnLst>
                          </p:cTn>
                        </p:par>
                        <p:par>
                          <p:cTn id="91" fill="hold">
                            <p:stCondLst>
                              <p:cond delay="13000"/>
                            </p:stCondLst>
                            <p:childTnLst>
                              <p:par>
                                <p:cTn id="92" presetID="31" presetClass="entr" presetSubtype="0" fill="hold" nodeType="afterEffect">
                                  <p:stCondLst>
                                    <p:cond delay="0"/>
                                  </p:stCondLst>
                                  <p:childTnLst>
                                    <p:set>
                                      <p:cBhvr>
                                        <p:cTn id="93" dur="1" fill="hold">
                                          <p:stCondLst>
                                            <p:cond delay="0"/>
                                          </p:stCondLst>
                                        </p:cTn>
                                        <p:tgtEl>
                                          <p:spTgt spid="15"/>
                                        </p:tgtEl>
                                        <p:attrNameLst>
                                          <p:attrName>style.visibility</p:attrName>
                                        </p:attrNameLst>
                                      </p:cBhvr>
                                      <p:to>
                                        <p:strVal val="visible"/>
                                      </p:to>
                                    </p:set>
                                    <p:anim calcmode="lin" valueType="num">
                                      <p:cBhvr>
                                        <p:cTn id="94" dur="1000" fill="hold"/>
                                        <p:tgtEl>
                                          <p:spTgt spid="15"/>
                                        </p:tgtEl>
                                        <p:attrNameLst>
                                          <p:attrName>ppt_w</p:attrName>
                                        </p:attrNameLst>
                                      </p:cBhvr>
                                      <p:tavLst>
                                        <p:tav tm="0">
                                          <p:val>
                                            <p:fltVal val="0"/>
                                          </p:val>
                                        </p:tav>
                                        <p:tav tm="100000">
                                          <p:val>
                                            <p:strVal val="#ppt_w"/>
                                          </p:val>
                                        </p:tav>
                                      </p:tavLst>
                                    </p:anim>
                                    <p:anim calcmode="lin" valueType="num">
                                      <p:cBhvr>
                                        <p:cTn id="95" dur="1000" fill="hold"/>
                                        <p:tgtEl>
                                          <p:spTgt spid="15"/>
                                        </p:tgtEl>
                                        <p:attrNameLst>
                                          <p:attrName>ppt_h</p:attrName>
                                        </p:attrNameLst>
                                      </p:cBhvr>
                                      <p:tavLst>
                                        <p:tav tm="0">
                                          <p:val>
                                            <p:fltVal val="0"/>
                                          </p:val>
                                        </p:tav>
                                        <p:tav tm="100000">
                                          <p:val>
                                            <p:strVal val="#ppt_h"/>
                                          </p:val>
                                        </p:tav>
                                      </p:tavLst>
                                    </p:anim>
                                    <p:anim calcmode="lin" valueType="num">
                                      <p:cBhvr>
                                        <p:cTn id="96" dur="1000" fill="hold"/>
                                        <p:tgtEl>
                                          <p:spTgt spid="15"/>
                                        </p:tgtEl>
                                        <p:attrNameLst>
                                          <p:attrName>style.rotation</p:attrName>
                                        </p:attrNameLst>
                                      </p:cBhvr>
                                      <p:tavLst>
                                        <p:tav tm="0">
                                          <p:val>
                                            <p:fltVal val="90"/>
                                          </p:val>
                                        </p:tav>
                                        <p:tav tm="100000">
                                          <p:val>
                                            <p:fltVal val="0"/>
                                          </p:val>
                                        </p:tav>
                                      </p:tavLst>
                                    </p:anim>
                                    <p:animEffect transition="in" filter="fade">
                                      <p:cBhvr>
                                        <p:cTn id="9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8;p16">
            <a:extLst>
              <a:ext uri="{FF2B5EF4-FFF2-40B4-BE49-F238E27FC236}">
                <a16:creationId xmlns:a16="http://schemas.microsoft.com/office/drawing/2014/main" id="{CE80C001-CD1B-FF96-2D8D-0E22221B31E3}"/>
              </a:ext>
            </a:extLst>
          </p:cNvPr>
          <p:cNvSpPr txBox="1">
            <a:spLocks noGrp="1"/>
          </p:cNvSpPr>
          <p:nvPr>
            <p:ph type="title"/>
          </p:nvPr>
        </p:nvSpPr>
        <p:spPr>
          <a:xfrm>
            <a:off x="270791" y="360363"/>
            <a:ext cx="81003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accent1"/>
              </a:buClr>
              <a:buSzPts val="4400"/>
              <a:buFont typeface="Quattrocento Sans"/>
              <a:buNone/>
            </a:pPr>
            <a:r>
              <a:rPr lang="en-US"/>
              <a:t>What We Will Cover?</a:t>
            </a:r>
            <a:endParaRPr/>
          </a:p>
        </p:txBody>
      </p:sp>
      <p:sp>
        <p:nvSpPr>
          <p:cNvPr id="5" name="Google Shape;79;p16">
            <a:extLst>
              <a:ext uri="{FF2B5EF4-FFF2-40B4-BE49-F238E27FC236}">
                <a16:creationId xmlns:a16="http://schemas.microsoft.com/office/drawing/2014/main" id="{C8BF3E6B-0C34-848A-D681-F5283EAB974B}"/>
              </a:ext>
            </a:extLst>
          </p:cNvPr>
          <p:cNvSpPr txBox="1">
            <a:spLocks/>
          </p:cNvSpPr>
          <p:nvPr/>
        </p:nvSpPr>
        <p:spPr>
          <a:xfrm>
            <a:off x="270106" y="1439813"/>
            <a:ext cx="8100300" cy="4680000"/>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17500">
              <a:spcBef>
                <a:spcPts val="0"/>
              </a:spcBef>
              <a:buClr>
                <a:srgbClr val="000000"/>
              </a:buClr>
              <a:buSzPts val="1400"/>
              <a:buFont typeface="Arial"/>
              <a:buChar char="●"/>
            </a:pPr>
            <a:r>
              <a:rPr lang="en-US" dirty="0"/>
              <a:t>An Introduction To Encryption</a:t>
            </a:r>
          </a:p>
          <a:p>
            <a:pPr marL="457200" indent="-317500">
              <a:spcBef>
                <a:spcPts val="0"/>
              </a:spcBef>
              <a:buClr>
                <a:srgbClr val="000000"/>
              </a:buClr>
              <a:buSzPts val="1400"/>
              <a:buFont typeface="Arial"/>
              <a:buChar char="●"/>
            </a:pPr>
            <a:r>
              <a:rPr lang="en-US" dirty="0"/>
              <a:t>And Introduction To The 5 Types Of SQL Encryption</a:t>
            </a:r>
          </a:p>
          <a:p>
            <a:pPr marL="914400" lvl="1" indent="-317500">
              <a:spcBef>
                <a:spcPts val="0"/>
              </a:spcBef>
              <a:buClr>
                <a:srgbClr val="000000"/>
              </a:buClr>
              <a:buSzPts val="1400"/>
              <a:buFont typeface="Arial"/>
              <a:buChar char="○"/>
            </a:pPr>
            <a:r>
              <a:rPr lang="en-US" dirty="0"/>
              <a:t>Object Encryption</a:t>
            </a:r>
          </a:p>
          <a:p>
            <a:pPr marL="914400" lvl="1" indent="-317500">
              <a:spcBef>
                <a:spcPts val="0"/>
              </a:spcBef>
              <a:buClr>
                <a:srgbClr val="000000"/>
              </a:buClr>
              <a:buSzPts val="1400"/>
              <a:buFont typeface="Arial"/>
              <a:buChar char="○"/>
            </a:pPr>
            <a:r>
              <a:rPr lang="en-US" dirty="0"/>
              <a:t>Backup Encryption</a:t>
            </a:r>
          </a:p>
          <a:p>
            <a:pPr marL="914400" lvl="1" indent="-317500">
              <a:spcBef>
                <a:spcPts val="0"/>
              </a:spcBef>
              <a:buClr>
                <a:srgbClr val="000000"/>
              </a:buClr>
              <a:buSzPts val="1400"/>
              <a:buFont typeface="Arial"/>
              <a:buChar char="○"/>
            </a:pPr>
            <a:r>
              <a:rPr lang="en-US" dirty="0"/>
              <a:t>Transparent Data Encryption (TDE)</a:t>
            </a:r>
          </a:p>
          <a:p>
            <a:pPr marL="914400" lvl="1" indent="-317500">
              <a:spcBef>
                <a:spcPts val="0"/>
              </a:spcBef>
              <a:buClr>
                <a:srgbClr val="000000"/>
              </a:buClr>
              <a:buSzPts val="1400"/>
              <a:buFont typeface="Arial"/>
              <a:buChar char="○"/>
            </a:pPr>
            <a:r>
              <a:rPr lang="en-US" dirty="0"/>
              <a:t>Always Encrypted</a:t>
            </a:r>
          </a:p>
          <a:p>
            <a:pPr marL="914400" lvl="1" indent="-317500">
              <a:spcBef>
                <a:spcPts val="0"/>
              </a:spcBef>
              <a:buClr>
                <a:srgbClr val="000000"/>
              </a:buClr>
              <a:buSzPts val="1400"/>
              <a:buFont typeface="Arial"/>
              <a:buChar char="○"/>
            </a:pPr>
            <a:r>
              <a:rPr lang="en-US" dirty="0"/>
              <a:t>Connection Encryption</a:t>
            </a:r>
          </a:p>
          <a:p>
            <a:pPr marL="914400" lvl="1" indent="-317500">
              <a:spcBef>
                <a:spcPts val="0"/>
              </a:spcBef>
              <a:buClr>
                <a:srgbClr val="000000"/>
              </a:buClr>
              <a:buSzPts val="1400"/>
              <a:buFont typeface="Arial"/>
              <a:buChar char="○"/>
            </a:pPr>
            <a:endParaRPr lang="en-US" dirty="0"/>
          </a:p>
          <a:p>
            <a:pPr marL="0" indent="0">
              <a:spcBef>
                <a:spcPts val="0"/>
              </a:spcBef>
              <a:buClr>
                <a:schemeClr val="dk2"/>
              </a:buClr>
              <a:buSzPts val="3600"/>
              <a:buFont typeface="Noto Sans Symbols"/>
              <a:buNone/>
            </a:pPr>
            <a:endParaRPr lang="en-US" dirty="0"/>
          </a:p>
        </p:txBody>
      </p:sp>
    </p:spTree>
    <p:extLst>
      <p:ext uri="{BB962C8B-B14F-4D97-AF65-F5344CB8AC3E}">
        <p14:creationId xmlns:p14="http://schemas.microsoft.com/office/powerpoint/2010/main" val="181441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810300" y="381375"/>
            <a:ext cx="8572586" cy="761979"/>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The Scary Slide</a:t>
            </a:r>
            <a:endParaRPr/>
          </a:p>
        </p:txBody>
      </p:sp>
      <p:pic>
        <p:nvPicPr>
          <p:cNvPr id="85" name="Google Shape;85;p17"/>
          <p:cNvPicPr preferRelativeResize="0"/>
          <p:nvPr/>
        </p:nvPicPr>
        <p:blipFill>
          <a:blip r:embed="rId3">
            <a:alphaModFix/>
          </a:blip>
          <a:stretch>
            <a:fillRect/>
          </a:stretch>
        </p:blipFill>
        <p:spPr>
          <a:xfrm>
            <a:off x="1964209" y="1356968"/>
            <a:ext cx="8263571" cy="5094634"/>
          </a:xfrm>
          <a:prstGeom prst="rect">
            <a:avLst/>
          </a:prstGeom>
          <a:noFill/>
          <a:ln>
            <a:noFill/>
          </a:ln>
        </p:spPr>
      </p:pic>
      <p:pic>
        <p:nvPicPr>
          <p:cNvPr id="86" name="Google Shape;86;p17"/>
          <p:cNvPicPr preferRelativeResize="0"/>
          <p:nvPr/>
        </p:nvPicPr>
        <p:blipFill>
          <a:blip r:embed="rId4">
            <a:alphaModFix/>
          </a:blip>
          <a:stretch>
            <a:fillRect/>
          </a:stretch>
        </p:blipFill>
        <p:spPr>
          <a:xfrm>
            <a:off x="2158730" y="1142442"/>
            <a:ext cx="7939931" cy="48560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fade">
                                      <p:cBhvr>
                                        <p:cTn id="11" dur="50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xit" presetSubtype="0" fill="hold" nodeType="clickEffect">
                                  <p:stCondLst>
                                    <p:cond delay="0"/>
                                  </p:stCondLst>
                                  <p:childTnLst>
                                    <p:animEffect transition="out" filter="fade">
                                      <p:cBhvr>
                                        <p:cTn id="15" dur="1000"/>
                                        <p:tgtEl>
                                          <p:spTgt spid="86"/>
                                        </p:tgtEl>
                                      </p:cBhvr>
                                    </p:animEffect>
                                    <p:anim calcmode="lin" valueType="num">
                                      <p:cBhvr>
                                        <p:cTn id="16" dur="1000"/>
                                        <p:tgtEl>
                                          <p:spTgt spid="86"/>
                                        </p:tgtEl>
                                        <p:attrNameLst>
                                          <p:attrName>ppt_x</p:attrName>
                                        </p:attrNameLst>
                                      </p:cBhvr>
                                      <p:tavLst>
                                        <p:tav tm="0">
                                          <p:val>
                                            <p:strVal val="ppt_x"/>
                                          </p:val>
                                        </p:tav>
                                        <p:tav tm="100000">
                                          <p:val>
                                            <p:strVal val="ppt_x"/>
                                          </p:val>
                                        </p:tav>
                                      </p:tavLst>
                                    </p:anim>
                                    <p:anim calcmode="lin" valueType="num">
                                      <p:cBhvr>
                                        <p:cTn id="17" dur="1000"/>
                                        <p:tgtEl>
                                          <p:spTgt spid="86"/>
                                        </p:tgtEl>
                                        <p:attrNameLst>
                                          <p:attrName>ppt_y</p:attrName>
                                        </p:attrNameLst>
                                      </p:cBhvr>
                                      <p:tavLst>
                                        <p:tav tm="0">
                                          <p:val>
                                            <p:strVal val="ppt_y"/>
                                          </p:val>
                                        </p:tav>
                                        <p:tav tm="100000">
                                          <p:val>
                                            <p:strVal val="ppt_y+.1"/>
                                          </p:val>
                                        </p:tav>
                                      </p:tavLst>
                                    </p:anim>
                                    <p:set>
                                      <p:cBhvr>
                                        <p:cTn id="18" dur="1" fill="hold">
                                          <p:stCondLst>
                                            <p:cond delay="9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1810300" y="381375"/>
            <a:ext cx="8572586" cy="761979"/>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Defense In Depth</a:t>
            </a:r>
            <a:endParaRPr/>
          </a:p>
        </p:txBody>
      </p:sp>
      <p:pic>
        <p:nvPicPr>
          <p:cNvPr id="92" name="Google Shape;92;p18"/>
          <p:cNvPicPr preferRelativeResize="0"/>
          <p:nvPr/>
        </p:nvPicPr>
        <p:blipFill>
          <a:blip r:embed="rId3">
            <a:alphaModFix/>
          </a:blip>
          <a:stretch>
            <a:fillRect/>
          </a:stretch>
        </p:blipFill>
        <p:spPr>
          <a:xfrm>
            <a:off x="1523721" y="1143367"/>
            <a:ext cx="8858962" cy="4994823"/>
          </a:xfrm>
          <a:prstGeom prst="rect">
            <a:avLst/>
          </a:prstGeom>
          <a:noFill/>
          <a:ln>
            <a:noFill/>
          </a:ln>
          <a:effectLst>
            <a:outerShdw blurRad="1171575" dist="866775" dir="5400000" algn="bl" rotWithShape="0">
              <a:srgbClr val="D9D9D9">
                <a:alpha val="8000"/>
              </a:srgbClr>
            </a:outerShdw>
            <a:reflection stA="17000" endPos="30000" dist="381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810300" y="381375"/>
            <a:ext cx="8572586" cy="761979"/>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a:t>What is Encryption?</a:t>
            </a:r>
            <a:endParaRPr/>
          </a:p>
        </p:txBody>
      </p:sp>
      <p:sp>
        <p:nvSpPr>
          <p:cNvPr id="98" name="Google Shape;98;p19"/>
          <p:cNvSpPr txBox="1">
            <a:spLocks noGrp="1"/>
          </p:cNvSpPr>
          <p:nvPr>
            <p:ph idx="1"/>
          </p:nvPr>
        </p:nvSpPr>
        <p:spPr>
          <a:xfrm>
            <a:off x="1746308" y="1485729"/>
            <a:ext cx="8521152" cy="3753066"/>
          </a:xfrm>
          <a:prstGeom prst="rect">
            <a:avLst/>
          </a:prstGeom>
        </p:spPr>
        <p:txBody>
          <a:bodyPr spcFirstLastPara="1" vert="horz" wrap="square" lIns="0" tIns="0" rIns="0" bIns="0" rtlCol="0" anchor="t" anchorCtr="0">
            <a:noAutofit/>
          </a:bodyPr>
          <a:lstStyle/>
          <a:p>
            <a:pPr marL="0" indent="0">
              <a:spcBef>
                <a:spcPts val="762"/>
              </a:spcBef>
              <a:buNone/>
            </a:pPr>
            <a:r>
              <a:rPr lang="en-US" dirty="0">
                <a:solidFill>
                  <a:schemeClr val="tx1"/>
                </a:solidFill>
              </a:rPr>
              <a:t> </a:t>
            </a:r>
            <a:r>
              <a:rPr lang="en-US" sz="2540" dirty="0">
                <a:solidFill>
                  <a:schemeClr val="tx1"/>
                </a:solidFill>
              </a:rPr>
              <a:t> “</a:t>
            </a:r>
            <a:r>
              <a:rPr lang="en-US" sz="2540" b="1" dirty="0">
                <a:solidFill>
                  <a:schemeClr val="tx1"/>
                </a:solidFill>
              </a:rPr>
              <a:t>Encryption</a:t>
            </a:r>
            <a:r>
              <a:rPr lang="en-US" sz="2540" dirty="0">
                <a:solidFill>
                  <a:schemeClr val="tx1"/>
                </a:solidFill>
              </a:rPr>
              <a:t> is the process of encoding a message or information in such a way that only authorized parties can access it and those who are not authorized cannot... The intended information or message, referred to as plaintext, is encrypted using an encryption algorithm – a cipher – generating ciphertext that can be read only if decrypted.“</a:t>
            </a:r>
            <a:endParaRPr sz="2540" dirty="0">
              <a:solidFill>
                <a:schemeClr val="tx1"/>
              </a:solidFill>
            </a:endParaRPr>
          </a:p>
          <a:p>
            <a:pPr marL="0" indent="0" algn="r">
              <a:spcBef>
                <a:spcPts val="762"/>
              </a:spcBef>
              <a:buNone/>
            </a:pPr>
            <a:endParaRPr sz="1376" dirty="0">
              <a:solidFill>
                <a:schemeClr val="dk1"/>
              </a:solidFill>
              <a:highlight>
                <a:srgbClr val="FFFFFF"/>
              </a:highlight>
              <a:latin typeface="Lora"/>
              <a:ea typeface="Lora"/>
              <a:cs typeface="Lora"/>
              <a:sym typeface="Lora"/>
            </a:endParaRPr>
          </a:p>
          <a:p>
            <a:pPr marL="0" indent="0" algn="r">
              <a:spcBef>
                <a:spcPts val="762"/>
              </a:spcBef>
              <a:buNone/>
            </a:pPr>
            <a:r>
              <a:rPr lang="en-US" sz="1482" dirty="0">
                <a:solidFill>
                  <a:schemeClr val="dk1"/>
                </a:solidFill>
              </a:rPr>
              <a:t>Wikipedia\Encryption</a:t>
            </a:r>
            <a:endParaRPr sz="1482" dirty="0">
              <a:solidFill>
                <a:schemeClr val="dk1"/>
              </a:solidFill>
              <a:highlight>
                <a:srgbClr val="FFFFFF"/>
              </a:highlight>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1810309" y="381392"/>
            <a:ext cx="8572586" cy="1142334"/>
          </a:xfrm>
          <a:prstGeom prst="rect">
            <a:avLst/>
          </a:prstGeom>
          <a:noFill/>
          <a:ln>
            <a:noFill/>
          </a:ln>
        </p:spPr>
        <p:txBody>
          <a:bodyPr spcFirstLastPara="1" vert="horz" wrap="square" lIns="0" tIns="0" rIns="0" bIns="0" rtlCol="0" anchor="ctr" anchorCtr="0">
            <a:noAutofit/>
          </a:bodyPr>
          <a:lstStyle/>
          <a:p>
            <a:pPr>
              <a:spcBef>
                <a:spcPts val="0"/>
              </a:spcBef>
              <a:buClr>
                <a:schemeClr val="accent1"/>
              </a:buClr>
              <a:buSzPts val="4400"/>
            </a:pPr>
            <a:r>
              <a:rPr lang="en-US" dirty="0"/>
              <a:t>Object Encryption</a:t>
            </a:r>
            <a:endParaRPr dirty="0"/>
          </a:p>
        </p:txBody>
      </p:sp>
      <p:sp>
        <p:nvSpPr>
          <p:cNvPr id="104" name="Google Shape;104;p20"/>
          <p:cNvSpPr txBox="1"/>
          <p:nvPr/>
        </p:nvSpPr>
        <p:spPr>
          <a:xfrm>
            <a:off x="1935559" y="1874946"/>
            <a:ext cx="7528992" cy="4791263"/>
          </a:xfrm>
          <a:prstGeom prst="rect">
            <a:avLst/>
          </a:prstGeom>
          <a:noFill/>
          <a:ln>
            <a:noFill/>
          </a:ln>
        </p:spPr>
        <p:txBody>
          <a:bodyPr spcFirstLastPara="1" wrap="square" lIns="96756" tIns="96756" rIns="96756" bIns="96756" anchor="t" anchorCtr="0">
            <a:noAutofit/>
          </a:bodyPr>
          <a:lstStyle/>
          <a:p>
            <a:pPr marL="483855" indent="-443534">
              <a:lnSpc>
                <a:spcPct val="115000"/>
              </a:lnSpc>
              <a:buClr>
                <a:srgbClr val="595959"/>
              </a:buClr>
              <a:buSzPts val="3000"/>
              <a:buChar char="●"/>
            </a:pPr>
            <a:r>
              <a:rPr lang="en-US" sz="3175" dirty="0">
                <a:solidFill>
                  <a:srgbClr val="595959"/>
                </a:solidFill>
              </a:rPr>
              <a:t>Available in all versions/editions of SQL Server</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Just add WITH ENCRYPTION to object definition</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Not really Encrypted - just Obfuscated</a:t>
            </a:r>
            <a:endParaRPr sz="3175" dirty="0">
              <a:solidFill>
                <a:srgbClr val="595959"/>
              </a:solidFill>
            </a:endParaRPr>
          </a:p>
          <a:p>
            <a:pPr marL="483855" indent="-443534">
              <a:lnSpc>
                <a:spcPct val="115000"/>
              </a:lnSpc>
              <a:buClr>
                <a:srgbClr val="595959"/>
              </a:buClr>
              <a:buSzPts val="3000"/>
              <a:buChar char="●"/>
            </a:pPr>
            <a:r>
              <a:rPr lang="en-US" sz="3175" dirty="0">
                <a:solidFill>
                  <a:srgbClr val="595959"/>
                </a:solidFill>
              </a:rPr>
              <a:t>Can be decrypted by a malicious user with a small amount of effort</a:t>
            </a:r>
            <a:endParaRPr sz="3175" dirty="0">
              <a:solidFill>
                <a:srgbClr val="595959"/>
              </a:solidFill>
            </a:endParaRPr>
          </a:p>
        </p:txBody>
      </p:sp>
      <p:sp>
        <p:nvSpPr>
          <p:cNvPr id="4" name="Google Shape;103;p20">
            <a:extLst>
              <a:ext uri="{FF2B5EF4-FFF2-40B4-BE49-F238E27FC236}">
                <a16:creationId xmlns:a16="http://schemas.microsoft.com/office/drawing/2014/main" id="{147389DF-114A-442C-B3E5-E8509D95C295}"/>
              </a:ext>
            </a:extLst>
          </p:cNvPr>
          <p:cNvSpPr txBox="1">
            <a:spLocks/>
          </p:cNvSpPr>
          <p:nvPr/>
        </p:nvSpPr>
        <p:spPr>
          <a:xfrm>
            <a:off x="1703089" y="381392"/>
            <a:ext cx="8572586" cy="114233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800"/>
              <a:buFont typeface="Quattrocento Sans"/>
              <a:buNone/>
              <a:defRPr sz="4400" b="0" i="0" u="none" strike="noStrike" cap="none">
                <a:solidFill>
                  <a:schemeClr val="accen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657" dirty="0"/>
              <a:t>Object Encryption(Not Really)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 presetClass="entr" presetSubtype="0" fill="hold" nodeType="withEffect">
                                  <p:stCondLst>
                                    <p:cond delay="0"/>
                                  </p:stCondLst>
                                  <p:childTnLst>
                                    <p:set>
                                      <p:cBhvr>
                                        <p:cTn id="13"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5346079" y="521903"/>
            <a:ext cx="4417893" cy="3146023"/>
          </a:xfrm>
          <a:prstGeom prst="rect">
            <a:avLst/>
          </a:prstGeom>
          <a:noFill/>
          <a:ln>
            <a:noFill/>
          </a:ln>
        </p:spPr>
        <p:txBody>
          <a:bodyPr spcFirstLastPara="1" vert="horz" wrap="square" lIns="0" tIns="0" rIns="0" bIns="0" rtlCol="0" anchor="ctr" anchorCtr="0">
            <a:noAutofit/>
          </a:bodyPr>
          <a:lstStyle/>
          <a:p>
            <a:r>
              <a:rPr lang="en-US"/>
              <a:t>Object Encryption Demo</a:t>
            </a:r>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1701</TotalTime>
  <Words>1453</Words>
  <Application>Microsoft Office PowerPoint</Application>
  <PresentationFormat>Widescreen</PresentationFormat>
  <Paragraphs>141</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Lora</vt:lpstr>
      <vt:lpstr>Noto Sans Symbols</vt:lpstr>
      <vt:lpstr>Quattrocento Sans</vt:lpstr>
      <vt:lpstr>Wingdings 3</vt:lpstr>
      <vt:lpstr>Slice</vt:lpstr>
      <vt:lpstr>SQL Server Encryption for Beginners</vt:lpstr>
      <vt:lpstr>PowerPoint Presentation</vt:lpstr>
      <vt:lpstr>Who am I and who are you?</vt:lpstr>
      <vt:lpstr>What We Will Cover?</vt:lpstr>
      <vt:lpstr>The Scary Slide</vt:lpstr>
      <vt:lpstr>Defense In Depth</vt:lpstr>
      <vt:lpstr>What is Encryption?</vt:lpstr>
      <vt:lpstr>Object Encryption</vt:lpstr>
      <vt:lpstr>Object Encryption Demo</vt:lpstr>
      <vt:lpstr>Backup Encryption</vt:lpstr>
      <vt:lpstr>Backup Encryption Demo</vt:lpstr>
      <vt:lpstr>Transparent Data Encryption (TDE)</vt:lpstr>
      <vt:lpstr>Transparent Data Encryption Demo</vt:lpstr>
      <vt:lpstr>Transparent Data Encryption (TDE) - Stuff We Learned</vt:lpstr>
      <vt:lpstr>PowerPoint Presentation</vt:lpstr>
      <vt:lpstr>Always Encrypted\Column Encryption</vt:lpstr>
      <vt:lpstr>Always Encrypted Demo</vt:lpstr>
      <vt:lpstr>Always Encrypted</vt:lpstr>
      <vt:lpstr>Connection Encryption</vt:lpstr>
      <vt:lpstr>Connection Encryption Demo</vt:lpstr>
      <vt:lpstr>Certificates Maintenance</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Encryption for Beginners</dc:title>
  <dc:creator>Rob Douglas</dc:creator>
  <cp:lastModifiedBy>Rob Douglas</cp:lastModifiedBy>
  <cp:revision>1</cp:revision>
  <dcterms:created xsi:type="dcterms:W3CDTF">2023-09-21T04:18:55Z</dcterms:created>
  <dcterms:modified xsi:type="dcterms:W3CDTF">2023-09-22T23:00:13Z</dcterms:modified>
</cp:coreProperties>
</file>