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9"/>
  </p:notesMasterIdLst>
  <p:sldIdLst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4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A459A-5574-4934-A569-74E3CB5C2268}" v="1" dt="2023-11-30T03:49:49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72304" autoAdjust="0"/>
  </p:normalViewPr>
  <p:slideViewPr>
    <p:cSldViewPr snapToGrid="0" snapToObjects="1">
      <p:cViewPr varScale="1">
        <p:scale>
          <a:sx n="80" d="100"/>
          <a:sy n="80" d="100"/>
        </p:scale>
        <p:origin x="1506" y="84"/>
      </p:cViewPr>
      <p:guideLst>
        <p:guide orient="horz" pos="414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Douglas" userId="3442f90c-8805-4b0b-857b-ebf1c73af3f4" providerId="ADAL" clId="{9D0A459A-5574-4934-A569-74E3CB5C2268}"/>
    <pc:docChg chg="modSld">
      <pc:chgData name="Rob Douglas" userId="3442f90c-8805-4b0b-857b-ebf1c73af3f4" providerId="ADAL" clId="{9D0A459A-5574-4934-A569-74E3CB5C2268}" dt="2023-11-30T03:52:06.914" v="71" actId="20577"/>
      <pc:docMkLst>
        <pc:docMk/>
      </pc:docMkLst>
      <pc:sldChg chg="modSp mod">
        <pc:chgData name="Rob Douglas" userId="3442f90c-8805-4b0b-857b-ebf1c73af3f4" providerId="ADAL" clId="{9D0A459A-5574-4934-A569-74E3CB5C2268}" dt="2023-11-30T03:49:35.713" v="0" actId="20577"/>
        <pc:sldMkLst>
          <pc:docMk/>
          <pc:sldMk cId="0" sldId="261"/>
        </pc:sldMkLst>
        <pc:spChg chg="mod">
          <ac:chgData name="Rob Douglas" userId="3442f90c-8805-4b0b-857b-ebf1c73af3f4" providerId="ADAL" clId="{9D0A459A-5574-4934-A569-74E3CB5C2268}" dt="2023-11-30T03:49:35.713" v="0" actId="20577"/>
          <ac:spMkLst>
            <pc:docMk/>
            <pc:sldMk cId="0" sldId="261"/>
            <ac:spMk id="2" creationId="{E2C0A981-C080-475F-0F17-D1076A66E003}"/>
          </ac:spMkLst>
        </pc:spChg>
      </pc:sldChg>
      <pc:sldChg chg="modSp modNotesTx">
        <pc:chgData name="Rob Douglas" userId="3442f90c-8805-4b0b-857b-ebf1c73af3f4" providerId="ADAL" clId="{9D0A459A-5574-4934-A569-74E3CB5C2268}" dt="2023-11-30T03:52:06.914" v="71" actId="20577"/>
        <pc:sldMkLst>
          <pc:docMk/>
          <pc:sldMk cId="997805239" sldId="262"/>
        </pc:sldMkLst>
        <pc:spChg chg="mod">
          <ac:chgData name="Rob Douglas" userId="3442f90c-8805-4b0b-857b-ebf1c73af3f4" providerId="ADAL" clId="{9D0A459A-5574-4934-A569-74E3CB5C2268}" dt="2023-11-30T03:49:49.417" v="1" actId="313"/>
          <ac:spMkLst>
            <pc:docMk/>
            <pc:sldMk cId="997805239" sldId="262"/>
            <ac:spMk id="2" creationId="{ACD7C94E-82AB-FC8C-8D62-5450AB581A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6117-DB67-41C3-BDE8-9F84861E59CB}" type="datetimeFigureOut">
              <a:rPr lang="en-NZ" smtClean="0"/>
              <a:t>30/11/2023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6824C-EDF7-454E-9FBD-F358D54D07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579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azure-sql-blog/license-free-standby-replica-for-azure-sql-database/ba-p/397340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echcommunity.microsoft.com/t5/azure-sql-blog/azure-sql-database-hyperscale-lower-simplified-pricing/ba-p/3982209" TargetMode="External"/><Relationship Id="rId4" Type="http://schemas.openxmlformats.org/officeDocument/2006/relationships/hyperlink" Target="https://techcommunity.microsoft.com/t5/azure-sql-blog/vbs-enclaves-for-always-encrypted-in-azure-sql-database-now/ba-p/3959242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community.microsoft.com/t5/azure-sql-blog/announcing-general-availability-of-stop-start-capability-for/ba-p/3983362" TargetMode="External"/><Relationship Id="rId3" Type="http://schemas.openxmlformats.org/officeDocument/2006/relationships/hyperlink" Target="https://techcommunity.microsoft.com/t5/azure-sql-blog/a-summary-of-azure-sql-managed-instance-product-updates-in-2023/ba-p/3983014" TargetMode="External"/><Relationship Id="rId7" Type="http://schemas.openxmlformats.org/officeDocument/2006/relationships/hyperlink" Target="https://techcommunity.microsoft.com/t5/azure-sql-blog/announcing-general-availability-of-zone-redundancy-for-azure-sql/ba-p/398299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echcommunity.microsoft.com/t5/azure-sql-blog/improved-price-performance-amp-flexibility-in-the-business/ba-p/3983617" TargetMode="External"/><Relationship Id="rId5" Type="http://schemas.openxmlformats.org/officeDocument/2006/relationships/hyperlink" Target="https://techcommunity.microsoft.com/t5/azure-sql-blog/premium-series-reserved-capacity-for-azure-sql-db-hyperscale-and/ba-p/3982052" TargetMode="External"/><Relationship Id="rId4" Type="http://schemas.openxmlformats.org/officeDocument/2006/relationships/hyperlink" Target="https://techcommunity.microsoft.com/t5/azure-sql-blog/announcing-the-general-availability-of-november-2022-feature/ba-p/3982972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azure-sql-blog/vector-search-with-azure-sql-database-and-azure-ai-search/ba-p/3982907" TargetMode="External"/><Relationship Id="rId7" Type="http://schemas.openxmlformats.org/officeDocument/2006/relationships/hyperlink" Target="https://techcommunity.microsoft.com/t5/azure-database-for-postgresql/introducing-private-link-based-networking-with-azure-database/ba-p/397539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echcommunity.microsoft.com/t5/azure-database-for-postgresql/introducing-premium-ssd-v2-for-azure-database-for-postgresql/ba-p/3980235" TargetMode="External"/><Relationship Id="rId5" Type="http://schemas.openxmlformats.org/officeDocument/2006/relationships/hyperlink" Target="https://techcommunity.microsoft.com/t5/azure-database-for-postgresql/introducing-the-azure-ai-extension-to-azure-database-for/ba-p/3980291" TargetMode="External"/><Relationship Id="rId4" Type="http://schemas.openxmlformats.org/officeDocument/2006/relationships/hyperlink" Target="https://techcommunity.microsoft.com/t5/azure-database-for-postgresql/general-availability-of-postgresql-16-on-azure-database-for/ba-p/3980354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6824C-EDF7-454E-9FBD-F358D54D07EB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658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License-free standby replica for Azure SQL database - Microsoft Community Hub</a:t>
            </a:r>
            <a:endParaRPr lang="en-US" dirty="0"/>
          </a:p>
          <a:p>
            <a:r>
              <a:rPr lang="en-US" dirty="0">
                <a:hlinkClick r:id="rId4"/>
              </a:rPr>
              <a:t>VBS enclaves for Always Encrypted in Azure SQL Database now generally available - Microsoft Community Hub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Azure SQL Database Hyperscale – lower, simplified pricing! - Microsoft Community Hub</a:t>
            </a:r>
            <a:r>
              <a:rPr lang="en-US" dirty="0"/>
              <a:t> – Everything points to Hyperscale from 15</a:t>
            </a:r>
            <a:r>
              <a:rPr lang="en-US" baseline="30000" dirty="0"/>
              <a:t>th</a:t>
            </a:r>
            <a:r>
              <a:rPr lang="en-US" dirty="0"/>
              <a:t> December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6824C-EDF7-454E-9FBD-F358D54D07EB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283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 summary of Azure SQL Managed Instance product updates in 2023 - Microsoft Community Hub</a:t>
            </a:r>
            <a:endParaRPr lang="en-US" dirty="0"/>
          </a:p>
          <a:p>
            <a:r>
              <a:rPr lang="en-US" dirty="0">
                <a:hlinkClick r:id="rId4"/>
              </a:rPr>
              <a:t>November 2022 Feature Wave for Azure SQL Managed Instance (microsoft.com)</a:t>
            </a:r>
            <a:endParaRPr lang="en-US" dirty="0"/>
          </a:p>
          <a:p>
            <a:r>
              <a:rPr lang="en-NZ" dirty="0">
                <a:hlinkClick r:id="rId5"/>
              </a:rPr>
              <a:t>Premium-series and Memory Optimized Premium-series Reserved Capacity available for Azure SQL MI and SQL DB Hyperscale (microsoft.com)</a:t>
            </a:r>
            <a:endParaRPr lang="en-NZ" dirty="0"/>
          </a:p>
          <a:p>
            <a:r>
              <a:rPr lang="en-US" dirty="0">
                <a:hlinkClick r:id="rId6"/>
              </a:rPr>
              <a:t>Improved price/performance and flexibility in the Business Critical service tier in Azure SQL Manage (microsoft.com)</a:t>
            </a:r>
            <a:endParaRPr lang="en-NZ" dirty="0"/>
          </a:p>
          <a:p>
            <a:r>
              <a:rPr lang="en-NZ" dirty="0">
                <a:hlinkClick r:id="rId7"/>
              </a:rPr>
              <a:t>Zone Redundancy for Azure SQL Managed Instance (microsoft.com)</a:t>
            </a:r>
            <a:endParaRPr lang="en-NZ" dirty="0"/>
          </a:p>
          <a:p>
            <a:r>
              <a:rPr lang="en-US" dirty="0">
                <a:hlinkClick r:id="rId8"/>
              </a:rPr>
              <a:t>Azure SQL Managed Instance Stop-Start Capability Now in GA (microsoft.com)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6824C-EDF7-454E-9FBD-F358D54D07EB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2410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Vector Search with Azure SQL Database and Azure AI Search (microsoft.com)</a:t>
            </a:r>
            <a:r>
              <a:rPr lang="en-US" dirty="0"/>
              <a:t> –Document similarity</a:t>
            </a:r>
          </a:p>
          <a:p>
            <a:r>
              <a:rPr lang="en-US" dirty="0">
                <a:hlinkClick r:id="rId4"/>
              </a:rPr>
              <a:t>PostgreSQL 16 on Azure: New Features and Performance Enhancements (microsoft.com)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Introducing the </a:t>
            </a:r>
            <a:r>
              <a:rPr lang="en-US" dirty="0" err="1">
                <a:hlinkClick r:id="rId5"/>
              </a:rPr>
              <a:t>azure_ai</a:t>
            </a:r>
            <a:r>
              <a:rPr lang="en-US" dirty="0">
                <a:hlinkClick r:id="rId5"/>
              </a:rPr>
              <a:t> extension to Azure Database for PostgreSQL - Microsoft Community Hub</a:t>
            </a:r>
            <a:endParaRPr lang="en-US" dirty="0"/>
          </a:p>
          <a:p>
            <a:r>
              <a:rPr lang="en-NZ" dirty="0">
                <a:hlinkClick r:id="rId6"/>
              </a:rPr>
              <a:t>Introducing Premium SSD v2 for Azure Database for PostgreSQL Flexible Server - Microsoft Community Hub</a:t>
            </a:r>
            <a:endParaRPr lang="en-US" dirty="0"/>
          </a:p>
          <a:p>
            <a:r>
              <a:rPr lang="en-NZ" dirty="0">
                <a:hlinkClick r:id="rId7"/>
              </a:rPr>
              <a:t>Introducing Private Link based networking with Azure Database for PostgreSQL – Flexible Server - Microsoft Community Hub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6824C-EDF7-454E-9FBD-F358D54D07EB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89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new, some old, some I completely missed the memo on.</a:t>
            </a:r>
          </a:p>
          <a:p>
            <a:endParaRPr lang="en-US" dirty="0"/>
          </a:p>
          <a:p>
            <a:r>
              <a:rPr lang="en-NZ" dirty="0"/>
              <a:t>https://learn.microsoft.com/en-us/sql/relational-databases/performance/optimized-plan-forcing-query-store?view=sql-server-ver16</a:t>
            </a:r>
          </a:p>
          <a:p>
            <a:endParaRPr lang="en-NZ" dirty="0"/>
          </a:p>
          <a:p>
            <a:r>
              <a:rPr lang="en-US" dirty="0"/>
              <a:t>https://learn.microsoft.com/en-us/sql/relational-databases/performance/query-store-for-secondary-replicas?view=sql-server-ver16</a:t>
            </a:r>
            <a:endParaRPr lang="en-NZ" dirty="0"/>
          </a:p>
          <a:p>
            <a:endParaRPr lang="en-NZ" dirty="0"/>
          </a:p>
          <a:p>
            <a:r>
              <a:rPr lang="en-NZ"/>
              <a:t>https://learn.microsoft.com/en-us/sql/relational-databases/performance/performance-monitoring-and-tuning-tools?view=sql-server-ver16</a:t>
            </a:r>
          </a:p>
          <a:p>
            <a:endParaRPr lang="en-NZ"/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6824C-EDF7-454E-9FBD-F358D54D07E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19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00E0-A6EF-B5D2-6DCA-2C64F886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BA9A2-E05F-4790-BB3B-8FD4889E1DB9}" type="datetimeFigureOut">
              <a:rPr lang="en-US"/>
              <a:pPr>
                <a:defRPr/>
              </a:pPr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0FC4-6384-9594-AA73-D9511E84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4C81-9412-7B83-6125-2C8AC04F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3A089-4800-49C0-B823-758675A1DC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40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A9F3-89B5-8661-0B28-2B54F42C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9A345-4056-4F68-BAE9-36E0B0188A36}" type="datetimeFigureOut">
              <a:rPr lang="en-US"/>
              <a:pPr>
                <a:defRPr/>
              </a:pPr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2B734-A90D-862A-4DF9-499DF22C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2CF3-0921-D509-9CDB-DF76548B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03101-12F9-4881-AF5B-5EEAAC6E5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0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ED4ED-4E04-9047-FE77-D72B4CA5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59970-521B-418A-978B-AF7A009F4A08}" type="datetimeFigureOut">
              <a:rPr lang="en-US"/>
              <a:pPr>
                <a:defRPr/>
              </a:pPr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C223-EA02-9558-E4C2-64440E42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ABA9-35B4-529A-B546-87D1C672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947AA-E9A4-4506-BACD-7E671EDEAF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31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6AF6-E032-CBD9-4937-9E8F1F73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D4DC2-4AF6-4AC8-9955-5E003052383E}" type="datetimeFigureOut">
              <a:rPr lang="en-US"/>
              <a:pPr>
                <a:defRPr/>
              </a:pPr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BFFD4-F638-949D-2A18-C314A6B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D97B-3BAC-B6CE-7665-70DFCC13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9368DD-FEC0-428F-93C8-3A9A683472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68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EBEB-AB98-A608-33F7-B64837F4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4B76E-D219-44F0-AA09-E2968F3CA5BD}" type="datetimeFigureOut">
              <a:rPr lang="en-US"/>
              <a:pPr>
                <a:defRPr/>
              </a:pPr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277C-D869-0F15-1693-506D0B5D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6BF4-6200-7D59-D88F-5E64CD25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1222E-8BA4-4FCF-A89B-6A21585C3D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46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BABB77-26A6-CB36-BC3A-D751A893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197A8-21DB-405D-85EE-7FC869C61ED9}" type="datetimeFigureOut">
              <a:rPr lang="en-US"/>
              <a:pPr>
                <a:defRPr/>
              </a:pPr>
              <a:t>11/30/2023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B9E7DC-BAE2-1ACB-215F-9FF150F4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9CEF16-E7AE-0426-CEDF-46A732F7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46097-48DB-4B04-B601-C1A501745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34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D14611F-7296-2DA4-ABEE-8E2BBEC2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4BE06-46AD-46ED-A2C9-25C7D1AE3E68}" type="datetimeFigureOut">
              <a:rPr lang="en-US"/>
              <a:pPr>
                <a:defRPr/>
              </a:pPr>
              <a:t>11/30/2023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60CA4D-D986-D2DB-CAE1-88FB2DC6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B02410-EEBF-210A-D0BE-D495D527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61855-FEB0-4732-BF86-7F4C830BC6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86CC49B-3C9A-977D-38DF-40674F2D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3A882-3FA6-4CF3-8F97-215CFDB78077}" type="datetimeFigureOut">
              <a:rPr lang="en-US"/>
              <a:pPr>
                <a:defRPr/>
              </a:pPr>
              <a:t>11/30/2023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017589F-C478-F9B1-930F-7734EFC5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564F57-5C65-43F2-1EDD-D9676641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9482C-187B-49EA-B091-0ED932B3A2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59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2A4C55-8484-4B6F-20C7-D789A21A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27624-3F25-4EC0-AACD-F02079E1ADBC}" type="datetimeFigureOut">
              <a:rPr lang="en-US"/>
              <a:pPr>
                <a:defRPr/>
              </a:pPr>
              <a:t>11/30/2023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440DD88-FDEB-FCFE-CA58-9D868F20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1CEF98-4377-48FB-7A60-DD286BBD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AF8E-85C0-4CC7-B939-593CBF08C8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59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9D395F-E7A9-221E-A6AE-E341F0EF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AA22F-D0DD-4BA0-A6B3-7A9D200EEF34}" type="datetimeFigureOut">
              <a:rPr lang="en-US"/>
              <a:pPr>
                <a:defRPr/>
              </a:pPr>
              <a:t>11/30/2023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C1A8F1-DCDD-D67D-1E72-6B27C7F1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551178-1C00-7402-FC62-B69A0EB1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89AB1-7471-4BEA-919E-DF262B074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05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AA0388-4F83-2AEE-7208-FA13193C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2368A-083C-4139-986E-E5B559E3C904}" type="datetimeFigureOut">
              <a:rPr lang="en-US"/>
              <a:pPr>
                <a:defRPr/>
              </a:pPr>
              <a:t>11/30/2023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3BF6B3-F525-23CD-7609-0FBB74F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BA89E6-B2AD-7240-93E7-63FF718A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754E5-E7AA-4D99-B611-94C9A11424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0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B90820E-9156-FEB9-7970-B49F9F45A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ED5EA93-452F-D9D3-E04C-371A84018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8A5-EE89-15F4-7154-0EBBDB3C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544409-56EA-4684-97B7-CAA46F4F98EE}" type="datetimeFigureOut">
              <a:rPr lang="en-US"/>
              <a:pPr>
                <a:defRPr/>
              </a:pPr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4C9BE-4352-A15A-066B-556F1FC1F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0692C-35F7-DC02-C5B1-6099FCFF5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325EF85-9651-4B9F-A267-010DB33079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7013" indent="-227013" algn="l" defTabSz="9128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>
            <a:extLst>
              <a:ext uri="{FF2B5EF4-FFF2-40B4-BE49-F238E27FC236}">
                <a16:creationId xmlns:a16="http://schemas.microsoft.com/office/drawing/2014/main" id="{9E128E27-9290-633B-6C88-9CE70A4F0B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050" name="Subtitle 2">
            <a:extLst>
              <a:ext uri="{FF2B5EF4-FFF2-40B4-BE49-F238E27FC236}">
                <a16:creationId xmlns:a16="http://schemas.microsoft.com/office/drawing/2014/main" id="{4495A2BF-B8B9-B3E8-7983-E113860D12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2051" name="Picture 4">
            <a:extLst>
              <a:ext uri="{FF2B5EF4-FFF2-40B4-BE49-F238E27FC236}">
                <a16:creationId xmlns:a16="http://schemas.microsoft.com/office/drawing/2014/main" id="{0E25CEC0-428E-92E7-3F2E-D69E822B9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13" y="0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8A0D65-98E7-BCB3-E215-1FEF1153268E}"/>
              </a:ext>
            </a:extLst>
          </p:cNvPr>
          <p:cNvSpPr txBox="1"/>
          <p:nvPr/>
        </p:nvSpPr>
        <p:spPr>
          <a:xfrm>
            <a:off x="3734451" y="4278383"/>
            <a:ext cx="500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PASS Summit Summary</a:t>
            </a:r>
            <a:endParaRPr lang="en-N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20">
            <a:extLst>
              <a:ext uri="{FF2B5EF4-FFF2-40B4-BE49-F238E27FC236}">
                <a16:creationId xmlns:a16="http://schemas.microsoft.com/office/drawing/2014/main" id="{228F9D71-A86B-6C92-FD76-E6753EBD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FE873B-957E-AD43-937C-5AEAC5B88759}"/>
              </a:ext>
            </a:extLst>
          </p:cNvPr>
          <p:cNvSpPr txBox="1"/>
          <p:nvPr/>
        </p:nvSpPr>
        <p:spPr>
          <a:xfrm>
            <a:off x="695325" y="657225"/>
            <a:ext cx="106251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A75B51-F7C3-F34B-9443-A6B7F27E4B1B}"/>
              </a:ext>
            </a:extLst>
          </p:cNvPr>
          <p:cNvCxnSpPr>
            <a:cxnSpLocks/>
          </p:cNvCxnSpPr>
          <p:nvPr/>
        </p:nvCxnSpPr>
        <p:spPr>
          <a:xfrm>
            <a:off x="765175" y="1458913"/>
            <a:ext cx="106616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88978A-19AB-02A5-91CC-10EA18090DA4}"/>
              </a:ext>
            </a:extLst>
          </p:cNvPr>
          <p:cNvSpPr txBox="1"/>
          <p:nvPr/>
        </p:nvSpPr>
        <p:spPr>
          <a:xfrm>
            <a:off x="1692166" y="2049517"/>
            <a:ext cx="64041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License free standby replica for Azure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Encrypted Secure Enclaves 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Hyperscale Changes Everything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Pricing Cuts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Premium Hardware Availability – Elastic Pools to 128 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3">
            <a:extLst>
              <a:ext uri="{FF2B5EF4-FFF2-40B4-BE49-F238E27FC236}">
                <a16:creationId xmlns:a16="http://schemas.microsoft.com/office/drawing/2014/main" id="{12A2E994-BE26-BF07-4E32-A1D4008A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extBox 15">
            <a:extLst>
              <a:ext uri="{FF2B5EF4-FFF2-40B4-BE49-F238E27FC236}">
                <a16:creationId xmlns:a16="http://schemas.microsoft.com/office/drawing/2014/main" id="{79F279BB-C247-7851-31D3-6B9ABAAEC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657225"/>
            <a:ext cx="10625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Instance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430B09-118D-4A4B-A17D-28F9BD5D4FF4}"/>
              </a:ext>
            </a:extLst>
          </p:cNvPr>
          <p:cNvCxnSpPr>
            <a:cxnSpLocks/>
          </p:cNvCxnSpPr>
          <p:nvPr/>
        </p:nvCxnSpPr>
        <p:spPr>
          <a:xfrm>
            <a:off x="765175" y="1458913"/>
            <a:ext cx="10661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D7C94E-82AB-FC8C-8D62-5450AB581A94}"/>
              </a:ext>
            </a:extLst>
          </p:cNvPr>
          <p:cNvSpPr txBox="1"/>
          <p:nvPr/>
        </p:nvSpPr>
        <p:spPr>
          <a:xfrm>
            <a:off x="956442" y="1786758"/>
            <a:ext cx="69675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Ledger – now generally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Transaction log throughput doubled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128vcores in Business Critical 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Configurable TempDB </a:t>
            </a:r>
            <a:r>
              <a:rPr lang="en-US" dirty="0" err="1">
                <a:solidFill>
                  <a:schemeClr val="bg1"/>
                </a:solidFill>
              </a:rPr>
              <a:t>sizings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XML data types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Private Link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Automated TDE key 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Now supports TLS 1.3(Via TDS 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Backup and restore to\from native SQL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Managed Instance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Failover Rights changes – DR Replica and geo-DR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It’s free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 really, but there is a free trial with very few strings attached.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27ADD-27F9-2933-9C0E-8E030E596606}"/>
              </a:ext>
            </a:extLst>
          </p:cNvPr>
          <p:cNvSpPr txBox="1"/>
          <p:nvPr/>
        </p:nvSpPr>
        <p:spPr>
          <a:xfrm>
            <a:off x="8082455" y="1954924"/>
            <a:ext cx="2805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Faster 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Stop\Start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Hardware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Zone Redundancy</a:t>
            </a:r>
            <a:endParaRPr lang="en-NZ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4">
            <a:extLst>
              <a:ext uri="{FF2B5EF4-FFF2-40B4-BE49-F238E27FC236}">
                <a16:creationId xmlns:a16="http://schemas.microsoft.com/office/drawing/2014/main" id="{6C87C736-D534-D960-CE27-72D078102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B8542-2C3D-2D48-A6BD-99F7A1B1F528}"/>
              </a:ext>
            </a:extLst>
          </p:cNvPr>
          <p:cNvSpPr txBox="1"/>
          <p:nvPr/>
        </p:nvSpPr>
        <p:spPr>
          <a:xfrm>
            <a:off x="695325" y="657225"/>
            <a:ext cx="106251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Azure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78090-ED43-7944-A28D-4FAC66FCBE1A}"/>
              </a:ext>
            </a:extLst>
          </p:cNvPr>
          <p:cNvCxnSpPr>
            <a:cxnSpLocks/>
          </p:cNvCxnSpPr>
          <p:nvPr/>
        </p:nvCxnSpPr>
        <p:spPr>
          <a:xfrm>
            <a:off x="765175" y="1458913"/>
            <a:ext cx="106616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C0A981-C080-475F-0F17-D1076A66E003}"/>
              </a:ext>
            </a:extLst>
          </p:cNvPr>
          <p:cNvSpPr txBox="1"/>
          <p:nvPr/>
        </p:nvSpPr>
        <p:spPr>
          <a:xfrm>
            <a:off x="871537" y="2196662"/>
            <a:ext cx="5065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Search (Azure Cognitive 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 Changes everywhere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Azure DB is now Postgres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SSDv2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Private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AI Extension – for Postgres…but stay tuned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3">
            <a:extLst>
              <a:ext uri="{FF2B5EF4-FFF2-40B4-BE49-F238E27FC236}">
                <a16:creationId xmlns:a16="http://schemas.microsoft.com/office/drawing/2014/main" id="{12A2E994-BE26-BF07-4E32-A1D4008A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extBox 15">
            <a:extLst>
              <a:ext uri="{FF2B5EF4-FFF2-40B4-BE49-F238E27FC236}">
                <a16:creationId xmlns:a16="http://schemas.microsoft.com/office/drawing/2014/main" id="{79F279BB-C247-7851-31D3-6B9ABAAEC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657225"/>
            <a:ext cx="10625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2022 Stuff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430B09-118D-4A4B-A17D-28F9BD5D4FF4}"/>
              </a:ext>
            </a:extLst>
          </p:cNvPr>
          <p:cNvCxnSpPr>
            <a:cxnSpLocks/>
          </p:cNvCxnSpPr>
          <p:nvPr/>
        </p:nvCxnSpPr>
        <p:spPr>
          <a:xfrm>
            <a:off x="765175" y="1458913"/>
            <a:ext cx="10661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D7C94E-82AB-FC8C-8D62-5450AB581A94}"/>
              </a:ext>
            </a:extLst>
          </p:cNvPr>
          <p:cNvSpPr txBox="1"/>
          <p:nvPr/>
        </p:nvSpPr>
        <p:spPr>
          <a:xfrm>
            <a:off x="567559" y="1776248"/>
            <a:ext cx="53801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Query Store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 By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Query Store on Secondary in Availability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Hints and memory grant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Optimized Plan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Virtualization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Managed Instance Link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Backup Restore 2022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  Managed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Contained Availability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Improved Distributed Availability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 stuff that’s crazy!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Syntax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780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entinel PP Template  -  Compatibility Mode" id="{0C02051D-DC94-4B51-B54C-DE3DCC32E2A9}" vid="{237DFA85-EC0A-42C1-9D77-F87191F11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510D3BA11461478B41E8E3DAE0B400" ma:contentTypeVersion="18" ma:contentTypeDescription="Create a new document." ma:contentTypeScope="" ma:versionID="6fdce2de95d323ac969aaebc906ee149">
  <xsd:schema xmlns:xsd="http://www.w3.org/2001/XMLSchema" xmlns:xs="http://www.w3.org/2001/XMLSchema" xmlns:p="http://schemas.microsoft.com/office/2006/metadata/properties" xmlns:ns2="dc7cfa73-12e1-45b4-a901-8f066845090a" xmlns:ns3="f2d34659-9e57-4bab-a69a-9739dbbc12b0" targetNamespace="http://schemas.microsoft.com/office/2006/metadata/properties" ma:root="true" ma:fieldsID="9b8aff3c4645fc715be2c6cc846281e4" ns2:_="" ns3:_="">
    <xsd:import namespace="dc7cfa73-12e1-45b4-a901-8f066845090a"/>
    <xsd:import namespace="f2d34659-9e57-4bab-a69a-9739dbbc12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Partne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cfa73-12e1-45b4-a901-8f06684509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Partner" ma:index="17" nillable="true" ma:displayName="Partner" ma:format="Dropdown" ma:internalName="Partner">
      <xsd:simpleType>
        <xsd:union memberTypes="dms:Text">
          <xsd:simpleType>
            <xsd:restriction base="dms:Choice">
              <xsd:enumeration value="CCL"/>
              <xsd:enumeration value="Spark"/>
              <xsd:enumeration value="CodeBlue"/>
              <xsd:enumeration value="CommArc"/>
            </xsd:restriction>
          </xsd:simpleType>
        </xsd:un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b6cd6252-0e1d-4cf6-a8c1-941dbe6d0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d34659-9e57-4bab-a69a-9739dbbc12b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79c4e710-a143-4f4c-b6cb-1e138b573932}" ma:internalName="TaxCatchAll" ma:showField="CatchAllData" ma:web="f2d34659-9e57-4bab-a69a-9739dbbc12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0999A-2FB3-4CEB-B46B-EAD7119801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7cfa73-12e1-45b4-a901-8f066845090a"/>
    <ds:schemaRef ds:uri="f2d34659-9e57-4bab-a69a-9739dbbc12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76950C-4B97-44AA-A6C1-2BB9F9B33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Sentinel PP Template</Template>
  <TotalTime>504</TotalTime>
  <Words>513</Words>
  <Application>Microsoft Office PowerPoint</Application>
  <PresentationFormat>Widescreen</PresentationFormat>
  <Paragraphs>80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Rob Douglas</dc:creator>
  <cp:lastModifiedBy>Rob Douglas</cp:lastModifiedBy>
  <cp:revision>1</cp:revision>
  <dcterms:created xsi:type="dcterms:W3CDTF">2023-11-29T19:27:50Z</dcterms:created>
  <dcterms:modified xsi:type="dcterms:W3CDTF">2023-11-30T03:52:14Z</dcterms:modified>
</cp:coreProperties>
</file>