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8" d="100"/>
          <a:sy n="108" d="100"/>
        </p:scale>
        <p:origin x="678" y="10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oleObject" Target="Employee%20benefit%20analysis.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 benefit analysis.xlsx]Employee benefit analysis!PivotTable1</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a:t>
            </a:r>
            <a:endParaRPr lang="en-IN"/>
          </a:p>
        </c:rich>
      </c:tx>
      <c:layout>
        <c:manualLayout>
          <c:xMode val="edge"/>
          <c:yMode val="edge"/>
          <c:x val="0.24828455818022752"/>
          <c:y val="0.12295858850976961"/>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rgbClr val="00B0F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rgbClr val="C0000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bg2">
              <a:lumMod val="9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lumMod val="5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rgbClr val="00B0F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rgbClr val="C0000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bg2">
              <a:lumMod val="9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lumMod val="5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rgbClr val="00B0F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rgbClr val="C0000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bg2">
              <a:lumMod val="9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lumMod val="5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6.8837986160820819E-2"/>
          <c:y val="0.23706365408027699"/>
          <c:w val="0.68177972221175698"/>
          <c:h val="0.64836316756701706"/>
        </c:manualLayout>
      </c:layout>
      <c:barChart>
        <c:barDir val="col"/>
        <c:grouping val="clustered"/>
        <c:varyColors val="0"/>
        <c:ser>
          <c:idx val="0"/>
          <c:order val="0"/>
          <c:tx>
            <c:strRef>
              <c:f>'Employee benefit analysis'!$B$3:$B$4</c:f>
              <c:strCache>
                <c:ptCount val="1"/>
                <c:pt idx="0">
                  <c:v>Exceeds</c:v>
                </c:pt>
              </c:strCache>
            </c:strRef>
          </c:tx>
          <c:spPr>
            <a:solidFill>
              <a:srgbClr val="00B0F0"/>
            </a:solidFill>
            <a:ln>
              <a:noFill/>
            </a:ln>
            <a:effectLst/>
          </c:spPr>
          <c:invertIfNegative val="0"/>
          <c:trendline>
            <c:spPr>
              <a:ln w="19050" cap="rnd">
                <a:solidFill>
                  <a:schemeClr val="accent1"/>
                </a:solidFill>
                <a:prstDash val="sysDot"/>
              </a:ln>
              <a:effectLst/>
            </c:spPr>
            <c:trendlineType val="linear"/>
            <c:dispRSqr val="0"/>
            <c:dispEq val="0"/>
          </c:trendline>
          <c:cat>
            <c:strRef>
              <c:f>'Employee benefit analysis'!$A$5:$A$15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 benefit analysis'!$B$5:$B$15</c:f>
              <c:numCache>
                <c:formatCode>General</c:formatCode>
                <c:ptCount val="10"/>
                <c:pt idx="0">
                  <c:v>36</c:v>
                </c:pt>
                <c:pt idx="1">
                  <c:v>39</c:v>
                </c:pt>
                <c:pt idx="2">
                  <c:v>39</c:v>
                </c:pt>
                <c:pt idx="3">
                  <c:v>39</c:v>
                </c:pt>
                <c:pt idx="4">
                  <c:v>30</c:v>
                </c:pt>
                <c:pt idx="5">
                  <c:v>34</c:v>
                </c:pt>
                <c:pt idx="6">
                  <c:v>35</c:v>
                </c:pt>
                <c:pt idx="7">
                  <c:v>46</c:v>
                </c:pt>
                <c:pt idx="8">
                  <c:v>41</c:v>
                </c:pt>
                <c:pt idx="9">
                  <c:v>30</c:v>
                </c:pt>
              </c:numCache>
            </c:numRef>
          </c:val>
          <c:extLst>
            <c:ext xmlns:c16="http://schemas.microsoft.com/office/drawing/2014/chart" uri="{C3380CC4-5D6E-409C-BE32-E72D297353CC}">
              <c16:uniqueId val="{00000001-EF3B-0941-A115-367160E9DD29}"/>
            </c:ext>
          </c:extLst>
        </c:ser>
        <c:ser>
          <c:idx val="1"/>
          <c:order val="1"/>
          <c:tx>
            <c:strRef>
              <c:f>'Employee benefit analysis'!$C$3:$C$4</c:f>
              <c:strCache>
                <c:ptCount val="1"/>
                <c:pt idx="0">
                  <c:v>Fully Meets</c:v>
                </c:pt>
              </c:strCache>
            </c:strRef>
          </c:tx>
          <c:spPr>
            <a:solidFill>
              <a:srgbClr val="C00000"/>
            </a:solidFill>
            <a:ln>
              <a:noFill/>
            </a:ln>
            <a:effectLst/>
          </c:spPr>
          <c:invertIfNegative val="0"/>
          <c:trendline>
            <c:spPr>
              <a:ln w="19050" cap="rnd">
                <a:solidFill>
                  <a:schemeClr val="accent2"/>
                </a:solidFill>
                <a:prstDash val="sysDot"/>
              </a:ln>
              <a:effectLst/>
            </c:spPr>
            <c:trendlineType val="linear"/>
            <c:dispRSqr val="0"/>
            <c:dispEq val="0"/>
          </c:trendline>
          <c:trendline>
            <c:spPr>
              <a:ln w="19050" cap="rnd">
                <a:solidFill>
                  <a:schemeClr val="accent2"/>
                </a:solidFill>
                <a:prstDash val="sysDot"/>
              </a:ln>
              <a:effectLst/>
            </c:spPr>
            <c:trendlineType val="exp"/>
            <c:dispRSqr val="0"/>
            <c:dispEq val="0"/>
          </c:trendline>
          <c:cat>
            <c:strRef>
              <c:f>'Employee benefit analysis'!$A$5:$A$15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 benefit analysis'!$C$5:$C$15</c:f>
              <c:numCache>
                <c:formatCode>General</c:formatCode>
                <c:ptCount val="10"/>
                <c:pt idx="0">
                  <c:v>235</c:v>
                </c:pt>
                <c:pt idx="1">
                  <c:v>234</c:v>
                </c:pt>
                <c:pt idx="2">
                  <c:v>240</c:v>
                </c:pt>
                <c:pt idx="3">
                  <c:v>226</c:v>
                </c:pt>
                <c:pt idx="4">
                  <c:v>251</c:v>
                </c:pt>
                <c:pt idx="5">
                  <c:v>241</c:v>
                </c:pt>
                <c:pt idx="6">
                  <c:v>228</c:v>
                </c:pt>
                <c:pt idx="7">
                  <c:v>233</c:v>
                </c:pt>
                <c:pt idx="8">
                  <c:v>233</c:v>
                </c:pt>
                <c:pt idx="9">
                  <c:v>240</c:v>
                </c:pt>
              </c:numCache>
            </c:numRef>
          </c:val>
          <c:extLst>
            <c:ext xmlns:c16="http://schemas.microsoft.com/office/drawing/2014/chart" uri="{C3380CC4-5D6E-409C-BE32-E72D297353CC}">
              <c16:uniqueId val="{00000004-EF3B-0941-A115-367160E9DD29}"/>
            </c:ext>
          </c:extLst>
        </c:ser>
        <c:ser>
          <c:idx val="2"/>
          <c:order val="2"/>
          <c:tx>
            <c:strRef>
              <c:f>'Employee benefit analysis'!$D$3:$D$4</c:f>
              <c:strCache>
                <c:ptCount val="1"/>
                <c:pt idx="0">
                  <c:v>Needs Improvement</c:v>
                </c:pt>
              </c:strCache>
            </c:strRef>
          </c:tx>
          <c:spPr>
            <a:solidFill>
              <a:schemeClr val="bg2">
                <a:lumMod val="90000"/>
              </a:schemeClr>
            </a:solidFill>
            <a:ln>
              <a:noFill/>
            </a:ln>
            <a:effectLst/>
          </c:spPr>
          <c:invertIfNegative val="0"/>
          <c:cat>
            <c:strRef>
              <c:f>'Employee benefit analysis'!$A$5:$A$15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 benefit analysis'!$D$5:$D$15</c:f>
              <c:numCache>
                <c:formatCode>General</c:formatCode>
                <c:ptCount val="10"/>
                <c:pt idx="0">
                  <c:v>24</c:v>
                </c:pt>
                <c:pt idx="1">
                  <c:v>17</c:v>
                </c:pt>
                <c:pt idx="2">
                  <c:v>16</c:v>
                </c:pt>
                <c:pt idx="3">
                  <c:v>20</c:v>
                </c:pt>
                <c:pt idx="4">
                  <c:v>11</c:v>
                </c:pt>
                <c:pt idx="5">
                  <c:v>16</c:v>
                </c:pt>
                <c:pt idx="6">
                  <c:v>23</c:v>
                </c:pt>
                <c:pt idx="7">
                  <c:v>20</c:v>
                </c:pt>
                <c:pt idx="8">
                  <c:v>15</c:v>
                </c:pt>
                <c:pt idx="9">
                  <c:v>15</c:v>
                </c:pt>
              </c:numCache>
            </c:numRef>
          </c:val>
          <c:extLst>
            <c:ext xmlns:c16="http://schemas.microsoft.com/office/drawing/2014/chart" uri="{C3380CC4-5D6E-409C-BE32-E72D297353CC}">
              <c16:uniqueId val="{00000005-EF3B-0941-A115-367160E9DD29}"/>
            </c:ext>
          </c:extLst>
        </c:ser>
        <c:ser>
          <c:idx val="3"/>
          <c:order val="3"/>
          <c:tx>
            <c:strRef>
              <c:f>'Employee benefit analysis'!$E$3:$E$4</c:f>
              <c:strCache>
                <c:ptCount val="1"/>
                <c:pt idx="0">
                  <c:v>PIP</c:v>
                </c:pt>
              </c:strCache>
            </c:strRef>
          </c:tx>
          <c:spPr>
            <a:solidFill>
              <a:schemeClr val="accent1">
                <a:lumMod val="50000"/>
              </a:schemeClr>
            </a:solidFill>
            <a:ln>
              <a:noFill/>
            </a:ln>
            <a:effectLst/>
          </c:spPr>
          <c:invertIfNegative val="0"/>
          <c:cat>
            <c:strRef>
              <c:f>'Employee benefit analysis'!$A$5:$A$15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 benefit analysis'!$E$5:$E$15</c:f>
              <c:numCache>
                <c:formatCode>General</c:formatCode>
                <c:ptCount val="10"/>
                <c:pt idx="0">
                  <c:v>8</c:v>
                </c:pt>
                <c:pt idx="1">
                  <c:v>10</c:v>
                </c:pt>
                <c:pt idx="2">
                  <c:v>7</c:v>
                </c:pt>
                <c:pt idx="3">
                  <c:v>11</c:v>
                </c:pt>
                <c:pt idx="4">
                  <c:v>12</c:v>
                </c:pt>
                <c:pt idx="5">
                  <c:v>10</c:v>
                </c:pt>
                <c:pt idx="6">
                  <c:v>13</c:v>
                </c:pt>
                <c:pt idx="7">
                  <c:v>5</c:v>
                </c:pt>
                <c:pt idx="8">
                  <c:v>8</c:v>
                </c:pt>
                <c:pt idx="9">
                  <c:v>9</c:v>
                </c:pt>
              </c:numCache>
            </c:numRef>
          </c:val>
          <c:extLst>
            <c:ext xmlns:c16="http://schemas.microsoft.com/office/drawing/2014/chart" uri="{C3380CC4-5D6E-409C-BE32-E72D297353CC}">
              <c16:uniqueId val="{00000006-EF3B-0941-A115-367160E9DD29}"/>
            </c:ext>
          </c:extLst>
        </c:ser>
        <c:dLbls>
          <c:showLegendKey val="0"/>
          <c:showVal val="0"/>
          <c:showCatName val="0"/>
          <c:showSerName val="0"/>
          <c:showPercent val="0"/>
          <c:showBubbleSize val="0"/>
        </c:dLbls>
        <c:gapWidth val="219"/>
        <c:overlap val="-27"/>
        <c:axId val="241258000"/>
        <c:axId val="241406128"/>
      </c:barChart>
      <c:catAx>
        <c:axId val="2412580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41406128"/>
        <c:crosses val="autoZero"/>
        <c:auto val="1"/>
        <c:lblAlgn val="ctr"/>
        <c:lblOffset val="100"/>
        <c:noMultiLvlLbl val="0"/>
      </c:catAx>
      <c:valAx>
        <c:axId val="24140612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4125800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lumMod val="95000"/>
      </a:schemeClr>
    </a:solidFill>
    <a:ln w="9525" cap="flat" cmpd="sng" algn="ctr">
      <a:solidFill>
        <a:schemeClr val="tx1">
          <a:lumMod val="15000"/>
          <a:lumOff val="8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490661" y="3290233"/>
            <a:ext cx="8610600" cy="1938992"/>
          </a:xfrm>
          <a:prstGeom prst="rect">
            <a:avLst/>
          </a:prstGeom>
          <a:noFill/>
        </p:spPr>
        <p:txBody>
          <a:bodyPr wrap="square" rtlCol="0">
            <a:spAutoFit/>
          </a:bodyPr>
          <a:lstStyle/>
          <a:p>
            <a:r>
              <a:rPr lang="en-US" sz="2400" dirty="0"/>
              <a:t>STUDENT NAME            :</a:t>
            </a:r>
            <a:r>
              <a:rPr lang="en-IN" sz="2400" dirty="0"/>
              <a:t> Kavya K</a:t>
            </a:r>
          </a:p>
          <a:p>
            <a:r>
              <a:rPr lang="en-US" sz="2400" dirty="0"/>
              <a:t>REGISTER NO                 :312209</a:t>
            </a:r>
            <a:r>
              <a:rPr lang="en-IN" sz="2400" dirty="0"/>
              <a:t>296</a:t>
            </a:r>
            <a:endParaRPr lang="en-US" sz="2400" dirty="0"/>
          </a:p>
          <a:p>
            <a:r>
              <a:rPr lang="en-US" sz="2400" dirty="0"/>
              <a:t>NAAN MUDHALVAN ID: </a:t>
            </a:r>
            <a:r>
              <a:rPr lang="en-IN" sz="2400" dirty="0"/>
              <a:t>asunm</a:t>
            </a:r>
            <a:r>
              <a:rPr lang="en-US" sz="2400" dirty="0"/>
              <a:t>135331</a:t>
            </a:r>
            <a:r>
              <a:rPr lang="en-IN" sz="2400" dirty="0"/>
              <a:t>2</a:t>
            </a:r>
            <a:r>
              <a:rPr lang="en-US" sz="2400" dirty="0"/>
              <a:t>209</a:t>
            </a:r>
            <a:r>
              <a:rPr lang="en-IN" sz="2400" dirty="0"/>
              <a:t>296</a:t>
            </a:r>
            <a:endParaRPr lang="en-US" sz="2400" dirty="0"/>
          </a:p>
          <a:p>
            <a:r>
              <a:rPr lang="en-US" sz="2400" dirty="0"/>
              <a:t>DEPARTMENT                :B.COM GENERAL</a:t>
            </a:r>
          </a:p>
          <a:p>
            <a:r>
              <a:rPr lang="en-US" sz="2400" dirty="0"/>
              <a:t>COLLEGE                         :ANNA ADARSH COLLEGE FOR WOMEN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4" y="291147"/>
            <a:ext cx="8023226" cy="6430607"/>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r>
              <a:rPr lang="en-US" sz="4800" b="1" spc="5" dirty="0">
                <a:latin typeface="Trebuchet MS"/>
                <a:cs typeface="Trebuchet MS"/>
              </a:rPr>
              <a:t>  </a:t>
            </a:r>
          </a:p>
          <a:p>
            <a:pPr marL="12700">
              <a:lnSpc>
                <a:spcPct val="100000"/>
              </a:lnSpc>
              <a:spcBef>
                <a:spcPts val="105"/>
              </a:spcBef>
            </a:pPr>
            <a:r>
              <a:rPr lang="en-US" sz="4800" b="1" spc="5" dirty="0">
                <a:latin typeface="Trebuchet MS"/>
                <a:cs typeface="Trebuchet MS"/>
              </a:rPr>
              <a:t> </a:t>
            </a:r>
          </a:p>
          <a:p>
            <a:pPr marL="12700">
              <a:lnSpc>
                <a:spcPct val="100000"/>
              </a:lnSpc>
              <a:spcBef>
                <a:spcPts val="105"/>
              </a:spcBef>
            </a:pPr>
            <a:r>
              <a:rPr lang="en-US" b="1" spc="5" dirty="0">
                <a:latin typeface="Trebuchet MS"/>
                <a:cs typeface="Trebuchet MS"/>
              </a:rPr>
              <a:t>DATA COLLECTION:</a:t>
            </a:r>
          </a:p>
          <a:p>
            <a:pPr marL="12700">
              <a:lnSpc>
                <a:spcPct val="100000"/>
              </a:lnSpc>
              <a:spcBef>
                <a:spcPts val="105"/>
              </a:spcBef>
            </a:pPr>
            <a:r>
              <a:rPr lang="en-US" b="1" spc="5" dirty="0">
                <a:latin typeface="Trebuchet MS"/>
                <a:cs typeface="Trebuchet MS"/>
              </a:rPr>
              <a:t>   1) DOWNLOADED FROM EDUNET DASHBOARD.</a:t>
            </a:r>
          </a:p>
          <a:p>
            <a:pPr marL="12700">
              <a:lnSpc>
                <a:spcPct val="100000"/>
              </a:lnSpc>
              <a:spcBef>
                <a:spcPts val="105"/>
              </a:spcBef>
            </a:pPr>
            <a:r>
              <a:rPr lang="en-US" b="1" spc="5" dirty="0">
                <a:latin typeface="Trebuchet MS"/>
                <a:cs typeface="Trebuchet MS"/>
              </a:rPr>
              <a:t>    2) COLLECTED EMPLOYEE PERFORMANCE SCORE.</a:t>
            </a:r>
          </a:p>
          <a:p>
            <a:pPr marL="12700">
              <a:lnSpc>
                <a:spcPct val="100000"/>
              </a:lnSpc>
              <a:spcBef>
                <a:spcPts val="105"/>
              </a:spcBef>
            </a:pPr>
            <a:endParaRPr lang="en-US" b="1" spc="5" dirty="0">
              <a:latin typeface="Trebuchet MS"/>
              <a:cs typeface="Trebuchet MS"/>
            </a:endParaRPr>
          </a:p>
          <a:p>
            <a:pPr marL="12700">
              <a:lnSpc>
                <a:spcPct val="100000"/>
              </a:lnSpc>
              <a:spcBef>
                <a:spcPts val="105"/>
              </a:spcBef>
            </a:pPr>
            <a:r>
              <a:rPr lang="en-US" b="1" spc="5" dirty="0">
                <a:latin typeface="Trebuchet MS"/>
                <a:cs typeface="Trebuchet MS"/>
              </a:rPr>
              <a:t>FEATURE COLLECTION:</a:t>
            </a:r>
          </a:p>
          <a:p>
            <a:pPr marL="12700">
              <a:lnSpc>
                <a:spcPct val="100000"/>
              </a:lnSpc>
              <a:spcBef>
                <a:spcPts val="105"/>
              </a:spcBef>
            </a:pPr>
            <a:r>
              <a:rPr lang="en-US" b="1" spc="5" dirty="0">
                <a:latin typeface="Trebuchet MS"/>
                <a:cs typeface="Trebuchet MS"/>
              </a:rPr>
              <a:t>    1) IDENTIFIED PERFORMANCE LEVEL</a:t>
            </a:r>
          </a:p>
          <a:p>
            <a:pPr marL="12700">
              <a:lnSpc>
                <a:spcPct val="100000"/>
              </a:lnSpc>
              <a:spcBef>
                <a:spcPts val="105"/>
              </a:spcBef>
            </a:pPr>
            <a:r>
              <a:rPr lang="en-US" b="1" spc="5" dirty="0">
                <a:latin typeface="Trebuchet MS"/>
                <a:cs typeface="Trebuchet MS"/>
              </a:rPr>
              <a:t>    2) TAKEN BLANKS COLUMN</a:t>
            </a:r>
          </a:p>
          <a:p>
            <a:pPr marL="12700">
              <a:lnSpc>
                <a:spcPct val="100000"/>
              </a:lnSpc>
              <a:spcBef>
                <a:spcPts val="105"/>
              </a:spcBef>
            </a:pPr>
            <a:endParaRPr lang="en-US" b="1" spc="5" dirty="0">
              <a:latin typeface="Trebuchet MS"/>
              <a:cs typeface="Trebuchet MS"/>
            </a:endParaRPr>
          </a:p>
          <a:p>
            <a:pPr marL="12700">
              <a:lnSpc>
                <a:spcPct val="100000"/>
              </a:lnSpc>
              <a:spcBef>
                <a:spcPts val="105"/>
              </a:spcBef>
            </a:pPr>
            <a:r>
              <a:rPr lang="en-US" b="1" spc="5" dirty="0">
                <a:latin typeface="Trebuchet MS"/>
                <a:cs typeface="Trebuchet MS"/>
              </a:rPr>
              <a:t>PERFORMANCE LEVEL:</a:t>
            </a:r>
          </a:p>
          <a:p>
            <a:pPr marL="12700">
              <a:lnSpc>
                <a:spcPct val="100000"/>
              </a:lnSpc>
              <a:spcBef>
                <a:spcPts val="105"/>
              </a:spcBef>
            </a:pPr>
            <a:r>
              <a:rPr lang="en-US" b="1" spc="5" dirty="0">
                <a:latin typeface="Trebuchet MS"/>
                <a:cs typeface="Trebuchet MS"/>
              </a:rPr>
              <a:t>     1) IDENTIFIED PERFORMANCE SCORE USING FORMULA</a:t>
            </a:r>
          </a:p>
          <a:p>
            <a:pPr marL="12700">
              <a:lnSpc>
                <a:spcPct val="100000"/>
              </a:lnSpc>
              <a:spcBef>
                <a:spcPts val="105"/>
              </a:spcBef>
            </a:pPr>
            <a:r>
              <a:rPr lang="en-US" b="1" spc="5" dirty="0">
                <a:latin typeface="Trebuchet MS"/>
                <a:cs typeface="Trebuchet MS"/>
              </a:rPr>
              <a:t>      2) IT IS DEFINED BY THE PIVOT TABLE</a:t>
            </a:r>
          </a:p>
          <a:p>
            <a:pPr marL="12700">
              <a:lnSpc>
                <a:spcPct val="100000"/>
              </a:lnSpc>
              <a:spcBef>
                <a:spcPts val="105"/>
              </a:spcBef>
            </a:pPr>
            <a:endParaRPr lang="en-US" b="1" spc="5" dirty="0">
              <a:latin typeface="Trebuchet MS"/>
              <a:cs typeface="Trebuchet MS"/>
            </a:endParaRPr>
          </a:p>
          <a:p>
            <a:pPr marL="12700">
              <a:lnSpc>
                <a:spcPct val="100000"/>
              </a:lnSpc>
              <a:spcBef>
                <a:spcPts val="105"/>
              </a:spcBef>
            </a:pPr>
            <a:r>
              <a:rPr lang="en-US" b="1" spc="5" dirty="0">
                <a:latin typeface="Trebuchet MS"/>
                <a:cs typeface="Trebuchet MS"/>
              </a:rPr>
              <a:t>SUMMARY:</a:t>
            </a:r>
          </a:p>
          <a:p>
            <a:pPr marL="12700">
              <a:lnSpc>
                <a:spcPct val="100000"/>
              </a:lnSpc>
              <a:spcBef>
                <a:spcPts val="105"/>
              </a:spcBef>
            </a:pPr>
            <a:r>
              <a:rPr lang="en-US" b="1" spc="5" dirty="0">
                <a:latin typeface="Trebuchet MS"/>
                <a:cs typeface="Trebuchet MS"/>
              </a:rPr>
              <a:t>      1)DOWNLOADED THE EMPLOYEE DATASET FROM DASHBOARD AND </a:t>
            </a:r>
          </a:p>
          <a:p>
            <a:pPr marL="12700">
              <a:lnSpc>
                <a:spcPct val="100000"/>
              </a:lnSpc>
              <a:spcBef>
                <a:spcPts val="105"/>
              </a:spcBef>
            </a:pPr>
            <a:r>
              <a:rPr lang="en-US" b="1" spc="5" dirty="0">
                <a:latin typeface="Trebuchet MS"/>
                <a:cs typeface="Trebuchet MS"/>
              </a:rPr>
              <a:t>         DELETED THE BLANK COLUMNS.                 </a:t>
            </a:r>
          </a:p>
          <a:p>
            <a:pPr marL="12700">
              <a:lnSpc>
                <a:spcPct val="100000"/>
              </a:lnSpc>
              <a:spcBef>
                <a:spcPts val="105"/>
              </a:spcBef>
            </a:pPr>
            <a:r>
              <a:rPr lang="en-US" b="1" spc="5" dirty="0">
                <a:latin typeface="Trebuchet MS"/>
                <a:cs typeface="Trebuchet MS"/>
              </a:rPr>
              <a:t>      2)CREATED PERFORMANCE LEVEL BY USING THE FORMULA </a:t>
            </a:r>
          </a:p>
          <a:p>
            <a:pPr marL="12700">
              <a:lnSpc>
                <a:spcPct val="100000"/>
              </a:lnSpc>
              <a:spcBef>
                <a:spcPts val="105"/>
              </a:spcBef>
            </a:pPr>
            <a:r>
              <a:rPr lang="en-US" b="1" spc="5" dirty="0">
                <a:latin typeface="Trebuchet MS"/>
                <a:cs typeface="Trebuchet MS"/>
              </a:rPr>
              <a:t>      3)AND ALSO DEFINED THEM BY PIVOT TABLE.</a:t>
            </a: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3" name="Chart 12">
            <a:extLst>
              <a:ext uri="{FF2B5EF4-FFF2-40B4-BE49-F238E27FC236}">
                <a16:creationId xmlns:a16="http://schemas.microsoft.com/office/drawing/2014/main" id="{F15F7107-7C02-7E83-1714-E26F09832D1B}"/>
              </a:ext>
            </a:extLst>
          </p:cNvPr>
          <p:cNvGraphicFramePr>
            <a:graphicFrameLocks/>
          </p:cNvGraphicFramePr>
          <p:nvPr>
            <p:extLst>
              <p:ext uri="{D42A27DB-BD31-4B8C-83A1-F6EECF244321}">
                <p14:modId xmlns:p14="http://schemas.microsoft.com/office/powerpoint/2010/main" val="1937574770"/>
              </p:ext>
            </p:extLst>
          </p:nvPr>
        </p:nvGraphicFramePr>
        <p:xfrm>
          <a:off x="418646" y="1545181"/>
          <a:ext cx="8761640" cy="4520747"/>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228600" y="609600"/>
            <a:ext cx="10681335" cy="4985980"/>
          </a:xfrm>
        </p:spPr>
        <p:txBody>
          <a:bodyPr/>
          <a:lstStyle/>
          <a:p>
            <a:r>
              <a:rPr lang="en-US" dirty="0">
                <a:latin typeface="Times New Roman" panose="02020603050405020304" pitchFamily="18" charset="0"/>
                <a:cs typeface="Times New Roman" panose="02020603050405020304" pitchFamily="18" charset="0"/>
              </a:rPr>
              <a:t>Conclusion    </a:t>
            </a: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In this employee dataset, we found that the employee situation by performance score, so in this dataset shows that the organization is doing well all the employees were good at their performance and some of them were needed the improvement so for those employees can give a extra task for them to develop their improvement. So, this will be the conclusion of the employee dataset by using excel.</a:t>
            </a:r>
            <a:r>
              <a:rPr lang="en-US" dirty="0">
                <a:latin typeface="Times New Roman" panose="02020603050405020304" pitchFamily="18" charset="0"/>
                <a:cs typeface="Times New Roman" panose="02020603050405020304" pitchFamily="18" charset="0"/>
              </a:rPr>
              <a:t>    </a:t>
            </a: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4440959"/>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r>
              <a:rPr lang="en-US" sz="4250" spc="10" dirty="0"/>
              <a:t>     </a:t>
            </a:r>
            <a:br>
              <a:rPr lang="en-US" sz="4250" spc="10" dirty="0"/>
            </a:br>
            <a:r>
              <a:rPr lang="en-US" sz="4250" spc="10" dirty="0"/>
              <a:t>    </a:t>
            </a:r>
            <a:br>
              <a:rPr lang="en-US" sz="4250" spc="10" dirty="0"/>
            </a:br>
            <a:r>
              <a:rPr lang="en-US" sz="4250" spc="10" dirty="0"/>
              <a:t>            </a:t>
            </a:r>
            <a:r>
              <a:rPr lang="en-US" sz="3200" spc="10" dirty="0"/>
              <a:t>It is about the employee performance analysis to know about employee situation if it has a low performance helps to motivate the employee.</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4933402"/>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br>
              <a:rPr lang="en-US" sz="4250" spc="-20" dirty="0"/>
            </a:br>
            <a:br>
              <a:rPr lang="en-US" sz="4250" spc="-20" dirty="0"/>
            </a:br>
            <a:r>
              <a:rPr lang="en-US" sz="4250" spc="-20" dirty="0"/>
              <a:t>              </a:t>
            </a:r>
            <a:r>
              <a:rPr lang="en-US" sz="3200" spc="-20" dirty="0"/>
              <a:t>Analyzing the performance of the employee considering various factors like gender, performance score, ratings by using these employee data is prepared</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2478884"/>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br>
              <a:rPr lang="en-US" sz="3200" spc="5" dirty="0"/>
            </a:br>
            <a:br>
              <a:rPr lang="en-US" sz="3200" spc="5" dirty="0"/>
            </a:br>
            <a:r>
              <a:rPr lang="en-US" sz="3200" spc="5" dirty="0"/>
              <a:t>                  </a:t>
            </a:r>
            <a:br>
              <a:rPr lang="en-US" sz="3200" spc="5" dirty="0"/>
            </a:br>
            <a:br>
              <a:rPr lang="en-US" sz="3200" spc="5" dirty="0"/>
            </a:br>
            <a:r>
              <a:rPr lang="en-US" sz="3200" spc="5" dirty="0"/>
              <a:t>              </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AutoShape 2" descr="7 Types of Organizational Structures for Companie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9200" y="1677404"/>
            <a:ext cx="6415643" cy="4434251"/>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3522118"/>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br>
              <a:rPr lang="en-US" sz="3600" dirty="0"/>
            </a:br>
            <a:br>
              <a:rPr lang="en-US" sz="3600" dirty="0"/>
            </a:br>
            <a:r>
              <a:rPr lang="en-US" sz="3600" dirty="0"/>
              <a:t>                    </a:t>
            </a:r>
            <a:r>
              <a:rPr lang="en-US" sz="2800" dirty="0"/>
              <a:t>Conditional formatting: missing</a:t>
            </a:r>
            <a:br>
              <a:rPr lang="en-US" sz="2800" dirty="0"/>
            </a:br>
            <a:r>
              <a:rPr lang="en-US" sz="2800" dirty="0"/>
              <a:t>                          Filter: remove</a:t>
            </a:r>
            <a:br>
              <a:rPr lang="en-US" sz="2800" dirty="0"/>
            </a:br>
            <a:r>
              <a:rPr lang="en-US" sz="2800" dirty="0"/>
              <a:t>                          Formula: performance</a:t>
            </a:r>
            <a:br>
              <a:rPr lang="en-US" sz="2800" dirty="0"/>
            </a:br>
            <a:r>
              <a:rPr lang="en-US" sz="2800" dirty="0"/>
              <a:t>                          Pivot: summary</a:t>
            </a:r>
            <a:br>
              <a:rPr lang="en-US" sz="2800" dirty="0"/>
            </a:br>
            <a:r>
              <a:rPr lang="en-US" sz="2800" dirty="0"/>
              <a:t>                          Graph: data visualization</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755332" y="385444"/>
            <a:ext cx="10681335" cy="6155531"/>
          </a:xfrm>
        </p:spPr>
        <p:txBody>
          <a:bodyPr/>
          <a:lstStyle/>
          <a:p>
            <a:r>
              <a:rPr lang="en-IN" dirty="0"/>
              <a:t>Dataset Description  </a:t>
            </a:r>
            <a:br>
              <a:rPr lang="en-IN" dirty="0"/>
            </a:br>
            <a:br>
              <a:rPr lang="en-IN" dirty="0"/>
            </a:br>
            <a:r>
              <a:rPr lang="en-IN" dirty="0"/>
              <a:t>         </a:t>
            </a:r>
            <a:r>
              <a:rPr lang="en-IN" sz="3200" dirty="0"/>
              <a:t>EMPLOYEE= KAAGLE</a:t>
            </a:r>
            <a:br>
              <a:rPr lang="en-IN" sz="3200" dirty="0"/>
            </a:br>
            <a:r>
              <a:rPr lang="en-IN" sz="3200" dirty="0"/>
              <a:t>              26-FEATURES</a:t>
            </a:r>
            <a:br>
              <a:rPr lang="en-IN" sz="3200" dirty="0"/>
            </a:br>
            <a:r>
              <a:rPr lang="en-IN" sz="3200" dirty="0"/>
              <a:t>              9-FEATURES</a:t>
            </a:r>
            <a:br>
              <a:rPr lang="en-IN" sz="3200" dirty="0"/>
            </a:br>
            <a:r>
              <a:rPr lang="en-IN" sz="3200" dirty="0"/>
              <a:t>              EMPLOYEE ID-NUM</a:t>
            </a:r>
            <a:br>
              <a:rPr lang="en-IN" sz="3200" dirty="0"/>
            </a:br>
            <a:r>
              <a:rPr lang="en-IN" sz="3200" dirty="0"/>
              <a:t>              NAME-TEXT</a:t>
            </a:r>
            <a:br>
              <a:rPr lang="en-IN" sz="3200" dirty="0"/>
            </a:br>
            <a:r>
              <a:rPr lang="en-IN" sz="3200" dirty="0"/>
              <a:t>              EMPLOYEE TYPE</a:t>
            </a:r>
            <a:br>
              <a:rPr lang="en-IN" sz="3200" dirty="0"/>
            </a:br>
            <a:r>
              <a:rPr lang="en-IN" sz="3200" dirty="0"/>
              <a:t>              PERFORMANCE SCORE</a:t>
            </a:r>
            <a:br>
              <a:rPr lang="en-IN" sz="3200" dirty="0"/>
            </a:br>
            <a:r>
              <a:rPr lang="en-IN" sz="3200" dirty="0"/>
              <a:t>              GENDER- MALE,FEMALE</a:t>
            </a:r>
            <a:br>
              <a:rPr lang="en-IN" sz="3200" dirty="0"/>
            </a:br>
            <a:r>
              <a:rPr lang="en-IN" sz="3200" dirty="0"/>
              <a:t>              EMPLOYEE RATING-NUM</a:t>
            </a:r>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150225" cy="4310154"/>
          </a:xfrm>
          <a:prstGeom prst="rect">
            <a:avLst/>
          </a:prstGeom>
        </p:spPr>
        <p:txBody>
          <a:bodyPr vert="horz" wrap="square" lIns="0" tIns="16510" rIns="0" bIns="0" rtlCol="0">
            <a:spAutoFit/>
          </a:bodyPr>
          <a:lstStyle/>
          <a:p>
            <a:pPr marL="12700" algn="l">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br>
              <a:rPr lang="en-US" sz="4250" spc="20" dirty="0"/>
            </a:br>
            <a:r>
              <a:rPr lang="en-US" sz="4250" spc="20" dirty="0"/>
              <a:t>                 </a:t>
            </a:r>
            <a:br>
              <a:rPr lang="en-US" sz="4250" spc="20" dirty="0"/>
            </a:br>
            <a:r>
              <a:rPr lang="en-US" sz="4250" spc="20" dirty="0"/>
              <a:t>               </a:t>
            </a:r>
            <a:r>
              <a:rPr lang="en-US" sz="2400" spc="20" dirty="0"/>
              <a:t>PERFORMANCE=IFS(Z8&gt;=5,”VERY HIGH”,Z8&gt;=4,”HIGH”,Z8&gt;=3,”MED”,TRUE,”LOW”)</a:t>
            </a:r>
            <a:br>
              <a:rPr lang="en-US" sz="4250" spc="20" dirty="0"/>
            </a:br>
            <a:br>
              <a:rPr lang="en-US" sz="4250" spc="20" dirty="0"/>
            </a:br>
            <a:br>
              <a:rPr lang="en-US" sz="4250" spc="20" dirty="0"/>
            </a:br>
            <a:r>
              <a:rPr lang="en-US" sz="4250" spc="20" dirty="0"/>
              <a:t>               </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260</TotalTime>
  <Words>445</Words>
  <Application>Microsoft Office PowerPoint</Application>
  <PresentationFormat>Widescreen</PresentationFormat>
  <Paragraphs>60</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                       It is about the employee performance analysis to know about employee situation if it has a low performance helps to motivate the employee.</vt:lpstr>
      <vt:lpstr>PROJECT OVERVIEW                Analyzing the performance of the employee considering various factors like gender, performance score, ratings by using these employee data is prepared</vt:lpstr>
      <vt:lpstr>WHO ARE THE END USERS?                                    </vt:lpstr>
      <vt:lpstr>OUR SOLUTION AND ITS VALUE PROPOSITION                      Conditional formatting: missing                           Filter: remove                           Formula: performance                           Pivot: summary                           Graph: data visualization</vt:lpstr>
      <vt:lpstr>Dataset Description             EMPLOYEE= KAAGLE               26-FEATURES               9-FEATURES               EMPLOYEE ID-NUM               NAME-TEXT               EMPLOYEE TYPE               PERFORMANCE SCORE               GENDER- MALE,FEMALE               EMPLOYEE RATING-NUM</vt:lpstr>
      <vt:lpstr>THE "WOW" IN OUR SOLUTION                                  PERFORMANCE=IFS(Z8&gt;=5,”VERY HIGH”,Z8&gt;=4,”HIGH”,Z8&gt;=3,”MED”,TRUE,”LOW”)                  </vt:lpstr>
      <vt:lpstr>PowerPoint Presentation</vt:lpstr>
      <vt:lpstr>RESULTS</vt:lpstr>
      <vt:lpstr>Conclusion                In this employee dataset, we found that the employee situation by performance score, so in this dataset shows that the organization is doing well all the employees were good at their performance and some of them were needed the improvement so for those employees can give a extra task for them to develop their improvement. So, this will be the conclusion of the employee dataset by using excel.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Gayathri R</cp:lastModifiedBy>
  <cp:revision>29</cp:revision>
  <dcterms:created xsi:type="dcterms:W3CDTF">2024-03-29T15:07:22Z</dcterms:created>
  <dcterms:modified xsi:type="dcterms:W3CDTF">2024-08-30T15:22:24Z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