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033" autoAdjust="0"/>
  </p:normalViewPr>
  <p:slideViewPr>
    <p:cSldViewPr snapToGrid="0">
      <p:cViewPr varScale="1">
        <p:scale>
          <a:sx n="104" d="100"/>
          <a:sy n="104" d="100"/>
        </p:scale>
        <p:origin x="136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17a7a073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17a7a073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17a7a073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17a7a07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bb9838ce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0bb9838ce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17a7a07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17a7a07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17a7a073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17a7a073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17a7a073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17a7a07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a17a7a073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a17a7a073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17a7a073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17a7a07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tchsolutions.com/insurance/south-africa-insurance-swot-13-05-202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ing.com/search?q=recommendations+and+strategies+for+insurance+industry+in+Africa"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itchsolutions.com/insurance/south-africa-insurance-swot-13-05-202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itchsolutions.com/insurance/south-africa-insurance-swot-13-05-202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fitchsolutions.com/insurance/south-africa-insurance-swot-13-05-202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00325" y="630225"/>
            <a:ext cx="5758500" cy="2608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00FF"/>
                </a:solidFill>
              </a:rPr>
              <a:t>Project Landscape:</a:t>
            </a:r>
            <a:br>
              <a:rPr lang="en">
                <a:solidFill>
                  <a:srgbClr val="FF00FF"/>
                </a:solidFill>
              </a:rPr>
            </a:br>
            <a:r>
              <a:rPr lang="en">
                <a:solidFill>
                  <a:srgbClr val="FF00FF"/>
                </a:solidFill>
              </a:rPr>
              <a:t>Insurance Industry in Africa </a:t>
            </a:r>
            <a:endParaRPr>
              <a:solidFill>
                <a:srgbClr val="FF00FF"/>
              </a:solidFill>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David Thabang Vuma • 3 December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3400" dirty="0"/>
              <a:t> </a:t>
            </a:r>
            <a:r>
              <a:rPr lang="en" sz="3400" b="1" dirty="0"/>
              <a:t>Threats</a:t>
            </a:r>
            <a:endParaRPr sz="3400" b="1" dirty="0"/>
          </a:p>
        </p:txBody>
      </p:sp>
      <p:sp>
        <p:nvSpPr>
          <p:cNvPr id="186" name="Google Shape;186;p22"/>
          <p:cNvSpPr txBox="1">
            <a:spLocks noGrp="1"/>
          </p:cNvSpPr>
          <p:nvPr>
            <p:ph type="body" idx="1"/>
          </p:nvPr>
        </p:nvSpPr>
        <p:spPr>
          <a:xfrm>
            <a:off x="1297500" y="1382900"/>
            <a:ext cx="7038900" cy="324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endParaRPr dirty="0"/>
          </a:p>
          <a:p>
            <a:pPr marL="457200" lvl="0" indent="-307258" algn="l" rtl="0">
              <a:spcBef>
                <a:spcPts val="1200"/>
              </a:spcBef>
              <a:spcAft>
                <a:spcPts val="0"/>
              </a:spcAft>
              <a:buClr>
                <a:schemeClr val="lt1"/>
              </a:buClr>
              <a:buSzPct val="100000"/>
              <a:buFont typeface="Lato Black"/>
              <a:buChar char="●"/>
            </a:pPr>
            <a:r>
              <a:rPr lang="en" sz="4954"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economic and political turbulence in some African countries, such as inflation, currency depreciation, social unrest, and governance issues, can affect the stability and profitability of the insurance sector, as well as the affordability and willingness of customers to buy insurance</a:t>
            </a:r>
            <a:r>
              <a:rPr lang="en" sz="4954" dirty="0">
                <a:solidFill>
                  <a:schemeClr val="bg1"/>
                </a:solidFill>
                <a:latin typeface="Lato Black"/>
                <a:ea typeface="Lato Black"/>
                <a:cs typeface="Lato Black"/>
                <a:sym typeface="Lato Black"/>
              </a:rPr>
              <a:t>.</a:t>
            </a:r>
            <a:endParaRPr sz="4954" dirty="0">
              <a:solidFill>
                <a:schemeClr val="bg1"/>
              </a:solidFill>
              <a:latin typeface="Lato Black"/>
              <a:ea typeface="Lato Black"/>
              <a:cs typeface="Lato Black"/>
              <a:sym typeface="Lato Black"/>
            </a:endParaRPr>
          </a:p>
          <a:p>
            <a:pPr marL="457200" lvl="0" indent="-307258" algn="l" rtl="0">
              <a:spcBef>
                <a:spcPts val="0"/>
              </a:spcBef>
              <a:spcAft>
                <a:spcPts val="0"/>
              </a:spcAft>
              <a:buClr>
                <a:schemeClr val="lt1"/>
              </a:buClr>
              <a:buSzPct val="100000"/>
              <a:buFont typeface="Lato Black"/>
              <a:buChar char="●"/>
            </a:pPr>
            <a:r>
              <a:rPr lang="en" sz="4954"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competition is intensifying in the African insurance market, especially from new entrants such as fintechs, telcos, and e-commerce platforms, which are leveraging digital technologies and data analytics to offer innovative and customized insurance solutions</a:t>
            </a:r>
            <a:r>
              <a:rPr lang="en" sz="4954" dirty="0">
                <a:solidFill>
                  <a:schemeClr val="bg1"/>
                </a:solidFill>
                <a:latin typeface="Lato Black"/>
                <a:ea typeface="Lato Black"/>
                <a:cs typeface="Lato Black"/>
                <a:sym typeface="Lato Black"/>
              </a:rPr>
              <a:t>.</a:t>
            </a:r>
            <a:endParaRPr sz="4954" dirty="0">
              <a:solidFill>
                <a:schemeClr val="bg1"/>
              </a:solidFill>
              <a:latin typeface="Lato Black"/>
              <a:ea typeface="Lato Black"/>
              <a:cs typeface="Lato Black"/>
              <a:sym typeface="Lato Black"/>
            </a:endParaRPr>
          </a:p>
          <a:p>
            <a:pPr marL="457200" lvl="0" indent="-307258" algn="l" rtl="0">
              <a:spcBef>
                <a:spcPts val="0"/>
              </a:spcBef>
              <a:spcAft>
                <a:spcPts val="0"/>
              </a:spcAft>
              <a:buClr>
                <a:schemeClr val="lt1"/>
              </a:buClr>
              <a:buSzPct val="100000"/>
              <a:buFont typeface="Lato Black"/>
              <a:buChar char="●"/>
            </a:pPr>
            <a:r>
              <a:rPr lang="en" sz="4954"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adverse selection and moral hazard problems, which arise when customers have more information than insurers or when customers change their behavior after buying insurance, can undermine the performance and quality of insurance products and services, as well as increase the cost and complexity of underwriting, pricing, and claims management</a:t>
            </a:r>
            <a:r>
              <a:rPr lang="en" sz="4954" dirty="0">
                <a:solidFill>
                  <a:schemeClr val="bg1"/>
                </a:solidFill>
                <a:latin typeface="Lato Black"/>
                <a:ea typeface="Lato Black"/>
                <a:cs typeface="Lato Black"/>
                <a:sym typeface="Lato Black"/>
              </a:rPr>
              <a:t>.</a:t>
            </a:r>
            <a:endParaRPr sz="4954" dirty="0">
              <a:solidFill>
                <a:schemeClr val="bg1"/>
              </a:solidFill>
              <a:latin typeface="Lato Black"/>
              <a:ea typeface="Lato Black"/>
              <a:cs typeface="Lato Black"/>
              <a:sym typeface="Lato Black"/>
            </a:endParaRPr>
          </a:p>
          <a:p>
            <a:pPr marL="457200" lvl="0" indent="-307258" algn="l" rtl="0">
              <a:spcBef>
                <a:spcPts val="0"/>
              </a:spcBef>
              <a:spcAft>
                <a:spcPts val="0"/>
              </a:spcAft>
              <a:buClr>
                <a:schemeClr val="lt1"/>
              </a:buClr>
              <a:buSzPct val="100000"/>
              <a:buFont typeface="Lato Black"/>
              <a:buChar char="●"/>
            </a:pPr>
            <a:r>
              <a:rPr lang="en" sz="4954"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regulatory and compliance requirements for the insurance industry are increasing and evolving, which can impose costs and constraints on the insurance sector, as well as create barriers and challenges for the access and inclusion of insurance products and services, especially for new and innovative products and services</a:t>
            </a:r>
            <a:r>
              <a:rPr lang="en" sz="4954" dirty="0">
                <a:solidFill>
                  <a:schemeClr val="bg1"/>
                </a:solidFill>
                <a:latin typeface="Lato Black"/>
                <a:ea typeface="Lato Black"/>
                <a:cs typeface="Lato Black"/>
                <a:sym typeface="Lato Black"/>
              </a:rPr>
              <a:t>.</a:t>
            </a:r>
            <a:endParaRPr sz="4954" dirty="0">
              <a:solidFill>
                <a:schemeClr val="bg1"/>
              </a:solidFill>
              <a:latin typeface="Lato Black"/>
              <a:ea typeface="Lato Black"/>
              <a:cs typeface="Lato Black"/>
              <a:sym typeface="Lato Black"/>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00">
                <a:latin typeface="Lato"/>
                <a:ea typeface="Lato"/>
                <a:cs typeface="Lato"/>
                <a:sym typeface="Lato"/>
              </a:rPr>
              <a:t>                            </a:t>
            </a:r>
            <a:r>
              <a:rPr lang="en" sz="2500" b="1">
                <a:latin typeface="Lato"/>
                <a:ea typeface="Lato"/>
                <a:cs typeface="Lato"/>
                <a:sym typeface="Lato"/>
              </a:rPr>
              <a:t>Recommendations and Strategies</a:t>
            </a:r>
            <a:endParaRPr sz="3100" b="1"/>
          </a:p>
        </p:txBody>
      </p:sp>
      <p:sp>
        <p:nvSpPr>
          <p:cNvPr id="192" name="Google Shape;192;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endParaRPr sz="1100">
              <a:latin typeface="Arial"/>
              <a:ea typeface="Arial"/>
              <a:cs typeface="Arial"/>
              <a:sym typeface="Arial"/>
            </a:endParaRPr>
          </a:p>
          <a:p>
            <a:pPr marL="457200" lvl="0" indent="-311150" algn="l" rtl="0">
              <a:spcBef>
                <a:spcPts val="1200"/>
              </a:spcBef>
              <a:spcAft>
                <a:spcPts val="0"/>
              </a:spcAft>
              <a:buClr>
                <a:schemeClr val="lt1"/>
              </a:buClr>
              <a:buSzPts val="1300"/>
              <a:buFont typeface="Lato Black"/>
              <a:buChar char="●"/>
            </a:pPr>
            <a:r>
              <a:rPr lang="en">
                <a:latin typeface="Lato Black"/>
                <a:ea typeface="Lato Black"/>
                <a:cs typeface="Lato Black"/>
                <a:sym typeface="Lato Black"/>
              </a:rPr>
              <a:t>Choose expansion countries wisely, focusing on cities and regions with high potential and low barriers to entry.</a:t>
            </a:r>
            <a:r>
              <a:rPr lang="en">
                <a:uFill>
                  <a:noFill/>
                </a:uFill>
                <a:latin typeface="Lato Black"/>
                <a:ea typeface="Lato Black"/>
                <a:cs typeface="Lato Black"/>
                <a:sym typeface="Lato Black"/>
                <a:hlinkClick r:id="rId3"/>
              </a:rPr>
              <a:t> </a:t>
            </a:r>
            <a:endParaRPr>
              <a:latin typeface="Lato Black"/>
              <a:ea typeface="Lato Black"/>
              <a:cs typeface="Lato Black"/>
              <a:sym typeface="Lato Black"/>
            </a:endParaRPr>
          </a:p>
          <a:p>
            <a:pPr marL="457200" lvl="0" indent="-311150" algn="l" rtl="0">
              <a:spcBef>
                <a:spcPts val="0"/>
              </a:spcBef>
              <a:spcAft>
                <a:spcPts val="0"/>
              </a:spcAft>
              <a:buClr>
                <a:schemeClr val="lt1"/>
              </a:buClr>
              <a:buSzPts val="1300"/>
              <a:buFont typeface="Lato Black"/>
              <a:buChar char="●"/>
            </a:pPr>
            <a:r>
              <a:rPr lang="en">
                <a:latin typeface="Lato Black"/>
                <a:ea typeface="Lato Black"/>
                <a:cs typeface="Lato Black"/>
                <a:sym typeface="Lato Black"/>
              </a:rPr>
              <a:t>Target unique customer segments and needs, while leveraging the power of partnerships.</a:t>
            </a:r>
            <a:r>
              <a:rPr lang="en">
                <a:uFill>
                  <a:noFill/>
                </a:uFill>
                <a:latin typeface="Lato Black"/>
                <a:ea typeface="Lato Black"/>
                <a:cs typeface="Lato Black"/>
                <a:sym typeface="Lato Black"/>
                <a:hlinkClick r:id="rId3"/>
              </a:rPr>
              <a:t> </a:t>
            </a:r>
            <a:endParaRPr>
              <a:latin typeface="Lato Black"/>
              <a:ea typeface="Lato Black"/>
              <a:cs typeface="Lato Black"/>
              <a:sym typeface="Lato Black"/>
            </a:endParaRPr>
          </a:p>
          <a:p>
            <a:pPr marL="457200" lvl="0" indent="-311150" algn="l" rtl="0">
              <a:spcBef>
                <a:spcPts val="0"/>
              </a:spcBef>
              <a:spcAft>
                <a:spcPts val="0"/>
              </a:spcAft>
              <a:buClr>
                <a:schemeClr val="lt1"/>
              </a:buClr>
              <a:buSzPts val="1300"/>
              <a:buFont typeface="Lato Black"/>
              <a:buChar char="●"/>
            </a:pPr>
            <a:r>
              <a:rPr lang="en">
                <a:latin typeface="Lato Black"/>
                <a:ea typeface="Lato Black"/>
                <a:cs typeface="Lato Black"/>
                <a:sym typeface="Lato Black"/>
              </a:rPr>
              <a:t>Focus on digital and digital-enablement of the agent to increase reach and productivity.</a:t>
            </a:r>
            <a:r>
              <a:rPr lang="en">
                <a:uFill>
                  <a:noFill/>
                </a:uFill>
                <a:latin typeface="Lato Black"/>
                <a:ea typeface="Lato Black"/>
                <a:cs typeface="Lato Black"/>
                <a:sym typeface="Lato Black"/>
                <a:hlinkClick r:id="rId3"/>
              </a:rPr>
              <a:t> </a:t>
            </a:r>
            <a:endParaRPr>
              <a:latin typeface="Lato Black"/>
              <a:ea typeface="Lato Black"/>
              <a:cs typeface="Lato Black"/>
              <a:sym typeface="Lato Black"/>
            </a:endParaRPr>
          </a:p>
          <a:p>
            <a:pPr marL="457200" lvl="0" indent="-311150" algn="l" rtl="0">
              <a:spcBef>
                <a:spcPts val="0"/>
              </a:spcBef>
              <a:spcAft>
                <a:spcPts val="0"/>
              </a:spcAft>
              <a:buClr>
                <a:schemeClr val="lt1"/>
              </a:buClr>
              <a:buSzPts val="1300"/>
              <a:buFont typeface="Lato Black"/>
              <a:buChar char="●"/>
            </a:pPr>
            <a:r>
              <a:rPr lang="en">
                <a:latin typeface="Lato Black"/>
                <a:ea typeface="Lato Black"/>
                <a:cs typeface="Lato Black"/>
                <a:sym typeface="Lato Black"/>
              </a:rPr>
              <a:t>Collaborate with governments and regulatory bodies to help shape and reform the agenda.</a:t>
            </a:r>
            <a:r>
              <a:rPr lang="en">
                <a:uFill>
                  <a:noFill/>
                </a:uFill>
                <a:latin typeface="Lato Black"/>
                <a:ea typeface="Lato Black"/>
                <a:cs typeface="Lato Black"/>
                <a:sym typeface="Lato Black"/>
                <a:hlinkClick r:id="rId3"/>
              </a:rPr>
              <a:t> </a:t>
            </a:r>
            <a:endParaRPr>
              <a:latin typeface="Lato Black"/>
              <a:ea typeface="Lato Black"/>
              <a:cs typeface="Lato Black"/>
              <a:sym typeface="Lato Black"/>
            </a:endParaRPr>
          </a:p>
          <a:p>
            <a:pPr marL="457200" lvl="0" indent="-311150" algn="l" rtl="0">
              <a:spcBef>
                <a:spcPts val="0"/>
              </a:spcBef>
              <a:spcAft>
                <a:spcPts val="0"/>
              </a:spcAft>
              <a:buClr>
                <a:schemeClr val="lt1"/>
              </a:buClr>
              <a:buSzPts val="1300"/>
              <a:buFont typeface="Lato Black"/>
              <a:buChar char="●"/>
            </a:pPr>
            <a:r>
              <a:rPr lang="en">
                <a:latin typeface="Lato Black"/>
                <a:ea typeface="Lato Black"/>
                <a:cs typeface="Lato Black"/>
                <a:sym typeface="Lato Black"/>
              </a:rPr>
              <a:t>Build capabilities to unleash Africa’s talent.</a:t>
            </a:r>
            <a:endParaRPr>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4200"/>
              <a:t>Key Deliverables</a:t>
            </a:r>
            <a:endParaRPr sz="420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The SCOPE of the insurance industry in Africa</a:t>
            </a:r>
            <a:endParaRPr sz="1800"/>
          </a:p>
          <a:p>
            <a:pPr marL="457200" lvl="0" indent="-342900" algn="l" rtl="0">
              <a:spcBef>
                <a:spcPts val="0"/>
              </a:spcBef>
              <a:spcAft>
                <a:spcPts val="0"/>
              </a:spcAft>
              <a:buSzPts val="1800"/>
              <a:buChar char="●"/>
            </a:pPr>
            <a:r>
              <a:rPr lang="en" sz="1800"/>
              <a:t>Factors influencing the Demand and Supply</a:t>
            </a:r>
            <a:endParaRPr sz="1800"/>
          </a:p>
          <a:p>
            <a:pPr marL="457200" lvl="0" indent="-342900" algn="l" rtl="0">
              <a:spcBef>
                <a:spcPts val="0"/>
              </a:spcBef>
              <a:spcAft>
                <a:spcPts val="0"/>
              </a:spcAft>
              <a:buSzPts val="1800"/>
              <a:buChar char="●"/>
            </a:pPr>
            <a:r>
              <a:rPr lang="en" sz="1800"/>
              <a:t>The SWOT analysis for the insurance industry in Africa</a:t>
            </a:r>
            <a:endParaRPr sz="1800"/>
          </a:p>
          <a:p>
            <a:pPr marL="457200" lvl="0" indent="-342900" algn="l" rtl="0">
              <a:spcBef>
                <a:spcPts val="0"/>
              </a:spcBef>
              <a:spcAft>
                <a:spcPts val="0"/>
              </a:spcAft>
              <a:buSzPts val="1800"/>
              <a:buChar char="●"/>
            </a:pPr>
            <a:r>
              <a:rPr lang="en" sz="1800"/>
              <a:t>Recommendations and Strategies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691450" y="866775"/>
            <a:ext cx="74235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a:t>The insurance industry in Africa is a diverse and dynamic sector that offers significant opportunities for growth and innovation. However, the industry also faces many challenges that limit its potential and impact on the continent’s development. In this project, we will explore the current state of the insurance industry in africa. Identify the key drivers and barriers of its performance, and proposed solutions to address the existing gaps and improve the quality and accessibility of insurance services for African customers.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823850" y="866775"/>
            <a:ext cx="73656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                </a:t>
            </a:r>
            <a:r>
              <a:rPr lang="en" u="sng" dirty="0"/>
              <a:t> Problem Statement</a:t>
            </a:r>
            <a:br>
              <a:rPr lang="en" u="sng" dirty="0"/>
            </a:br>
            <a:endParaRPr u="sng" dirty="0"/>
          </a:p>
          <a:p>
            <a:pPr marL="0" lvl="0" indent="0" algn="l" rtl="0">
              <a:spcBef>
                <a:spcPts val="0"/>
              </a:spcBef>
              <a:spcAft>
                <a:spcPts val="0"/>
              </a:spcAft>
              <a:buNone/>
            </a:pPr>
            <a:r>
              <a:rPr lang="en" sz="2100" dirty="0"/>
              <a:t>How can the insurance industry in Africa increase its penetration rate, enhance its product offering, leverage digital technologies to overcome the challenges of low uptake, economic volatility, regulatory uncertainty, and environmental risks?</a:t>
            </a:r>
            <a:endParaRPr sz="2100" dirty="0"/>
          </a:p>
          <a:p>
            <a:pPr marL="0" lvl="0" indent="0" algn="l" rtl="0">
              <a:spcBef>
                <a:spcPts val="0"/>
              </a:spcBef>
              <a:spcAft>
                <a:spcPts val="0"/>
              </a:spcAft>
              <a:buNone/>
            </a:pPr>
            <a:endParaRPr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326600" cy="6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b="1"/>
              <a:t>Factors influencing the demand and supply</a:t>
            </a:r>
            <a:endParaRPr sz="2360" b="1"/>
          </a:p>
        </p:txBody>
      </p:sp>
      <p:sp>
        <p:nvSpPr>
          <p:cNvPr id="157" name="Google Shape;157;p17"/>
          <p:cNvSpPr txBox="1">
            <a:spLocks noGrp="1"/>
          </p:cNvSpPr>
          <p:nvPr>
            <p:ph type="body" idx="1"/>
          </p:nvPr>
        </p:nvSpPr>
        <p:spPr>
          <a:xfrm>
            <a:off x="1009800" y="1245050"/>
            <a:ext cx="7326600" cy="3233700"/>
          </a:xfrm>
          <a:prstGeom prst="rect">
            <a:avLst/>
          </a:prstGeom>
        </p:spPr>
        <p:txBody>
          <a:bodyPr spcFirstLastPara="1" wrap="square" lIns="228600" tIns="91425" rIns="91425" bIns="91425" anchor="t" anchorCtr="0">
            <a:normAutofit/>
          </a:bodyPr>
          <a:lstStyle/>
          <a:p>
            <a:pPr marL="457200" lvl="0" indent="-323850" algn="l" rtl="0">
              <a:spcBef>
                <a:spcPts val="0"/>
              </a:spcBef>
              <a:spcAft>
                <a:spcPts val="0"/>
              </a:spcAft>
              <a:buSzPts val="1500"/>
              <a:buChar char="●"/>
            </a:pPr>
            <a:r>
              <a:rPr lang="en" sz="1500" b="1"/>
              <a:t>Income - is one of the main determinants of the demand for insurance, as it affects the affordability and willingness to pay for insurance. In Africa less than 50% of employed people earn below average, only 20 % are high earners which makes the insurance intake low.</a:t>
            </a:r>
            <a:endParaRPr sz="1500" b="1"/>
          </a:p>
          <a:p>
            <a:pPr marL="457200" lvl="0" indent="-323850" algn="l" rtl="0">
              <a:spcBef>
                <a:spcPts val="0"/>
              </a:spcBef>
              <a:spcAft>
                <a:spcPts val="0"/>
              </a:spcAft>
              <a:buSzPts val="1500"/>
              <a:buChar char="●"/>
            </a:pPr>
            <a:r>
              <a:rPr lang="en" sz="1500" b="1"/>
              <a:t>Education- Many people are not informed and have no awareness and understanding of insurance products and services.</a:t>
            </a:r>
            <a:endParaRPr sz="1500" b="1"/>
          </a:p>
          <a:p>
            <a:pPr marL="457200" lvl="0" indent="-323850" algn="l" rtl="0">
              <a:spcBef>
                <a:spcPts val="0"/>
              </a:spcBef>
              <a:spcAft>
                <a:spcPts val="0"/>
              </a:spcAft>
              <a:buSzPts val="1500"/>
              <a:buChar char="●"/>
            </a:pPr>
            <a:r>
              <a:rPr lang="en" sz="1500" b="1"/>
              <a:t>Culture- is a complex and multifaceted that affects demand and supply in many various way for instances culture can shape the values, beliefs, attitude and behaviors of people towards risks, uncertainty and insurance.</a:t>
            </a:r>
            <a:endParaRPr sz="1500" b="1"/>
          </a:p>
          <a:p>
            <a:pPr marL="457200" lvl="0" indent="-323850" algn="l" rtl="0">
              <a:spcBef>
                <a:spcPts val="0"/>
              </a:spcBef>
              <a:spcAft>
                <a:spcPts val="0"/>
              </a:spcAft>
              <a:buSzPts val="1500"/>
              <a:buChar char="●"/>
            </a:pPr>
            <a:r>
              <a:rPr lang="en" sz="1500" b="1"/>
              <a:t>Regulation- is a critical factor that affects the insurance industry in Africa, as it sets the rules and standard of the insurance industry.</a:t>
            </a:r>
            <a:endParaRPr sz="1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SWOT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1223275"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3200" b="1" dirty="0"/>
              <a:t>Strengths</a:t>
            </a:r>
            <a:endParaRPr sz="3200" b="1" dirty="0"/>
          </a:p>
        </p:txBody>
      </p:sp>
      <p:sp>
        <p:nvSpPr>
          <p:cNvPr id="168" name="Google Shape;168;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2100" b="1" dirty="0">
                <a:solidFill>
                  <a:schemeClr val="dk1"/>
                </a:solidFill>
              </a:rPr>
              <a:t>Assignment 1</a:t>
            </a:r>
            <a:endParaRPr sz="1100" dirty="0">
              <a:solidFill>
                <a:srgbClr val="000000"/>
              </a:solidFill>
              <a:latin typeface="Arial"/>
              <a:ea typeface="Arial"/>
              <a:cs typeface="Arial"/>
              <a:sym typeface="Arial"/>
            </a:endParaRPr>
          </a:p>
          <a:p>
            <a:pPr marL="457200" lvl="0" indent="-311909" algn="l" rtl="0">
              <a:spcBef>
                <a:spcPts val="1200"/>
              </a:spcBef>
              <a:spcAft>
                <a:spcPts val="0"/>
              </a:spcAft>
              <a:buClr>
                <a:schemeClr val="lt1"/>
              </a:buClr>
              <a:buSzPct val="100000"/>
              <a:buFont typeface="Lato Black"/>
              <a:buChar char="●"/>
            </a:pPr>
            <a:r>
              <a:rPr lang="en" sz="524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A well-developed regulatory framework and highly regarded regulator provide a secure business environment in some countries, such as South Africa</a:t>
            </a:r>
            <a:r>
              <a:rPr lang="en" sz="5247" dirty="0">
                <a:solidFill>
                  <a:schemeClr val="bg1"/>
                </a:solidFill>
                <a:latin typeface="Lato Black"/>
                <a:ea typeface="Lato Black"/>
                <a:cs typeface="Lato Black"/>
                <a:sym typeface="Lato Black"/>
              </a:rPr>
              <a:t>.</a:t>
            </a:r>
            <a:endParaRPr sz="5247" dirty="0">
              <a:solidFill>
                <a:schemeClr val="bg1"/>
              </a:solidFill>
              <a:latin typeface="Lato Black"/>
              <a:ea typeface="Lato Black"/>
              <a:cs typeface="Lato Black"/>
              <a:sym typeface="Lato Black"/>
            </a:endParaRPr>
          </a:p>
          <a:p>
            <a:pPr marL="457200" lvl="0" indent="-311909" algn="l" rtl="0">
              <a:spcBef>
                <a:spcPts val="0"/>
              </a:spcBef>
              <a:spcAft>
                <a:spcPts val="0"/>
              </a:spcAft>
              <a:buClr>
                <a:schemeClr val="lt1"/>
              </a:buClr>
              <a:buSzPct val="100000"/>
              <a:buFont typeface="Lato Black"/>
              <a:buChar char="●"/>
            </a:pPr>
            <a:r>
              <a:rPr lang="en" sz="524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competitive landscape is dominated by very large, well capitalised and complex local groups, which have strong market presence and customer loyalty</a:t>
            </a:r>
            <a:endParaRPr sz="5247" dirty="0">
              <a:solidFill>
                <a:schemeClr val="bg1"/>
              </a:solidFill>
              <a:latin typeface="Lato Black"/>
              <a:ea typeface="Lato Black"/>
              <a:cs typeface="Lato Black"/>
              <a:sym typeface="Lato Black"/>
            </a:endParaRPr>
          </a:p>
          <a:p>
            <a:pPr marL="457200" lvl="0" indent="-311909" algn="l" rtl="0">
              <a:spcBef>
                <a:spcPts val="0"/>
              </a:spcBef>
              <a:spcAft>
                <a:spcPts val="0"/>
              </a:spcAft>
              <a:buClr>
                <a:schemeClr val="lt1"/>
              </a:buClr>
              <a:buSzPct val="100000"/>
              <a:buFont typeface="Lato Black"/>
              <a:buChar char="●"/>
            </a:pPr>
            <a:r>
              <a:rPr lang="en" sz="524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life sector is well established with good product awareness among the pool of consumers which can afford cover</a:t>
            </a:r>
            <a:r>
              <a:rPr lang="en" sz="5247" dirty="0">
                <a:solidFill>
                  <a:schemeClr val="bg1"/>
                </a:solidFill>
                <a:latin typeface="Lato Black"/>
                <a:ea typeface="Lato Black"/>
                <a:cs typeface="Lato Black"/>
                <a:sym typeface="Lato Black"/>
              </a:rPr>
              <a:t>.</a:t>
            </a:r>
            <a:endParaRPr sz="5247" dirty="0">
              <a:solidFill>
                <a:schemeClr val="bg1"/>
              </a:solidFill>
              <a:latin typeface="Lato Black"/>
              <a:ea typeface="Lato Black"/>
              <a:cs typeface="Lato Black"/>
              <a:sym typeface="Lato Black"/>
            </a:endParaRPr>
          </a:p>
          <a:p>
            <a:pPr marL="457200" lvl="0" indent="-311909" algn="l" rtl="0">
              <a:spcBef>
                <a:spcPts val="0"/>
              </a:spcBef>
              <a:spcAft>
                <a:spcPts val="0"/>
              </a:spcAft>
              <a:buClr>
                <a:schemeClr val="lt1"/>
              </a:buClr>
              <a:buSzPct val="100000"/>
              <a:buFont typeface="Lato Black"/>
              <a:buChar char="●"/>
            </a:pPr>
            <a:r>
              <a:rPr lang="en" sz="524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Relatively easy access to capital exists through some countries’ sophisticated financial markets, such as South Africa</a:t>
            </a:r>
            <a:r>
              <a:rPr lang="en" sz="5247" dirty="0">
                <a:solidFill>
                  <a:schemeClr val="bg1"/>
                </a:solidFill>
                <a:latin typeface="Lato Black"/>
                <a:ea typeface="Lato Black"/>
                <a:cs typeface="Lato Black"/>
                <a:sym typeface="Lato Black"/>
              </a:rPr>
              <a:t>.</a:t>
            </a:r>
            <a:endParaRPr sz="5247" dirty="0">
              <a:solidFill>
                <a:schemeClr val="bg1"/>
              </a:solidFill>
              <a:latin typeface="Lato Black"/>
              <a:ea typeface="Lato Black"/>
              <a:cs typeface="Lato Black"/>
              <a:sym typeface="Lato Black"/>
            </a:endParaRPr>
          </a:p>
          <a:p>
            <a:pPr marL="457200" lvl="0" indent="-311909" algn="l" rtl="0">
              <a:spcBef>
                <a:spcPts val="0"/>
              </a:spcBef>
              <a:spcAft>
                <a:spcPts val="0"/>
              </a:spcAft>
              <a:buClr>
                <a:schemeClr val="lt1"/>
              </a:buClr>
              <a:buSzPct val="100000"/>
              <a:buFont typeface="Lato Black"/>
              <a:buChar char="●"/>
            </a:pPr>
            <a:r>
              <a:rPr lang="en" sz="524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Innovation is a key driver of growth and differentiation for the African insurance market, especially in the areas of digital distribution, data analytics, and product design</a:t>
            </a:r>
            <a:endParaRPr sz="5247" dirty="0">
              <a:solidFill>
                <a:schemeClr val="bg1"/>
              </a:solidFill>
              <a:latin typeface="Lato Black"/>
              <a:ea typeface="Lato Black"/>
              <a:cs typeface="Lato Black"/>
              <a:sym typeface="Lato Black"/>
            </a:endParaRPr>
          </a:p>
          <a:p>
            <a:pPr marL="0" lvl="0" indent="0" algn="l" rtl="0">
              <a:spcBef>
                <a:spcPts val="1200"/>
              </a:spcBef>
              <a:spcAft>
                <a:spcPts val="0"/>
              </a:spcAft>
              <a:buNone/>
            </a:pPr>
            <a:endParaRPr sz="1100" b="1" dirty="0">
              <a:solidFill>
                <a:srgbClr val="000000"/>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200"/>
              </a:spcBef>
              <a:spcAft>
                <a:spcPts val="1200"/>
              </a:spcAft>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3400" b="1"/>
              <a:t>Weaknesses</a:t>
            </a:r>
            <a:endParaRPr sz="3400" b="1"/>
          </a:p>
        </p:txBody>
      </p:sp>
      <p:sp>
        <p:nvSpPr>
          <p:cNvPr id="174" name="Google Shape;174;p20"/>
          <p:cNvSpPr txBox="1">
            <a:spLocks noGrp="1"/>
          </p:cNvSpPr>
          <p:nvPr>
            <p:ph type="body" idx="1"/>
          </p:nvPr>
        </p:nvSpPr>
        <p:spPr>
          <a:xfrm>
            <a:off x="1297500" y="1446550"/>
            <a:ext cx="7038900" cy="30321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endParaRPr sz="1100" dirty="0">
              <a:solidFill>
                <a:srgbClr val="000000"/>
              </a:solidFill>
              <a:latin typeface="Arial"/>
              <a:ea typeface="Arial"/>
              <a:cs typeface="Arial"/>
              <a:sym typeface="Arial"/>
            </a:endParaRPr>
          </a:p>
          <a:p>
            <a:pPr marL="457200" lvl="0" indent="-312701" algn="l" rtl="0">
              <a:spcBef>
                <a:spcPts val="1200"/>
              </a:spcBef>
              <a:spcAft>
                <a:spcPts val="0"/>
              </a:spcAft>
              <a:buClr>
                <a:schemeClr val="lt1"/>
              </a:buClr>
              <a:buSzPct val="100000"/>
              <a:buFont typeface="Lato Black"/>
              <a:buChar char="●"/>
            </a:pPr>
            <a:r>
              <a:rPr lang="en" sz="529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Low coverage rates suggest there is solid growth potential on offer in Africa’s insurance industry over the medium term, though ongoing challenges stemming from low income levels, low financial literacy, low trust, and high informality limit the demand for insurance</a:t>
            </a:r>
            <a:r>
              <a:rPr lang="en" sz="5297" dirty="0">
                <a:solidFill>
                  <a:schemeClr val="bg1"/>
                </a:solidFill>
                <a:latin typeface="Lato Black"/>
                <a:ea typeface="Lato Black"/>
                <a:cs typeface="Lato Black"/>
                <a:sym typeface="Lato Black"/>
              </a:rPr>
              <a:t>.</a:t>
            </a:r>
            <a:endParaRPr sz="5297" dirty="0">
              <a:solidFill>
                <a:schemeClr val="bg1"/>
              </a:solidFill>
              <a:latin typeface="Lato Black"/>
              <a:ea typeface="Lato Black"/>
              <a:cs typeface="Lato Black"/>
              <a:sym typeface="Lato Black"/>
            </a:endParaRPr>
          </a:p>
          <a:p>
            <a:pPr marL="457200" lvl="0" indent="-312701" algn="l" rtl="0">
              <a:spcBef>
                <a:spcPts val="0"/>
              </a:spcBef>
              <a:spcAft>
                <a:spcPts val="0"/>
              </a:spcAft>
              <a:buClr>
                <a:schemeClr val="lt1"/>
              </a:buClr>
              <a:buSzPct val="100000"/>
              <a:buFont typeface="Lato Black"/>
              <a:buChar char="●"/>
            </a:pPr>
            <a:r>
              <a:rPr lang="en" sz="529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non-life sector is less developed and less diversified than the life sector, with motor and property insurance dominating the market share and limited penetration of other lines of business, such as health, liability, and agriculture</a:t>
            </a:r>
            <a:r>
              <a:rPr lang="en" sz="5297" dirty="0">
                <a:solidFill>
                  <a:schemeClr val="bg1"/>
                </a:solidFill>
                <a:latin typeface="Lato Black"/>
                <a:ea typeface="Lato Black"/>
                <a:cs typeface="Lato Black"/>
                <a:sym typeface="Lato Black"/>
              </a:rPr>
              <a:t>.</a:t>
            </a:r>
            <a:endParaRPr sz="5297" dirty="0">
              <a:solidFill>
                <a:schemeClr val="bg1"/>
              </a:solidFill>
              <a:latin typeface="Lato Black"/>
              <a:ea typeface="Lato Black"/>
              <a:cs typeface="Lato Black"/>
              <a:sym typeface="Lato Black"/>
            </a:endParaRPr>
          </a:p>
          <a:p>
            <a:pPr marL="457200" lvl="0" indent="-312701" algn="l" rtl="0">
              <a:spcBef>
                <a:spcPts val="0"/>
              </a:spcBef>
              <a:spcAft>
                <a:spcPts val="0"/>
              </a:spcAft>
              <a:buClr>
                <a:schemeClr val="lt1"/>
              </a:buClr>
              <a:buSzPct val="100000"/>
              <a:buFont typeface="Lato Black"/>
              <a:buChar char="●"/>
            </a:pPr>
            <a:r>
              <a:rPr lang="en" sz="529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quality and efficiency of insurance services are hampered by operational challenges, such as high distribution costs, low customer retention, fraud, and claims leakage</a:t>
            </a:r>
            <a:r>
              <a:rPr lang="en" sz="5297" dirty="0">
                <a:solidFill>
                  <a:schemeClr val="bg1"/>
                </a:solidFill>
                <a:latin typeface="Lato Black"/>
                <a:ea typeface="Lato Black"/>
                <a:cs typeface="Lato Black"/>
                <a:sym typeface="Lato Black"/>
              </a:rPr>
              <a:t>.</a:t>
            </a:r>
            <a:endParaRPr sz="5297" dirty="0">
              <a:solidFill>
                <a:schemeClr val="bg1"/>
              </a:solidFill>
              <a:latin typeface="Lato Black"/>
              <a:ea typeface="Lato Black"/>
              <a:cs typeface="Lato Black"/>
              <a:sym typeface="Lato Black"/>
            </a:endParaRPr>
          </a:p>
          <a:p>
            <a:pPr marL="457200" lvl="0" indent="-312701" algn="l" rtl="0">
              <a:spcBef>
                <a:spcPts val="0"/>
              </a:spcBef>
              <a:spcAft>
                <a:spcPts val="0"/>
              </a:spcAft>
              <a:buClr>
                <a:schemeClr val="lt1"/>
              </a:buClr>
              <a:buSzPct val="100000"/>
              <a:buFont typeface="Lato Black"/>
              <a:buChar char="●"/>
            </a:pPr>
            <a:r>
              <a:rPr lang="en" sz="5297" dirty="0">
                <a:solidFill>
                  <a:schemeClr val="bg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The financial reporting and disclosure practices of some insurance providers are not consistent and transparent, which affects the comparability and reliability of their performance and solvency</a:t>
            </a:r>
            <a:r>
              <a:rPr lang="en" sz="5297" dirty="0">
                <a:solidFill>
                  <a:schemeClr val="bg1"/>
                </a:solidFill>
                <a:latin typeface="Lato Black"/>
                <a:ea typeface="Lato Black"/>
                <a:cs typeface="Lato Black"/>
                <a:sym typeface="Lato Black"/>
              </a:rPr>
              <a:t>.</a:t>
            </a:r>
            <a:endParaRPr sz="5297" dirty="0">
              <a:solidFill>
                <a:schemeClr val="bg1"/>
              </a:solidFill>
              <a:latin typeface="Lato Black"/>
              <a:ea typeface="Lato Black"/>
              <a:cs typeface="Lato Black"/>
              <a:sym typeface="Lato Black"/>
            </a:endParaRPr>
          </a:p>
          <a:p>
            <a:pPr marL="457200" lvl="0" indent="-246062" algn="l" rtl="0">
              <a:spcBef>
                <a:spcPts val="0"/>
              </a:spcBef>
              <a:spcAft>
                <a:spcPts val="0"/>
              </a:spcAft>
              <a:buClr>
                <a:srgbClr val="000000"/>
              </a:buClr>
              <a:buSzPct val="100000"/>
              <a:buFont typeface="Arial"/>
              <a:buChar char="●"/>
            </a:pPr>
            <a:endParaRPr sz="11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3300" b="1" dirty="0"/>
              <a:t>Opportunities</a:t>
            </a:r>
            <a:endParaRPr sz="3300" b="1" dirty="0"/>
          </a:p>
        </p:txBody>
      </p:sp>
      <p:sp>
        <p:nvSpPr>
          <p:cNvPr id="180" name="Google Shape;180;p21"/>
          <p:cNvSpPr txBox="1">
            <a:spLocks noGrp="1"/>
          </p:cNvSpPr>
          <p:nvPr>
            <p:ph type="body" idx="1"/>
          </p:nvPr>
        </p:nvSpPr>
        <p:spPr>
          <a:xfrm>
            <a:off x="1202050" y="1366050"/>
            <a:ext cx="7038900" cy="34635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1200"/>
              </a:spcBef>
              <a:spcAft>
                <a:spcPts val="0"/>
              </a:spcAft>
              <a:buNone/>
            </a:pPr>
            <a:endParaRPr sz="1100" dirty="0">
              <a:solidFill>
                <a:srgbClr val="000000"/>
              </a:solidFill>
              <a:latin typeface="Arial"/>
              <a:ea typeface="Arial"/>
              <a:cs typeface="Arial"/>
              <a:sym typeface="Arial"/>
            </a:endParaRPr>
          </a:p>
          <a:p>
            <a:pPr marL="457200" lvl="0" indent="-311591" algn="l" rtl="0">
              <a:spcBef>
                <a:spcPts val="1200"/>
              </a:spcBef>
              <a:spcAft>
                <a:spcPts val="0"/>
              </a:spcAft>
              <a:buClr>
                <a:schemeClr val="lt1"/>
              </a:buClr>
              <a:buSzPct val="100000"/>
              <a:buFont typeface="Lato"/>
              <a:buChar char="●"/>
            </a:pPr>
            <a:r>
              <a:rPr lang="en" sz="5227" b="1" dirty="0">
                <a:solidFill>
                  <a:schemeClr val="bg1"/>
                </a:solidFill>
                <a:uFill>
                  <a:noFill/>
                </a:uFill>
                <a:hlinkClick r:id="rId3">
                  <a:extLst>
                    <a:ext uri="{A12FA001-AC4F-418D-AE19-62706E023703}">
                      <ahyp:hlinkClr xmlns:ahyp="http://schemas.microsoft.com/office/drawing/2018/hyperlinkcolor" val="tx"/>
                    </a:ext>
                  </a:extLst>
                </a:hlinkClick>
              </a:rPr>
              <a:t>The increasing risk exposure in Africa, due to factors such as climate change, urbanization, pandemics, and cyberattacks, creates new and emerging risks for the insurance industry, which can increase the demand for insurance products and services</a:t>
            </a:r>
            <a:r>
              <a:rPr lang="en" sz="5227" b="1" dirty="0">
                <a:solidFill>
                  <a:schemeClr val="bg1"/>
                </a:solidFill>
              </a:rPr>
              <a:t>.</a:t>
            </a:r>
            <a:endParaRPr sz="5227" b="1" dirty="0">
              <a:solidFill>
                <a:schemeClr val="bg1"/>
              </a:solidFill>
            </a:endParaRPr>
          </a:p>
          <a:p>
            <a:pPr marL="457200" lvl="0" indent="-311591" algn="l" rtl="0">
              <a:spcBef>
                <a:spcPts val="0"/>
              </a:spcBef>
              <a:spcAft>
                <a:spcPts val="0"/>
              </a:spcAft>
              <a:buClr>
                <a:schemeClr val="lt1"/>
              </a:buClr>
              <a:buSzPct val="100000"/>
              <a:buFont typeface="Lato"/>
              <a:buChar char="●"/>
            </a:pPr>
            <a:r>
              <a:rPr lang="en" sz="5227" b="1" dirty="0">
                <a:solidFill>
                  <a:schemeClr val="bg1"/>
                </a:solidFill>
                <a:uFill>
                  <a:noFill/>
                </a:uFill>
                <a:hlinkClick r:id="rId3">
                  <a:extLst>
                    <a:ext uri="{A12FA001-AC4F-418D-AE19-62706E023703}">
                      <ahyp:hlinkClr xmlns:ahyp="http://schemas.microsoft.com/office/drawing/2018/hyperlinkcolor" val="tx"/>
                    </a:ext>
                  </a:extLst>
                </a:hlinkClick>
              </a:rPr>
              <a:t>The development and adoption of new insurance products and services, such as parametric insurance, usage-based insurance, peer-to-peer insurance, and micro insurance, can address the needs and preferences of different customer segments, especially the low-income and underserved segments</a:t>
            </a:r>
            <a:r>
              <a:rPr lang="en" sz="5227" b="1" dirty="0">
                <a:solidFill>
                  <a:schemeClr val="bg1"/>
                </a:solidFill>
              </a:rPr>
              <a:t>.</a:t>
            </a:r>
            <a:endParaRPr sz="5227" b="1" dirty="0">
              <a:solidFill>
                <a:schemeClr val="bg1"/>
              </a:solidFill>
            </a:endParaRPr>
          </a:p>
          <a:p>
            <a:pPr marL="457200" lvl="0" indent="-311591" algn="l" rtl="0">
              <a:spcBef>
                <a:spcPts val="0"/>
              </a:spcBef>
              <a:spcAft>
                <a:spcPts val="0"/>
              </a:spcAft>
              <a:buClr>
                <a:schemeClr val="lt1"/>
              </a:buClr>
              <a:buSzPct val="100000"/>
              <a:buFont typeface="Lato"/>
              <a:buChar char="●"/>
            </a:pPr>
            <a:r>
              <a:rPr lang="en" sz="5227" b="1" dirty="0">
                <a:solidFill>
                  <a:schemeClr val="bg1"/>
                </a:solidFill>
                <a:uFill>
                  <a:noFill/>
                </a:uFill>
                <a:hlinkClick r:id="rId3">
                  <a:extLst>
                    <a:ext uri="{A12FA001-AC4F-418D-AE19-62706E023703}">
                      <ahyp:hlinkClr xmlns:ahyp="http://schemas.microsoft.com/office/drawing/2018/hyperlinkcolor" val="tx"/>
                    </a:ext>
                  </a:extLst>
                </a:hlinkClick>
              </a:rPr>
              <a:t>The use of digital technologies and data analytics can enhance the value proposition, customer experience, and operational efficiency of insurance products and services, as well as enable the expansion of insurance distribution channels, such as fintechs, telcos, and e-commerce platforms</a:t>
            </a:r>
            <a:r>
              <a:rPr lang="en" sz="5227" b="1" dirty="0">
                <a:solidFill>
                  <a:schemeClr val="bg1"/>
                </a:solidFill>
              </a:rPr>
              <a:t>.</a:t>
            </a:r>
            <a:endParaRPr sz="5227" b="1" dirty="0">
              <a:solidFill>
                <a:schemeClr val="bg1"/>
              </a:solidFill>
            </a:endParaRPr>
          </a:p>
          <a:p>
            <a:pPr marL="457200" lvl="0" indent="-311591" algn="l" rtl="0">
              <a:spcBef>
                <a:spcPts val="0"/>
              </a:spcBef>
              <a:spcAft>
                <a:spcPts val="0"/>
              </a:spcAft>
              <a:buClr>
                <a:schemeClr val="lt1"/>
              </a:buClr>
              <a:buSzPct val="100000"/>
              <a:buFont typeface="Lato"/>
              <a:buChar char="●"/>
            </a:pPr>
            <a:r>
              <a:rPr lang="en" sz="5227" b="1" dirty="0">
                <a:solidFill>
                  <a:schemeClr val="bg1"/>
                </a:solidFill>
                <a:uFill>
                  <a:noFill/>
                </a:uFill>
                <a:hlinkClick r:id="rId3">
                  <a:extLst>
                    <a:ext uri="{A12FA001-AC4F-418D-AE19-62706E023703}">
                      <ahyp:hlinkClr xmlns:ahyp="http://schemas.microsoft.com/office/drawing/2018/hyperlinkcolor" val="tx"/>
                    </a:ext>
                  </a:extLst>
                </a:hlinkClick>
              </a:rPr>
              <a:t>The integration and harmonization of insurance regulations and standards across the African continent, such as the African Continental Free Trade Area (AfCFTA), can create a conducive and supportive environment for the development and innovation of the insurance industry</a:t>
            </a:r>
            <a:r>
              <a:rPr lang="en" sz="5227" b="1" dirty="0">
                <a:solidFill>
                  <a:schemeClr val="bg1"/>
                </a:solidFill>
              </a:rPr>
              <a:t>.</a:t>
            </a:r>
            <a:endParaRPr sz="5227" dirty="0">
              <a:solidFill>
                <a:schemeClr val="bg1"/>
              </a:solidFill>
            </a:endParaRPr>
          </a:p>
          <a:p>
            <a:pPr marL="457200" lvl="0" indent="-246062" algn="l" rtl="0">
              <a:spcBef>
                <a:spcPts val="0"/>
              </a:spcBef>
              <a:spcAft>
                <a:spcPts val="0"/>
              </a:spcAft>
              <a:buClr>
                <a:srgbClr val="000000"/>
              </a:buClr>
              <a:buSzPct val="100000"/>
              <a:buFont typeface="Arial"/>
              <a:buChar char="●"/>
            </a:pPr>
            <a:endParaRPr sz="11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1024</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Black</vt:lpstr>
      <vt:lpstr>Montserrat</vt:lpstr>
      <vt:lpstr>Arial</vt:lpstr>
      <vt:lpstr>Lato</vt:lpstr>
      <vt:lpstr>Focus</vt:lpstr>
      <vt:lpstr>Project Landscape: Insurance Industry in Africa </vt:lpstr>
      <vt:lpstr>  Key Deliverables</vt:lpstr>
      <vt:lpstr>The insurance industry in Africa is a diverse and dynamic sector that offers significant opportunities for growth and innovation. However, the industry also faces many challenges that limit its potential and impact on the continent’s development. In this project, we will explore the current state of the insurance industry in africa. Identify the key drivers and barriers of its performance, and proposed solutions to address the existing gaps and improve the quality and accessibility of insurance services for African customers. </vt:lpstr>
      <vt:lpstr>                 Problem Statement  How can the insurance industry in Africa increase its penetration rate, enhance its product offering, leverage digital technologies to overcome the challenges of low uptake, economic volatility, regulatory uncertainty, and environmental risks? </vt:lpstr>
      <vt:lpstr>Factors influencing the demand and supply</vt:lpstr>
      <vt:lpstr>SWOT Analysis</vt:lpstr>
      <vt:lpstr>                         Strengths</vt:lpstr>
      <vt:lpstr>                          Weaknesses</vt:lpstr>
      <vt:lpstr>                        Opportunities</vt:lpstr>
      <vt:lpstr>                             Threats</vt:lpstr>
      <vt:lpstr>                            Recommendations and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Landscape: Insurance Industry in Africa </dc:title>
  <cp:lastModifiedBy>David Thabang Vuma</cp:lastModifiedBy>
  <cp:revision>2</cp:revision>
  <dcterms:modified xsi:type="dcterms:W3CDTF">2023-12-02T18:34:08Z</dcterms:modified>
</cp:coreProperties>
</file>